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7"/>
  </p:notes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782" autoAdjust="0"/>
  </p:normalViewPr>
  <p:slideViewPr>
    <p:cSldViewPr>
      <p:cViewPr varScale="1">
        <p:scale>
          <a:sx n="55" d="100"/>
          <a:sy n="55" d="100"/>
        </p:scale>
        <p:origin x="-17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764AA-8A65-4928-8A00-63BF6A7113D6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737EE-7F98-4B0E-97B5-D5D721FA5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766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29</a:t>
            </a:r>
          </a:p>
          <a:p>
            <a:r>
              <a:rPr lang="en-US" altLang="zh-CN" dirty="0" smtClean="0"/>
              <a:t>27</a:t>
            </a:r>
          </a:p>
          <a:p>
            <a:r>
              <a:rPr lang="en-US" altLang="zh-CN" smtClean="0"/>
              <a:t>56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737EE-7F98-4B0E-97B5-D5D721FA5CA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534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descr="1158482_road_blur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lum bright="70000" contrast="-70000"/>
              <a:grayscl/>
              <a:alphaModFix amt="68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2782888"/>
          </a:xfrm>
          <a:prstGeom prst="rect">
            <a:avLst/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2888"/>
            <a:ext cx="1908175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7"/>
          <p:cNvSpPr>
            <a:spLocks noChangeArrowheads="1"/>
          </p:cNvSpPr>
          <p:nvPr/>
        </p:nvSpPr>
        <p:spPr bwMode="auto">
          <a:xfrm>
            <a:off x="-3175" y="4422775"/>
            <a:ext cx="7308850" cy="333375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F7E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938" y="-3175"/>
            <a:ext cx="8280400" cy="441960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" name="Picture 4" descr="d:\documents and settings\hp\application data\360se6\User Data\temp\b_13698841796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7" t="16402" r="47002" b="15587"/>
          <a:stretch>
            <a:fillRect/>
          </a:stretch>
        </p:blipFill>
        <p:spPr bwMode="auto">
          <a:xfrm>
            <a:off x="7405688" y="2781300"/>
            <a:ext cx="1703387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d:\documents and settings\hp\application data\360se6\User Data\temp\b_129111366842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9"/>
          <a:stretch>
            <a:fillRect/>
          </a:stretch>
        </p:blipFill>
        <p:spPr bwMode="auto">
          <a:xfrm>
            <a:off x="5553075" y="2781300"/>
            <a:ext cx="1800225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http://i1.esocc.com/upload/attached/image/20130307/13626364043356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2" t="73" r="5467" b="11069"/>
          <a:stretch>
            <a:fillRect/>
          </a:stretch>
        </p:blipFill>
        <p:spPr bwMode="auto">
          <a:xfrm>
            <a:off x="1979613" y="2782888"/>
            <a:ext cx="1787525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image.tianjimedia.com/uploadImages/2013/109/M4NK19932PW8_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" t="3233" b="414"/>
          <a:stretch>
            <a:fillRect/>
          </a:stretch>
        </p:blipFill>
        <p:spPr bwMode="auto">
          <a:xfrm>
            <a:off x="3800475" y="2782888"/>
            <a:ext cx="1708150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57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33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68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0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20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63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89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65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1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7986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4068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 descr="1158482_road_blur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lum bright="70000" contrast="-70000"/>
              <a:grayscl/>
              <a:alphaModFix amt="68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27" name="圆角矩形 3"/>
          <p:cNvSpPr>
            <a:spLocks noChangeArrowheads="1"/>
          </p:cNvSpPr>
          <p:nvPr/>
        </p:nvSpPr>
        <p:spPr bwMode="auto">
          <a:xfrm>
            <a:off x="0" y="0"/>
            <a:ext cx="9144000" cy="576263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ym typeface="宋体" pitchFamily="2" charset="-122"/>
            </a:endParaRPr>
          </a:p>
        </p:txBody>
      </p:sp>
      <p:sp>
        <p:nvSpPr>
          <p:cNvPr id="1028" name="圆角矩形 6"/>
          <p:cNvSpPr>
            <a:spLocks noChangeArrowheads="1"/>
          </p:cNvSpPr>
          <p:nvPr/>
        </p:nvSpPr>
        <p:spPr bwMode="auto">
          <a:xfrm>
            <a:off x="0" y="6524625"/>
            <a:ext cx="1835150" cy="33337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ym typeface="宋体" pitchFamily="2" charset="-122"/>
            </a:endParaRPr>
          </a:p>
        </p:txBody>
      </p:sp>
      <p:sp>
        <p:nvSpPr>
          <p:cNvPr id="1029" name="圆角矩形 7"/>
          <p:cNvSpPr>
            <a:spLocks noChangeArrowheads="1"/>
          </p:cNvSpPr>
          <p:nvPr/>
        </p:nvSpPr>
        <p:spPr bwMode="auto">
          <a:xfrm>
            <a:off x="1835150" y="6524625"/>
            <a:ext cx="7308850" cy="333375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F7E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4"/>
          <p:cNvSpPr txBox="1">
            <a:spLocks noChangeArrowheads="1"/>
          </p:cNvSpPr>
          <p:nvPr/>
        </p:nvSpPr>
        <p:spPr bwMode="auto">
          <a:xfrm>
            <a:off x="4139952" y="4581128"/>
            <a:ext cx="4993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95626"/>
                </a:solidFill>
                <a:ea typeface="微软雅黑" pitchFamily="34" charset="-122"/>
              </a:rPr>
              <a:t>自动化测试之</a:t>
            </a:r>
            <a:r>
              <a:rPr lang="en-US" altLang="zh-CN" sz="2800" b="1" dirty="0">
                <a:solidFill>
                  <a:srgbClr val="F95626"/>
                </a:solidFill>
                <a:ea typeface="微软雅黑" pitchFamily="34" charset="-122"/>
              </a:rPr>
              <a:t>---Selenium IDE</a:t>
            </a:r>
            <a:endParaRPr lang="zh-CN" altLang="en-US" sz="2800" b="1" dirty="0">
              <a:solidFill>
                <a:srgbClr val="F95626"/>
              </a:solidFill>
              <a:ea typeface="微软雅黑" pitchFamily="34" charset="-122"/>
            </a:endParaRPr>
          </a:p>
        </p:txBody>
      </p:sp>
      <p:sp>
        <p:nvSpPr>
          <p:cNvPr id="3075" name="Rectangle 25" descr="宽上对角线"/>
          <p:cNvSpPr>
            <a:spLocks noChangeArrowheads="1"/>
          </p:cNvSpPr>
          <p:nvPr/>
        </p:nvSpPr>
        <p:spPr bwMode="auto">
          <a:xfrm>
            <a:off x="4427538" y="5084763"/>
            <a:ext cx="4276725" cy="98425"/>
          </a:xfrm>
          <a:prstGeom prst="rect">
            <a:avLst/>
          </a:prstGeom>
          <a:pattFill prst="wdUpDiag">
            <a:fgClr>
              <a:schemeClr val="bg2"/>
            </a:fgClr>
            <a:bgClr>
              <a:srgbClr val="DBDBDB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8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3691" y="1412776"/>
            <a:ext cx="9217024" cy="265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SzPct val="86000"/>
              <a:buFont typeface="Wingdings" panose="05000000000000000000" pitchFamily="2" charset="2"/>
              <a:buChar char="l"/>
            </a:pPr>
            <a:r>
              <a:rPr lang="en-US" altLang="zh-CN" sz="3200" dirty="0"/>
              <a:t>select(</a:t>
            </a:r>
            <a:r>
              <a:rPr lang="en-US" altLang="zh-CN" sz="3200" dirty="0" err="1"/>
              <a:t>dropDownLocator</a:t>
            </a:r>
            <a:r>
              <a:rPr lang="zh-CN" altLang="en-US" sz="3200" dirty="0"/>
              <a:t>， </a:t>
            </a:r>
            <a:r>
              <a:rPr lang="en-US" altLang="zh-CN" sz="3200" dirty="0" err="1"/>
              <a:t>optionSpecifier</a:t>
            </a:r>
            <a:r>
              <a:rPr lang="en-US" altLang="zh-CN" sz="3200" dirty="0"/>
              <a:t>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3200" dirty="0"/>
              <a:t>	</a:t>
            </a:r>
            <a:r>
              <a:rPr lang="en-US" altLang="zh-CN" sz="3200" dirty="0" smtClean="0"/>
              <a:t>-</a:t>
            </a:r>
            <a:r>
              <a:rPr lang="en-US" altLang="zh-CN" sz="3200" dirty="0"/>
              <a:t> </a:t>
            </a:r>
            <a:r>
              <a:rPr lang="zh-CN" altLang="en-US" sz="3200" dirty="0"/>
              <a:t>根据</a:t>
            </a:r>
            <a:r>
              <a:rPr lang="en-US" altLang="zh-CN" sz="3200" dirty="0" err="1"/>
              <a:t>optionSpecifier</a:t>
            </a:r>
            <a:r>
              <a:rPr lang="zh-CN" altLang="en-US" sz="3200" dirty="0"/>
              <a:t>选项选择器来选择一个下拉菜单选项。</a:t>
            </a:r>
            <a:r>
              <a:rPr lang="en-US" altLang="zh-CN" sz="3200" dirty="0"/>
              <a:t>- </a:t>
            </a:r>
            <a:r>
              <a:rPr lang="zh-CN" altLang="en-US" sz="3200" dirty="0"/>
              <a:t>当多于一个选择器的时候，如在用通配符模式“</a:t>
            </a:r>
            <a:r>
              <a:rPr lang="en-US" altLang="zh-CN" sz="3200" dirty="0"/>
              <a:t>f*b*”</a:t>
            </a:r>
            <a:r>
              <a:rPr lang="zh-CN" altLang="en-US" sz="3200" dirty="0"/>
              <a:t>，或者超过一个选项有相同的文本或值，则会选择第一个匹配到的值。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34984"/>
            <a:ext cx="8640960" cy="1743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86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3608" y="1772816"/>
            <a:ext cx="7571303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err="1"/>
              <a:t>goBack</a:t>
            </a:r>
            <a:r>
              <a:rPr lang="en-US" altLang="zh-CN" sz="3200" dirty="0" smtClean="0"/>
              <a:t>()</a:t>
            </a:r>
          </a:p>
          <a:p>
            <a:r>
              <a:rPr lang="zh-CN" altLang="en-US" sz="3200" dirty="0" smtClean="0"/>
              <a:t>模拟</a:t>
            </a:r>
            <a:r>
              <a:rPr lang="zh-CN" altLang="en-US" sz="3200" dirty="0"/>
              <a:t>单击浏览器的后退按钮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select(</a:t>
            </a:r>
            <a:r>
              <a:rPr lang="en-US" altLang="zh-CN" sz="3200" dirty="0" err="1"/>
              <a:t>windowId</a:t>
            </a:r>
            <a:r>
              <a:rPr lang="en-US" altLang="zh-CN" sz="3200" dirty="0"/>
              <a:t>)</a:t>
            </a:r>
            <a:endParaRPr lang="en-US" altLang="zh-CN" sz="3200" dirty="0" smtClean="0"/>
          </a:p>
          <a:p>
            <a:r>
              <a:rPr lang="en-US" altLang="zh-CN" sz="3200" dirty="0"/>
              <a:t>- </a:t>
            </a:r>
            <a:r>
              <a:rPr lang="zh-CN" altLang="en-US" sz="3200" dirty="0"/>
              <a:t>选择一个弹出窗口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r>
              <a:rPr lang="en-US" altLang="zh-CN" sz="3200" dirty="0" smtClean="0"/>
              <a:t>-</a:t>
            </a:r>
            <a:r>
              <a:rPr lang="en-US" altLang="zh-CN" sz="3200" dirty="0"/>
              <a:t> </a:t>
            </a:r>
            <a:r>
              <a:rPr lang="zh-CN" altLang="en-US" sz="3200" dirty="0"/>
              <a:t>当选中那个窗口时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r>
              <a:rPr lang="zh-CN" altLang="en-US" sz="3200" dirty="0" smtClean="0"/>
              <a:t>所有</a:t>
            </a:r>
            <a:r>
              <a:rPr lang="zh-CN" altLang="en-US" sz="3200" dirty="0"/>
              <a:t>的命令将会转移到被选择窗口中</a:t>
            </a:r>
            <a:r>
              <a:rPr lang="zh-CN" altLang="en-US" sz="3200" dirty="0" smtClean="0"/>
              <a:t>执行</a:t>
            </a:r>
            <a:endParaRPr lang="en-US" altLang="zh-C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pause(</a:t>
            </a:r>
            <a:r>
              <a:rPr lang="en-US" altLang="zh-CN" sz="3200" dirty="0" err="1"/>
              <a:t>millisenconds</a:t>
            </a:r>
            <a:r>
              <a:rPr lang="en-US" altLang="zh-CN" sz="3200" dirty="0" smtClean="0"/>
              <a:t>)</a:t>
            </a:r>
          </a:p>
          <a:p>
            <a:r>
              <a:rPr lang="en-US" altLang="zh-CN" sz="3200" dirty="0" smtClean="0"/>
              <a:t>-</a:t>
            </a:r>
            <a:r>
              <a:rPr lang="en-US" altLang="zh-CN" sz="3200" dirty="0"/>
              <a:t> </a:t>
            </a:r>
            <a:r>
              <a:rPr lang="zh-CN" altLang="en-US" sz="3200" dirty="0"/>
              <a:t>根据指定时间暂停</a:t>
            </a:r>
            <a:r>
              <a:rPr lang="en-US" altLang="zh-CN" sz="3200" dirty="0"/>
              <a:t>Selenium</a:t>
            </a:r>
            <a:r>
              <a:rPr lang="zh-CN" altLang="en-US" sz="3200" dirty="0"/>
              <a:t>脚本执行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r>
              <a:rPr lang="en-US" altLang="zh-CN" sz="3200" dirty="0" smtClean="0"/>
              <a:t>-</a:t>
            </a:r>
            <a:r>
              <a:rPr lang="en-US" altLang="zh-CN" sz="3200" dirty="0"/>
              <a:t> </a:t>
            </a:r>
            <a:r>
              <a:rPr lang="zh-CN" altLang="en-US" sz="3200" dirty="0"/>
              <a:t>常在调试脚本或等待服务器响应时使用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774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fireEvent</a:t>
            </a:r>
            <a:r>
              <a:rPr lang="en-US" altLang="zh-CN" dirty="0"/>
              <a:t>(</a:t>
            </a:r>
            <a:r>
              <a:rPr lang="en-US" altLang="zh-CN" dirty="0" err="1"/>
              <a:t>elementLocatore</a:t>
            </a:r>
            <a:r>
              <a:rPr lang="zh-CN" altLang="en-US" dirty="0"/>
              <a:t>，</a:t>
            </a:r>
            <a:r>
              <a:rPr lang="en-US" altLang="zh-CN" dirty="0" err="1"/>
              <a:t>evenName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</a:t>
            </a:r>
            <a:r>
              <a:rPr lang="en-US" altLang="zh-CN" dirty="0"/>
              <a:t> </a:t>
            </a:r>
            <a:r>
              <a:rPr lang="zh-CN" altLang="en-US" dirty="0"/>
              <a:t>模拟页面元素事件被激活的处理动作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close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</a:t>
            </a:r>
            <a:r>
              <a:rPr lang="en-US" altLang="zh-CN" dirty="0"/>
              <a:t> </a:t>
            </a:r>
            <a:r>
              <a:rPr lang="zh-CN" altLang="en-US" dirty="0"/>
              <a:t>模拟单击浏览器关闭按钮</a:t>
            </a:r>
          </a:p>
        </p:txBody>
      </p:sp>
    </p:spTree>
    <p:extLst>
      <p:ext uri="{BB962C8B-B14F-4D97-AF65-F5344CB8AC3E}">
        <p14:creationId xmlns:p14="http://schemas.microsoft.com/office/powerpoint/2010/main" val="112682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assert</a:t>
            </a:r>
            <a:r>
              <a:rPr lang="zh-CN" altLang="en-US" dirty="0"/>
              <a:t>（断言）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使用断言，测试用例将会在断言失败后停止运行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2936"/>
            <a:ext cx="7944883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46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执行验证命令失败后</a:t>
            </a:r>
            <a:r>
              <a:rPr lang="zh-CN" altLang="en-US" dirty="0" smtClean="0"/>
              <a:t>不会</a:t>
            </a:r>
            <a:r>
              <a:rPr lang="zh-CN" altLang="en-US" dirty="0"/>
              <a:t>终止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6912"/>
            <a:ext cx="8047540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457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pause</a:t>
            </a:r>
            <a:r>
              <a:rPr lang="zh-CN" altLang="en-US" dirty="0"/>
              <a:t>来设置固定时间的</a:t>
            </a:r>
            <a:r>
              <a:rPr lang="zh-CN" altLang="en-US" dirty="0" smtClean="0"/>
              <a:t>休眠</a:t>
            </a:r>
            <a:endParaRPr lang="en-US" altLang="zh-CN" dirty="0"/>
          </a:p>
          <a:p>
            <a:r>
              <a:rPr lang="en-US" altLang="zh-CN" dirty="0" err="1" smtClean="0"/>
              <a:t>waitFor</a:t>
            </a:r>
            <a:r>
              <a:rPr lang="zh-CN" altLang="en-US" dirty="0"/>
              <a:t>则用于在一定时间内等待某一元素显示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45024"/>
            <a:ext cx="620077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8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Selenium IDE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http://docs.seleniumhq.org/download</a:t>
            </a:r>
            <a:r>
              <a:rPr lang="en-US" altLang="zh-CN" dirty="0" smtClean="0"/>
              <a:t>/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82240"/>
            <a:ext cx="7452451" cy="1970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766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5904656" cy="4040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779950"/>
            <a:ext cx="3240360" cy="245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651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79" y="1628799"/>
            <a:ext cx="5453221" cy="3234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918978" y="5157192"/>
            <a:ext cx="73254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弹出本地文件选择框，选择</a:t>
            </a:r>
            <a:r>
              <a:rPr lang="en-US" altLang="zh-CN" sz="2000" dirty="0"/>
              <a:t>selenium-ide-</a:t>
            </a:r>
            <a:r>
              <a:rPr lang="en-US" altLang="zh-CN" sz="2000" dirty="0" err="1"/>
              <a:t>x.x.x.xpi</a:t>
            </a:r>
            <a:r>
              <a:rPr lang="zh-CN" altLang="en-US" sz="2000" dirty="0"/>
              <a:t>文件确定</a:t>
            </a:r>
          </a:p>
        </p:txBody>
      </p:sp>
    </p:spTree>
    <p:extLst>
      <p:ext uri="{BB962C8B-B14F-4D97-AF65-F5344CB8AC3E}">
        <p14:creationId xmlns:p14="http://schemas.microsoft.com/office/powerpoint/2010/main" val="177509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Selenium IDE</a:t>
            </a:r>
            <a:r>
              <a:rPr lang="zh-CN" altLang="en-US" dirty="0"/>
              <a:t>界面介绍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/>
              <a:t>、文件（</a:t>
            </a:r>
            <a:r>
              <a:rPr lang="en-US" altLang="zh-CN" sz="2800" dirty="0"/>
              <a:t>F</a:t>
            </a:r>
            <a:r>
              <a:rPr lang="zh-CN" altLang="en-US" sz="2800" dirty="0"/>
              <a:t>）：创建、打开和保存测试案例和测试案例集。编辑（</a:t>
            </a:r>
            <a:r>
              <a:rPr lang="en-US" altLang="zh-CN" sz="2800" dirty="0"/>
              <a:t>E</a:t>
            </a:r>
            <a:r>
              <a:rPr lang="zh-CN" altLang="en-US" sz="2800" dirty="0"/>
              <a:t>）：复制、粘贴、删除、撤销和选择测试案例中的所有命令。</a:t>
            </a:r>
            <a:r>
              <a:rPr lang="en-US" altLang="zh-CN" sz="2800" dirty="0"/>
              <a:t>Actions</a:t>
            </a:r>
            <a:r>
              <a:rPr lang="zh-CN" altLang="en-US" sz="2800" dirty="0"/>
              <a:t>（行为）</a:t>
            </a:r>
            <a:r>
              <a:rPr lang="en-US" altLang="zh-CN" sz="2800" dirty="0"/>
              <a:t>:</a:t>
            </a:r>
            <a:r>
              <a:rPr lang="zh-CN" altLang="en-US" sz="2800" dirty="0"/>
              <a:t>设置脚本的录制与运行。</a:t>
            </a:r>
            <a:r>
              <a:rPr lang="en-US" altLang="zh-CN" sz="2800" dirty="0"/>
              <a:t>Options</a:t>
            </a:r>
            <a:r>
              <a:rPr lang="zh-CN" altLang="en-US" sz="2800" dirty="0"/>
              <a:t>（设置）</a:t>
            </a:r>
            <a:r>
              <a:rPr lang="en-US" altLang="zh-CN" sz="2800" dirty="0"/>
              <a:t>: </a:t>
            </a:r>
            <a:r>
              <a:rPr lang="zh-CN" altLang="en-US" sz="2800" dirty="0"/>
              <a:t>用于设置</a:t>
            </a:r>
            <a:r>
              <a:rPr lang="en-US" altLang="zh-CN" sz="2800" dirty="0" err="1"/>
              <a:t>Seleniunm</a:t>
            </a:r>
            <a:r>
              <a:rPr lang="en-US" altLang="zh-CN" sz="2800" dirty="0"/>
              <a:t> IDE</a:t>
            </a:r>
            <a:r>
              <a:rPr lang="zh-CN" altLang="en-US" sz="2800" dirty="0"/>
              <a:t>。</a:t>
            </a:r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/>
              <a:t>Base URL</a:t>
            </a:r>
            <a:r>
              <a:rPr lang="zh-CN" altLang="en-US" sz="2800" dirty="0"/>
              <a:t>：用来填写被测试的基础</a:t>
            </a:r>
            <a:r>
              <a:rPr lang="en-US" altLang="zh-CN" sz="2800" dirty="0"/>
              <a:t>URL</a:t>
            </a:r>
            <a:r>
              <a:rPr lang="zh-CN" altLang="en-US" sz="2800" dirty="0"/>
              <a:t>地址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3</a:t>
            </a:r>
            <a:r>
              <a:rPr lang="zh-CN" altLang="en-US" sz="2800" dirty="0"/>
              <a:t>、速度控制</a:t>
            </a:r>
            <a:r>
              <a:rPr lang="en-US" altLang="zh-CN" sz="2800" dirty="0"/>
              <a:t>[</a:t>
            </a:r>
            <a:r>
              <a:rPr lang="zh-CN" altLang="en-US" sz="2800" dirty="0"/>
              <a:t>图片</a:t>
            </a:r>
            <a:r>
              <a:rPr lang="en-US" altLang="zh-CN" sz="2800" dirty="0"/>
              <a:t>]</a:t>
            </a:r>
            <a:r>
              <a:rPr lang="zh-CN" altLang="en-US" sz="2800" dirty="0"/>
              <a:t>：控制案例的运行速度。滑动按钮拖到</a:t>
            </a:r>
            <a:r>
              <a:rPr lang="en-US" altLang="zh-CN" sz="2800" dirty="0"/>
              <a:t>Fast</a:t>
            </a:r>
            <a:r>
              <a:rPr lang="zh-CN" altLang="en-US" sz="2800" dirty="0"/>
              <a:t>侧用例将快速执行，相反拖动到</a:t>
            </a:r>
            <a:r>
              <a:rPr lang="en-US" altLang="zh-CN" sz="2800" dirty="0"/>
              <a:t>Slow</a:t>
            </a:r>
            <a:r>
              <a:rPr lang="zh-CN" altLang="en-US" sz="2800" dirty="0"/>
              <a:t>侧缓慢执行。</a:t>
            </a:r>
          </a:p>
        </p:txBody>
      </p:sp>
    </p:spTree>
    <p:extLst>
      <p:ext uri="{BB962C8B-B14F-4D97-AF65-F5344CB8AC3E}">
        <p14:creationId xmlns:p14="http://schemas.microsoft.com/office/powerpoint/2010/main" val="414936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Selenium IDE</a:t>
            </a:r>
            <a:r>
              <a:rPr lang="zh-CN" altLang="en-US" dirty="0"/>
              <a:t>界面介绍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1196752"/>
            <a:ext cx="610242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4</a:t>
            </a:r>
            <a:r>
              <a:rPr lang="zh-CN" altLang="en-US" sz="2400" dirty="0"/>
              <a:t>、运行</a:t>
            </a:r>
            <a:r>
              <a:rPr lang="zh-CN" altLang="en-US" sz="2400" dirty="0" smtClean="0"/>
              <a:t>所有：</a:t>
            </a:r>
            <a:r>
              <a:rPr lang="zh-CN" altLang="en-US" sz="2400" dirty="0"/>
              <a:t>运行一个测试案例集中的所有案例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5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运行：</a:t>
            </a:r>
            <a:r>
              <a:rPr lang="zh-CN" altLang="en-US" sz="2400" dirty="0"/>
              <a:t>运行当前选定的测试案例。</a:t>
            </a:r>
            <a:r>
              <a:rPr lang="en-US" altLang="zh-CN" sz="2400" dirty="0"/>
              <a:t>6</a:t>
            </a:r>
            <a:r>
              <a:rPr lang="zh-CN" altLang="en-US" sz="2400" dirty="0"/>
              <a:t>、暂停</a:t>
            </a:r>
            <a:r>
              <a:rPr lang="en-US" altLang="zh-CN" sz="2400" dirty="0"/>
              <a:t>/</a:t>
            </a:r>
            <a:r>
              <a:rPr lang="zh-CN" altLang="en-US" sz="2400" dirty="0" smtClean="0"/>
              <a:t>恢复：</a:t>
            </a:r>
            <a:r>
              <a:rPr lang="zh-CN" altLang="en-US" sz="2400" dirty="0"/>
              <a:t>暂停和恢复测试案例执行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7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单步：</a:t>
            </a:r>
            <a:r>
              <a:rPr lang="zh-CN" altLang="en-US" sz="2400" dirty="0"/>
              <a:t>可以运行一个案例中的一行命令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8</a:t>
            </a:r>
            <a:r>
              <a:rPr lang="zh-CN" altLang="en-US" sz="2400" dirty="0"/>
              <a:t>、定时</a:t>
            </a:r>
            <a:r>
              <a:rPr lang="zh-CN" altLang="en-US" sz="2400" dirty="0" smtClean="0"/>
              <a:t>任务：</a:t>
            </a:r>
            <a:r>
              <a:rPr lang="zh-CN" altLang="en-US" sz="2400" dirty="0"/>
              <a:t>用于设置测试套件的定时执行（</a:t>
            </a:r>
            <a:r>
              <a:rPr lang="en-US" altLang="zh-CN" sz="2400" dirty="0"/>
              <a:t>Selenium IDE2.9</a:t>
            </a:r>
            <a:r>
              <a:rPr lang="zh-CN" altLang="en-US" sz="2400" dirty="0"/>
              <a:t>中新增功能）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9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录制：</a:t>
            </a:r>
            <a:r>
              <a:rPr lang="zh-CN" altLang="en-US" sz="2400" dirty="0"/>
              <a:t>记录用户对浏览器的操作步骤并生成脚本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10</a:t>
            </a:r>
            <a:r>
              <a:rPr lang="zh-CN" altLang="en-US" sz="2400" dirty="0"/>
              <a:t>、</a:t>
            </a:r>
            <a:r>
              <a:rPr lang="en-US" altLang="zh-CN" sz="2400" dirty="0"/>
              <a:t>Test Case</a:t>
            </a:r>
            <a:r>
              <a:rPr lang="zh-CN" altLang="en-US" sz="2400" dirty="0"/>
              <a:t>： 表示案例集列表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11</a:t>
            </a:r>
            <a:r>
              <a:rPr lang="zh-CN" altLang="en-US" sz="2400" dirty="0"/>
              <a:t>、测试脚本：</a:t>
            </a:r>
            <a:r>
              <a:rPr lang="en-US" altLang="zh-CN" sz="2400" dirty="0"/>
              <a:t>table</a:t>
            </a:r>
            <a:r>
              <a:rPr lang="zh-CN" altLang="en-US" sz="2400" dirty="0"/>
              <a:t>标签：用表格形式展现命令及参数。</a:t>
            </a:r>
            <a:r>
              <a:rPr lang="en-US" altLang="zh-CN" sz="2400" dirty="0"/>
              <a:t>source</a:t>
            </a:r>
            <a:r>
              <a:rPr lang="zh-CN" altLang="en-US" sz="2400" dirty="0"/>
              <a:t>标签：用原始方式展现，默认是</a:t>
            </a:r>
            <a:r>
              <a:rPr lang="en-US" altLang="zh-CN" sz="2400" dirty="0"/>
              <a:t>HTML</a:t>
            </a:r>
            <a:r>
              <a:rPr lang="zh-CN" altLang="en-US" sz="2400" dirty="0"/>
              <a:t>语言格式，也可以用其他语言展示。</a:t>
            </a:r>
          </a:p>
        </p:txBody>
      </p:sp>
    </p:spTree>
    <p:extLst>
      <p:ext uri="{BB962C8B-B14F-4D97-AF65-F5344CB8AC3E}">
        <p14:creationId xmlns:p14="http://schemas.microsoft.com/office/powerpoint/2010/main" val="359293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zh-CN" altLang="en-US" dirty="0" smtClean="0"/>
              <a:t>测试用例</a:t>
            </a:r>
            <a:endParaRPr lang="en-US" altLang="zh-CN" dirty="0" smtClean="0"/>
          </a:p>
          <a:p>
            <a:r>
              <a:rPr lang="zh-CN" altLang="en-US" dirty="0"/>
              <a:t>编辑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编辑一行命令或注释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/>
              <a:t>插入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插入</a:t>
            </a:r>
            <a:r>
              <a:rPr lang="zh-CN" altLang="en-US" dirty="0" smtClean="0"/>
              <a:t>注解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移动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5. </a:t>
            </a:r>
            <a:r>
              <a:rPr lang="zh-CN" altLang="en-US" dirty="0"/>
              <a:t>定位辅助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5531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Selenium IDE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631229"/>
            <a:ext cx="8229600" cy="4525963"/>
          </a:xfrm>
        </p:spPr>
        <p:txBody>
          <a:bodyPr/>
          <a:lstStyle/>
          <a:p>
            <a:r>
              <a:rPr lang="en-US" altLang="zh-CN" dirty="0"/>
              <a:t>open(</a:t>
            </a:r>
            <a:r>
              <a:rPr lang="en-US" altLang="zh-CN" dirty="0" err="1"/>
              <a:t>url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 </a:t>
            </a:r>
            <a:r>
              <a:rPr lang="zh-CN" altLang="en-US" dirty="0"/>
              <a:t>在浏览器中打开</a:t>
            </a:r>
            <a:r>
              <a:rPr lang="en-US" altLang="zh-CN" dirty="0"/>
              <a:t>URL</a:t>
            </a:r>
            <a:r>
              <a:rPr lang="zh-CN" altLang="en-US" dirty="0"/>
              <a:t>，可以接受相对路径和绝对</a:t>
            </a:r>
            <a:r>
              <a:rPr lang="zh-CN" altLang="en-US" dirty="0" smtClean="0"/>
              <a:t>路径</a:t>
            </a:r>
            <a:r>
              <a:rPr lang="zh-CN" altLang="en-US" dirty="0"/>
              <a:t>两种形式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229410"/>
            <a:ext cx="63246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95536" y="3068960"/>
            <a:ext cx="7953909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 altLang="zh-CN" sz="3200" dirty="0"/>
              <a:t>click(</a:t>
            </a:r>
            <a:r>
              <a:rPr lang="en-US" altLang="zh-CN" sz="3200" dirty="0" err="1"/>
              <a:t>elementLocator</a:t>
            </a:r>
            <a:r>
              <a:rPr lang="en-US" altLang="zh-CN" sz="3200" dirty="0" smtClean="0"/>
              <a:t>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3200" dirty="0"/>
              <a:t>- </a:t>
            </a:r>
            <a:r>
              <a:rPr lang="zh-CN" altLang="en-US" sz="2800" dirty="0"/>
              <a:t>单击链接、按钮、复选和单选</a:t>
            </a:r>
            <a:r>
              <a:rPr lang="zh-CN" altLang="en-US" sz="2800" dirty="0" smtClean="0"/>
              <a:t>框</a:t>
            </a:r>
            <a:endParaRPr lang="en-US" altLang="zh-CN" sz="2800" dirty="0"/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dirty="0"/>
              <a:t>-</a:t>
            </a:r>
            <a:r>
              <a:rPr lang="en-US" altLang="zh-CN" sz="2800" dirty="0"/>
              <a:t> </a:t>
            </a:r>
            <a:r>
              <a:rPr lang="zh-CN" altLang="en-US" sz="2800" dirty="0"/>
              <a:t>如果单击</a:t>
            </a:r>
            <a:r>
              <a:rPr lang="zh-CN" altLang="en-US" sz="2800" dirty="0"/>
              <a:t>后需要等待响应，则用“</a:t>
            </a:r>
            <a:r>
              <a:rPr lang="en-US" altLang="zh-CN" sz="2800" dirty="0" err="1"/>
              <a:t>clickAndWait</a:t>
            </a:r>
            <a:r>
              <a:rPr lang="en-US" altLang="zh-CN" sz="2800" dirty="0"/>
              <a:t>”</a:t>
            </a:r>
            <a:endParaRPr lang="zh-CN" altLang="en-US" sz="28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4761731"/>
            <a:ext cx="61817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291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528" y="1299186"/>
            <a:ext cx="9414792" cy="166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 </a:t>
            </a:r>
            <a:r>
              <a:rPr lang="en-US" altLang="zh-CN" sz="3200" dirty="0"/>
              <a:t>type(</a:t>
            </a:r>
            <a:r>
              <a:rPr lang="en-US" altLang="zh-CN" sz="3200" dirty="0" err="1"/>
              <a:t>inputLocator</a:t>
            </a:r>
            <a:r>
              <a:rPr lang="zh-CN" altLang="en-US" sz="3200" dirty="0"/>
              <a:t>， </a:t>
            </a:r>
            <a:r>
              <a:rPr lang="en-US" altLang="zh-CN" sz="3200" dirty="0"/>
              <a:t>value</a:t>
            </a:r>
            <a:r>
              <a:rPr lang="en-US" altLang="zh-CN" sz="3200" dirty="0" smtClean="0"/>
              <a:t>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3200" dirty="0" smtClean="0"/>
              <a:t>	-</a:t>
            </a:r>
            <a:r>
              <a:rPr lang="en-US" altLang="zh-CN" sz="3200" dirty="0"/>
              <a:t> </a:t>
            </a:r>
            <a:r>
              <a:rPr lang="zh-CN" altLang="en-US" sz="3200" dirty="0"/>
              <a:t>模拟键盘的输入，向指定的</a:t>
            </a:r>
            <a:r>
              <a:rPr lang="en-US" altLang="zh-CN" sz="3200" dirty="0"/>
              <a:t>input</a:t>
            </a:r>
            <a:r>
              <a:rPr lang="zh-CN" altLang="en-US" sz="3200" dirty="0"/>
              <a:t>中输入值。</a:t>
            </a:r>
            <a:r>
              <a:rPr lang="en-US" altLang="zh-CN" sz="3200" dirty="0"/>
              <a:t>- </a:t>
            </a:r>
            <a:r>
              <a:rPr lang="zh-CN" altLang="en-US" sz="3200" dirty="0"/>
              <a:t>也适合给复选框和单选框赋值。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32385"/>
            <a:ext cx="8568952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763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橙色时尚科技感PPT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橙色时尚科技感PPT模板</Template>
  <TotalTime>2150</TotalTime>
  <Words>379</Words>
  <Application>Microsoft Office PowerPoint</Application>
  <PresentationFormat>全屏显示(4:3)</PresentationFormat>
  <Paragraphs>56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橙色时尚科技感PPT模板</vt:lpstr>
      <vt:lpstr>PowerPoint 演示文稿</vt:lpstr>
      <vt:lpstr>Selenium IDE</vt:lpstr>
      <vt:lpstr>PowerPoint 演示文稿</vt:lpstr>
      <vt:lpstr>PowerPoint 演示文稿</vt:lpstr>
      <vt:lpstr>Selenium IDE界面介绍</vt:lpstr>
      <vt:lpstr>Selenium IDE界面介绍</vt:lpstr>
      <vt:lpstr>创建测试用例</vt:lpstr>
      <vt:lpstr>Selenium IDE命令</vt:lpstr>
      <vt:lpstr>PowerPoint 演示文稿</vt:lpstr>
      <vt:lpstr>PowerPoint 演示文稿</vt:lpstr>
      <vt:lpstr>PowerPoint 演示文稿</vt:lpstr>
      <vt:lpstr>PowerPoint 演示文稿</vt:lpstr>
      <vt:lpstr>assert（断言）</vt:lpstr>
      <vt:lpstr>PowerPoint 演示文稿</vt:lpstr>
      <vt:lpstr>等待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80</cp:revision>
  <dcterms:created xsi:type="dcterms:W3CDTF">2014-07-17T02:01:46Z</dcterms:created>
  <dcterms:modified xsi:type="dcterms:W3CDTF">2016-07-20T01:52:34Z</dcterms:modified>
</cp:coreProperties>
</file>