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8" r:id="rId2"/>
    <p:sldId id="257" r:id="rId3"/>
    <p:sldId id="259" r:id="rId4"/>
    <p:sldId id="260" r:id="rId5"/>
    <p:sldId id="261" r:id="rId6"/>
    <p:sldId id="262" r:id="rId7"/>
    <p:sldId id="263" r:id="rId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C7B7E6-E7E6-4371-B833-E36B06BE4154}" type="datetimeFigureOut">
              <a:rPr lang="zh-CN" altLang="en-US" smtClean="0"/>
              <a:t>2016/7/21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6D38FE-327D-48A2-BC79-7E45945E621B}" type="slidenum">
              <a:rPr lang="zh-CN" altLang="en-US" smtClean="0"/>
              <a:t>‹#›</a:t>
            </a:fld>
            <a:endParaRPr lang="zh-CN" altLang="en-US"/>
          </a:p>
        </p:txBody>
      </p:sp>
    </p:spTree>
    <p:extLst>
      <p:ext uri="{BB962C8B-B14F-4D97-AF65-F5344CB8AC3E}">
        <p14:creationId xmlns:p14="http://schemas.microsoft.com/office/powerpoint/2010/main" val="1311367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6D38FE-327D-48A2-BC79-7E45945E621B}" type="slidenum">
              <a:rPr lang="zh-CN" altLang="en-US" smtClean="0"/>
              <a:t>7</a:t>
            </a:fld>
            <a:endParaRPr lang="zh-CN" altLang="en-US"/>
          </a:p>
        </p:txBody>
      </p:sp>
    </p:spTree>
    <p:extLst>
      <p:ext uri="{BB962C8B-B14F-4D97-AF65-F5344CB8AC3E}">
        <p14:creationId xmlns:p14="http://schemas.microsoft.com/office/powerpoint/2010/main" val="21958793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2" descr="1158482_road_blur"/>
          <p:cNvSpPr>
            <a:spLocks noChangeArrowheads="1"/>
          </p:cNvSpPr>
          <p:nvPr/>
        </p:nvSpPr>
        <p:spPr bwMode="auto">
          <a:xfrm>
            <a:off x="0" y="0"/>
            <a:ext cx="9144000" cy="6858000"/>
          </a:xfrm>
          <a:prstGeom prst="rect">
            <a:avLst/>
          </a:prstGeom>
          <a:blipFill dpi="0" rotWithShape="1">
            <a:blip r:embed="rId2">
              <a:lum bright="70000" contrast="-70000"/>
              <a:grayscl/>
              <a:alphaModFix amt="68000"/>
            </a:blip>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3" name="Rectangle 3"/>
          <p:cNvSpPr>
            <a:spLocks noChangeArrowheads="1"/>
          </p:cNvSpPr>
          <p:nvPr/>
        </p:nvSpPr>
        <p:spPr bwMode="auto">
          <a:xfrm>
            <a:off x="0" y="0"/>
            <a:ext cx="9144000" cy="2782888"/>
          </a:xfrm>
          <a:prstGeom prst="rect">
            <a:avLst/>
          </a:prstGeom>
          <a:gradFill rotWithShape="1">
            <a:gsLst>
              <a:gs pos="0">
                <a:srgbClr val="F95626"/>
              </a:gs>
              <a:gs pos="100000">
                <a:srgbClr val="F98627"/>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782888"/>
            <a:ext cx="1908175"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圆角矩形 7"/>
          <p:cNvSpPr>
            <a:spLocks noChangeArrowheads="1"/>
          </p:cNvSpPr>
          <p:nvPr/>
        </p:nvSpPr>
        <p:spPr bwMode="auto">
          <a:xfrm>
            <a:off x="-3175" y="4422775"/>
            <a:ext cx="7308850" cy="333375"/>
          </a:xfrm>
          <a:prstGeom prst="roundRect">
            <a:avLst>
              <a:gd name="adj" fmla="val 0"/>
            </a:avLst>
          </a:prstGeom>
          <a:solidFill>
            <a:srgbClr val="D8D8D8"/>
          </a:solidFill>
          <a:ln>
            <a:noFill/>
          </a:ln>
          <a:extLst>
            <a:ext uri="{91240B29-F687-4F45-9708-019B960494DF}">
              <a14:hiddenLine xmlns:a14="http://schemas.microsoft.com/office/drawing/2010/main" w="25400">
                <a:solidFill>
                  <a:srgbClr val="AF7E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 name="Rectangle 2"/>
          <p:cNvSpPr>
            <a:spLocks noChangeArrowheads="1"/>
          </p:cNvSpPr>
          <p:nvPr/>
        </p:nvSpPr>
        <p:spPr bwMode="auto">
          <a:xfrm>
            <a:off x="7938" y="-3175"/>
            <a:ext cx="8280400" cy="4419600"/>
          </a:xfrm>
          <a:prstGeom prst="rect">
            <a:avLst/>
          </a:prstGeom>
          <a:solidFill>
            <a:schemeClr val="bg1">
              <a:alpha val="45097"/>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7" name="Picture 4" descr="d:\documents and settings\hp\application data\360se6\User Data\temp\b_1369884179640.jpg"/>
          <p:cNvPicPr>
            <a:picLocks noChangeAspect="1" noChangeArrowheads="1"/>
          </p:cNvPicPr>
          <p:nvPr/>
        </p:nvPicPr>
        <p:blipFill>
          <a:blip r:embed="rId4">
            <a:extLst>
              <a:ext uri="{28A0092B-C50C-407E-A947-70E740481C1C}">
                <a14:useLocalDpi xmlns:a14="http://schemas.microsoft.com/office/drawing/2010/main" val="0"/>
              </a:ext>
            </a:extLst>
          </a:blip>
          <a:srcRect l="6947" t="16402" r="47002" b="15587"/>
          <a:stretch>
            <a:fillRect/>
          </a:stretch>
        </p:blipFill>
        <p:spPr bwMode="auto">
          <a:xfrm>
            <a:off x="7405688" y="2781300"/>
            <a:ext cx="1703387"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d:\documents and settings\hp\application data\360se6\User Data\temp\b_1291113668429.jpg"/>
          <p:cNvPicPr>
            <a:picLocks noChangeAspect="1" noChangeArrowheads="1"/>
          </p:cNvPicPr>
          <p:nvPr/>
        </p:nvPicPr>
        <p:blipFill>
          <a:blip r:embed="rId5">
            <a:extLst>
              <a:ext uri="{28A0092B-C50C-407E-A947-70E740481C1C}">
                <a14:useLocalDpi xmlns:a14="http://schemas.microsoft.com/office/drawing/2010/main" val="0"/>
              </a:ext>
            </a:extLst>
          </a:blip>
          <a:srcRect r="2309"/>
          <a:stretch>
            <a:fillRect/>
          </a:stretch>
        </p:blipFill>
        <p:spPr bwMode="auto">
          <a:xfrm>
            <a:off x="5553075" y="2781300"/>
            <a:ext cx="1800225" cy="163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descr="http://i1.esocc.com/upload/attached/image/20130307/136263640433563.jpg"/>
          <p:cNvPicPr>
            <a:picLocks noChangeAspect="1" noChangeArrowheads="1"/>
          </p:cNvPicPr>
          <p:nvPr/>
        </p:nvPicPr>
        <p:blipFill>
          <a:blip r:embed="rId6">
            <a:extLst>
              <a:ext uri="{28A0092B-C50C-407E-A947-70E740481C1C}">
                <a14:useLocalDpi xmlns:a14="http://schemas.microsoft.com/office/drawing/2010/main" val="0"/>
              </a:ext>
            </a:extLst>
          </a:blip>
          <a:srcRect l="28612" t="73" r="5467" b="11069"/>
          <a:stretch>
            <a:fillRect/>
          </a:stretch>
        </p:blipFill>
        <p:spPr bwMode="auto">
          <a:xfrm>
            <a:off x="1979613" y="2782888"/>
            <a:ext cx="1787525" cy="16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http://image.tianjimedia.com/uploadImages/2013/109/M4NK19932PW8_s.jpg"/>
          <p:cNvPicPr>
            <a:picLocks noChangeAspect="1" noChangeArrowheads="1"/>
          </p:cNvPicPr>
          <p:nvPr/>
        </p:nvPicPr>
        <p:blipFill>
          <a:blip r:embed="rId7">
            <a:extLst>
              <a:ext uri="{28A0092B-C50C-407E-A947-70E740481C1C}">
                <a14:useLocalDpi xmlns:a14="http://schemas.microsoft.com/office/drawing/2010/main" val="0"/>
              </a:ext>
            </a:extLst>
          </a:blip>
          <a:srcRect l="3085" t="3233" b="414"/>
          <a:stretch>
            <a:fillRect/>
          </a:stretch>
        </p:blipFill>
        <p:spPr bwMode="auto">
          <a:xfrm>
            <a:off x="3800475" y="2782888"/>
            <a:ext cx="1708150" cy="16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7576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56339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29682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74201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25204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76639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41894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873654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3316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579863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940686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descr="1158482_road_blur"/>
          <p:cNvSpPr>
            <a:spLocks noChangeArrowheads="1"/>
          </p:cNvSpPr>
          <p:nvPr/>
        </p:nvSpPr>
        <p:spPr bwMode="auto">
          <a:xfrm>
            <a:off x="0" y="0"/>
            <a:ext cx="9144000" cy="6858000"/>
          </a:xfrm>
          <a:prstGeom prst="rect">
            <a:avLst/>
          </a:prstGeom>
          <a:blipFill dpi="0" rotWithShape="1">
            <a:blip r:embed="rId13">
              <a:lum bright="70000" contrast="-70000"/>
              <a:grayscl/>
              <a:alphaModFix amt="68000"/>
            </a:blip>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1027" name="圆角矩形 3"/>
          <p:cNvSpPr>
            <a:spLocks noChangeArrowheads="1"/>
          </p:cNvSpPr>
          <p:nvPr/>
        </p:nvSpPr>
        <p:spPr bwMode="auto">
          <a:xfrm>
            <a:off x="0" y="0"/>
            <a:ext cx="9144000" cy="576263"/>
          </a:xfrm>
          <a:prstGeom prst="roundRect">
            <a:avLst>
              <a:gd name="adj" fmla="val 0"/>
            </a:avLst>
          </a:prstGeom>
          <a:gradFill rotWithShape="1">
            <a:gsLst>
              <a:gs pos="0">
                <a:srgbClr val="F95626"/>
              </a:gs>
              <a:gs pos="100000">
                <a:srgbClr val="F98627"/>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ym typeface="宋体" pitchFamily="2" charset="-122"/>
            </a:endParaRPr>
          </a:p>
        </p:txBody>
      </p:sp>
      <p:sp>
        <p:nvSpPr>
          <p:cNvPr id="1028" name="圆角矩形 6"/>
          <p:cNvSpPr>
            <a:spLocks noChangeArrowheads="1"/>
          </p:cNvSpPr>
          <p:nvPr/>
        </p:nvSpPr>
        <p:spPr bwMode="auto">
          <a:xfrm>
            <a:off x="0" y="6524625"/>
            <a:ext cx="1835150" cy="333375"/>
          </a:xfrm>
          <a:prstGeom prst="roundRect">
            <a:avLst>
              <a:gd name="adj" fmla="val 0"/>
            </a:avLst>
          </a:prstGeom>
          <a:gradFill rotWithShape="1">
            <a:gsLst>
              <a:gs pos="0">
                <a:srgbClr val="F95626"/>
              </a:gs>
              <a:gs pos="100000">
                <a:srgbClr val="F98627"/>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ym typeface="宋体" pitchFamily="2" charset="-122"/>
            </a:endParaRPr>
          </a:p>
        </p:txBody>
      </p:sp>
      <p:sp>
        <p:nvSpPr>
          <p:cNvPr id="1029" name="圆角矩形 7"/>
          <p:cNvSpPr>
            <a:spLocks noChangeArrowheads="1"/>
          </p:cNvSpPr>
          <p:nvPr/>
        </p:nvSpPr>
        <p:spPr bwMode="auto">
          <a:xfrm>
            <a:off x="1835150" y="6524625"/>
            <a:ext cx="7308850" cy="333375"/>
          </a:xfrm>
          <a:prstGeom prst="roundRect">
            <a:avLst>
              <a:gd name="adj" fmla="val 0"/>
            </a:avLst>
          </a:prstGeom>
          <a:solidFill>
            <a:srgbClr val="D8D8D8"/>
          </a:solidFill>
          <a:ln>
            <a:noFill/>
          </a:ln>
          <a:extLst>
            <a:ext uri="{91240B29-F687-4F45-9708-019B960494DF}">
              <a14:hiddenLine xmlns:a14="http://schemas.microsoft.com/office/drawing/2010/main" w="25400">
                <a:solidFill>
                  <a:srgbClr val="AF7E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4"/>
          <p:cNvSpPr txBox="1">
            <a:spLocks noChangeArrowheads="1"/>
          </p:cNvSpPr>
          <p:nvPr/>
        </p:nvSpPr>
        <p:spPr bwMode="auto">
          <a:xfrm>
            <a:off x="2915816" y="4661441"/>
            <a:ext cx="57935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b="1" dirty="0" smtClean="0">
                <a:solidFill>
                  <a:srgbClr val="F95626"/>
                </a:solidFill>
                <a:ea typeface="微软雅黑" pitchFamily="34" charset="-122"/>
              </a:rPr>
              <a:t>自动化测试之</a:t>
            </a:r>
            <a:r>
              <a:rPr lang="en-US" altLang="zh-CN" sz="2800" b="1" dirty="0">
                <a:solidFill>
                  <a:srgbClr val="F95626"/>
                </a:solidFill>
                <a:ea typeface="微软雅黑" pitchFamily="34" charset="-122"/>
              </a:rPr>
              <a:t>---Excel</a:t>
            </a:r>
            <a:r>
              <a:rPr lang="zh-CN" altLang="en-US" sz="2800" b="1" dirty="0">
                <a:solidFill>
                  <a:srgbClr val="F95626"/>
                </a:solidFill>
                <a:ea typeface="微软雅黑" pitchFamily="34" charset="-122"/>
              </a:rPr>
              <a:t>报告插件研发</a:t>
            </a:r>
            <a:endParaRPr lang="zh-CN" altLang="en-US" sz="2800" b="1" dirty="0">
              <a:solidFill>
                <a:srgbClr val="F95626"/>
              </a:solidFill>
              <a:ea typeface="微软雅黑" pitchFamily="34" charset="-122"/>
            </a:endParaRPr>
          </a:p>
        </p:txBody>
      </p:sp>
      <p:sp>
        <p:nvSpPr>
          <p:cNvPr id="3075" name="Rectangle 25" descr="宽上对角线"/>
          <p:cNvSpPr>
            <a:spLocks noChangeArrowheads="1"/>
          </p:cNvSpPr>
          <p:nvPr/>
        </p:nvSpPr>
        <p:spPr bwMode="auto">
          <a:xfrm>
            <a:off x="3779912" y="5084763"/>
            <a:ext cx="5256584" cy="45719"/>
          </a:xfrm>
          <a:prstGeom prst="rect">
            <a:avLst/>
          </a:prstGeom>
          <a:pattFill prst="wdUpDiag">
            <a:fgClr>
              <a:schemeClr val="bg2"/>
            </a:fgClr>
            <a:bgClr>
              <a:srgbClr val="DBDBDB"/>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5035840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1143000"/>
          </a:xfrm>
        </p:spPr>
        <p:txBody>
          <a:bodyPr/>
          <a:lstStyle/>
          <a:p>
            <a:r>
              <a:rPr lang="en-US" altLang="zh-CN" dirty="0"/>
              <a:t>Excel</a:t>
            </a:r>
            <a:r>
              <a:rPr lang="zh-CN" altLang="en-US" dirty="0"/>
              <a:t>报告效果图展示</a:t>
            </a:r>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196752"/>
            <a:ext cx="5267325" cy="465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73851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lstStyle/>
          <a:p>
            <a:endParaRPr lang="zh-CN" altLang="en-US" dirty="0"/>
          </a:p>
        </p:txBody>
      </p:sp>
      <p:sp>
        <p:nvSpPr>
          <p:cNvPr id="3" name="内容占位符 2"/>
          <p:cNvSpPr>
            <a:spLocks noGrp="1"/>
          </p:cNvSpPr>
          <p:nvPr>
            <p:ph idx="1"/>
          </p:nvPr>
        </p:nvSpPr>
        <p:spPr>
          <a:xfrm>
            <a:off x="467544" y="1423317"/>
            <a:ext cx="8229600" cy="4525963"/>
          </a:xfrm>
        </p:spPr>
        <p:txBody>
          <a:bodyPr/>
          <a:lstStyle/>
          <a:p>
            <a:r>
              <a:rPr lang="zh-CN" altLang="en-US" sz="2400" dirty="0" smtClean="0"/>
              <a:t>用例</a:t>
            </a:r>
            <a:r>
              <a:rPr lang="zh-CN" altLang="en-US" sz="2400" dirty="0"/>
              <a:t>的名称是测试用例的</a:t>
            </a:r>
            <a:r>
              <a:rPr lang="en-US" altLang="zh-CN" sz="2400" dirty="0"/>
              <a:t>java</a:t>
            </a:r>
            <a:r>
              <a:rPr lang="zh-CN" altLang="en-US" sz="2400" dirty="0" smtClean="0"/>
              <a:t>类</a:t>
            </a:r>
            <a:endParaRPr lang="en-US" altLang="zh-CN" sz="2400" dirty="0" smtClean="0"/>
          </a:p>
          <a:p>
            <a:r>
              <a:rPr lang="zh-CN" altLang="en-US" sz="2400" dirty="0" smtClean="0"/>
              <a:t>测试</a:t>
            </a:r>
            <a:r>
              <a:rPr lang="zh-CN" altLang="en-US" sz="2400" dirty="0"/>
              <a:t>结果如果是成功的显示为：</a:t>
            </a:r>
            <a:r>
              <a:rPr lang="en-US" altLang="zh-CN" sz="2400" dirty="0"/>
              <a:t>Passed</a:t>
            </a:r>
            <a:r>
              <a:rPr lang="zh-CN" altLang="en-US" sz="2400" dirty="0"/>
              <a:t>并且底色为蓝色，如果是失败的显示</a:t>
            </a:r>
            <a:r>
              <a:rPr lang="en-US" altLang="zh-CN" sz="2400" dirty="0"/>
              <a:t>Failed</a:t>
            </a:r>
            <a:r>
              <a:rPr lang="zh-CN" altLang="en-US" sz="2400" dirty="0"/>
              <a:t>并且底色为红色，如果测试异常中断，显示的是</a:t>
            </a:r>
            <a:r>
              <a:rPr lang="en-US" altLang="zh-CN" sz="2400" dirty="0"/>
              <a:t>Skipped</a:t>
            </a:r>
            <a:r>
              <a:rPr lang="zh-CN" altLang="en-US" sz="2400" dirty="0"/>
              <a:t>并且底色是黄色</a:t>
            </a:r>
            <a:r>
              <a:rPr lang="zh-CN" altLang="en-US" sz="2400" dirty="0" smtClean="0"/>
              <a:t>。</a:t>
            </a:r>
            <a:endParaRPr lang="en-US" altLang="zh-CN" sz="2400" dirty="0" smtClean="0"/>
          </a:p>
          <a:p>
            <a:r>
              <a:rPr lang="zh-CN" altLang="en-US" sz="2400" dirty="0" smtClean="0"/>
              <a:t>完整</a:t>
            </a:r>
            <a:r>
              <a:rPr lang="zh-CN" altLang="en-US" sz="2400" dirty="0"/>
              <a:t>日志会记录这条用例执行的日志不论成功还是失败，点击该日志名字可以打开查看，注意这里的日志并不是以附件的形式上传而是以超链接的形式链接过来的，它指向本地或者服务器上的日志路径</a:t>
            </a:r>
            <a:r>
              <a:rPr lang="zh-CN" altLang="en-US" sz="2400" dirty="0" smtClean="0"/>
              <a:t>。</a:t>
            </a:r>
            <a:endParaRPr lang="en-US" altLang="zh-CN" sz="2400" dirty="0" smtClean="0"/>
          </a:p>
          <a:p>
            <a:r>
              <a:rPr lang="zh-CN" altLang="en-US" sz="2400" dirty="0" smtClean="0"/>
              <a:t>截</a:t>
            </a:r>
            <a:r>
              <a:rPr lang="zh-CN" altLang="en-US" sz="2400" dirty="0"/>
              <a:t>图，只有失败的用例并且成功截取到图片的用例才会显示截图，点击图片名称可以查看详细截图，如果没有截取到图片此框就会显示“此用例没有截图”。注意这里的截图并不是以附件的形式上传而是以超链接的形式链接过来的，它指向本地或者服务器上的截图路径</a:t>
            </a:r>
            <a:r>
              <a:rPr lang="zh-CN" altLang="en-US" dirty="0"/>
              <a:t>。</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9141" y="332656"/>
            <a:ext cx="5819775"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80399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插件介绍</a:t>
            </a:r>
          </a:p>
        </p:txBody>
      </p:sp>
      <p:sp>
        <p:nvSpPr>
          <p:cNvPr id="3" name="内容占位符 2"/>
          <p:cNvSpPr>
            <a:spLocks noGrp="1"/>
          </p:cNvSpPr>
          <p:nvPr>
            <p:ph idx="1"/>
          </p:nvPr>
        </p:nvSpPr>
        <p:spPr/>
        <p:txBody>
          <a:bodyPr/>
          <a:lstStyle/>
          <a:p>
            <a:r>
              <a:rPr lang="zh-CN" altLang="en-US" sz="2800" dirty="0"/>
              <a:t>此插件基于</a:t>
            </a:r>
            <a:r>
              <a:rPr lang="en-US" altLang="zh-CN" sz="2800" dirty="0" err="1"/>
              <a:t>TestNG</a:t>
            </a:r>
            <a:r>
              <a:rPr lang="zh-CN" altLang="en-US" sz="2800" dirty="0"/>
              <a:t>进行开发，它可以用在基于</a:t>
            </a:r>
            <a:r>
              <a:rPr lang="en-US" altLang="zh-CN" sz="2800" dirty="0" err="1"/>
              <a:t>TestNG</a:t>
            </a:r>
            <a:r>
              <a:rPr lang="zh-CN" altLang="en-US" sz="2800" dirty="0"/>
              <a:t>的自动化测试框架中，它可以收集测试结果并且存储在</a:t>
            </a:r>
            <a:r>
              <a:rPr lang="en-US" altLang="zh-CN" sz="2800" dirty="0"/>
              <a:t>excel</a:t>
            </a:r>
            <a:r>
              <a:rPr lang="zh-CN" altLang="en-US" sz="2800" dirty="0"/>
              <a:t>，友好的展示出来（从上面的截图可以看出），通过</a:t>
            </a:r>
            <a:r>
              <a:rPr lang="en-US" altLang="zh-CN" sz="2800" dirty="0"/>
              <a:t>excel</a:t>
            </a:r>
            <a:r>
              <a:rPr lang="zh-CN" altLang="en-US" sz="2800" dirty="0"/>
              <a:t>中的汇总</a:t>
            </a:r>
            <a:r>
              <a:rPr lang="en-US" altLang="zh-CN" sz="2800" dirty="0"/>
              <a:t>sheet</a:t>
            </a:r>
            <a:r>
              <a:rPr lang="zh-CN" altLang="en-US" sz="2800" dirty="0"/>
              <a:t>可以很直观的了解到项目各个模块用例的执行条数，结果、通过率以及耗时。通过各个模块的详细日志和截图可以精准快速的定位问题所在。</a:t>
            </a:r>
          </a:p>
        </p:txBody>
      </p:sp>
    </p:spTree>
    <p:extLst>
      <p:ext uri="{BB962C8B-B14F-4D97-AF65-F5344CB8AC3E}">
        <p14:creationId xmlns:p14="http://schemas.microsoft.com/office/powerpoint/2010/main" val="1896644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设计思路</a:t>
            </a:r>
          </a:p>
        </p:txBody>
      </p:sp>
      <p:sp>
        <p:nvSpPr>
          <p:cNvPr id="3" name="内容占位符 2"/>
          <p:cNvSpPr>
            <a:spLocks noGrp="1"/>
          </p:cNvSpPr>
          <p:nvPr>
            <p:ph idx="1"/>
          </p:nvPr>
        </p:nvSpPr>
        <p:spPr/>
        <p:txBody>
          <a:bodyPr/>
          <a:lstStyle/>
          <a:p>
            <a:r>
              <a:rPr lang="en-US" altLang="zh-CN" dirty="0" err="1"/>
              <a:t>TestNG</a:t>
            </a:r>
            <a:r>
              <a:rPr lang="zh-CN" altLang="en-US" dirty="0"/>
              <a:t>中的</a:t>
            </a:r>
            <a:r>
              <a:rPr lang="en-US" altLang="zh-CN" dirty="0" err="1"/>
              <a:t>IReporter</a:t>
            </a:r>
            <a:r>
              <a:rPr lang="zh-CN" altLang="en-US" dirty="0"/>
              <a:t>类负责统计测试数据并生成</a:t>
            </a:r>
            <a:r>
              <a:rPr lang="zh-CN" altLang="en-US" dirty="0" smtClean="0"/>
              <a:t>报告</a:t>
            </a:r>
            <a:endParaRPr lang="en-US" altLang="zh-CN" dirty="0" smtClean="0"/>
          </a:p>
          <a:p>
            <a:r>
              <a:rPr lang="en-US" altLang="zh-CN" dirty="0" err="1" smtClean="0"/>
              <a:t>TestListenerAdapter</a:t>
            </a:r>
            <a:r>
              <a:rPr lang="zh-CN" altLang="en-US" dirty="0"/>
              <a:t>类负责监听每个测试用例的测试过程，比如什么时候开始的测试，什么时候结束的测试，这个测试用例是否通过测试</a:t>
            </a:r>
            <a:r>
              <a:rPr lang="zh-CN" altLang="en-US" dirty="0" smtClean="0"/>
              <a:t>等</a:t>
            </a:r>
            <a:endParaRPr lang="en-US" altLang="zh-CN" dirty="0" smtClean="0"/>
          </a:p>
          <a:p>
            <a:endParaRPr lang="zh-CN" altLang="en-US" dirty="0"/>
          </a:p>
        </p:txBody>
      </p:sp>
    </p:spTree>
    <p:extLst>
      <p:ext uri="{BB962C8B-B14F-4D97-AF65-F5344CB8AC3E}">
        <p14:creationId xmlns:p14="http://schemas.microsoft.com/office/powerpoint/2010/main" val="10685576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800" dirty="0"/>
              <a:t>统计测试结果并生成测试报告的类，需要实现</a:t>
            </a:r>
            <a:r>
              <a:rPr lang="en-US" altLang="zh-CN" sz="2800" dirty="0" err="1"/>
              <a:t>IReporter</a:t>
            </a:r>
            <a:r>
              <a:rPr lang="zh-CN" altLang="en-US" sz="2800" dirty="0"/>
              <a:t>这个接口并实现</a:t>
            </a:r>
            <a:r>
              <a:rPr lang="en-US" altLang="zh-CN" sz="2800" dirty="0" err="1"/>
              <a:t>generateReport</a:t>
            </a:r>
            <a:r>
              <a:rPr lang="en-US" altLang="zh-CN" sz="2800" dirty="0"/>
              <a:t>(List&lt;</a:t>
            </a:r>
            <a:r>
              <a:rPr lang="en-US" altLang="zh-CN" sz="2800" dirty="0" err="1"/>
              <a:t>XmlSuite</a:t>
            </a:r>
            <a:r>
              <a:rPr lang="en-US" altLang="zh-CN" sz="2800" dirty="0"/>
              <a:t>&gt; </a:t>
            </a:r>
            <a:r>
              <a:rPr lang="en-US" altLang="zh-CN" sz="2800" dirty="0" err="1"/>
              <a:t>xmlSuites</a:t>
            </a:r>
            <a:r>
              <a:rPr lang="en-US" altLang="zh-CN" sz="2800" dirty="0"/>
              <a:t>, List&lt;</a:t>
            </a:r>
            <a:r>
              <a:rPr lang="en-US" altLang="zh-CN" sz="2800" dirty="0" err="1"/>
              <a:t>ISuite</a:t>
            </a:r>
            <a:r>
              <a:rPr lang="en-US" altLang="zh-CN" sz="2800" dirty="0"/>
              <a:t>&gt; suites, String </a:t>
            </a:r>
            <a:r>
              <a:rPr lang="en-US" altLang="zh-CN" sz="2800" dirty="0" err="1"/>
              <a:t>outputDirectory</a:t>
            </a:r>
            <a:r>
              <a:rPr lang="en-US" altLang="zh-CN" sz="2800" dirty="0"/>
              <a:t>) {}</a:t>
            </a:r>
            <a:r>
              <a:rPr lang="zh-CN" altLang="en-US" sz="2800" dirty="0"/>
              <a:t>这个方法，在这个方法主体中写上具体的生成</a:t>
            </a:r>
            <a:r>
              <a:rPr lang="en-US" altLang="zh-CN" sz="2800" dirty="0"/>
              <a:t>excel</a:t>
            </a:r>
            <a:r>
              <a:rPr lang="zh-CN" altLang="en-US" sz="2800" dirty="0"/>
              <a:t>文件的详细代码，详见：</a:t>
            </a:r>
            <a:r>
              <a:rPr lang="en-US" altLang="zh-CN" sz="2800" dirty="0"/>
              <a:t>CreateExcelForResult.java</a:t>
            </a:r>
            <a:r>
              <a:rPr lang="zh-CN" altLang="en-US" sz="2800" dirty="0" smtClean="0"/>
              <a:t>。</a:t>
            </a:r>
            <a:endParaRPr lang="en-US" altLang="zh-CN" sz="2800" dirty="0" smtClean="0"/>
          </a:p>
          <a:p>
            <a:r>
              <a:rPr lang="zh-CN" altLang="en-US" sz="2800" dirty="0" smtClean="0"/>
              <a:t>监听</a:t>
            </a:r>
            <a:r>
              <a:rPr lang="zh-CN" altLang="en-US" sz="2800" dirty="0"/>
              <a:t>测试结果类需要继承</a:t>
            </a:r>
            <a:r>
              <a:rPr lang="en-US" altLang="zh-CN" sz="2800" dirty="0" err="1"/>
              <a:t>TestListenerAdapter</a:t>
            </a:r>
            <a:r>
              <a:rPr lang="zh-CN" altLang="en-US" sz="2800" dirty="0"/>
              <a:t>类并且重写你需要的测试用例各个阶段的</a:t>
            </a:r>
            <a:r>
              <a:rPr lang="zh-CN" altLang="en-US" sz="2800" dirty="0" smtClean="0"/>
              <a:t>状态</a:t>
            </a:r>
            <a:endParaRPr lang="en-US" altLang="zh-CN" sz="2800" dirty="0" smtClean="0"/>
          </a:p>
          <a:p>
            <a:pPr marL="0" indent="0">
              <a:buNone/>
            </a:pPr>
            <a:r>
              <a:rPr lang="en-US" altLang="zh-CN" sz="2800" dirty="0" smtClean="0"/>
              <a:t>  TestResultListener.java</a:t>
            </a:r>
            <a:r>
              <a:rPr lang="zh-CN" altLang="en-US" sz="2800" dirty="0"/>
              <a:t>。</a:t>
            </a:r>
            <a:endParaRPr lang="en-US" altLang="zh-CN" sz="2800" dirty="0" smtClean="0"/>
          </a:p>
          <a:p>
            <a:endParaRPr lang="zh-CN" altLang="en-US" sz="2800" dirty="0"/>
          </a:p>
        </p:txBody>
      </p:sp>
    </p:spTree>
    <p:extLst>
      <p:ext uri="{BB962C8B-B14F-4D97-AF65-F5344CB8AC3E}">
        <p14:creationId xmlns:p14="http://schemas.microsoft.com/office/powerpoint/2010/main" val="12935656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lstStyle/>
          <a:p>
            <a:r>
              <a:rPr lang="zh-CN" altLang="en-US" dirty="0"/>
              <a:t>如何使用</a:t>
            </a:r>
            <a:r>
              <a:rPr lang="en-US" altLang="zh-CN" dirty="0"/>
              <a:t>excel</a:t>
            </a:r>
            <a:r>
              <a:rPr lang="zh-CN" altLang="en-US" dirty="0"/>
              <a:t>报告插件</a:t>
            </a:r>
          </a:p>
        </p:txBody>
      </p:sp>
      <p:sp>
        <p:nvSpPr>
          <p:cNvPr id="3" name="内容占位符 2"/>
          <p:cNvSpPr>
            <a:spLocks noGrp="1"/>
          </p:cNvSpPr>
          <p:nvPr>
            <p:ph idx="1"/>
          </p:nvPr>
        </p:nvSpPr>
        <p:spPr>
          <a:xfrm>
            <a:off x="457200" y="908720"/>
            <a:ext cx="8229600" cy="4525963"/>
          </a:xfrm>
        </p:spPr>
        <p:txBody>
          <a:bodyPr/>
          <a:lstStyle/>
          <a:p>
            <a:r>
              <a:rPr lang="zh-CN" altLang="en-US" dirty="0"/>
              <a:t>本插件是基于本书中的关键字自动化测试框架和数据驱动自动化测试框架开发</a:t>
            </a:r>
            <a:r>
              <a:rPr lang="zh-CN" altLang="en-US" dirty="0" smtClean="0"/>
              <a:t>的</a:t>
            </a:r>
            <a:endParaRPr lang="en-US" altLang="zh-CN" dirty="0" smtClean="0"/>
          </a:p>
          <a:p>
            <a:r>
              <a:rPr lang="zh-CN" altLang="en-US" dirty="0"/>
              <a:t>确保您的自动化框架</a:t>
            </a:r>
            <a:r>
              <a:rPr lang="en-US" altLang="zh-CN" dirty="0"/>
              <a:t>pom.xml</a:t>
            </a:r>
            <a:r>
              <a:rPr lang="zh-CN" altLang="en-US" dirty="0"/>
              <a:t>文件中有以下依赖，这是此插件必备的</a:t>
            </a:r>
            <a:r>
              <a:rPr lang="zh-CN" altLang="en-US" dirty="0" smtClean="0"/>
              <a:t>：</a:t>
            </a:r>
            <a:endParaRPr lang="en-US" altLang="zh-CN" dirty="0" smtClean="0"/>
          </a:p>
          <a:p>
            <a:pPr marL="0" indent="0">
              <a:buNone/>
            </a:pPr>
            <a:r>
              <a:rPr lang="en-US" altLang="zh-CN" sz="2400" dirty="0"/>
              <a:t>&lt;</a:t>
            </a:r>
            <a:r>
              <a:rPr lang="en-US" altLang="zh-CN" sz="2400" dirty="0" smtClean="0"/>
              <a:t>dependency&gt;</a:t>
            </a:r>
          </a:p>
          <a:p>
            <a:pPr marL="400050" lvl="1" indent="0">
              <a:buNone/>
            </a:pPr>
            <a:r>
              <a:rPr lang="en-US" altLang="zh-CN" sz="1800" dirty="0" smtClean="0"/>
              <a:t>&lt;</a:t>
            </a:r>
            <a:r>
              <a:rPr lang="en-US" altLang="zh-CN" sz="1800" dirty="0" err="1" smtClean="0"/>
              <a:t>groupId</a:t>
            </a:r>
            <a:r>
              <a:rPr lang="en-US" altLang="zh-CN" sz="1800" dirty="0" smtClean="0"/>
              <a:t>&gt;</a:t>
            </a:r>
            <a:r>
              <a:rPr lang="en-US" altLang="zh-CN" sz="1800" dirty="0" err="1" smtClean="0"/>
              <a:t>org.apache.poi</a:t>
            </a:r>
            <a:r>
              <a:rPr lang="en-US" altLang="zh-CN" sz="1800" dirty="0"/>
              <a:t>&lt;/</a:t>
            </a:r>
            <a:r>
              <a:rPr lang="en-US" altLang="zh-CN" sz="1800" dirty="0" err="1"/>
              <a:t>groupId</a:t>
            </a:r>
            <a:r>
              <a:rPr lang="en-US" altLang="zh-CN" sz="1800" dirty="0" smtClean="0"/>
              <a:t>&gt;</a:t>
            </a:r>
          </a:p>
          <a:p>
            <a:pPr marL="800100" lvl="2" indent="0">
              <a:buNone/>
            </a:pPr>
            <a:r>
              <a:rPr lang="en-US" altLang="zh-CN" sz="1600" dirty="0" smtClean="0"/>
              <a:t>&lt;</a:t>
            </a:r>
            <a:r>
              <a:rPr lang="en-US" altLang="zh-CN" sz="1600" dirty="0" err="1"/>
              <a:t>artifactId</a:t>
            </a:r>
            <a:r>
              <a:rPr lang="en-US" altLang="zh-CN" sz="1600" dirty="0"/>
              <a:t>&gt;poi-</a:t>
            </a:r>
            <a:r>
              <a:rPr lang="en-US" altLang="zh-CN" sz="1600" dirty="0" err="1"/>
              <a:t>ooxml</a:t>
            </a:r>
            <a:r>
              <a:rPr lang="en-US" altLang="zh-CN" sz="1600" dirty="0"/>
              <a:t>&lt;/</a:t>
            </a:r>
            <a:r>
              <a:rPr lang="en-US" altLang="zh-CN" sz="1600" dirty="0" err="1"/>
              <a:t>artifactId</a:t>
            </a:r>
            <a:r>
              <a:rPr lang="en-US" altLang="zh-CN" sz="1600" dirty="0" smtClean="0"/>
              <a:t>&gt;</a:t>
            </a:r>
          </a:p>
          <a:p>
            <a:pPr marL="800100" lvl="2" indent="0">
              <a:buNone/>
            </a:pPr>
            <a:r>
              <a:rPr lang="en-US" altLang="zh-CN" sz="1600" dirty="0"/>
              <a:t>&lt;version&gt;3.13&lt;/version</a:t>
            </a:r>
            <a:r>
              <a:rPr lang="en-US" altLang="zh-CN" sz="1600" dirty="0" smtClean="0"/>
              <a:t>&gt;</a:t>
            </a:r>
          </a:p>
          <a:p>
            <a:pPr marL="800100" lvl="2" indent="0">
              <a:buNone/>
            </a:pPr>
            <a:r>
              <a:rPr lang="en-US" altLang="zh-CN" sz="1600" dirty="0" smtClean="0"/>
              <a:t>&lt;/</a:t>
            </a:r>
            <a:r>
              <a:rPr lang="en-US" altLang="zh-CN" sz="1600" dirty="0"/>
              <a:t>dependency&gt;&lt;dependency</a:t>
            </a:r>
            <a:r>
              <a:rPr lang="en-US" altLang="zh-CN" sz="1600" dirty="0" smtClean="0"/>
              <a:t>&gt;</a:t>
            </a:r>
          </a:p>
          <a:p>
            <a:pPr marL="800100" lvl="2" indent="0">
              <a:buNone/>
            </a:pPr>
            <a:r>
              <a:rPr lang="en-US" altLang="zh-CN" sz="1600" dirty="0" smtClean="0"/>
              <a:t>&lt;</a:t>
            </a:r>
            <a:r>
              <a:rPr lang="en-US" altLang="zh-CN" sz="1600" dirty="0" err="1"/>
              <a:t>groupId</a:t>
            </a:r>
            <a:r>
              <a:rPr lang="en-US" altLang="zh-CN" sz="1600" dirty="0"/>
              <a:t>&gt;</a:t>
            </a:r>
            <a:r>
              <a:rPr lang="en-US" altLang="zh-CN" sz="1600" dirty="0" err="1"/>
              <a:t>org.testng</a:t>
            </a:r>
            <a:r>
              <a:rPr lang="en-US" altLang="zh-CN" sz="1600" dirty="0"/>
              <a:t>&lt;/</a:t>
            </a:r>
            <a:r>
              <a:rPr lang="en-US" altLang="zh-CN" sz="1600" dirty="0" err="1"/>
              <a:t>groupId</a:t>
            </a:r>
            <a:r>
              <a:rPr lang="en-US" altLang="zh-CN" sz="1600" dirty="0" smtClean="0"/>
              <a:t>&gt;</a:t>
            </a:r>
          </a:p>
          <a:p>
            <a:pPr marL="800100" lvl="2" indent="0">
              <a:buNone/>
            </a:pPr>
            <a:r>
              <a:rPr lang="en-US" altLang="zh-CN" sz="1600" dirty="0" smtClean="0"/>
              <a:t>&lt;</a:t>
            </a:r>
            <a:r>
              <a:rPr lang="en-US" altLang="zh-CN" sz="1600" dirty="0" err="1"/>
              <a:t>artifactId</a:t>
            </a:r>
            <a:r>
              <a:rPr lang="en-US" altLang="zh-CN" sz="1600" dirty="0"/>
              <a:t>&gt;</a:t>
            </a:r>
            <a:r>
              <a:rPr lang="en-US" altLang="zh-CN" sz="1600" dirty="0" err="1"/>
              <a:t>testng</a:t>
            </a:r>
            <a:r>
              <a:rPr lang="en-US" altLang="zh-CN" sz="1600" dirty="0"/>
              <a:t>&lt;/</a:t>
            </a:r>
            <a:r>
              <a:rPr lang="en-US" altLang="zh-CN" sz="1600" dirty="0" err="1"/>
              <a:t>artifactId</a:t>
            </a:r>
            <a:r>
              <a:rPr lang="en-US" altLang="zh-CN" sz="1600" dirty="0" smtClean="0"/>
              <a:t>&gt;</a:t>
            </a:r>
          </a:p>
          <a:p>
            <a:pPr marL="800100" lvl="2" indent="0">
              <a:buNone/>
            </a:pPr>
            <a:r>
              <a:rPr lang="en-US" altLang="zh-CN" sz="1600" dirty="0" smtClean="0"/>
              <a:t>&lt;</a:t>
            </a:r>
            <a:r>
              <a:rPr lang="en-US" altLang="zh-CN" sz="1600" dirty="0"/>
              <a:t>version&gt;6.9.4&lt;/version</a:t>
            </a:r>
            <a:r>
              <a:rPr lang="en-US" altLang="zh-CN" sz="1600" dirty="0" smtClean="0"/>
              <a:t>&gt;</a:t>
            </a:r>
          </a:p>
          <a:p>
            <a:pPr marL="400050" lvl="1" indent="0">
              <a:buNone/>
            </a:pPr>
            <a:r>
              <a:rPr lang="en-US" altLang="zh-CN" sz="1800" dirty="0" smtClean="0"/>
              <a:t>&lt;/</a:t>
            </a:r>
            <a:r>
              <a:rPr lang="en-US" altLang="zh-CN" sz="1800" dirty="0"/>
              <a:t>dependency</a:t>
            </a:r>
            <a:r>
              <a:rPr lang="en-US" altLang="zh-CN" sz="1800" dirty="0" smtClean="0"/>
              <a:t>&gt;</a:t>
            </a:r>
          </a:p>
          <a:p>
            <a:pPr marL="0" indent="0">
              <a:buNone/>
            </a:pPr>
            <a:r>
              <a:rPr lang="en-US" altLang="zh-CN" sz="2400" dirty="0" smtClean="0"/>
              <a:t>&lt;</a:t>
            </a:r>
            <a:r>
              <a:rPr lang="en-US" altLang="zh-CN" sz="2400" dirty="0"/>
              <a:t>dependency&gt;</a:t>
            </a:r>
            <a:endParaRPr lang="zh-CN" altLang="en-US" sz="24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3284984"/>
            <a:ext cx="62103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925659"/>
      </p:ext>
    </p:extLst>
  </p:cSld>
  <p:clrMapOvr>
    <a:masterClrMapping/>
  </p:clrMapOvr>
  <p:timing>
    <p:tnLst>
      <p:par>
        <p:cTn id="1" dur="indefinite" restart="never" nodeType="tmRoot"/>
      </p:par>
    </p:tnLst>
  </p:timing>
</p:sld>
</file>

<file path=ppt/theme/theme1.xml><?xml version="1.0" encoding="utf-8"?>
<a:theme xmlns:a="http://schemas.openxmlformats.org/drawingml/2006/main" name="橙色时尚科技感PPT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01.Selenium2环境的搭建</Template>
  <TotalTime>48</TotalTime>
  <Words>487</Words>
  <Application>Microsoft Office PowerPoint</Application>
  <PresentationFormat>全屏显示(4:3)</PresentationFormat>
  <Paragraphs>28</Paragraphs>
  <Slides>7</Slides>
  <Notes>1</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橙色时尚科技感PPT模板</vt:lpstr>
      <vt:lpstr>PowerPoint 演示文稿</vt:lpstr>
      <vt:lpstr>Excel报告效果图展示</vt:lpstr>
      <vt:lpstr>PowerPoint 演示文稿</vt:lpstr>
      <vt:lpstr> 插件介绍</vt:lpstr>
      <vt:lpstr>设计思路</vt:lpstr>
      <vt:lpstr>PowerPoint 演示文稿</vt:lpstr>
      <vt:lpstr>如何使用excel报告插件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4</cp:revision>
  <dcterms:created xsi:type="dcterms:W3CDTF">2016-07-21T01:23:33Z</dcterms:created>
  <dcterms:modified xsi:type="dcterms:W3CDTF">2016-07-21T08:17:58Z</dcterms:modified>
</cp:coreProperties>
</file>