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61" r:id="rId2"/>
    <p:sldId id="267" r:id="rId3"/>
    <p:sldId id="299" r:id="rId4"/>
    <p:sldId id="317" r:id="rId5"/>
    <p:sldId id="289" r:id="rId6"/>
    <p:sldId id="318" r:id="rId7"/>
    <p:sldId id="283" r:id="rId8"/>
    <p:sldId id="284" r:id="rId9"/>
    <p:sldId id="285" r:id="rId10"/>
    <p:sldId id="286" r:id="rId11"/>
    <p:sldId id="275" r:id="rId12"/>
    <p:sldId id="287" r:id="rId13"/>
    <p:sldId id="300" r:id="rId14"/>
    <p:sldId id="288" r:id="rId15"/>
    <p:sldId id="290" r:id="rId16"/>
    <p:sldId id="291" r:id="rId17"/>
    <p:sldId id="319" r:id="rId18"/>
    <p:sldId id="280" r:id="rId19"/>
    <p:sldId id="311" r:id="rId20"/>
    <p:sldId id="281" r:id="rId21"/>
    <p:sldId id="282" r:id="rId22"/>
    <p:sldId id="297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7" autoAdjust="0"/>
  </p:normalViewPr>
  <p:slideViewPr>
    <p:cSldViewPr>
      <p:cViewPr varScale="1">
        <p:scale>
          <a:sx n="88" d="100"/>
          <a:sy n="88" d="100"/>
        </p:scale>
        <p:origin x="-846" y="-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F1A3B-7D46-414C-8225-FC8CCAFA6F99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034C7-ED23-4C64-97EA-CB7224809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59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是指扩展标记语言，是标准通用标记语言的一个子集。与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类似，但它并非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的替代品，它们为不同的目的而设计。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被设计用来显示数据，其焦点是数据的外观；</a:t>
            </a:r>
            <a:r>
              <a:rPr lang="en-US" altLang="zh-CN" dirty="0" smtClean="0"/>
              <a:t>XML </a:t>
            </a:r>
            <a:r>
              <a:rPr lang="zh-CN" altLang="en-US" dirty="0" smtClean="0"/>
              <a:t>被设计为传输和存储数据，其焦点是数据的内容。</a:t>
            </a:r>
            <a:endParaRPr lang="en-US" altLang="zh-CN" dirty="0" smtClean="0"/>
          </a:p>
          <a:p>
            <a:r>
              <a:rPr lang="en-US" altLang="zh-CN" dirty="0" smtClean="0"/>
              <a:t>JavaScript</a:t>
            </a:r>
            <a:r>
              <a:rPr lang="zh-CN" altLang="en-US" dirty="0" smtClean="0"/>
              <a:t>是一种由</a:t>
            </a:r>
            <a:r>
              <a:rPr lang="en-US" altLang="zh-CN" dirty="0" smtClean="0"/>
              <a:t>Netscape</a:t>
            </a:r>
            <a:r>
              <a:rPr lang="zh-CN" altLang="en-US" dirty="0" smtClean="0"/>
              <a:t>公司的</a:t>
            </a:r>
            <a:r>
              <a:rPr lang="en-US" altLang="zh-CN" dirty="0" err="1" smtClean="0"/>
              <a:t>LiveScript</a:t>
            </a:r>
            <a:r>
              <a:rPr lang="zh-CN" altLang="en-US" dirty="0" smtClean="0"/>
              <a:t>发展而来的前端脚本语言（脚本语言是一个种轻量级的语言），是一种解释性语言（代码执行不需要预编译），被设计用来向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页面添加交互行为，通常被直接嵌入到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4C7-ED23-4C64-97EA-CB72248094E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0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600" b="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eclipse.org/downloads/eclipse-package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ocs.seleniumhq.org/downloa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Selenium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</p:spTree>
    <p:extLst>
      <p:ext uri="{BB962C8B-B14F-4D97-AF65-F5344CB8AC3E}">
        <p14:creationId xmlns:p14="http://schemas.microsoft.com/office/powerpoint/2010/main" val="30741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681541"/>
            <a:ext cx="8229600" cy="3394472"/>
          </a:xfrm>
        </p:spPr>
        <p:txBody>
          <a:bodyPr>
            <a:normAutofit fontScale="92500"/>
          </a:bodyPr>
          <a:lstStyle/>
          <a:p>
            <a:pPr marL="365125" indent="-255588"/>
            <a:r>
              <a:rPr lang="en-US" altLang="zh-CN" sz="2600" dirty="0"/>
              <a:t>Eclipse </a:t>
            </a:r>
            <a:r>
              <a:rPr lang="zh-CN" altLang="en-US" sz="2600" dirty="0"/>
              <a:t>是一个开放源代码的、基于</a:t>
            </a:r>
            <a:r>
              <a:rPr lang="en-US" altLang="zh-CN" sz="2600" dirty="0"/>
              <a:t>Java</a:t>
            </a:r>
            <a:r>
              <a:rPr lang="zh-CN" altLang="en-US" sz="2600" dirty="0"/>
              <a:t>的可扩展开发平台。就其本身而言，它只是一个框架和一组服务，用于通过插件组件构建开发环境 </a:t>
            </a:r>
          </a:p>
          <a:p>
            <a:pPr marL="109537" indent="0">
              <a:spcBef>
                <a:spcPct val="0"/>
              </a:spcBef>
              <a:buNone/>
            </a:pPr>
            <a:r>
              <a:rPr lang="zh-CN" altLang="en-US" sz="2600" dirty="0" smtClean="0"/>
              <a:t>下载</a:t>
            </a:r>
            <a:r>
              <a:rPr lang="zh-CN" altLang="en-US" sz="2600" dirty="0"/>
              <a:t>地址为：</a:t>
            </a:r>
          </a:p>
          <a:p>
            <a:pPr marL="109537" indent="0">
              <a:spcBef>
                <a:spcPct val="0"/>
              </a:spcBef>
              <a:buNone/>
            </a:pPr>
            <a:r>
              <a:rPr lang="en-US" altLang="zh-CN" sz="2600" dirty="0">
                <a:hlinkClick r:id="rId2"/>
              </a:rPr>
              <a:t>https://www.eclipse.org/downloads/eclipse-packages/</a:t>
            </a:r>
            <a:endParaRPr lang="en-US" altLang="zh-CN" sz="2600" dirty="0"/>
          </a:p>
          <a:p>
            <a:pPr marL="365125" indent="-255588">
              <a:spcBef>
                <a:spcPct val="0"/>
              </a:spcBef>
            </a:pPr>
            <a:r>
              <a:rPr lang="zh-CN" altLang="en-US" sz="2600" dirty="0"/>
              <a:t>下载的包为</a:t>
            </a:r>
            <a:r>
              <a:rPr lang="en-US" altLang="zh-CN" sz="2600" dirty="0"/>
              <a:t>eclipse-jee-neon-R-win32-x86_64.zip </a:t>
            </a:r>
            <a:r>
              <a:rPr lang="zh-CN" altLang="en-US" sz="2600" dirty="0"/>
              <a:t>，解压后点击</a:t>
            </a:r>
            <a:r>
              <a:rPr lang="en-US" altLang="zh-CN" sz="2600" dirty="0"/>
              <a:t>eclipse.exe(</a:t>
            </a:r>
            <a:r>
              <a:rPr lang="zh-CN" altLang="en-US" sz="2600" dirty="0"/>
              <a:t>首次使用会弹出如下页面</a:t>
            </a:r>
            <a:r>
              <a:rPr lang="en-US" altLang="zh-CN" sz="2600" dirty="0"/>
              <a:t>)</a:t>
            </a:r>
            <a:r>
              <a:rPr lang="zh-CN" altLang="en-US" sz="2600" dirty="0"/>
              <a:t>，关于</a:t>
            </a:r>
            <a:r>
              <a:rPr lang="en-US" altLang="zh-CN" sz="2600" dirty="0"/>
              <a:t>Eclipse</a:t>
            </a:r>
            <a:r>
              <a:rPr lang="zh-CN" altLang="en-US" sz="2600" dirty="0"/>
              <a:t>的基础操作介绍请看相关演示（包括，建立工程，创建包，创建类，代码的执行）</a:t>
            </a:r>
          </a:p>
          <a:p>
            <a:pPr marL="365125" indent="-255588">
              <a:spcBef>
                <a:spcPct val="0"/>
              </a:spcBef>
            </a:pPr>
            <a:endParaRPr lang="en-US" altLang="zh-CN" sz="2000" dirty="0"/>
          </a:p>
          <a:p>
            <a:pPr marL="365125" indent="-255588">
              <a:spcBef>
                <a:spcPct val="0"/>
              </a:spcBef>
            </a:pPr>
            <a:endParaRPr lang="zh-CN" altLang="en-US" sz="2000" dirty="0"/>
          </a:p>
          <a:p>
            <a:pPr marL="365125" indent="-255588"/>
            <a:endParaRPr lang="zh-CN" altLang="en-US" sz="2000" dirty="0"/>
          </a:p>
          <a:p>
            <a:pPr marL="365125" indent="-255588"/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Eclipse</a:t>
            </a:r>
            <a:r>
              <a:rPr lang="zh-CN" altLang="en-US" dirty="0"/>
              <a:t>的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759883"/>
            <a:ext cx="2880320" cy="119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48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208" y="897565"/>
            <a:ext cx="8229600" cy="3394472"/>
          </a:xfrm>
        </p:spPr>
        <p:txBody>
          <a:bodyPr>
            <a:normAutofit/>
          </a:bodyPr>
          <a:lstStyle/>
          <a:p>
            <a:pPr marL="109537" indent="0">
              <a:buNone/>
            </a:pP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://docs.seleniumhq.org/download</a:t>
            </a:r>
            <a:r>
              <a:rPr lang="en-US" altLang="zh-CN" dirty="0" smtClean="0">
                <a:hlinkClick r:id="rId2"/>
              </a:rPr>
              <a:t>/</a:t>
            </a:r>
          </a:p>
          <a:p>
            <a:pPr marL="109537" indent="0">
              <a:buNone/>
            </a:pPr>
            <a:endParaRPr lang="zh-CN" altLang="en-US" dirty="0">
              <a:hlinkClick r:id="rId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Selemium</a:t>
            </a:r>
            <a:r>
              <a:rPr lang="en-US" altLang="zh-CN" dirty="0" smtClean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的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91630"/>
            <a:ext cx="8496944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148025" y="3035796"/>
            <a:ext cx="5568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selenium-server-standalone-3.6.0.jar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1125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749028"/>
            <a:ext cx="8229600" cy="3394472"/>
          </a:xfrm>
        </p:spPr>
        <p:txBody>
          <a:bodyPr>
            <a:normAutofit/>
          </a:bodyPr>
          <a:lstStyle/>
          <a:p>
            <a:pPr marL="365125" indent="-255588"/>
            <a:endParaRPr lang="en-US" altLang="zh-CN" sz="2400" b="1" dirty="0" smtClean="0"/>
          </a:p>
          <a:p>
            <a:pPr marL="109537" indent="0">
              <a:buNone/>
            </a:pPr>
            <a:r>
              <a:rPr lang="en-US" altLang="zh-CN" sz="2400" b="1" dirty="0" smtClean="0"/>
              <a:t>Selenium </a:t>
            </a:r>
            <a:r>
              <a:rPr lang="en-US" altLang="zh-CN" sz="2400" b="1" dirty="0"/>
              <a:t>IDE </a:t>
            </a:r>
            <a:r>
              <a:rPr lang="en-US" altLang="zh-CN" sz="2400" b="1" dirty="0" smtClean="0"/>
              <a:t>2.9.1.1</a:t>
            </a:r>
            <a:endParaRPr lang="en-US" altLang="zh-CN" sz="2400" b="1" dirty="0"/>
          </a:p>
          <a:p>
            <a:pPr marL="365125" indent="-255588"/>
            <a:r>
              <a:rPr lang="zh-CN" altLang="en-US" sz="2400" dirty="0" smtClean="0"/>
              <a:t>如果</a:t>
            </a:r>
            <a:r>
              <a:rPr lang="zh-CN" altLang="en-US" sz="2400" dirty="0"/>
              <a:t>是通过</a:t>
            </a:r>
            <a:r>
              <a:rPr lang="en-US" altLang="zh-CN" sz="2400" dirty="0"/>
              <a:t>Firefox</a:t>
            </a:r>
            <a:r>
              <a:rPr lang="zh-CN" altLang="en-US" sz="2400" dirty="0"/>
              <a:t>下载</a:t>
            </a:r>
            <a:r>
              <a:rPr lang="en-US" altLang="zh-CN" sz="2400" dirty="0"/>
              <a:t>IDE</a:t>
            </a:r>
            <a:r>
              <a:rPr lang="zh-CN" altLang="en-US" sz="2400" dirty="0"/>
              <a:t>，下载成功后会提示是否安装</a:t>
            </a:r>
            <a:r>
              <a:rPr lang="en-US" altLang="zh-CN" sz="2400" dirty="0"/>
              <a:t>IDE</a:t>
            </a:r>
            <a:r>
              <a:rPr lang="zh-CN" altLang="en-US" sz="2400" dirty="0"/>
              <a:t>，点击安装后，重启</a:t>
            </a:r>
            <a:r>
              <a:rPr lang="en-US" altLang="zh-CN" sz="2400" dirty="0" err="1"/>
              <a:t>FireFox</a:t>
            </a:r>
            <a:r>
              <a:rPr lang="zh-CN" altLang="en-US" sz="2400" dirty="0"/>
              <a:t>，</a:t>
            </a:r>
          </a:p>
          <a:p>
            <a:pPr marL="365125" indent="-255588"/>
            <a:r>
              <a:rPr lang="zh-CN" altLang="en-US" sz="2400" dirty="0"/>
              <a:t>弹出窗口如下：</a:t>
            </a:r>
          </a:p>
          <a:p>
            <a:pPr marL="365125" indent="-255588"/>
            <a:endParaRPr lang="en-US" altLang="zh-CN" sz="2000" dirty="0"/>
          </a:p>
          <a:p>
            <a:pPr marL="365125" indent="-255588"/>
            <a:endParaRPr lang="zh-CN" altLang="en-US" sz="2000" dirty="0"/>
          </a:p>
          <a:p>
            <a:pPr marL="365125" indent="-255588"/>
            <a:endParaRPr lang="zh-CN" altLang="en-US" sz="2000" dirty="0"/>
          </a:p>
          <a:p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Selenium </a:t>
            </a:r>
            <a:r>
              <a:rPr lang="en-US" altLang="zh-CN" dirty="0"/>
              <a:t>IDE</a:t>
            </a:r>
            <a:r>
              <a:rPr lang="zh-CN" altLang="en-US" dirty="0"/>
              <a:t>的安装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949792"/>
            <a:ext cx="1784226" cy="2022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735546"/>
            <a:ext cx="7132637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11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Selenium </a:t>
            </a:r>
            <a:r>
              <a:rPr lang="en-US" altLang="zh-CN" dirty="0" smtClean="0"/>
              <a:t>IDE</a:t>
            </a:r>
            <a:r>
              <a:rPr lang="zh-CN" altLang="en-US" dirty="0" smtClean="0"/>
              <a:t>界面功能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81540"/>
            <a:ext cx="5976664" cy="4260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75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01465"/>
            <a:ext cx="8229600" cy="3394472"/>
          </a:xfrm>
        </p:spPr>
        <p:txBody>
          <a:bodyPr/>
          <a:lstStyle/>
          <a:p>
            <a:pPr marL="109537" indent="0">
              <a:buNone/>
            </a:pPr>
            <a:r>
              <a:rPr lang="zh-CN" altLang="en-US" sz="2400" dirty="0" smtClean="0"/>
              <a:t>首先</a:t>
            </a:r>
            <a:r>
              <a:rPr lang="zh-CN" altLang="en-US" sz="2400" dirty="0"/>
              <a:t>在</a:t>
            </a:r>
            <a:r>
              <a:rPr lang="en-US" altLang="zh-CN" sz="2400" dirty="0" err="1"/>
              <a:t>FireFox</a:t>
            </a:r>
            <a:r>
              <a:rPr lang="zh-CN" altLang="en-US" sz="2400" dirty="0"/>
              <a:t>浏览器的菜单栏中单击</a:t>
            </a:r>
            <a:r>
              <a:rPr lang="en-US" altLang="zh-CN" sz="2400" dirty="0"/>
              <a:t>tools</a:t>
            </a:r>
            <a:r>
              <a:rPr lang="zh-CN" altLang="en-US" sz="2400" dirty="0"/>
              <a:t>（工具）</a:t>
            </a:r>
            <a:r>
              <a:rPr lang="en-US" altLang="zh-CN" sz="2400" dirty="0"/>
              <a:t>—&gt;add-ons Manager</a:t>
            </a:r>
            <a:r>
              <a:rPr lang="zh-CN" altLang="en-US" sz="2400" dirty="0"/>
              <a:t>（添加组件），搜索</a:t>
            </a:r>
            <a:r>
              <a:rPr lang="en-US" altLang="zh-CN" sz="2400" dirty="0" err="1"/>
              <a:t>FireBug</a:t>
            </a:r>
            <a:r>
              <a:rPr lang="zh-CN" altLang="en-US" sz="2400" dirty="0"/>
              <a:t>。然后对搜索到的插件进行安装，安装完成后重启浏览器，即可在工具栏看到</a:t>
            </a:r>
            <a:r>
              <a:rPr lang="en-US" altLang="zh-CN" sz="2400" dirty="0" err="1"/>
              <a:t>FireBug</a:t>
            </a:r>
            <a:r>
              <a:rPr lang="zh-CN" altLang="en-US" sz="2400" dirty="0"/>
              <a:t>的按钮。</a:t>
            </a:r>
          </a:p>
          <a:p>
            <a:pPr marL="365125" indent="-255588"/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5125" indent="-255588"/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5125" indent="-255588"/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FireBug</a:t>
            </a:r>
            <a:r>
              <a:rPr lang="zh-CN" altLang="en-US" dirty="0"/>
              <a:t>安装</a:t>
            </a:r>
          </a:p>
        </p:txBody>
      </p:sp>
      <p:pic>
        <p:nvPicPr>
          <p:cNvPr id="4" name="Picture 5" descr="Firebug控制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895786"/>
            <a:ext cx="4255836" cy="15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2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843558"/>
            <a:ext cx="8229600" cy="3394472"/>
          </a:xfrm>
        </p:spPr>
        <p:txBody>
          <a:bodyPr/>
          <a:lstStyle/>
          <a:p>
            <a:pPr marL="0" indent="-255588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/>
              <a:t>Firepath</a:t>
            </a:r>
            <a:r>
              <a:rPr lang="zh-CN" altLang="en-US" sz="2400" dirty="0"/>
              <a:t>：安装</a:t>
            </a:r>
            <a:r>
              <a:rPr lang="en-US" altLang="zh-CN" sz="2400" dirty="0" err="1"/>
              <a:t>FirePath</a:t>
            </a:r>
            <a:r>
              <a:rPr lang="zh-CN" altLang="en-US" sz="2400" dirty="0"/>
              <a:t>以后，</a:t>
            </a:r>
            <a:r>
              <a:rPr lang="en-US" altLang="zh-CN" sz="2400" dirty="0"/>
              <a:t>firebug</a:t>
            </a:r>
            <a:r>
              <a:rPr lang="zh-CN" altLang="en-US" sz="2400" dirty="0"/>
              <a:t>窗口里面有</a:t>
            </a:r>
            <a:r>
              <a:rPr lang="en-US" altLang="zh-CN" sz="2400" dirty="0" err="1"/>
              <a:t>FirePath</a:t>
            </a:r>
            <a:r>
              <a:rPr lang="en-US" altLang="zh-CN" sz="2400" dirty="0"/>
              <a:t> Tab</a:t>
            </a:r>
            <a:r>
              <a:rPr lang="zh-CN" altLang="en-US" sz="2400" dirty="0"/>
              <a:t>，进而查询网页中</a:t>
            </a:r>
            <a:r>
              <a:rPr lang="en-US" altLang="zh-CN" sz="2400" dirty="0" err="1"/>
              <a:t>xpath</a:t>
            </a:r>
            <a:r>
              <a:rPr lang="zh-CN" altLang="en-US" sz="2400" dirty="0"/>
              <a:t>的信息，如下图</a:t>
            </a:r>
          </a:p>
          <a:p>
            <a:pPr marL="0" indent="-255588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安装步骤：请参考安装</a:t>
            </a:r>
            <a:r>
              <a:rPr lang="en-US" altLang="zh-CN" sz="2400" dirty="0" err="1"/>
              <a:t>FireBug</a:t>
            </a:r>
            <a:r>
              <a:rPr lang="zh-CN" altLang="en-US" sz="2400" dirty="0"/>
              <a:t>，在</a:t>
            </a:r>
            <a:r>
              <a:rPr lang="en-US" altLang="zh-CN" sz="2400" dirty="0"/>
              <a:t>Firefox</a:t>
            </a:r>
            <a:r>
              <a:rPr lang="zh-CN" altLang="en-US" sz="2400" dirty="0"/>
              <a:t>的组件搜索中输入“</a:t>
            </a:r>
            <a:r>
              <a:rPr lang="en-US" altLang="zh-CN" sz="2400" dirty="0"/>
              <a:t>Firepath</a:t>
            </a:r>
            <a:r>
              <a:rPr lang="zh-CN" altLang="en-US" sz="2400" dirty="0"/>
              <a:t>”进行安装</a:t>
            </a:r>
          </a:p>
          <a:p>
            <a:pPr marL="365125" indent="-255588"/>
            <a:endParaRPr lang="en-US" altLang="zh-CN" sz="2000" dirty="0"/>
          </a:p>
          <a:p>
            <a:pPr marL="365125" indent="-255588"/>
            <a:endParaRPr lang="zh-CN" altLang="en-US" sz="2000" dirty="0"/>
          </a:p>
          <a:p>
            <a:pPr marL="365125" indent="-255588"/>
            <a:endParaRPr lang="zh-CN" altLang="en-US" sz="2000" dirty="0"/>
          </a:p>
          <a:p>
            <a:pPr marL="365125" indent="-255588"/>
            <a:endParaRPr lang="zh-CN" altLang="en-US" sz="2000" dirty="0"/>
          </a:p>
          <a:p>
            <a:pPr marL="365125" indent="-255588"/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Firepath</a:t>
            </a:r>
            <a:r>
              <a:rPr lang="zh-CN" altLang="en-US" dirty="0"/>
              <a:t>的安装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95786"/>
            <a:ext cx="60960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3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05576"/>
            <a:ext cx="8424936" cy="3394472"/>
          </a:xfrm>
        </p:spPr>
        <p:txBody>
          <a:bodyPr>
            <a:normAutofit/>
          </a:bodyPr>
          <a:lstStyle/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cs typeface="Times New Roman" pitchFamily="18" charset="0"/>
                <a:sym typeface="Times New Roman" pitchFamily="18" charset="0"/>
              </a:rPr>
              <a:t>1</a:t>
            </a:r>
            <a:r>
              <a:rPr lang="en-US" altLang="zh-CN" sz="2400" dirty="0">
                <a:sym typeface="Times New Roman" pitchFamily="18" charset="0"/>
              </a:rPr>
              <a:t>.</a:t>
            </a:r>
            <a:r>
              <a:rPr lang="zh-CN" altLang="en-US" sz="2400" dirty="0">
                <a:sym typeface="Times New Roman" pitchFamily="18" charset="0"/>
              </a:rPr>
              <a:t>直接拖拽到</a:t>
            </a:r>
            <a:r>
              <a:rPr lang="en-US" altLang="zh-CN" sz="2400" dirty="0">
                <a:sym typeface="Times New Roman" pitchFamily="18" charset="0"/>
              </a:rPr>
              <a:t>Firefox</a:t>
            </a:r>
            <a:r>
              <a:rPr lang="zh-CN" altLang="en-US" sz="2400" dirty="0">
                <a:sym typeface="Times New Roman" pitchFamily="18" charset="0"/>
              </a:rPr>
              <a:t>浏览器的窗口里或扩展窗口里 </a:t>
            </a:r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ym typeface="Times New Roman" pitchFamily="18" charset="0"/>
              </a:rPr>
              <a:t>2.</a:t>
            </a:r>
            <a:r>
              <a:rPr lang="zh-CN" altLang="en-US" sz="2400" dirty="0">
                <a:sym typeface="Times New Roman" pitchFamily="18" charset="0"/>
              </a:rPr>
              <a:t>点击 </a:t>
            </a:r>
            <a:r>
              <a:rPr lang="en-US" altLang="zh-CN" sz="2400" dirty="0">
                <a:sym typeface="Times New Roman" pitchFamily="18" charset="0"/>
              </a:rPr>
              <a:t>'</a:t>
            </a:r>
            <a:r>
              <a:rPr lang="zh-CN" altLang="en-US" sz="2400" dirty="0">
                <a:sym typeface="Times New Roman" pitchFamily="18" charset="0"/>
              </a:rPr>
              <a:t>菜单</a:t>
            </a:r>
            <a:r>
              <a:rPr lang="en-US" altLang="zh-CN" sz="2400" dirty="0">
                <a:sym typeface="Times New Roman" pitchFamily="18" charset="0"/>
              </a:rPr>
              <a:t>"--"</a:t>
            </a:r>
            <a:r>
              <a:rPr lang="zh-CN" altLang="en-US" sz="2400" dirty="0">
                <a:sym typeface="Times New Roman" pitchFamily="18" charset="0"/>
              </a:rPr>
              <a:t>工具</a:t>
            </a:r>
            <a:r>
              <a:rPr lang="en-US" altLang="zh-CN" sz="2400" dirty="0">
                <a:sym typeface="Times New Roman" pitchFamily="18" charset="0"/>
              </a:rPr>
              <a:t>"--''</a:t>
            </a:r>
            <a:r>
              <a:rPr lang="zh-CN" altLang="en-US" sz="2400" dirty="0">
                <a:sym typeface="Times New Roman" pitchFamily="18" charset="0"/>
              </a:rPr>
              <a:t>扩展</a:t>
            </a:r>
            <a:r>
              <a:rPr lang="en-US" altLang="zh-CN" sz="2400" dirty="0">
                <a:sym typeface="Times New Roman" pitchFamily="18" charset="0"/>
              </a:rPr>
              <a:t>'',</a:t>
            </a:r>
            <a:r>
              <a:rPr lang="zh-CN" altLang="en-US" sz="2400" dirty="0">
                <a:sym typeface="Times New Roman" pitchFamily="18" charset="0"/>
              </a:rPr>
              <a:t>把</a:t>
            </a:r>
            <a:r>
              <a:rPr lang="en-US" altLang="zh-CN" sz="2400" dirty="0">
                <a:sym typeface="Times New Roman" pitchFamily="18" charset="0"/>
              </a:rPr>
              <a:t>.</a:t>
            </a:r>
            <a:r>
              <a:rPr lang="en-US" altLang="zh-CN" sz="2400" dirty="0" err="1">
                <a:sym typeface="Times New Roman" pitchFamily="18" charset="0"/>
              </a:rPr>
              <a:t>xpi</a:t>
            </a:r>
            <a:r>
              <a:rPr lang="zh-CN" altLang="en-US" sz="2400" dirty="0">
                <a:sym typeface="Times New Roman" pitchFamily="18" charset="0"/>
              </a:rPr>
              <a:t>文件拖进弹出窗口里</a:t>
            </a:r>
            <a:r>
              <a:rPr lang="en-US" altLang="zh-CN" sz="2400" dirty="0">
                <a:sym typeface="Times New Roman" pitchFamily="18" charset="0"/>
              </a:rPr>
              <a:t>,</a:t>
            </a:r>
            <a:r>
              <a:rPr lang="zh-CN" altLang="en-US" sz="2400" dirty="0">
                <a:sym typeface="Times New Roman" pitchFamily="18" charset="0"/>
              </a:rPr>
              <a:t>稍后就可以看到</a:t>
            </a:r>
            <a:r>
              <a:rPr lang="en-US" altLang="zh-CN" sz="2400" dirty="0">
                <a:sym typeface="Times New Roman" pitchFamily="18" charset="0"/>
              </a:rPr>
              <a:t>Firefox</a:t>
            </a:r>
            <a:r>
              <a:rPr lang="zh-CN" altLang="en-US" sz="2400" dirty="0">
                <a:sym typeface="Times New Roman" pitchFamily="18" charset="0"/>
              </a:rPr>
              <a:t>会询问你是否要安装这个插件</a:t>
            </a:r>
            <a:r>
              <a:rPr lang="en-US" altLang="zh-CN" sz="2400" dirty="0">
                <a:sym typeface="Times New Roman" pitchFamily="18" charset="0"/>
              </a:rPr>
              <a:t>,</a:t>
            </a:r>
            <a:r>
              <a:rPr lang="zh-CN" altLang="en-US" sz="2400" dirty="0">
                <a:sym typeface="Times New Roman" pitchFamily="18" charset="0"/>
              </a:rPr>
              <a:t>点击是</a:t>
            </a:r>
            <a:r>
              <a:rPr lang="en-US" altLang="zh-CN" sz="2400" dirty="0">
                <a:sym typeface="Times New Roman" pitchFamily="18" charset="0"/>
              </a:rPr>
              <a:t>,</a:t>
            </a:r>
            <a:r>
              <a:rPr lang="zh-CN" altLang="en-US" sz="2400" dirty="0">
                <a:sym typeface="Times New Roman" pitchFamily="18" charset="0"/>
              </a:rPr>
              <a:t>并重启</a:t>
            </a:r>
            <a:r>
              <a:rPr lang="en-US" altLang="zh-CN" sz="2400" dirty="0">
                <a:sym typeface="Times New Roman" pitchFamily="18" charset="0"/>
              </a:rPr>
              <a:t>Firefox</a:t>
            </a:r>
            <a:r>
              <a:rPr lang="zh-CN" altLang="en-US" sz="2400" dirty="0">
                <a:sym typeface="Times New Roman" pitchFamily="18" charset="0"/>
              </a:rPr>
              <a:t>浏览器 </a:t>
            </a:r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ym typeface="Times New Roman" pitchFamily="18" charset="0"/>
              </a:rPr>
              <a:t>3.</a:t>
            </a:r>
            <a:r>
              <a:rPr lang="zh-CN" altLang="en-US" sz="2400" dirty="0">
                <a:sym typeface="Times New Roman" pitchFamily="18" charset="0"/>
              </a:rPr>
              <a:t>鼠标右键点</a:t>
            </a:r>
            <a:r>
              <a:rPr lang="en-US" altLang="zh-CN" sz="2400" dirty="0" err="1">
                <a:sym typeface="Times New Roman" pitchFamily="18" charset="0"/>
              </a:rPr>
              <a:t>xpi</a:t>
            </a:r>
            <a:r>
              <a:rPr lang="zh-CN" altLang="en-US" sz="2400" dirty="0">
                <a:sym typeface="Times New Roman" pitchFamily="18" charset="0"/>
              </a:rPr>
              <a:t>文件，选打开方式，在打开方式里选</a:t>
            </a:r>
            <a:r>
              <a:rPr lang="en-US" altLang="zh-CN" sz="2400" dirty="0" err="1">
                <a:sym typeface="Times New Roman" pitchFamily="18" charset="0"/>
              </a:rPr>
              <a:t>firefox</a:t>
            </a:r>
            <a:r>
              <a:rPr lang="zh-CN" altLang="en-US" sz="2400" dirty="0">
                <a:sym typeface="Times New Roman" pitchFamily="18" charset="0"/>
              </a:rPr>
              <a:t>，设置关联。以后只要双击</a:t>
            </a:r>
            <a:r>
              <a:rPr lang="en-US" altLang="zh-CN" sz="2400" dirty="0" err="1">
                <a:sym typeface="Times New Roman" pitchFamily="18" charset="0"/>
              </a:rPr>
              <a:t>xpi</a:t>
            </a:r>
            <a:r>
              <a:rPr lang="zh-CN" altLang="en-US" sz="2400" dirty="0">
                <a:sym typeface="Times New Roman" pitchFamily="18" charset="0"/>
              </a:rPr>
              <a:t>文件就自动安装了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总结安装</a:t>
            </a:r>
            <a:r>
              <a:rPr lang="en-US" altLang="zh-CN" dirty="0" err="1"/>
              <a:t>xpi</a:t>
            </a:r>
            <a:r>
              <a:rPr lang="zh-CN" altLang="en-US" dirty="0"/>
              <a:t>文件的方法</a:t>
            </a:r>
          </a:p>
        </p:txBody>
      </p:sp>
    </p:spTree>
    <p:extLst>
      <p:ext uri="{BB962C8B-B14F-4D97-AF65-F5344CB8AC3E}">
        <p14:creationId xmlns:p14="http://schemas.microsoft.com/office/powerpoint/2010/main" val="42254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05576"/>
            <a:ext cx="82296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2.1 </a:t>
            </a:r>
            <a:r>
              <a:rPr lang="zh-CN" altLang="en-US" sz="2800" dirty="0"/>
              <a:t>预备知识和技能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2.2 </a:t>
            </a:r>
            <a:r>
              <a:rPr lang="zh-CN" altLang="en-US" sz="2800" dirty="0"/>
              <a:t>前端工具介绍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2.3 Selenium</a:t>
            </a:r>
            <a:r>
              <a:rPr lang="zh-CN" altLang="en-US" sz="2800" dirty="0"/>
              <a:t>环境配置步骤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2.4 </a:t>
            </a:r>
            <a:r>
              <a:rPr lang="zh-CN" altLang="zh-CN" sz="2800" dirty="0">
                <a:solidFill>
                  <a:srgbClr val="FF0000"/>
                </a:solidFill>
              </a:rPr>
              <a:t>编写第一个自动化脚本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213992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/>
              <a:t>声明</a:t>
            </a:r>
            <a:r>
              <a:rPr lang="en-US" altLang="zh-CN" sz="2400" dirty="0"/>
              <a:t>driver</a:t>
            </a:r>
            <a:r>
              <a:rPr lang="zh-CN" altLang="en-US" sz="2400" dirty="0" smtClean="0"/>
              <a:t>对象（将要</a:t>
            </a:r>
            <a:r>
              <a:rPr lang="zh-CN" altLang="en-US" sz="2400" dirty="0"/>
              <a:t>启动什么浏览器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 smtClean="0"/>
              <a:t>driver</a:t>
            </a:r>
            <a:r>
              <a:rPr lang="zh-CN" altLang="en-US" sz="2400" dirty="0"/>
              <a:t>去打开浏览器并输入你要测试的网页地址（使用</a:t>
            </a:r>
            <a:r>
              <a:rPr lang="en-US" altLang="zh-CN" sz="2400" dirty="0"/>
              <a:t>get</a:t>
            </a:r>
            <a:r>
              <a:rPr lang="zh-CN" altLang="en-US" sz="2400" dirty="0"/>
              <a:t>方法打开测试站点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/>
              <a:t>找到需要</a:t>
            </a:r>
            <a:r>
              <a:rPr lang="zh-CN" altLang="en-US" sz="2400" dirty="0"/>
              <a:t>操作元素（利用</a:t>
            </a:r>
            <a:r>
              <a:rPr lang="en-US" altLang="zh-CN" sz="2400" dirty="0" err="1"/>
              <a:t>WebElement</a:t>
            </a:r>
            <a:r>
              <a:rPr lang="zh-CN" altLang="en-US" sz="2400" dirty="0"/>
              <a:t>声明元素对象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/>
              <a:t>对</a:t>
            </a:r>
            <a:r>
              <a:rPr lang="zh-CN" altLang="en-US" sz="2400" dirty="0"/>
              <a:t>元素进行输入、点击、断言</a:t>
            </a:r>
            <a:r>
              <a:rPr lang="zh-CN" altLang="en-US" sz="2400" dirty="0" smtClean="0"/>
              <a:t>操作</a:t>
            </a:r>
            <a:endParaRPr lang="en-US" altLang="zh-CN" sz="2400" dirty="0" smtClean="0"/>
          </a:p>
          <a:p>
            <a:pPr mar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/>
              <a:t>关闭</a:t>
            </a:r>
            <a:r>
              <a:rPr lang="zh-CN" altLang="en-US" sz="2400" dirty="0"/>
              <a:t>浏览器，释放资源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自动化</a:t>
            </a:r>
            <a:r>
              <a:rPr lang="zh-CN" altLang="en-US" dirty="0"/>
              <a:t>用例</a:t>
            </a:r>
            <a:r>
              <a:rPr lang="zh-CN" altLang="en-US" dirty="0" smtClean="0"/>
              <a:t>的步骤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91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https://github.com/mozilla/geckodriver/releases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2193708"/>
            <a:ext cx="6783611" cy="2001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2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2.1 </a:t>
            </a:r>
            <a:r>
              <a:rPr lang="zh-CN" altLang="en-US" sz="2800" dirty="0">
                <a:solidFill>
                  <a:srgbClr val="FF0000"/>
                </a:solidFill>
              </a:rPr>
              <a:t>预备知识和技能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2.2 </a:t>
            </a:r>
            <a:r>
              <a:rPr lang="zh-CN" altLang="en-US" sz="2800" dirty="0"/>
              <a:t>前端工具介绍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2.3 </a:t>
            </a:r>
            <a:r>
              <a:rPr lang="en-US" altLang="zh-CN" sz="2800" dirty="0"/>
              <a:t>Selenium</a:t>
            </a:r>
            <a:r>
              <a:rPr lang="zh-CN" altLang="en-US" sz="2800" dirty="0"/>
              <a:t>环境配置步骤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2.4 </a:t>
            </a:r>
            <a:r>
              <a:rPr lang="zh-CN" altLang="zh-CN" sz="2800" dirty="0"/>
              <a:t>编写第一个自动化脚本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1266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89553"/>
            <a:ext cx="8229600" cy="3751064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1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org.openqa.selenium.By</a:t>
            </a: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1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org.openqa.selenium.WebDriver</a:t>
            </a: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1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org.openqa.selenium.firefox.FirefoxDriver</a:t>
            </a: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11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BaiduSearch</a:t>
            </a: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 static void main(String[] </a:t>
            </a:r>
            <a:r>
              <a:rPr lang="en-US" altLang="zh-CN" sz="11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{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zh-CN" sz="11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System.setProperty</a:t>
            </a: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11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webdriver.gecko.driver","D</a:t>
            </a: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:\\demo\\geckodriver.exe");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zh-CN" sz="11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WebDriver</a:t>
            </a: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driver = new </a:t>
            </a:r>
            <a:r>
              <a:rPr lang="en-US" altLang="zh-CN" sz="11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FirefoxDriver</a:t>
            </a: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11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baseUrl</a:t>
            </a: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"https://www.baidu.com";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zh-CN" sz="11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driver.get</a:t>
            </a: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1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baseUrl</a:t>
            </a: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zh-CN" sz="11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1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driver.getTitle</a:t>
            </a: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());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zh-CN" sz="11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driver.quit</a:t>
            </a: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1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11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zh-CN" sz="4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编写第一个自动化脚本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50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51571"/>
            <a:ext cx="82296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如果启动</a:t>
            </a:r>
            <a:r>
              <a:rPr lang="en-US" altLang="zh-CN" sz="2400" dirty="0" err="1" smtClean="0"/>
              <a:t>ff</a:t>
            </a:r>
            <a:r>
              <a:rPr lang="zh-CN" altLang="en-US" sz="2400" dirty="0" smtClean="0"/>
              <a:t>浏览器失败：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/>
              <a:t>可以使用</a:t>
            </a:r>
            <a:r>
              <a:rPr lang="en-US" altLang="zh-CN" sz="2400" dirty="0"/>
              <a:t>System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setProperty</a:t>
            </a:r>
            <a:r>
              <a:rPr lang="en-US" altLang="zh-CN" sz="2400" dirty="0"/>
              <a:t>()</a:t>
            </a:r>
            <a:r>
              <a:rPr lang="zh-CN" altLang="en-US" sz="2400" dirty="0"/>
              <a:t>方法指定浏览器的路径，用法</a:t>
            </a:r>
            <a:r>
              <a:rPr lang="zh-CN" altLang="en-US" sz="2400" dirty="0" smtClean="0"/>
              <a:t>如下：</a:t>
            </a:r>
            <a:endParaRPr lang="en-US" altLang="zh-CN" sz="2400" dirty="0"/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System.setProperty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webdriver.firefox.bin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", "D:\\Program Files (x86)\\Mozilla Firefox\\firefox.exe");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注意</a:t>
            </a:r>
          </a:p>
        </p:txBody>
      </p:sp>
    </p:spTree>
    <p:extLst>
      <p:ext uri="{BB962C8B-B14F-4D97-AF65-F5344CB8AC3E}">
        <p14:creationId xmlns:p14="http://schemas.microsoft.com/office/powerpoint/2010/main" val="316890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735546"/>
            <a:ext cx="8229600" cy="4050450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2000" dirty="0"/>
              <a:t>在不同的编程语言中会有语法的差异，我们抛去语法的差异性，在不同的语言中实现百度搜索的自动化实例都完成了下面几个操作。</a:t>
            </a:r>
            <a:endParaRPr lang="en-US" altLang="zh-CN" sz="2000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）首先导入</a:t>
            </a:r>
            <a:r>
              <a:rPr lang="en-US" altLang="zh-CN" sz="2000" dirty="0"/>
              <a:t>Selenium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webdriver</a:t>
            </a:r>
            <a:r>
              <a:rPr lang="zh-CN" altLang="en-US" sz="2000" dirty="0"/>
              <a:t>）相关模块。</a:t>
            </a:r>
            <a:endParaRPr lang="en-US" altLang="zh-CN" sz="2000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）调用</a:t>
            </a:r>
            <a:r>
              <a:rPr lang="en-US" altLang="zh-CN" sz="2000" dirty="0"/>
              <a:t>Selenium</a:t>
            </a:r>
            <a:r>
              <a:rPr lang="zh-CN" altLang="en-US" sz="2000" dirty="0"/>
              <a:t>的浏览器驱动，获取浏览器句柄（</a:t>
            </a:r>
            <a:r>
              <a:rPr lang="en-US" altLang="zh-CN" sz="2000" dirty="0"/>
              <a:t>driver</a:t>
            </a:r>
            <a:r>
              <a:rPr lang="zh-CN" altLang="en-US" sz="2000" dirty="0"/>
              <a:t>）并启动浏览器。</a:t>
            </a:r>
            <a:endParaRPr lang="en-US" altLang="zh-CN" sz="2000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）通过句柄访问百度</a:t>
            </a:r>
            <a:r>
              <a:rPr lang="en-US" altLang="zh-CN" sz="2000" dirty="0"/>
              <a:t>URL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）通过句柄操作页面元素（百度输入框和按钮）。</a:t>
            </a:r>
            <a:endParaRPr lang="en-US" altLang="zh-CN" sz="2000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）通过句柄关闭浏览器。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32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软件测试理论</a:t>
            </a:r>
            <a:endParaRPr lang="en-US" altLang="zh-CN" sz="2800" dirty="0" smtClean="0"/>
          </a:p>
          <a:p>
            <a:r>
              <a:rPr lang="en-US" altLang="zh-CN" sz="2800" dirty="0" smtClean="0"/>
              <a:t>HTML</a:t>
            </a:r>
          </a:p>
          <a:p>
            <a:r>
              <a:rPr lang="en-US" altLang="zh-CN" sz="2800" dirty="0" err="1" smtClean="0"/>
              <a:t>CSS</a:t>
            </a:r>
            <a:endParaRPr lang="en-US" altLang="zh-CN" sz="2800" dirty="0" smtClean="0"/>
          </a:p>
          <a:p>
            <a:r>
              <a:rPr lang="en-US" altLang="zh-CN" sz="2800" dirty="0" err="1" smtClean="0"/>
              <a:t>Xpath</a:t>
            </a:r>
            <a:endParaRPr lang="en-US" altLang="zh-CN" sz="2800" dirty="0" smtClean="0"/>
          </a:p>
          <a:p>
            <a:r>
              <a:rPr lang="en-US" altLang="zh-CN" sz="2800" dirty="0" smtClean="0"/>
              <a:t>HTML DOM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预备知识和</a:t>
            </a:r>
            <a:r>
              <a:rPr lang="zh-CN" altLang="en-US" dirty="0" smtClean="0"/>
              <a:t>技能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77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2.1 </a:t>
            </a:r>
            <a:r>
              <a:rPr lang="zh-CN" altLang="en-US" sz="2800" dirty="0"/>
              <a:t>预备知识和技能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2.2 </a:t>
            </a:r>
            <a:r>
              <a:rPr lang="zh-CN" altLang="en-US" sz="2800" dirty="0">
                <a:solidFill>
                  <a:srgbClr val="FF0000"/>
                </a:solidFill>
              </a:rPr>
              <a:t>前端工具介绍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2.3 Selenium</a:t>
            </a:r>
            <a:r>
              <a:rPr lang="zh-CN" altLang="en-US" sz="2800" dirty="0"/>
              <a:t>环境配置步骤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2.4 </a:t>
            </a:r>
            <a:r>
              <a:rPr lang="zh-CN" altLang="zh-CN" sz="2800" dirty="0"/>
              <a:t>编写第一个自动化脚本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40024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05576"/>
            <a:ext cx="8229600" cy="358904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前端工具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/>
              <a:t>Google Chrome</a:t>
            </a:r>
          </a:p>
          <a:p>
            <a:pPr marL="400050" lvl="1" indent="0">
              <a:buNone/>
            </a:pPr>
            <a:r>
              <a:rPr lang="en-US" altLang="zh-CN" sz="2400" dirty="0" err="1"/>
              <a:t>View</a:t>
            </a:r>
            <a:r>
              <a:rPr lang="en-US" altLang="zh-CN" sz="2400" dirty="0" err="1">
                <a:sym typeface="Wingdings" panose="05000000000000000000" pitchFamily="2" charset="2"/>
              </a:rPr>
              <a:t>Developer</a:t>
            </a:r>
            <a:r>
              <a:rPr lang="en-US" altLang="zh-CN" sz="2400" dirty="0">
                <a:sym typeface="Wingdings" panose="05000000000000000000" pitchFamily="2" charset="2"/>
              </a:rPr>
              <a:t>  Developer  Tools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ym typeface="Wingdings" panose="05000000000000000000" pitchFamily="2" charset="2"/>
              </a:rPr>
              <a:t>Firefox-Firebug</a:t>
            </a:r>
            <a:r>
              <a:rPr lang="zh-CN" altLang="en-US" sz="2400" dirty="0">
                <a:sym typeface="Wingdings" panose="05000000000000000000" pitchFamily="2" charset="2"/>
              </a:rPr>
              <a:t>组件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en-US" altLang="zh-CN" sz="2400" dirty="0" err="1">
                <a:sym typeface="Wingdings" panose="05000000000000000000" pitchFamily="2" charset="2"/>
              </a:rPr>
              <a:t>FireBug</a:t>
            </a:r>
            <a:r>
              <a:rPr lang="zh-CN" altLang="en-US" sz="2400" dirty="0">
                <a:sym typeface="Wingdings" panose="05000000000000000000" pitchFamily="2" charset="2"/>
              </a:rPr>
              <a:t>安装方式：首先在</a:t>
            </a:r>
            <a:r>
              <a:rPr lang="en-US" altLang="zh-CN" sz="2400" dirty="0" err="1">
                <a:sym typeface="Wingdings" panose="05000000000000000000" pitchFamily="2" charset="2"/>
              </a:rPr>
              <a:t>FireFox</a:t>
            </a:r>
            <a:r>
              <a:rPr lang="zh-CN" altLang="en-US" sz="2400" dirty="0">
                <a:sym typeface="Wingdings" panose="05000000000000000000" pitchFamily="2" charset="2"/>
              </a:rPr>
              <a:t>浏览器的菜单栏中单击</a:t>
            </a:r>
            <a:r>
              <a:rPr lang="en-US" altLang="zh-CN" sz="2400" dirty="0">
                <a:sym typeface="Wingdings" panose="05000000000000000000" pitchFamily="2" charset="2"/>
              </a:rPr>
              <a:t>tools</a:t>
            </a:r>
            <a:r>
              <a:rPr lang="zh-CN" altLang="en-US" sz="2400" dirty="0">
                <a:sym typeface="Wingdings" panose="05000000000000000000" pitchFamily="2" charset="2"/>
              </a:rPr>
              <a:t>（工具）</a:t>
            </a:r>
            <a:r>
              <a:rPr lang="en-US" altLang="zh-CN" sz="2400" dirty="0">
                <a:sym typeface="Wingdings" panose="05000000000000000000" pitchFamily="2" charset="2"/>
              </a:rPr>
              <a:t>—&gt;add-ons Manager</a:t>
            </a:r>
            <a:r>
              <a:rPr lang="zh-CN" altLang="en-US" sz="2400" dirty="0">
                <a:sym typeface="Wingdings" panose="05000000000000000000" pitchFamily="2" charset="2"/>
              </a:rPr>
              <a:t>（添加组件），搜索</a:t>
            </a:r>
            <a:r>
              <a:rPr lang="en-US" altLang="zh-CN" sz="2400" dirty="0" err="1">
                <a:sym typeface="Wingdings" panose="05000000000000000000" pitchFamily="2" charset="2"/>
              </a:rPr>
              <a:t>FireBug</a:t>
            </a:r>
            <a:r>
              <a:rPr lang="zh-CN" altLang="en-US" sz="2400" dirty="0">
                <a:sym typeface="Wingdings" panose="05000000000000000000" pitchFamily="2" charset="2"/>
              </a:rPr>
              <a:t>。然后对搜索到的插件进行安装，安装完成后重启浏览器，即可在工具栏看到</a:t>
            </a:r>
            <a:r>
              <a:rPr lang="en-US" altLang="zh-CN" sz="2400" dirty="0" err="1">
                <a:sym typeface="Wingdings" panose="05000000000000000000" pitchFamily="2" charset="2"/>
              </a:rPr>
              <a:t>FireBug</a:t>
            </a:r>
            <a:r>
              <a:rPr lang="zh-CN" altLang="en-US" sz="2400" dirty="0">
                <a:sym typeface="Wingdings" panose="05000000000000000000" pitchFamily="2" charset="2"/>
              </a:rPr>
              <a:t>的按钮。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ym typeface="Wingdings" panose="05000000000000000000" pitchFamily="2" charset="2"/>
              </a:rPr>
              <a:t>Internet Explorer</a:t>
            </a:r>
          </a:p>
          <a:p>
            <a:pPr marL="400050" lvl="1" indent="0">
              <a:buNone/>
            </a:pPr>
            <a:r>
              <a:rPr lang="zh-CN" altLang="en-US" sz="2400" dirty="0">
                <a:sym typeface="Wingdings" panose="05000000000000000000" pitchFamily="2" charset="2"/>
              </a:rPr>
              <a:t>工具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ym typeface="Wingdings" panose="05000000000000000000" pitchFamily="2" charset="2"/>
              </a:rPr>
              <a:t>开发人员工具</a:t>
            </a:r>
            <a:endParaRPr lang="zh-CN" altLang="en-US" sz="24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前端工具介绍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81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2.1 </a:t>
            </a:r>
            <a:r>
              <a:rPr lang="zh-CN" altLang="en-US" sz="2800" dirty="0"/>
              <a:t>预备知识和技能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2.2 </a:t>
            </a:r>
            <a:r>
              <a:rPr lang="zh-CN" altLang="en-US" sz="2800" dirty="0"/>
              <a:t>前端工具介绍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2.3 Selenium</a:t>
            </a:r>
            <a:r>
              <a:rPr lang="zh-CN" altLang="en-US" sz="2800" dirty="0">
                <a:solidFill>
                  <a:srgbClr val="FF0000"/>
                </a:solidFill>
              </a:rPr>
              <a:t>环境配置步骤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2.4 </a:t>
            </a:r>
            <a:r>
              <a:rPr lang="zh-CN" altLang="zh-CN" sz="2800" dirty="0"/>
              <a:t>编写第一个自动化脚本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213992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pPr marL="623887" indent="-514350">
              <a:buFont typeface="+mj-lt"/>
              <a:buAutoNum type="arabicPeriod"/>
            </a:pPr>
            <a:r>
              <a:rPr lang="zh-CN" altLang="en-US" sz="2800" dirty="0" smtClean="0"/>
              <a:t>浏览器</a:t>
            </a:r>
            <a:r>
              <a:rPr lang="en-US" altLang="zh-CN" sz="2800" dirty="0" err="1"/>
              <a:t>FireFox</a:t>
            </a:r>
            <a:r>
              <a:rPr lang="zh-CN" altLang="en-US" sz="2800" dirty="0"/>
              <a:t>的安装</a:t>
            </a:r>
          </a:p>
          <a:p>
            <a:pPr marL="623887" indent="-514350">
              <a:buFont typeface="+mj-lt"/>
              <a:buAutoNum type="arabicPeriod"/>
            </a:pPr>
            <a:r>
              <a:rPr lang="en-US" altLang="zh-CN" sz="2800" dirty="0" smtClean="0"/>
              <a:t>JDK8</a:t>
            </a:r>
            <a:r>
              <a:rPr lang="zh-CN" altLang="en-US" sz="2800" dirty="0" smtClean="0"/>
              <a:t>或者</a:t>
            </a:r>
            <a:r>
              <a:rPr lang="en-US" altLang="zh-CN" sz="2800" dirty="0" smtClean="0"/>
              <a:t>9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安装</a:t>
            </a:r>
          </a:p>
          <a:p>
            <a:pPr marL="623887" indent="-514350">
              <a:buFont typeface="+mj-lt"/>
              <a:buAutoNum type="arabicPeriod"/>
            </a:pPr>
            <a:r>
              <a:rPr lang="en-US" altLang="zh-CN" sz="2800" dirty="0" smtClean="0"/>
              <a:t>Eclipse</a:t>
            </a:r>
            <a:r>
              <a:rPr lang="zh-CN" altLang="en-US" sz="2800" dirty="0"/>
              <a:t>的安装</a:t>
            </a:r>
          </a:p>
          <a:p>
            <a:pPr marL="623887" indent="-514350">
              <a:buFont typeface="+mj-lt"/>
              <a:buAutoNum type="arabicPeriod"/>
            </a:pPr>
            <a:r>
              <a:rPr lang="en-US" altLang="zh-CN" sz="2800" dirty="0" err="1" smtClean="0"/>
              <a:t>Selemium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Server</a:t>
            </a:r>
            <a:r>
              <a:rPr lang="zh-CN" altLang="en-US" sz="2800" dirty="0"/>
              <a:t>的安装</a:t>
            </a:r>
          </a:p>
          <a:p>
            <a:pPr marL="623887" indent="-514350">
              <a:buFont typeface="+mj-lt"/>
              <a:buAutoNum type="arabicPeriod"/>
            </a:pPr>
            <a:r>
              <a:rPr lang="en-US" altLang="zh-CN" sz="2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Selenium </a:t>
            </a:r>
            <a:r>
              <a:rPr lang="en-US" altLang="zh-CN" sz="2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IDE</a:t>
            </a:r>
            <a:r>
              <a:rPr lang="zh-CN" altLang="en-US" sz="2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的安装</a:t>
            </a:r>
          </a:p>
          <a:p>
            <a:pPr marL="623887" indent="-514350">
              <a:buFont typeface="+mj-lt"/>
              <a:buAutoNum type="arabicPeriod"/>
            </a:pPr>
            <a:r>
              <a:rPr lang="en-US" altLang="zh-CN" sz="2800" dirty="0" err="1" smtClean="0"/>
              <a:t>FireBug</a:t>
            </a:r>
            <a:r>
              <a:rPr lang="zh-CN" altLang="en-US" sz="2800" dirty="0"/>
              <a:t>的安装</a:t>
            </a:r>
          </a:p>
          <a:p>
            <a:pPr marL="623887" indent="-514350">
              <a:buFont typeface="+mj-lt"/>
              <a:buAutoNum type="arabicPeriod"/>
            </a:pPr>
            <a:r>
              <a:rPr lang="en-US" altLang="zh-CN" sz="2800" dirty="0" smtClean="0"/>
              <a:t>Firepath</a:t>
            </a:r>
            <a:r>
              <a:rPr lang="zh-CN" altLang="en-US" sz="2800" dirty="0"/>
              <a:t>的安装</a:t>
            </a:r>
          </a:p>
          <a:p>
            <a:pPr marL="623887" indent="-514350">
              <a:buFont typeface="+mj-lt"/>
              <a:buAutoNum type="arabicPeriod"/>
            </a:pPr>
            <a:r>
              <a:rPr lang="zh-CN" altLang="en-US" sz="2800" dirty="0" smtClean="0"/>
              <a:t>总结</a:t>
            </a:r>
            <a:r>
              <a:rPr lang="zh-CN" altLang="en-US" sz="2800" dirty="0"/>
              <a:t>安装</a:t>
            </a:r>
            <a:r>
              <a:rPr lang="en-US" altLang="zh-CN" sz="2800" dirty="0" err="1"/>
              <a:t>xpi</a:t>
            </a:r>
            <a:r>
              <a:rPr lang="zh-CN" altLang="en-US" sz="2800" dirty="0"/>
              <a:t>文件的方法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环境配置的步骤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57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0987" indent="-514350">
              <a:lnSpc>
                <a:spcPct val="90000"/>
              </a:lnSpc>
            </a:pPr>
            <a:r>
              <a:rPr lang="zh-CN" altLang="en-US" sz="2800" dirty="0" smtClean="0"/>
              <a:t>下载对应版本版</a:t>
            </a:r>
            <a:r>
              <a:rPr lang="en-US" altLang="zh-CN" sz="2800" dirty="0" err="1" smtClean="0"/>
              <a:t>FireFox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 smtClean="0"/>
              <a:t>http</a:t>
            </a:r>
            <a:r>
              <a:rPr lang="en-US" altLang="zh-CN" sz="2800" dirty="0"/>
              <a:t>://firefox.com.cn/download/</a:t>
            </a:r>
            <a:r>
              <a:rPr lang="zh-CN" altLang="en-US" sz="2800" dirty="0"/>
              <a:t>   </a:t>
            </a:r>
            <a:endParaRPr lang="en-US" altLang="zh-CN" sz="2800" dirty="0"/>
          </a:p>
          <a:p>
            <a:pPr marL="280987" indent="-514350">
              <a:lnSpc>
                <a:spcPct val="90000"/>
              </a:lnSpc>
            </a:pPr>
            <a:r>
              <a:rPr lang="zh-CN" altLang="en-US" sz="2800" dirty="0"/>
              <a:t>下载成功后默认安装即可</a:t>
            </a:r>
            <a:endParaRPr lang="en-US"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FireFox</a:t>
            </a:r>
            <a:r>
              <a:rPr lang="zh-CN" altLang="en-US" dirty="0"/>
              <a:t>的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42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5125" indent="-255588">
              <a:spcBef>
                <a:spcPct val="0"/>
              </a:spcBef>
            </a:pPr>
            <a:r>
              <a:rPr lang="en-US" altLang="zh-CN" sz="3100" dirty="0" err="1"/>
              <a:t>JDK</a:t>
            </a:r>
            <a:r>
              <a:rPr lang="zh-CN" altLang="en-US" sz="3100" dirty="0"/>
              <a:t>（</a:t>
            </a:r>
            <a:r>
              <a:rPr lang="en-US" altLang="zh-CN" sz="3100" dirty="0"/>
              <a:t>Java Development Kit</a:t>
            </a:r>
            <a:r>
              <a:rPr lang="zh-CN" altLang="en-US" sz="3100" dirty="0"/>
              <a:t>）是</a:t>
            </a:r>
            <a:r>
              <a:rPr lang="en-US" altLang="zh-CN" sz="3100" dirty="0"/>
              <a:t>Sun Microsystems</a:t>
            </a:r>
            <a:r>
              <a:rPr lang="zh-CN" altLang="en-US" sz="3100" dirty="0"/>
              <a:t>针对</a:t>
            </a:r>
            <a:r>
              <a:rPr lang="en-US" altLang="zh-CN" sz="3100" dirty="0"/>
              <a:t>Java</a:t>
            </a:r>
            <a:r>
              <a:rPr lang="zh-CN" altLang="en-US" sz="3100" dirty="0"/>
              <a:t>开发员的产品。自从</a:t>
            </a:r>
            <a:r>
              <a:rPr lang="en-US" altLang="zh-CN" sz="3100" dirty="0"/>
              <a:t>Java</a:t>
            </a:r>
            <a:r>
              <a:rPr lang="zh-CN" altLang="en-US" sz="3100" dirty="0"/>
              <a:t>推出以来，</a:t>
            </a:r>
            <a:r>
              <a:rPr lang="en-US" altLang="zh-CN" sz="3100" dirty="0" err="1"/>
              <a:t>JDK</a:t>
            </a:r>
            <a:r>
              <a:rPr lang="zh-CN" altLang="en-US" sz="3100" dirty="0"/>
              <a:t>已经成为使用最广泛的</a:t>
            </a:r>
            <a:r>
              <a:rPr lang="en-US" altLang="zh-CN" sz="3100" dirty="0"/>
              <a:t>Java SDK</a:t>
            </a:r>
            <a:r>
              <a:rPr lang="zh-CN" altLang="en-US" sz="3100" dirty="0"/>
              <a:t>。</a:t>
            </a:r>
            <a:r>
              <a:rPr lang="en-US" altLang="zh-CN" sz="3100" dirty="0" err="1"/>
              <a:t>JDK</a:t>
            </a:r>
            <a:r>
              <a:rPr lang="en-US" altLang="zh-CN" sz="3100" dirty="0"/>
              <a:t> </a:t>
            </a:r>
            <a:r>
              <a:rPr lang="zh-CN" altLang="en-US" sz="3100" dirty="0"/>
              <a:t>是整个</a:t>
            </a:r>
            <a:r>
              <a:rPr lang="en-US" altLang="zh-CN" sz="3100" dirty="0"/>
              <a:t>Java</a:t>
            </a:r>
            <a:r>
              <a:rPr lang="zh-CN" altLang="en-US" sz="3100" dirty="0"/>
              <a:t>的核心，包括了</a:t>
            </a:r>
            <a:r>
              <a:rPr lang="en-US" altLang="zh-CN" sz="3100" dirty="0"/>
              <a:t>Java</a:t>
            </a:r>
            <a:r>
              <a:rPr lang="zh-CN" altLang="en-US" sz="3100" dirty="0"/>
              <a:t>运行环境、</a:t>
            </a:r>
            <a:r>
              <a:rPr lang="en-US" altLang="zh-CN" sz="3100" dirty="0"/>
              <a:t>Java</a:t>
            </a:r>
            <a:r>
              <a:rPr lang="zh-CN" altLang="en-US" sz="3100" dirty="0"/>
              <a:t>工具和</a:t>
            </a:r>
            <a:r>
              <a:rPr lang="en-US" altLang="zh-CN" sz="3100" dirty="0"/>
              <a:t>Java</a:t>
            </a:r>
            <a:r>
              <a:rPr lang="zh-CN" altLang="en-US" sz="3100" dirty="0"/>
              <a:t>基础类库</a:t>
            </a:r>
          </a:p>
          <a:p>
            <a:pPr marL="365125" indent="-255588">
              <a:spcBef>
                <a:spcPct val="0"/>
              </a:spcBef>
            </a:pPr>
            <a:endParaRPr lang="zh-CN" altLang="en-US" sz="3100" dirty="0"/>
          </a:p>
          <a:p>
            <a:pPr marL="365125" indent="-255588">
              <a:spcBef>
                <a:spcPct val="0"/>
              </a:spcBef>
            </a:pPr>
            <a:r>
              <a:rPr lang="zh-CN" altLang="en-US" sz="3100" dirty="0"/>
              <a:t>下载</a:t>
            </a:r>
            <a:r>
              <a:rPr lang="en-US" altLang="zh-CN" sz="3100" dirty="0"/>
              <a:t>JDK1.8</a:t>
            </a:r>
            <a:r>
              <a:rPr lang="zh-CN" altLang="en-US" sz="3100" dirty="0"/>
              <a:t>，下载地址为</a:t>
            </a:r>
          </a:p>
          <a:p>
            <a:pPr marL="109537" indent="0">
              <a:spcBef>
                <a:spcPct val="0"/>
              </a:spcBef>
              <a:buNone/>
            </a:pPr>
            <a:r>
              <a:rPr lang="en-US" altLang="zh-CN" sz="3100" dirty="0">
                <a:hlinkClick r:id="rId2"/>
              </a:rPr>
              <a:t>http://www.oracle.com/technetwork/java/javase/downloads/index.html</a:t>
            </a:r>
            <a:endParaRPr lang="en-US" altLang="zh-CN" sz="3100" dirty="0"/>
          </a:p>
          <a:p>
            <a:pPr marL="365125" indent="-255588">
              <a:spcBef>
                <a:spcPct val="0"/>
              </a:spcBef>
            </a:pPr>
            <a:endParaRPr lang="en-US" altLang="zh-CN" sz="3100" dirty="0"/>
          </a:p>
          <a:p>
            <a:pPr marL="365125" indent="-255588">
              <a:spcBef>
                <a:spcPct val="0"/>
              </a:spcBef>
            </a:pPr>
            <a:r>
              <a:rPr lang="zh-CN" altLang="en-US" sz="3100" dirty="0"/>
              <a:t>点击页面中的 </a:t>
            </a:r>
            <a:r>
              <a:rPr lang="en-US" altLang="zh-CN" sz="3100" u="sng" dirty="0" err="1"/>
              <a:t>DownLoad</a:t>
            </a:r>
            <a:r>
              <a:rPr lang="en-US" altLang="zh-CN" sz="3100" u="sng" dirty="0"/>
              <a:t> </a:t>
            </a:r>
            <a:r>
              <a:rPr lang="zh-CN" altLang="en-US" sz="3100" dirty="0"/>
              <a:t>下载</a:t>
            </a:r>
            <a:r>
              <a:rPr lang="en-US" altLang="zh-CN" sz="3100" dirty="0" err="1"/>
              <a:t>JDK</a:t>
            </a:r>
            <a:r>
              <a:rPr lang="zh-CN" altLang="en-US" sz="3100" dirty="0"/>
              <a:t>的最新版本，下载成功后默认安装即可，安装成功后，在</a:t>
            </a:r>
            <a:r>
              <a:rPr lang="en-US" altLang="zh-CN" sz="3100" dirty="0" err="1"/>
              <a:t>cmd</a:t>
            </a:r>
            <a:r>
              <a:rPr lang="zh-CN" altLang="en-US" sz="3100" dirty="0"/>
              <a:t>窗口中输入：</a:t>
            </a:r>
            <a:r>
              <a:rPr lang="en-US" altLang="zh-CN" sz="3100" dirty="0"/>
              <a:t>java –version  </a:t>
            </a:r>
            <a:r>
              <a:rPr lang="zh-CN" altLang="en-US" sz="3100" dirty="0"/>
              <a:t>会查看到已经安装的</a:t>
            </a:r>
            <a:r>
              <a:rPr lang="en-US" altLang="zh-CN" sz="3100" dirty="0"/>
              <a:t>java</a:t>
            </a:r>
            <a:r>
              <a:rPr lang="zh-CN" altLang="en-US" sz="3100" dirty="0"/>
              <a:t>版本信息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JDK</a:t>
            </a:r>
            <a:r>
              <a:rPr lang="zh-CN" altLang="en-US" dirty="0"/>
              <a:t>的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7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自动化测试基础</Template>
  <TotalTime>688</TotalTime>
  <Words>986</Words>
  <Application>Microsoft Office PowerPoint</Application>
  <PresentationFormat>全屏显示(16:9)</PresentationFormat>
  <Paragraphs>123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moban</vt:lpstr>
      <vt:lpstr>02 Selenium环境搭建</vt:lpstr>
      <vt:lpstr>本章大纲</vt:lpstr>
      <vt:lpstr>预备知识和技能</vt:lpstr>
      <vt:lpstr>本章大纲</vt:lpstr>
      <vt:lpstr>前端工具介绍</vt:lpstr>
      <vt:lpstr>本章大纲</vt:lpstr>
      <vt:lpstr>环境配置的步骤</vt:lpstr>
      <vt:lpstr>FireFox的安装</vt:lpstr>
      <vt:lpstr>JDK的安装</vt:lpstr>
      <vt:lpstr>Eclipse的安装</vt:lpstr>
      <vt:lpstr>Selemium Server的安装</vt:lpstr>
      <vt:lpstr>Selenium IDE的安装</vt:lpstr>
      <vt:lpstr>Selenium IDE界面功能</vt:lpstr>
      <vt:lpstr>FireBug安装</vt:lpstr>
      <vt:lpstr>Firepath的安装</vt:lpstr>
      <vt:lpstr>总结安装xpi文件的方法</vt:lpstr>
      <vt:lpstr>本章大纲</vt:lpstr>
      <vt:lpstr>自动化用例的步骤</vt:lpstr>
      <vt:lpstr>PowerPoint 演示文稿</vt:lpstr>
      <vt:lpstr>编写第一个自动化脚本</vt:lpstr>
      <vt:lpstr>注意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Selenium环境搭建</dc:title>
  <dc:creator>admin</dc:creator>
  <cp:lastModifiedBy>admin</cp:lastModifiedBy>
  <cp:revision>102</cp:revision>
  <dcterms:created xsi:type="dcterms:W3CDTF">2017-04-25T06:30:02Z</dcterms:created>
  <dcterms:modified xsi:type="dcterms:W3CDTF">2018-09-10T08:30:14Z</dcterms:modified>
</cp:coreProperties>
</file>