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sldIdLst>
    <p:sldId id="256" r:id="rId2"/>
    <p:sldId id="285" r:id="rId3"/>
    <p:sldId id="287" r:id="rId4"/>
    <p:sldId id="286" r:id="rId5"/>
    <p:sldId id="288" r:id="rId6"/>
    <p:sldId id="289" r:id="rId7"/>
    <p:sldId id="290" r:id="rId8"/>
    <p:sldId id="291" r:id="rId9"/>
    <p:sldId id="295" r:id="rId10"/>
    <p:sldId id="292" r:id="rId11"/>
    <p:sldId id="294" r:id="rId12"/>
    <p:sldId id="293" r:id="rId13"/>
    <p:sldId id="296" r:id="rId14"/>
    <p:sldId id="257" r:id="rId15"/>
    <p:sldId id="282" r:id="rId16"/>
    <p:sldId id="258" r:id="rId17"/>
    <p:sldId id="261" r:id="rId18"/>
    <p:sldId id="262" r:id="rId19"/>
    <p:sldId id="263" r:id="rId20"/>
    <p:sldId id="264" r:id="rId21"/>
    <p:sldId id="265" r:id="rId22"/>
    <p:sldId id="277" r:id="rId23"/>
    <p:sldId id="274" r:id="rId24"/>
    <p:sldId id="275" r:id="rId25"/>
    <p:sldId id="276" r:id="rId26"/>
    <p:sldId id="278" r:id="rId27"/>
    <p:sldId id="280" r:id="rId28"/>
    <p:sldId id="267" r:id="rId29"/>
    <p:sldId id="281" r:id="rId30"/>
    <p:sldId id="273" r:id="rId31"/>
    <p:sldId id="297" r:id="rId32"/>
    <p:sldId id="283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72" autoAdjust="0"/>
  </p:normalViewPr>
  <p:slideViewPr>
    <p:cSldViewPr>
      <p:cViewPr varScale="1">
        <p:scale>
          <a:sx n="68" d="100"/>
          <a:sy n="68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6A1BE-C70F-425E-8EAB-B2965F479ED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7D32-62ED-49A8-A182-AE1E044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r>
              <a:rPr lang="zh-CN" altLang="en-US" dirty="0" smtClean="0"/>
              <a:t>模式，隐私信息，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，插件</a:t>
            </a:r>
            <a:endParaRPr lang="en-US" altLang="zh-CN" dirty="0" smtClean="0"/>
          </a:p>
          <a:p>
            <a:r>
              <a:rPr lang="en-US" altLang="zh-CN" dirty="0" smtClean="0"/>
              <a:t>firefox.exe -p -no-remote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2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8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使用相对路径的时候我们可以直接定位元素。不用考虑他在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9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cell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("//table/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[2]/td[1]"));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cell.getText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注意从１开始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9186C-16B9-43CC-B4EA-C7D8540DAD8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5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–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9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获取页面信息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3" y="908720"/>
            <a:ext cx="864096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8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3.1 </a:t>
            </a:r>
            <a:r>
              <a:rPr lang="zh-CN" altLang="en-US" dirty="0"/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3.2 </a:t>
            </a:r>
            <a:r>
              <a:rPr lang="en-US" altLang="zh-CN" dirty="0" err="1"/>
              <a:t>WebDriver</a:t>
            </a:r>
            <a:r>
              <a:rPr lang="zh-CN" altLang="en-US" dirty="0"/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3.3 </a:t>
            </a:r>
            <a:r>
              <a:rPr lang="zh-CN" altLang="en-US" dirty="0"/>
              <a:t>访问链接</a:t>
            </a:r>
            <a:r>
              <a:rPr lang="en-US" altLang="zh-CN" dirty="0"/>
              <a:t>-</a:t>
            </a:r>
            <a:r>
              <a:rPr lang="zh-CN" altLang="en-US" dirty="0"/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3.4 </a:t>
            </a:r>
            <a:r>
              <a:rPr lang="zh-CN" altLang="en-US" dirty="0">
                <a:solidFill>
                  <a:srgbClr val="FF0000"/>
                </a:solidFill>
              </a:rPr>
              <a:t>自定义</a:t>
            </a:r>
            <a:r>
              <a:rPr lang="en-US" altLang="zh-CN" dirty="0">
                <a:solidFill>
                  <a:srgbClr val="FF0000"/>
                </a:solidFill>
              </a:rPr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3.5 </a:t>
            </a:r>
            <a:r>
              <a:rPr lang="zh-CN" altLang="en-US" dirty="0"/>
              <a:t>元素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6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ProfilesIni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allprofiles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ProfilesIni();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FirefoxProfile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allprofiles.getProfile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("tom");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FirefoxOptions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FirefoxOptions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options.setProfile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webdriver.gecko.driver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"D:\\demo\\geckodriver.exe");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webdriver.firefox.bin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"D:\\Program Files\\Mozilla Firefox\\firefox.exe");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FirefoxDriver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 </a:t>
            </a:r>
            <a:r>
              <a:rPr lang="en-US" altLang="zh-CN" sz="2400" dirty="0"/>
              <a:t>firefox.exe -p -no-remote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2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3.1 </a:t>
            </a:r>
            <a:r>
              <a:rPr lang="zh-CN" altLang="en-US" dirty="0"/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3.2 </a:t>
            </a:r>
            <a:r>
              <a:rPr lang="en-US" altLang="zh-CN" dirty="0" err="1"/>
              <a:t>WebDriver</a:t>
            </a:r>
            <a:r>
              <a:rPr lang="zh-CN" altLang="en-US" dirty="0"/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3.3 </a:t>
            </a:r>
            <a:r>
              <a:rPr lang="zh-CN" altLang="en-US" dirty="0"/>
              <a:t>访问链接</a:t>
            </a:r>
            <a:r>
              <a:rPr lang="en-US" altLang="zh-CN" dirty="0"/>
              <a:t>-</a:t>
            </a:r>
            <a:r>
              <a:rPr lang="zh-CN" altLang="en-US" dirty="0"/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3.4 </a:t>
            </a:r>
            <a:r>
              <a:rPr lang="zh-CN" altLang="en-US" dirty="0"/>
              <a:t>自定义</a:t>
            </a:r>
            <a:r>
              <a:rPr lang="en-US" altLang="zh-CN" dirty="0"/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3.5 </a:t>
            </a:r>
            <a:r>
              <a:rPr lang="zh-CN" altLang="en-US" dirty="0" smtClean="0">
                <a:solidFill>
                  <a:srgbClr val="FF0000"/>
                </a:solidFill>
              </a:rPr>
              <a:t>元素定位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400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自动化测试实施过程中，测试程序对页面元素的操作步骤如下：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定位页面元素，储存到一个变量中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对变量中存储的页面元素进行操作，例如：单击链接、选择下拉列表或输入文字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设定页面元素的操作值，例如：输入什么文字，选择哪一项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测试程序对页面元素的操作步骤</a:t>
            </a:r>
          </a:p>
        </p:txBody>
      </p:sp>
    </p:spTree>
    <p:extLst>
      <p:ext uri="{BB962C8B-B14F-4D97-AF65-F5344CB8AC3E}">
        <p14:creationId xmlns:p14="http://schemas.microsoft.com/office/powerpoint/2010/main" val="4367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88459"/>
              </p:ext>
            </p:extLst>
          </p:nvPr>
        </p:nvGraphicFramePr>
        <p:xfrm>
          <a:off x="457200" y="1196752"/>
          <a:ext cx="82296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(By.id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(“id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(By.name(“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链接的全部文字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部分链接文字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By.partialLinkText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部分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linkText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xpath</a:t>
                      </a:r>
                      <a:r>
                        <a:rPr lang="zh-CN" altLang="en-US" dirty="0" smtClean="0"/>
                        <a:t>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By.xpath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By.cssSelector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定位表达式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By.className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(“class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By.tagName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标签名称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  <a:endParaRPr lang="zh-CN" altLang="en-US" u="none" dirty="0" smtClean="0"/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js.executeScript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("return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jQuery.find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定位表达式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')")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页面元素的定位方式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selenium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查找元素是通过“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By”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这个类指定定位方式的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页面元素的定位方式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6" y="1700808"/>
            <a:ext cx="6624736" cy="417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8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By.id(“ID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在页面上查找元素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&lt;input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id="kw" 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class="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s_ipt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 name="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wd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 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maxlength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WebElement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element =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driver.findElement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(By.id(“kw"));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WebElement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submitButton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driver.findElement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(By.id(“submit"));</a:t>
            </a:r>
          </a:p>
          <a:p>
            <a:pPr marL="0" indent="0"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submitButton.click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练习：实现百度搜索的测试，输入“淘宝”，进行搜索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0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9577064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By.name(“name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在页面上查找元素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/>
              <a:t>&lt;input id="kw" class="</a:t>
            </a:r>
            <a:r>
              <a:rPr lang="en-US" altLang="zh-CN" sz="2800" dirty="0" err="1"/>
              <a:t>s_ipt</a:t>
            </a:r>
            <a:r>
              <a:rPr lang="en-US" altLang="zh-CN" sz="2800" dirty="0"/>
              <a:t>" </a:t>
            </a:r>
            <a:r>
              <a:rPr lang="en-US" altLang="zh-CN" sz="2800" dirty="0">
                <a:solidFill>
                  <a:srgbClr val="FF0000"/>
                </a:solidFill>
              </a:rPr>
              <a:t>name="</a:t>
            </a:r>
            <a:r>
              <a:rPr lang="en-US" altLang="zh-CN" sz="2800" dirty="0" err="1">
                <a:solidFill>
                  <a:srgbClr val="FF0000"/>
                </a:solidFill>
              </a:rPr>
              <a:t>wd</a:t>
            </a:r>
            <a:r>
              <a:rPr lang="en-US" altLang="zh-CN" sz="2800" dirty="0">
                <a:solidFill>
                  <a:srgbClr val="FF0000"/>
                </a:solidFill>
              </a:rPr>
              <a:t>" </a:t>
            </a:r>
            <a:r>
              <a:rPr lang="en-US" altLang="zh-CN" sz="2800" dirty="0" err="1"/>
              <a:t>maxlength</a:t>
            </a:r>
            <a:r>
              <a:rPr lang="en-US" altLang="zh-CN" sz="2800" dirty="0"/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element = </a:t>
            </a:r>
            <a:r>
              <a:rPr lang="en-US" altLang="zh-CN" sz="2800" dirty="0" err="1" smtClean="0"/>
              <a:t>driver.findElement</a:t>
            </a:r>
            <a:r>
              <a:rPr lang="en-US" altLang="zh-CN" sz="2800" dirty="0" smtClean="0"/>
              <a:t>(By.name(“</a:t>
            </a:r>
            <a:r>
              <a:rPr lang="en-US" altLang="zh-CN" sz="2800" dirty="0" err="1" smtClean="0"/>
              <a:t>wd</a:t>
            </a:r>
            <a:r>
              <a:rPr lang="en-US" altLang="zh-CN" sz="2800" dirty="0" smtClean="0"/>
              <a:t>"));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By.className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页面元素的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class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”)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在页面上查找元素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input id="kw"</a:t>
            </a:r>
            <a:r>
              <a:rPr lang="en-US" altLang="zh-CN" sz="2800" dirty="0">
                <a:solidFill>
                  <a:srgbClr val="FF0000"/>
                </a:solidFill>
              </a:rPr>
              <a:t> class="</a:t>
            </a:r>
            <a:r>
              <a:rPr lang="en-US" altLang="zh-CN" sz="2800" dirty="0" err="1">
                <a:solidFill>
                  <a:srgbClr val="FF0000"/>
                </a:solidFill>
              </a:rPr>
              <a:t>s_ipt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 name="</a:t>
            </a:r>
            <a:r>
              <a:rPr lang="en-US" altLang="zh-CN" sz="2800" dirty="0" err="1"/>
              <a:t>wd</a:t>
            </a:r>
            <a:r>
              <a:rPr lang="en-US" altLang="zh-CN" sz="2800" dirty="0"/>
              <a:t>" </a:t>
            </a:r>
            <a:r>
              <a:rPr lang="en-US" altLang="zh-CN" sz="2800" dirty="0" err="1"/>
              <a:t>maxlength</a:t>
            </a:r>
            <a:r>
              <a:rPr lang="en-US" altLang="zh-CN" sz="2800" dirty="0"/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element = </a:t>
            </a:r>
            <a:r>
              <a:rPr lang="en-US" altLang="zh-CN" sz="2800" dirty="0" err="1"/>
              <a:t>driver.findElement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</a:t>
            </a:r>
            <a:r>
              <a:rPr lang="en-US" altLang="zh-CN" sz="2800" i="1" dirty="0" err="1"/>
              <a:t>className</a:t>
            </a:r>
            <a:r>
              <a:rPr lang="en-US" altLang="zh-CN" sz="2800" dirty="0" smtClean="0"/>
              <a:t>(“</a:t>
            </a:r>
            <a:r>
              <a:rPr lang="en-US" altLang="zh-CN" sz="2800" dirty="0" err="1"/>
              <a:t>s_ipt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"));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i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7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3.1 </a:t>
            </a:r>
            <a:r>
              <a:rPr lang="zh-CN" altLang="en-US" dirty="0">
                <a:solidFill>
                  <a:srgbClr val="FF0000"/>
                </a:solidFill>
              </a:rPr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3.2 </a:t>
            </a:r>
            <a:r>
              <a:rPr lang="en-US" altLang="zh-CN" dirty="0" err="1"/>
              <a:t>WebDriver</a:t>
            </a:r>
            <a:r>
              <a:rPr lang="zh-CN" altLang="en-US" dirty="0"/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3.3 </a:t>
            </a:r>
            <a:r>
              <a:rPr lang="zh-CN" altLang="en-US" dirty="0"/>
              <a:t>访问链接</a:t>
            </a:r>
            <a:r>
              <a:rPr lang="en-US" altLang="zh-CN" dirty="0"/>
              <a:t>-</a:t>
            </a:r>
            <a:r>
              <a:rPr lang="zh-CN" altLang="en-US" dirty="0"/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3.4 </a:t>
            </a:r>
            <a:r>
              <a:rPr lang="zh-CN" altLang="en-US" dirty="0"/>
              <a:t>自定义</a:t>
            </a:r>
            <a:r>
              <a:rPr lang="en-US" altLang="zh-CN" dirty="0"/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3.5 </a:t>
            </a:r>
            <a:r>
              <a:rPr lang="zh-CN" altLang="en-US" dirty="0"/>
              <a:t>元素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143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zh-CN" altLang="zh-CN" sz="3300" dirty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33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300" dirty="0" err="1">
                <a:latin typeface="楷体" panose="02010609060101010101" pitchFamily="49" charset="-122"/>
                <a:ea typeface="楷体" panose="02010609060101010101" pitchFamily="49" charset="-122"/>
              </a:rPr>
              <a:t>By.tagName</a:t>
            </a:r>
            <a:r>
              <a:rPr lang="en-US" altLang="zh-CN" sz="3300" dirty="0">
                <a:latin typeface="楷体" panose="02010609060101010101" pitchFamily="49" charset="-122"/>
                <a:ea typeface="楷体" panose="02010609060101010101" pitchFamily="49" charset="-122"/>
              </a:rPr>
              <a:t>(“</a:t>
            </a:r>
            <a:r>
              <a:rPr lang="zh-CN" altLang="zh-CN" sz="3300" dirty="0">
                <a:latin typeface="楷体" panose="02010609060101010101" pitchFamily="49" charset="-122"/>
                <a:ea typeface="楷体" panose="02010609060101010101" pitchFamily="49" charset="-122"/>
              </a:rPr>
              <a:t>页面中的</a:t>
            </a:r>
            <a:r>
              <a:rPr lang="en-US" altLang="zh-CN" sz="3300" dirty="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zh-CN" sz="3300" dirty="0">
                <a:latin typeface="楷体" panose="02010609060101010101" pitchFamily="49" charset="-122"/>
                <a:ea typeface="楷体" panose="02010609060101010101" pitchFamily="49" charset="-122"/>
              </a:rPr>
              <a:t>标签名称</a:t>
            </a:r>
            <a:r>
              <a:rPr lang="en-US" altLang="zh-CN" sz="3300" dirty="0">
                <a:latin typeface="楷体" panose="02010609060101010101" pitchFamily="49" charset="-122"/>
                <a:ea typeface="楷体" panose="02010609060101010101" pitchFamily="49" charset="-122"/>
              </a:rPr>
              <a:t>”)</a:t>
            </a:r>
            <a:r>
              <a:rPr lang="zh-CN" altLang="zh-CN" sz="3300" dirty="0">
                <a:latin typeface="楷体" panose="02010609060101010101" pitchFamily="49" charset="-122"/>
                <a:ea typeface="楷体" panose="02010609060101010101" pitchFamily="49" charset="-122"/>
              </a:rPr>
              <a:t>在页面上查找元素</a:t>
            </a:r>
          </a:p>
          <a:p>
            <a:pPr marL="0" indent="0">
              <a:buNone/>
            </a:pPr>
            <a:r>
              <a:rPr lang="en-US" altLang="zh-CN" sz="2800" dirty="0"/>
              <a:t>&lt;</a:t>
            </a:r>
            <a:r>
              <a:rPr lang="en-US" altLang="zh-CN" sz="2800" dirty="0">
                <a:solidFill>
                  <a:srgbClr val="FF0000"/>
                </a:solidFill>
              </a:rPr>
              <a:t>input</a:t>
            </a:r>
            <a:r>
              <a:rPr lang="en-US" altLang="zh-CN" sz="2800" dirty="0"/>
              <a:t> id="kw"</a:t>
            </a:r>
            <a:r>
              <a:rPr lang="en-US" altLang="zh-CN" sz="2800" dirty="0">
                <a:solidFill>
                  <a:srgbClr val="FF0000"/>
                </a:solidFill>
              </a:rPr>
              <a:t> </a:t>
            </a:r>
            <a:r>
              <a:rPr lang="en-US" altLang="zh-CN" sz="2800" dirty="0"/>
              <a:t>class="</a:t>
            </a:r>
            <a:r>
              <a:rPr lang="en-US" altLang="zh-CN" sz="2800" dirty="0" err="1"/>
              <a:t>s_ipt</a:t>
            </a:r>
            <a:r>
              <a:rPr lang="en-US" altLang="zh-CN" sz="2800" dirty="0"/>
              <a:t>" name="</a:t>
            </a:r>
            <a:r>
              <a:rPr lang="en-US" altLang="zh-CN" sz="2800" dirty="0" err="1"/>
              <a:t>wd</a:t>
            </a:r>
            <a:r>
              <a:rPr lang="en-US" altLang="zh-CN" sz="2800" dirty="0"/>
              <a:t>" </a:t>
            </a:r>
            <a:r>
              <a:rPr lang="en-US" altLang="zh-CN" sz="2800" dirty="0" err="1"/>
              <a:t>maxlength</a:t>
            </a:r>
            <a:r>
              <a:rPr lang="en-US" altLang="zh-CN" sz="2800" dirty="0"/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element = </a:t>
            </a:r>
            <a:r>
              <a:rPr lang="en-US" altLang="zh-CN" sz="2800" dirty="0" err="1"/>
              <a:t>driver.findElements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</a:t>
            </a:r>
            <a:r>
              <a:rPr lang="en-US" altLang="zh-CN" sz="2800" i="1" dirty="0" err="1"/>
              <a:t>tagName</a:t>
            </a:r>
            <a:r>
              <a:rPr lang="en-US" altLang="zh-CN" sz="2800" dirty="0" smtClean="0"/>
              <a:t>(“</a:t>
            </a:r>
            <a:r>
              <a:rPr lang="en-US" altLang="zh-CN" sz="2800" dirty="0">
                <a:solidFill>
                  <a:srgbClr val="FF0000"/>
                </a:solidFill>
              </a:rPr>
              <a:t>input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"));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3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因为同一个页面相同的</a:t>
            </a:r>
            <a:r>
              <a:rPr lang="en-US" altLang="zh-CN" sz="33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tagName</a:t>
            </a:r>
            <a:r>
              <a:rPr lang="zh-CN" altLang="en-US" sz="33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会有多个，建议使用</a:t>
            </a:r>
            <a:r>
              <a:rPr lang="en-US" altLang="zh-CN" sz="33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findElements</a:t>
            </a:r>
            <a:r>
              <a:rPr lang="en-US" altLang="zh-CN" sz="33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33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来查找</a:t>
            </a:r>
            <a:endParaRPr lang="en-US" altLang="zh-CN" sz="3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searchInput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driver.findElements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By.</a:t>
            </a:r>
            <a:r>
              <a:rPr lang="en-US" altLang="zh-CN" sz="2800" i="1" dirty="0" err="1">
                <a:solidFill>
                  <a:srgbClr val="FF0000"/>
                </a:solidFill>
              </a:rPr>
              <a:t>tagName</a:t>
            </a:r>
            <a:r>
              <a:rPr lang="en-US" altLang="zh-CN" sz="2800" i="1" dirty="0">
                <a:solidFill>
                  <a:srgbClr val="FF0000"/>
                </a:solidFill>
              </a:rPr>
              <a:t>(“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a"));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List&lt;</a:t>
            </a:r>
            <a:r>
              <a:rPr lang="en-US" altLang="zh-CN" sz="2800" dirty="0" err="1" smtClean="0"/>
              <a:t>WebElement</a:t>
            </a:r>
            <a:r>
              <a:rPr lang="en-US" altLang="zh-CN" sz="2800" dirty="0"/>
              <a:t>&gt; </a:t>
            </a:r>
            <a:r>
              <a:rPr lang="en-US" altLang="zh-CN" sz="2800" dirty="0" err="1"/>
              <a:t>scriptList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driver.findElements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By.</a:t>
            </a:r>
            <a:r>
              <a:rPr lang="en-US" altLang="zh-CN" sz="2800" i="1" dirty="0" err="1">
                <a:solidFill>
                  <a:srgbClr val="FF0000"/>
                </a:solidFill>
              </a:rPr>
              <a:t>tagName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(“a"));</a:t>
            </a:r>
            <a:endParaRPr lang="en-US" altLang="zh-CN" sz="2800" i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tagName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4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By.linkText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链接的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全部文字内容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华文楷体" panose="02010600040101010101" pitchFamily="2" charset="-122"/>
              </a:rPr>
              <a:t>&lt;</a:t>
            </a:r>
            <a:r>
              <a:rPr lang="en-US" altLang="zh-CN" dirty="0">
                <a:ea typeface="华文楷体" panose="02010600040101010101" pitchFamily="2" charset="-122"/>
              </a:rPr>
              <a:t>a class="</a:t>
            </a:r>
            <a:r>
              <a:rPr lang="en-US" altLang="zh-CN" dirty="0" err="1">
                <a:ea typeface="华文楷体" panose="02010600040101010101" pitchFamily="2" charset="-122"/>
              </a:rPr>
              <a:t>mnav</a:t>
            </a:r>
            <a:r>
              <a:rPr lang="en-US" altLang="zh-CN" dirty="0">
                <a:ea typeface="华文楷体" panose="02010600040101010101" pitchFamily="2" charset="-122"/>
              </a:rPr>
              <a:t>" </a:t>
            </a:r>
            <a:r>
              <a:rPr lang="en-US" altLang="zh-CN" dirty="0" err="1">
                <a:ea typeface="华文楷体" panose="02010600040101010101" pitchFamily="2" charset="-122"/>
              </a:rPr>
              <a:t>href</a:t>
            </a:r>
            <a:r>
              <a:rPr lang="en-US" altLang="zh-CN" dirty="0">
                <a:ea typeface="华文楷体" panose="02010600040101010101" pitchFamily="2" charset="-122"/>
              </a:rPr>
              <a:t>="http://news.baidu.com" target="_blank"&gt;</a:t>
            </a:r>
            <a:r>
              <a:rPr lang="zh-CN" altLang="en-US" dirty="0">
                <a:solidFill>
                  <a:srgbClr val="FF0000"/>
                </a:solidFill>
                <a:ea typeface="华文楷体" panose="02010600040101010101" pitchFamily="2" charset="-122"/>
              </a:rPr>
              <a:t>新闻</a:t>
            </a:r>
            <a:r>
              <a:rPr lang="en-US" altLang="zh-CN" dirty="0">
                <a:ea typeface="华文楷体" panose="02010600040101010101" pitchFamily="2" charset="-122"/>
              </a:rPr>
              <a:t>&lt;/a&gt;</a:t>
            </a:r>
          </a:p>
          <a:p>
            <a:pPr marL="0" indent="0">
              <a:buNone/>
            </a:pPr>
            <a:r>
              <a:rPr lang="en-US" altLang="zh-CN" dirty="0" err="1">
                <a:ea typeface="华文楷体" panose="02010600040101010101" pitchFamily="2" charset="-122"/>
              </a:rPr>
              <a:t>WebElement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ea typeface="华文楷体" panose="02010600040101010101" pitchFamily="2" charset="-122"/>
              </a:rPr>
              <a:t>newsLink</a:t>
            </a:r>
            <a:r>
              <a:rPr lang="en-US" altLang="zh-CN" dirty="0">
                <a:ea typeface="华文楷体" panose="02010600040101010101" pitchFamily="2" charset="-122"/>
              </a:rPr>
              <a:t>= </a:t>
            </a:r>
            <a:r>
              <a:rPr lang="en-US" altLang="zh-CN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dirty="0"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ea typeface="华文楷体" panose="02010600040101010101" pitchFamily="2" charset="-122"/>
              </a:rPr>
              <a:t>By.</a:t>
            </a:r>
            <a:r>
              <a:rPr lang="en-US" altLang="zh-CN" i="1" dirty="0" err="1">
                <a:ea typeface="华文楷体" panose="02010600040101010101" pitchFamily="2" charset="-122"/>
              </a:rPr>
              <a:t>linkText</a:t>
            </a:r>
            <a:r>
              <a:rPr lang="en-US" altLang="zh-CN" i="1" dirty="0" smtClean="0">
                <a:ea typeface="华文楷体" panose="02010600040101010101" pitchFamily="2" charset="-122"/>
              </a:rPr>
              <a:t>(“</a:t>
            </a:r>
            <a:r>
              <a:rPr lang="zh-CN" altLang="en-US" i="1" dirty="0" smtClean="0">
                <a:ea typeface="华文楷体" panose="02010600040101010101" pitchFamily="2" charset="-122"/>
              </a:rPr>
              <a:t>新闻</a:t>
            </a:r>
            <a:r>
              <a:rPr lang="en-US" altLang="zh-CN" i="1" dirty="0" smtClean="0">
                <a:ea typeface="华文楷体" panose="02010600040101010101" pitchFamily="2" charset="-122"/>
              </a:rPr>
              <a:t>"));</a:t>
            </a:r>
            <a:endParaRPr lang="en-US" altLang="zh-CN" i="1" dirty="0"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ea typeface="华文楷体" panose="02010600040101010101" pitchFamily="2" charset="-122"/>
              </a:rPr>
              <a:t>newsLink.click</a:t>
            </a:r>
            <a:r>
              <a:rPr lang="en-US" altLang="zh-CN" dirty="0">
                <a:ea typeface="华文楷体" panose="02010600040101010101" pitchFamily="2" charset="-122"/>
              </a:rPr>
              <a:t>();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linkTest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360" y="1268760"/>
            <a:ext cx="915536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parial</a:t>
            </a:r>
            <a:r>
              <a:rPr lang="en-US" altLang="zh-CN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 link</a:t>
            </a:r>
            <a:r>
              <a:rPr lang="zh-CN" altLang="en-US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定位是对</a:t>
            </a:r>
            <a:r>
              <a:rPr lang="en-US" altLang="zh-CN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link</a:t>
            </a:r>
            <a:r>
              <a:rPr lang="zh-CN" altLang="en-US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定位的一种补充，有些文本链接会比较长，这个时候可以取文本链接的一部分定位，只要这一部分信息可以唯一地标识这个链接。</a:t>
            </a:r>
            <a:endParaRPr lang="en-US" altLang="zh-CN" sz="3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By. </a:t>
            </a:r>
            <a:r>
              <a:rPr lang="en-US" altLang="zh-CN" sz="3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partialLinkText</a:t>
            </a:r>
            <a:r>
              <a:rPr lang="en-US" altLang="zh-CN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链接的部分文字内容</a:t>
            </a:r>
            <a:r>
              <a:rPr lang="en-US" altLang="zh-CN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r>
              <a:rPr lang="zh-CN" altLang="zh-CN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在页面上查找元素</a:t>
            </a:r>
            <a:endParaRPr lang="en-US" altLang="zh-CN" sz="3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&lt;a class="</a:t>
            </a:r>
            <a:r>
              <a:rPr lang="en-US" altLang="zh-CN" dirty="0" err="1"/>
              <a:t>mnav</a:t>
            </a:r>
            <a:r>
              <a:rPr lang="en-US" altLang="zh-CN" dirty="0"/>
              <a:t>" </a:t>
            </a:r>
            <a:r>
              <a:rPr lang="en-US" altLang="zh-CN" dirty="0" err="1"/>
              <a:t>href</a:t>
            </a:r>
            <a:r>
              <a:rPr lang="en-US" altLang="zh-CN" dirty="0"/>
              <a:t>="http://www.hao123.com" target="_blank"&gt;</a:t>
            </a:r>
            <a:r>
              <a:rPr lang="en-US" altLang="zh-CN" dirty="0">
                <a:solidFill>
                  <a:srgbClr val="FF0000"/>
                </a:solidFill>
              </a:rPr>
              <a:t>hao123</a:t>
            </a:r>
            <a:r>
              <a:rPr lang="en-US" altLang="zh-CN" dirty="0"/>
              <a:t>&lt;/a&gt;</a:t>
            </a:r>
          </a:p>
          <a:p>
            <a:pPr marL="0" indent="0">
              <a:buNone/>
            </a:pPr>
            <a:r>
              <a:rPr lang="en-US" altLang="zh-CN" dirty="0" err="1" smtClean="0"/>
              <a:t>WebElement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pLink</a:t>
            </a:r>
            <a:r>
              <a:rPr lang="en-US" altLang="zh-CN" dirty="0" smtClean="0"/>
              <a:t>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/>
              <a:t>partialLinkText</a:t>
            </a:r>
            <a:r>
              <a:rPr lang="en-US" altLang="zh-CN" i="1" dirty="0" smtClean="0"/>
              <a:t>(“123"));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sz="3500" dirty="0" err="1">
                <a:ea typeface="华文楷体" panose="02010600040101010101" pitchFamily="2" charset="-122"/>
              </a:rPr>
              <a:t>findElement</a:t>
            </a:r>
            <a:r>
              <a:rPr lang="en-US" altLang="zh-CN" sz="3500" dirty="0">
                <a:ea typeface="华文楷体" panose="02010600040101010101" pitchFamily="2" charset="-122"/>
              </a:rPr>
              <a:t>()</a:t>
            </a:r>
            <a:r>
              <a:rPr lang="zh-CN" altLang="en-US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只会返回页面上第一个满足</a:t>
            </a:r>
            <a:r>
              <a:rPr lang="en-US" altLang="zh-CN" sz="3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partialLinkText</a:t>
            </a:r>
            <a:r>
              <a:rPr lang="zh-CN" altLang="en-US" sz="35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为元素。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partialLinkText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0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8" y="836712"/>
            <a:ext cx="9083352" cy="60212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6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XPath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是一门在 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XML 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文档中查找信息的语言。</a:t>
            </a:r>
            <a:r>
              <a:rPr lang="en-US" altLang="zh-CN" sz="6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XPath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可用来在 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XML 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文档中对元素和属性进行</a:t>
            </a:r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遍历。</a:t>
            </a:r>
            <a: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http://www.w3school.com.cn/xpath/</a:t>
            </a:r>
          </a:p>
          <a:p>
            <a:r>
              <a:rPr lang="zh-CN" altLang="en-US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绝对路径</a:t>
            </a:r>
            <a:r>
              <a:rPr lang="zh-CN" altLang="en-US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定位（不建议使用）</a:t>
            </a:r>
            <a:endParaRPr lang="en-US" altLang="zh-CN" sz="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2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200" dirty="0">
                <a:ea typeface="华文楷体" panose="02010600040101010101" pitchFamily="2" charset="-122"/>
              </a:rPr>
              <a:t> button= </a:t>
            </a:r>
            <a:r>
              <a:rPr lang="en-US" altLang="zh-CN" sz="42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200" dirty="0">
                <a:ea typeface="华文楷体" panose="02010600040101010101" pitchFamily="2" charset="-122"/>
              </a:rPr>
              <a:t>(</a:t>
            </a:r>
            <a:r>
              <a:rPr lang="en-US" altLang="zh-CN" sz="42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200" dirty="0">
                <a:ea typeface="华文楷体" panose="02010600040101010101" pitchFamily="2" charset="-122"/>
              </a:rPr>
              <a:t>(“</a:t>
            </a:r>
            <a:r>
              <a:rPr lang="en-US" altLang="zh-CN" sz="4200" dirty="0">
                <a:solidFill>
                  <a:srgbClr val="FF0000"/>
                </a:solidFill>
                <a:ea typeface="华文楷体" panose="02010600040101010101" pitchFamily="2" charset="-122"/>
              </a:rPr>
              <a:t>/html/body/div[1]/</a:t>
            </a:r>
            <a:r>
              <a:rPr lang="en-US" altLang="zh-CN" sz="42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input</a:t>
            </a:r>
            <a:r>
              <a:rPr lang="en-US" altLang="zh-CN" sz="4200" dirty="0" smtClean="0">
                <a:ea typeface="华文楷体" panose="02010600040101010101" pitchFamily="2" charset="-122"/>
              </a:rPr>
              <a:t>”))</a:t>
            </a:r>
          </a:p>
          <a:p>
            <a:pPr marL="0" indent="0">
              <a:buNone/>
            </a:pPr>
            <a:r>
              <a:rPr lang="zh-CN" altLang="en-US" sz="4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div[1]</a:t>
            </a:r>
            <a:r>
              <a:rPr lang="zh-CN" altLang="en-US" sz="4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表示当前层级下的</a:t>
            </a:r>
            <a:r>
              <a:rPr lang="zh-CN" altLang="en-US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第一个</a:t>
            </a:r>
            <a:r>
              <a:rPr lang="en-US" altLang="zh-CN" sz="4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div</a:t>
            </a:r>
            <a:r>
              <a:rPr lang="zh-CN" altLang="en-US" sz="4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标签</a:t>
            </a:r>
            <a:r>
              <a:rPr lang="zh-CN" altLang="en-US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4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4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en-US" altLang="zh-CN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4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html/body/div[1]/html/body/div[1]/input[@value</a:t>
            </a:r>
            <a:r>
              <a:rPr lang="en-US" altLang="zh-CN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=‘</a:t>
            </a:r>
            <a:r>
              <a:rPr lang="zh-CN" altLang="en-US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”))</a:t>
            </a:r>
            <a:endParaRPr lang="en-US" altLang="zh-CN" sz="4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相对路径定位（结合属性值）</a:t>
            </a:r>
            <a:endParaRPr lang="en-US" altLang="zh-CN" sz="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//input[@value=‘</a:t>
            </a:r>
            <a:r>
              <a:rPr lang="zh-CN" altLang="en-US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’]”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zh-CN" altLang="en-US" sz="45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从本页面中所有节点查找属性</a:t>
            </a:r>
            <a:r>
              <a:rPr lang="zh-CN" altLang="en-US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value</a:t>
            </a:r>
            <a:r>
              <a:rPr lang="zh-CN" altLang="en-US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4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并且</a:t>
            </a:r>
            <a:r>
              <a:rPr lang="en-US" altLang="zh-CN" sz="45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value</a:t>
            </a:r>
            <a:r>
              <a:rPr lang="zh-CN" altLang="en-US" sz="45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的属性值是查询的</a:t>
            </a:r>
            <a:r>
              <a:rPr lang="zh-CN" altLang="en-US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。或者省略标签</a:t>
            </a:r>
            <a:endParaRPr lang="en-US" altLang="zh-CN" sz="45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5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“//*[@</a:t>
            </a:r>
            <a:r>
              <a:rPr lang="en-US" altLang="zh-CN" sz="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value=‘</a:t>
            </a:r>
            <a:r>
              <a:rPr lang="zh-CN" altLang="en-US" sz="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5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’]”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en-US" altLang="zh-CN" sz="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findElement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("//input[@id='kw' and @class='</a:t>
            </a:r>
            <a:r>
              <a:rPr lang="en-US" altLang="zh-CN" sz="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su</a:t>
            </a:r>
            <a:r>
              <a:rPr lang="en-US" altLang="zh-CN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']/span/input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使用索引号进行</a:t>
            </a:r>
            <a:r>
              <a:rPr lang="zh-CN" altLang="en-US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定位</a:t>
            </a:r>
            <a:endParaRPr lang="en-US" altLang="zh-CN" sz="5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(“//input[2]”));</a:t>
            </a:r>
          </a:p>
          <a:p>
            <a:r>
              <a:rPr lang="zh-CN" altLang="en-US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模糊的属性值</a:t>
            </a:r>
            <a:endParaRPr lang="zh-CN" altLang="en-US" sz="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</a:t>
            </a:r>
            <a:r>
              <a:rPr lang="en-US" altLang="zh-CN" sz="4500" dirty="0" err="1">
                <a:ea typeface="华文楷体" panose="02010600040101010101" pitchFamily="2" charset="-122"/>
              </a:rPr>
              <a:t>img</a:t>
            </a:r>
            <a:r>
              <a:rPr lang="en-US" altLang="zh-CN" sz="4500" dirty="0">
                <a:ea typeface="华文楷体" panose="02010600040101010101" pitchFamily="2" charset="-122"/>
              </a:rPr>
              <a:t>[starts-with(@alt,’div1’)]”))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("//input[ends-with(@id,'</a:t>
            </a:r>
            <a:r>
              <a:rPr lang="zh-CN" altLang="en-US" sz="4500" dirty="0">
                <a:ea typeface="华文楷体" panose="02010600040101010101" pitchFamily="2" charset="-122"/>
              </a:rPr>
              <a:t>很漂亮</a:t>
            </a:r>
            <a:r>
              <a:rPr lang="en-US" altLang="zh-CN" sz="4500" dirty="0">
                <a:ea typeface="华文楷体" panose="02010600040101010101" pitchFamily="2" charset="-122"/>
              </a:rPr>
              <a:t>')]”)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</a:t>
            </a:r>
            <a:r>
              <a:rPr lang="en-US" altLang="zh-CN" sz="4500" dirty="0" err="1">
                <a:ea typeface="华文楷体" panose="02010600040101010101" pitchFamily="2" charset="-122"/>
              </a:rPr>
              <a:t>img</a:t>
            </a:r>
            <a:r>
              <a:rPr lang="en-US" altLang="zh-CN" sz="4500" dirty="0">
                <a:ea typeface="华文楷体" panose="02010600040101010101" pitchFamily="2" charset="-122"/>
              </a:rPr>
              <a:t>[contains(@alt,’div1’)]”))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154"/>
            <a:ext cx="8229600" cy="83155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xpath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0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 lnSpcReduction="10000"/>
          </a:bodyPr>
          <a:lstStyle/>
          <a:p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使用页面元素的文本来定位元素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6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600" dirty="0">
                <a:ea typeface="华文楷体" panose="02010600040101010101" pitchFamily="2" charset="-122"/>
              </a:rPr>
              <a:t> button= </a:t>
            </a:r>
            <a:r>
              <a:rPr lang="en-US" altLang="zh-CN" sz="26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2600" dirty="0">
                <a:ea typeface="华文楷体" panose="02010600040101010101" pitchFamily="2" charset="-122"/>
              </a:rPr>
              <a:t>(</a:t>
            </a:r>
            <a:r>
              <a:rPr lang="en-US" altLang="zh-CN" sz="26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2600" dirty="0" smtClean="0">
                <a:ea typeface="华文楷体" panose="02010600040101010101" pitchFamily="2" charset="-122"/>
              </a:rPr>
              <a:t>(“//</a:t>
            </a:r>
            <a:r>
              <a:rPr lang="en-US" altLang="zh-CN" sz="2600" dirty="0">
                <a:ea typeface="华文楷体" panose="02010600040101010101" pitchFamily="2" charset="-122"/>
              </a:rPr>
              <a:t> a[text()</a:t>
            </a:r>
            <a:r>
              <a:rPr lang="zh-CN" altLang="en-US" sz="2600" dirty="0">
                <a:ea typeface="华文楷体" panose="02010600040101010101" pitchFamily="2" charset="-122"/>
              </a:rPr>
              <a:t>＝</a:t>
            </a:r>
            <a:r>
              <a:rPr lang="en-US" altLang="zh-CN" sz="2600" dirty="0">
                <a:ea typeface="华文楷体" panose="02010600040101010101" pitchFamily="2" charset="-122"/>
              </a:rPr>
              <a:t>’</a:t>
            </a:r>
            <a:r>
              <a:rPr lang="zh-CN" altLang="en-US" sz="2600" dirty="0">
                <a:ea typeface="华文楷体" panose="02010600040101010101" pitchFamily="2" charset="-122"/>
              </a:rPr>
              <a:t>百度搜索</a:t>
            </a:r>
            <a:r>
              <a:rPr lang="en-US" altLang="zh-CN" sz="2600" dirty="0" smtClean="0">
                <a:ea typeface="华文楷体" panose="02010600040101010101" pitchFamily="2" charset="-122"/>
              </a:rPr>
              <a:t>’)]”))</a:t>
            </a:r>
            <a:endParaRPr lang="en-US" altLang="zh-CN" sz="2600" dirty="0"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6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600" dirty="0">
                <a:ea typeface="华文楷体" panose="02010600040101010101" pitchFamily="2" charset="-122"/>
              </a:rPr>
              <a:t> button= </a:t>
            </a:r>
            <a:r>
              <a:rPr lang="en-US" altLang="zh-CN" sz="26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2600" dirty="0">
                <a:ea typeface="华文楷体" panose="02010600040101010101" pitchFamily="2" charset="-122"/>
              </a:rPr>
              <a:t>(</a:t>
            </a:r>
            <a:r>
              <a:rPr lang="en-US" altLang="zh-CN" sz="26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2600" dirty="0">
                <a:ea typeface="华文楷体" panose="02010600040101010101" pitchFamily="2" charset="-122"/>
              </a:rPr>
              <a:t>(“//a[contains(text(),’</a:t>
            </a:r>
            <a:r>
              <a:rPr lang="zh-CN" altLang="en-US" sz="2600" dirty="0">
                <a:ea typeface="华文楷体" panose="02010600040101010101" pitchFamily="2" charset="-122"/>
              </a:rPr>
              <a:t>百度</a:t>
            </a:r>
            <a:r>
              <a:rPr lang="en-US" altLang="zh-CN" sz="2600" dirty="0">
                <a:ea typeface="华文楷体" panose="02010600040101010101" pitchFamily="2" charset="-122"/>
              </a:rPr>
              <a:t>’)]”))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6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轴</a:t>
            </a:r>
            <a:r>
              <a:rPr lang="en-US" altLang="zh-CN" dirty="0" smtClean="0"/>
              <a:t>(Axis)</a:t>
            </a:r>
            <a:r>
              <a:rPr lang="zh-CN" altLang="en-US" dirty="0" smtClean="0"/>
              <a:t>（了解）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85425"/>
              </p:ext>
            </p:extLst>
          </p:nvPr>
        </p:nvGraphicFramePr>
        <p:xfrm>
          <a:off x="0" y="980728"/>
          <a:ext cx="9145016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240360"/>
                <a:gridCol w="4464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xpath</a:t>
                      </a: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轴关键字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轴的含义说明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实例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parent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选择当前节点的上层父节点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//</a:t>
                      </a:r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img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[@alt=‘div2-img2’]/parent::div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child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选择当前节点的下层父节点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//div[@id=‘div1’]/child::</a:t>
                      </a:r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img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ancestor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选择当前节点的所有上层节点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//</a:t>
                      </a:r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img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[@alt=‘div2-img2’]/ancestor::div</a:t>
                      </a:r>
                      <a:endParaRPr lang="zh-CN" altLang="en-US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descendant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选择当前节点的所有下层节点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//div[@id=‘div1’]/descendant::</a:t>
                      </a:r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img</a:t>
                      </a:r>
                      <a:endParaRPr lang="zh-CN" altLang="en-US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following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选择当前节点之后显示的所有节点</a:t>
                      </a:r>
                    </a:p>
                    <a:p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//div[@id=‘div1’]/following::</a:t>
                      </a:r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img</a:t>
                      </a:r>
                      <a:endParaRPr lang="zh-CN" altLang="en-US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following-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sibling</a:t>
                      </a:r>
                      <a:endParaRPr lang="zh-CN" altLang="en-US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选择当前节点的所有后面的平级节点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//a[@</a:t>
                      </a:r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href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=‘’]/</a:t>
                      </a:r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following-sibling:input</a:t>
                      </a:r>
                      <a:endParaRPr lang="zh-CN" altLang="en-US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preceding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选择当前节点前面显示的所有节点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//</a:t>
                      </a:r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img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[@alt=‘div2-img2’]/preceding::div</a:t>
                      </a:r>
                      <a:endParaRPr lang="zh-CN" altLang="en-US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preceding-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sibling</a:t>
                      </a:r>
                      <a:endParaRPr lang="zh-CN" altLang="en-US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选择当前节点前面显示的所有同级节点</a:t>
                      </a:r>
                    </a:p>
                    <a:p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//</a:t>
                      </a:r>
                      <a:r>
                        <a:rPr lang="en-US" altLang="zh-CN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img</a:t>
                      </a:r>
                      <a:r>
                        <a:rPr lang="en-US" altLang="zh-CN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[@alt=‘div2-img2’]/preceding-sibling::div</a:t>
                      </a:r>
                      <a:endParaRPr lang="zh-CN" altLang="en-US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7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Cascading Style Sheets (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是一种样式风格语言用来描述元素的外观和格式。主流的浏览器实现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解析引擎使用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语法来格式化和样式化页面。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的引进是为了让 页 面 信 息 和 样 式 信 息 可 以 分 开 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定位速度要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xpath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定位表达式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在页面上查找元素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使用绝对路径来定位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元素（不推荐）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userName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("html body div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div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form input"));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也可以以父子关系的方式”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描述这个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选择器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userName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("html &gt;body &gt; div &gt; div &gt; form &gt; input"));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("html&gt;body&gt;div[1]&gt;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input[type=‘button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’]"));</a:t>
            </a:r>
          </a:p>
          <a:p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183" y="996752"/>
            <a:ext cx="8795320" cy="5861248"/>
          </a:xfrm>
        </p:spPr>
        <p:txBody>
          <a:bodyPr>
            <a:normAutofit fontScale="32500" lnSpcReduction="20000"/>
          </a:bodyPr>
          <a:lstStyle/>
          <a:p>
            <a:endParaRPr lang="en-US" altLang="zh-CN" sz="4900" dirty="0" smtClean="0"/>
          </a:p>
          <a:p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相对路径</a:t>
            </a:r>
            <a:endParaRPr lang="en-US" altLang="zh-CN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可以用这样的方法来定位用户输入字段，假设它在 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DOM 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中是第一个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&lt;input&gt;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元素：</a:t>
            </a:r>
            <a:endParaRPr lang="en-US" altLang="zh-CN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dirty="0" err="1" smtClean="0"/>
              <a:t>WebElement</a:t>
            </a:r>
            <a:r>
              <a:rPr lang="en-US" altLang="zh-CN" sz="4900" dirty="0" smtClean="0"/>
              <a:t> </a:t>
            </a:r>
            <a:r>
              <a:rPr lang="en-US" altLang="zh-CN" sz="4900" dirty="0" err="1"/>
              <a:t>userName</a:t>
            </a:r>
            <a:r>
              <a:rPr lang="en-US" altLang="zh-CN" sz="4900" dirty="0"/>
              <a:t> = </a:t>
            </a:r>
            <a:r>
              <a:rPr lang="en-US" altLang="zh-CN" sz="4900" dirty="0" err="1"/>
              <a:t>driver.findElement</a:t>
            </a:r>
            <a:r>
              <a:rPr lang="en-US" altLang="zh-CN" sz="4900" dirty="0"/>
              <a:t>(</a:t>
            </a:r>
            <a:r>
              <a:rPr lang="en-US" altLang="zh-CN" sz="4900" dirty="0" err="1"/>
              <a:t>By.cssSelector</a:t>
            </a:r>
            <a:r>
              <a:rPr lang="en-US" altLang="zh-CN" sz="4900" dirty="0"/>
              <a:t>("input"));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相对路径（结合属性定位）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/>
              <a:t>("input[type=‘button’]");</a:t>
            </a:r>
          </a:p>
          <a:p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class</a:t>
            </a: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/>
              <a:t>(“</a:t>
            </a:r>
            <a:r>
              <a:rPr lang="en-US" altLang="zh-CN" sz="4900" i="1" dirty="0" err="1"/>
              <a:t>input.spread</a:t>
            </a:r>
            <a:r>
              <a:rPr lang="en-US" altLang="zh-CN" sz="4900" i="1" dirty="0"/>
              <a:t>”);</a:t>
            </a:r>
          </a:p>
          <a:p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/>
              <a:t>(“</a:t>
            </a:r>
            <a:r>
              <a:rPr lang="en-US" altLang="zh-CN" sz="4900" i="1" dirty="0" err="1"/>
              <a:t>input#divinput</a:t>
            </a:r>
            <a:r>
              <a:rPr lang="en-US" altLang="zh-CN" sz="4900" i="1" dirty="0"/>
              <a:t>”);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复合属性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 smtClean="0"/>
              <a:t>(“</a:t>
            </a:r>
            <a:r>
              <a:rPr lang="en-US" altLang="zh-CN" sz="4900" i="1" dirty="0" err="1" smtClean="0"/>
              <a:t>img</a:t>
            </a:r>
            <a:r>
              <a:rPr lang="en-US" altLang="zh-CN" sz="4900" i="1" dirty="0" smtClean="0"/>
              <a:t>[alt=‘</a:t>
            </a:r>
            <a:r>
              <a:rPr lang="en-US" altLang="zh-CN" sz="4900" i="1" dirty="0" err="1" smtClean="0"/>
              <a:t>aaa</a:t>
            </a:r>
            <a:r>
              <a:rPr lang="en-US" altLang="zh-CN" sz="4900" i="1" dirty="0" smtClean="0"/>
              <a:t>’][</a:t>
            </a:r>
            <a:r>
              <a:rPr lang="en-US" altLang="zh-CN" sz="4900" i="1" dirty="0" err="1" smtClean="0"/>
              <a:t>href</a:t>
            </a:r>
            <a:r>
              <a:rPr lang="en-US" altLang="zh-CN" sz="4900" i="1" dirty="0" smtClean="0"/>
              <a:t>=‘****’]”);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模糊匹配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开头包含　　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6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^=‘http://www.baidu’]</a:t>
            </a:r>
          </a:p>
          <a:p>
            <a:pPr marL="0" indent="0">
              <a:buNone/>
            </a:pP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结尾包含 </a:t>
            </a:r>
            <a:r>
              <a:rPr lang="en-US" altLang="zh-CN" sz="6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6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sz="6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=‘baidu.com’]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 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6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*=‘</a:t>
            </a:r>
            <a:r>
              <a:rPr lang="en-US" altLang="zh-CN" sz="6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baidu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’]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子页面元素的查找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dirty="0" err="1"/>
              <a:t>By.cssSelector</a:t>
            </a:r>
            <a:r>
              <a:rPr lang="en-US" altLang="zh-CN" sz="4900" dirty="0" smtClean="0"/>
              <a:t>(“div#div1&gt;input#divinput1”);</a:t>
            </a:r>
            <a:endParaRPr lang="en-US" altLang="zh-CN" sz="4900" dirty="0"/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selector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zh-CN" altLang="en-US" dirty="0"/>
              <a:t>与</a:t>
            </a:r>
            <a:r>
              <a:rPr lang="en-US" altLang="zh-CN" dirty="0" err="1"/>
              <a:t>CSS</a:t>
            </a:r>
            <a:r>
              <a:rPr lang="zh-CN" altLang="en-US" dirty="0"/>
              <a:t>的类似功能</a:t>
            </a:r>
            <a:r>
              <a:rPr lang="zh-CN" altLang="en-US" dirty="0" smtClean="0"/>
              <a:t>的</a:t>
            </a:r>
            <a:r>
              <a:rPr lang="zh-CN" altLang="en-US" dirty="0"/>
              <a:t>对比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2247"/>
            <a:ext cx="894095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7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66997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火狐浏览器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webdriver.gecko.driver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"D:\\demo\\geckodriver.exe");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webdriver.firefox.bin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"D:\\Program Files\\Mozilla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Firefox\\firefox.exe");</a:t>
            </a:r>
          </a:p>
          <a:p>
            <a:pPr marL="0" indent="0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FirefoxDriver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谷歌浏览器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System.setProperty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webdriver.chrome.driver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"D://demo//chromedriver.exe");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= new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ChromeDriver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IE</a:t>
            </a:r>
            <a:r>
              <a:rPr lang="zh-CN" altLang="en-US" dirty="0"/>
              <a:t>浏览器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System.setProperty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webdriver.ie.driver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D://demo//IEDriverServer.exe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 marL="0" indent="0">
              <a:buNone/>
            </a:pPr>
            <a:r>
              <a:rPr lang="en-US" altLang="zh-CN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InternetExplorerDriver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();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1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WebElement</a:t>
            </a:r>
            <a:r>
              <a:rPr lang="en-US" altLang="zh-CN" dirty="0"/>
              <a:t> element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(By.</a:t>
            </a:r>
            <a:r>
              <a:rPr lang="en-US" altLang="zh-CN" i="1" dirty="0"/>
              <a:t>id("table1"));</a:t>
            </a:r>
          </a:p>
          <a:p>
            <a:pPr marL="0" indent="0">
              <a:buNone/>
            </a:pPr>
            <a:r>
              <a:rPr lang="en-US" altLang="zh-CN" dirty="0" smtClean="0"/>
              <a:t>List&lt;</a:t>
            </a:r>
            <a:r>
              <a:rPr lang="en-US" altLang="zh-CN" dirty="0" err="1" smtClean="0"/>
              <a:t>WebElement</a:t>
            </a:r>
            <a:r>
              <a:rPr lang="en-US" altLang="zh-CN" dirty="0"/>
              <a:t>&gt; rows =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element.findElements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By.</a:t>
            </a:r>
            <a:r>
              <a:rPr lang="en-US" altLang="zh-CN" i="1" dirty="0" err="1" smtClean="0"/>
              <a:t>tagName</a:t>
            </a:r>
            <a:r>
              <a:rPr lang="en-US" altLang="zh-CN" i="1" dirty="0"/>
              <a:t>("</a:t>
            </a:r>
            <a:r>
              <a:rPr lang="en-US" altLang="zh-CN" i="1" dirty="0" err="1"/>
              <a:t>tr</a:t>
            </a:r>
            <a:r>
              <a:rPr lang="en-US" altLang="zh-CN" i="1" dirty="0"/>
              <a:t>"));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</a:p>
          <a:p>
            <a:pPr marL="0" indent="0">
              <a:buNone/>
            </a:pPr>
            <a:r>
              <a:rPr lang="en-US" altLang="zh-CN" b="1" dirty="0"/>
              <a:t>for(</a:t>
            </a:r>
            <a:r>
              <a:rPr lang="en-US" altLang="zh-CN" b="1" dirty="0" err="1"/>
              <a:t>WebElement</a:t>
            </a:r>
            <a:r>
              <a:rPr lang="en-US" altLang="zh-CN" b="1" dirty="0"/>
              <a:t> row : rows){</a:t>
            </a:r>
          </a:p>
          <a:p>
            <a:pPr marL="400050" lvl="1" indent="0">
              <a:buNone/>
            </a:pPr>
            <a:r>
              <a:rPr lang="en-US" altLang="zh-CN" dirty="0"/>
              <a:t>  List&lt;</a:t>
            </a:r>
            <a:r>
              <a:rPr lang="en-US" altLang="zh-CN" dirty="0" err="1"/>
              <a:t>WebElement</a:t>
            </a:r>
            <a:r>
              <a:rPr lang="en-US" altLang="zh-CN" dirty="0"/>
              <a:t>&gt; cols = </a:t>
            </a:r>
            <a:r>
              <a:rPr lang="en-US" altLang="zh-CN" dirty="0" err="1"/>
              <a:t>row.findElements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/>
              <a:t>tagName</a:t>
            </a:r>
            <a:r>
              <a:rPr lang="en-US" altLang="zh-CN" i="1" dirty="0"/>
              <a:t>("td"));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for(</a:t>
            </a:r>
            <a:r>
              <a:rPr lang="en-US" altLang="zh-CN" b="1" dirty="0" err="1"/>
              <a:t>WebElement</a:t>
            </a:r>
            <a:r>
              <a:rPr lang="en-US" altLang="zh-CN" b="1" dirty="0"/>
              <a:t> col : cols){</a:t>
            </a:r>
          </a:p>
          <a:p>
            <a:pPr marL="400050" lvl="1" indent="0">
              <a:buNone/>
            </a:pPr>
            <a:r>
              <a:rPr lang="en-US" altLang="zh-CN" dirty="0" smtClean="0"/>
              <a:t>	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</a:t>
            </a:r>
            <a:r>
              <a:rPr lang="en-US" altLang="zh-CN" i="1" dirty="0"/>
              <a:t>(</a:t>
            </a:r>
            <a:r>
              <a:rPr lang="en-US" altLang="zh-CN" i="1" dirty="0" err="1"/>
              <a:t>col.getText</a:t>
            </a:r>
            <a:r>
              <a:rPr lang="en-US" altLang="zh-CN" i="1" dirty="0"/>
              <a:t>()+"\t");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();</a:t>
            </a:r>
          </a:p>
          <a:p>
            <a:r>
              <a:rPr lang="zh-CN" altLang="en-US" sz="3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问题：怎么显示第二行第一列的单元格呢？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遍历表格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遍历表格的全部单元格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定位某个单元格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定位表格中的子元素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遍历表格</a:t>
            </a:r>
          </a:p>
        </p:txBody>
      </p:sp>
    </p:spTree>
    <p:extLst>
      <p:ext uri="{BB962C8B-B14F-4D97-AF65-F5344CB8AC3E}">
        <p14:creationId xmlns:p14="http://schemas.microsoft.com/office/powerpoint/2010/main" val="3545299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WebDriver</a:t>
            </a:r>
            <a:r>
              <a:rPr lang="en-US" altLang="zh-CN" dirty="0"/>
              <a:t> Element Locator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31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关闭浏览器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4008" y="1052736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/>
            <a:r>
              <a:rPr lang="en-US" altLang="zh-CN" sz="2400" dirty="0"/>
              <a:t>close</a:t>
            </a:r>
            <a:r>
              <a:rPr lang="zh-CN" altLang="en-US" sz="2400" dirty="0"/>
              <a:t>方法关闭当前的浏览器窗口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109538"/>
            <a:r>
              <a:rPr lang="en-US" altLang="zh-CN" sz="2400" dirty="0" smtClean="0"/>
              <a:t>quit</a:t>
            </a:r>
            <a:r>
              <a:rPr lang="zh-CN" altLang="en-US" sz="2400" dirty="0"/>
              <a:t>方法不仅关闭窗口，还会彻底的退出</a:t>
            </a:r>
            <a:r>
              <a:rPr lang="en-US" altLang="zh-CN" sz="2400" dirty="0" err="1"/>
              <a:t>webdriver</a:t>
            </a:r>
            <a:r>
              <a:rPr lang="zh-CN" altLang="en-US" sz="2400" dirty="0"/>
              <a:t>，释放与</a:t>
            </a:r>
            <a:r>
              <a:rPr lang="en-US" altLang="zh-CN" sz="2400" dirty="0"/>
              <a:t>driver server</a:t>
            </a:r>
            <a:r>
              <a:rPr lang="zh-CN" altLang="en-US" sz="2400" dirty="0"/>
              <a:t>之间的连接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09538"/>
            <a:r>
              <a:rPr lang="zh-CN" altLang="en-US" sz="2400" dirty="0" smtClean="0"/>
              <a:t>所以</a:t>
            </a:r>
            <a:r>
              <a:rPr lang="zh-CN" altLang="en-US" sz="2400" dirty="0"/>
              <a:t>简单来说</a:t>
            </a:r>
            <a:r>
              <a:rPr lang="en-US" altLang="zh-CN" sz="2400" dirty="0"/>
              <a:t>quit</a:t>
            </a:r>
            <a:r>
              <a:rPr lang="zh-CN" altLang="en-US" sz="2400" dirty="0"/>
              <a:t>是更加彻底的</a:t>
            </a:r>
            <a:r>
              <a:rPr lang="en-US" altLang="zh-CN" sz="2400" dirty="0"/>
              <a:t>close</a:t>
            </a:r>
            <a:r>
              <a:rPr lang="zh-CN" altLang="en-US" sz="2400" dirty="0"/>
              <a:t>，</a:t>
            </a:r>
            <a:r>
              <a:rPr lang="en-US" altLang="zh-CN" sz="2400" dirty="0"/>
              <a:t>quit</a:t>
            </a:r>
            <a:r>
              <a:rPr lang="zh-CN" altLang="en-US" sz="2400" dirty="0"/>
              <a:t>会更好的释放资源。</a:t>
            </a:r>
            <a:endParaRPr lang="en-US" altLang="zh-C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672709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1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3.1 </a:t>
            </a:r>
            <a:r>
              <a:rPr lang="zh-CN" altLang="en-US" dirty="0"/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3.2 </a:t>
            </a:r>
            <a:r>
              <a:rPr lang="en-US" altLang="zh-CN" dirty="0" err="1">
                <a:solidFill>
                  <a:srgbClr val="FF0000"/>
                </a:solidFill>
              </a:rPr>
              <a:t>WebDriver</a:t>
            </a:r>
            <a:r>
              <a:rPr lang="zh-CN" altLang="en-US" dirty="0">
                <a:solidFill>
                  <a:srgbClr val="FF0000"/>
                </a:solidFill>
              </a:rPr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3.3 </a:t>
            </a:r>
            <a:r>
              <a:rPr lang="zh-CN" altLang="en-US" dirty="0"/>
              <a:t>访问链接</a:t>
            </a:r>
            <a:r>
              <a:rPr lang="en-US" altLang="zh-CN" dirty="0"/>
              <a:t>-</a:t>
            </a:r>
            <a:r>
              <a:rPr lang="zh-CN" altLang="en-US" dirty="0"/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3.4 </a:t>
            </a:r>
            <a:r>
              <a:rPr lang="zh-CN" altLang="en-US" dirty="0"/>
              <a:t>自定义</a:t>
            </a:r>
            <a:r>
              <a:rPr lang="en-US" altLang="zh-CN" dirty="0"/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3.5 </a:t>
            </a:r>
            <a:r>
              <a:rPr lang="zh-CN" altLang="en-US" dirty="0"/>
              <a:t>元素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5762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795320" cy="4637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="https://www.baidu.com/";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cs typeface="Times New Roman" panose="02020603050405020304" pitchFamily="18" charset="0"/>
              </a:rPr>
              <a:t>方法</a:t>
            </a:r>
            <a:r>
              <a:rPr lang="en-US" altLang="zh-CN" dirty="0" smtClean="0"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@Test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visitURL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00050" lvl="1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0005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dirty="0"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@Test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visitURL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00050" lvl="1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().to(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访问</a:t>
            </a:r>
            <a:r>
              <a:rPr lang="zh-CN" altLang="en-US" dirty="0"/>
              <a:t>某网页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4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/</a:t>
            </a:r>
            <a:r>
              <a:rPr lang="zh-CN" altLang="en-US" dirty="0" smtClean="0"/>
              <a:t>前进</a:t>
            </a:r>
            <a:r>
              <a:rPr lang="en-US" altLang="zh-CN" dirty="0" smtClean="0"/>
              <a:t>/</a:t>
            </a:r>
            <a:r>
              <a:rPr lang="zh-CN" altLang="en-US" dirty="0" smtClean="0"/>
              <a:t>刷新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61975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3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浏览器尺寸的控制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2354" y="1246602"/>
            <a:ext cx="85324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浏览器最大化</a:t>
            </a:r>
            <a:r>
              <a:rPr lang="en-US" altLang="zh-CN" sz="2800" dirty="0">
                <a:latin typeface="+mn-ea"/>
              </a:rPr>
              <a:t>	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driver.manage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().window().maximize()</a:t>
            </a:r>
          </a:p>
          <a:p>
            <a:r>
              <a:rPr lang="zh-CN" altLang="en-US" sz="2800" dirty="0" smtClean="0">
                <a:latin typeface="+mn-ea"/>
              </a:rPr>
              <a:t>设置浏览器大小</a:t>
            </a:r>
            <a:endParaRPr lang="en-US" altLang="zh-CN" sz="2800" dirty="0" smtClean="0">
              <a:latin typeface="+mn-ea"/>
            </a:endParaRP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 size = new Dimension (300,400);</a:t>
            </a:r>
          </a:p>
          <a:p>
            <a:pPr lvl="2"/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driver.manage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().window().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3.1 </a:t>
            </a:r>
            <a:r>
              <a:rPr lang="zh-CN" altLang="en-US" dirty="0"/>
              <a:t>打开关闭浏览器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3.2 </a:t>
            </a:r>
            <a:r>
              <a:rPr lang="en-US" altLang="zh-CN" dirty="0" err="1"/>
              <a:t>WebDriver</a:t>
            </a:r>
            <a:r>
              <a:rPr lang="zh-CN" altLang="en-US" dirty="0"/>
              <a:t>对浏览器操作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3.3 </a:t>
            </a:r>
            <a:r>
              <a:rPr lang="zh-CN" altLang="en-US" dirty="0">
                <a:solidFill>
                  <a:srgbClr val="FF0000"/>
                </a:solidFill>
              </a:rPr>
              <a:t>访问链接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打印页面信息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3.4 </a:t>
            </a:r>
            <a:r>
              <a:rPr lang="zh-CN" altLang="en-US" dirty="0"/>
              <a:t>自定义</a:t>
            </a:r>
            <a:r>
              <a:rPr lang="en-US" altLang="zh-CN" dirty="0"/>
              <a:t>profile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3.5 </a:t>
            </a:r>
            <a:r>
              <a:rPr lang="zh-CN" altLang="en-US" dirty="0"/>
              <a:t>元素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3.6 </a:t>
            </a:r>
            <a:r>
              <a:rPr lang="zh-CN" altLang="en-US" dirty="0" smtClean="0"/>
              <a:t>定位</a:t>
            </a:r>
            <a:r>
              <a:rPr lang="zh-CN" altLang="en-US" dirty="0"/>
              <a:t>一组对象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2155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1942</TotalTime>
  <Words>1380</Words>
  <Application>Microsoft Office PowerPoint</Application>
  <PresentationFormat>全屏显示(4:3)</PresentationFormat>
  <Paragraphs>256</Paragraphs>
  <Slides>32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moban</vt:lpstr>
      <vt:lpstr>03 WebDriver –基本使用</vt:lpstr>
      <vt:lpstr>本章大纲</vt:lpstr>
      <vt:lpstr>打开浏览器</vt:lpstr>
      <vt:lpstr>关闭浏览器</vt:lpstr>
      <vt:lpstr>本章大纲</vt:lpstr>
      <vt:lpstr>访问某网页地址</vt:lpstr>
      <vt:lpstr>返回/前进/刷新</vt:lpstr>
      <vt:lpstr>浏览器尺寸的控制</vt:lpstr>
      <vt:lpstr>本章大纲</vt:lpstr>
      <vt:lpstr> 获取页面信息</vt:lpstr>
      <vt:lpstr>本章大纲</vt:lpstr>
      <vt:lpstr>自定义profile</vt:lpstr>
      <vt:lpstr>本章大纲</vt:lpstr>
      <vt:lpstr>测试程序对页面元素的操作步骤</vt:lpstr>
      <vt:lpstr>页面元素的定位方式</vt:lpstr>
      <vt:lpstr>页面元素的定位方式</vt:lpstr>
      <vt:lpstr>id</vt:lpstr>
      <vt:lpstr>name</vt:lpstr>
      <vt:lpstr>className</vt:lpstr>
      <vt:lpstr>tagName</vt:lpstr>
      <vt:lpstr>linkTest</vt:lpstr>
      <vt:lpstr>partialLinkText</vt:lpstr>
      <vt:lpstr> xpath</vt:lpstr>
      <vt:lpstr>xpath</vt:lpstr>
      <vt:lpstr> xpath 轴(Axis)（了解）</vt:lpstr>
      <vt:lpstr>PowerPoint 演示文稿</vt:lpstr>
      <vt:lpstr>PowerPoint 演示文稿</vt:lpstr>
      <vt:lpstr>css selector</vt:lpstr>
      <vt:lpstr>XPath与CSS的类似功能的对比</vt:lpstr>
      <vt:lpstr>遍历表格</vt:lpstr>
      <vt:lpstr>遍历表格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API</dc:title>
  <dc:creator>admin</dc:creator>
  <cp:lastModifiedBy>admin</cp:lastModifiedBy>
  <cp:revision>88</cp:revision>
  <dcterms:created xsi:type="dcterms:W3CDTF">2017-04-25T07:38:53Z</dcterms:created>
  <dcterms:modified xsi:type="dcterms:W3CDTF">2018-11-30T05:31:00Z</dcterms:modified>
</cp:coreProperties>
</file>