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3"/>
  </p:notesMasterIdLst>
  <p:sldIdLst>
    <p:sldId id="303" r:id="rId2"/>
    <p:sldId id="305" r:id="rId3"/>
    <p:sldId id="348" r:id="rId4"/>
    <p:sldId id="352" r:id="rId5"/>
    <p:sldId id="342" r:id="rId6"/>
    <p:sldId id="304" r:id="rId7"/>
    <p:sldId id="279" r:id="rId8"/>
    <p:sldId id="295" r:id="rId9"/>
    <p:sldId id="311" r:id="rId10"/>
    <p:sldId id="353" r:id="rId11"/>
    <p:sldId id="335" r:id="rId12"/>
    <p:sldId id="330" r:id="rId13"/>
    <p:sldId id="355" r:id="rId14"/>
    <p:sldId id="357" r:id="rId15"/>
    <p:sldId id="358" r:id="rId16"/>
    <p:sldId id="359" r:id="rId17"/>
    <p:sldId id="360" r:id="rId18"/>
    <p:sldId id="361" r:id="rId19"/>
    <p:sldId id="362" r:id="rId20"/>
    <p:sldId id="363" r:id="rId21"/>
    <p:sldId id="323" r:id="rId22"/>
    <p:sldId id="324" r:id="rId23"/>
    <p:sldId id="325" r:id="rId24"/>
    <p:sldId id="326" r:id="rId25"/>
    <p:sldId id="327" r:id="rId26"/>
    <p:sldId id="328" r:id="rId27"/>
    <p:sldId id="364" r:id="rId28"/>
    <p:sldId id="351" r:id="rId29"/>
    <p:sldId id="354" r:id="rId30"/>
    <p:sldId id="356" r:id="rId31"/>
    <p:sldId id="36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6" autoAdjust="0"/>
    <p:restoredTop sz="94096" autoAdjust="0"/>
  </p:normalViewPr>
  <p:slideViewPr>
    <p:cSldViewPr>
      <p:cViewPr varScale="1">
        <p:scale>
          <a:sx n="71" d="100"/>
          <a:sy n="71" d="100"/>
        </p:scale>
        <p:origin x="-11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52125-61D3-4E81-B35C-61384229EEC7}" type="datetimeFigureOut">
              <a:rPr lang="zh-CN" altLang="en-US" smtClean="0"/>
              <a:t>2018/9/17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2B3B4-787B-442F-B69E-9A14C81C0336}" type="slidenum">
              <a:rPr lang="zh-CN" altLang="en-US" smtClean="0"/>
              <a:t>‹#›</a:t>
            </a:fld>
            <a:endParaRPr lang="zh-CN" altLang="en-US"/>
          </a:p>
        </p:txBody>
      </p:sp>
    </p:spTree>
    <p:extLst>
      <p:ext uri="{BB962C8B-B14F-4D97-AF65-F5344CB8AC3E}">
        <p14:creationId xmlns:p14="http://schemas.microsoft.com/office/powerpoint/2010/main" val="10439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driver.manage</a:t>
            </a:r>
            <a:r>
              <a:rPr lang="en-US" altLang="zh-CN" sz="1200" dirty="0" smtClean="0"/>
              <a:t>().timeouts().</a:t>
            </a:r>
            <a:r>
              <a:rPr lang="en-US" altLang="zh-CN" sz="1200" dirty="0" err="1" smtClean="0"/>
              <a:t>pageLoadTimeout</a:t>
            </a:r>
            <a:r>
              <a:rPr lang="en-US" altLang="zh-CN" sz="1200" dirty="0" smtClean="0"/>
              <a:t>(60, </a:t>
            </a:r>
            <a:r>
              <a:rPr lang="en-US" altLang="zh-CN" sz="1200" dirty="0" err="1" smtClean="0"/>
              <a:t>TimeUnit.</a:t>
            </a:r>
            <a:r>
              <a:rPr lang="en-US" altLang="zh-CN" sz="1200" i="1" dirty="0" err="1" smtClean="0"/>
              <a:t>SECONDS</a:t>
            </a:r>
            <a:r>
              <a:rPr lang="en-US" altLang="zh-CN" sz="1200" i="1"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1F8C5608-CE54-4967-97B1-25D5AD7CD5F3}" type="slidenum">
              <a:rPr lang="zh-CN" altLang="en-US" smtClean="0"/>
              <a:t>15</a:t>
            </a:fld>
            <a:endParaRPr lang="zh-CN" altLang="en-US"/>
          </a:p>
        </p:txBody>
      </p:sp>
    </p:spTree>
    <p:extLst>
      <p:ext uri="{BB962C8B-B14F-4D97-AF65-F5344CB8AC3E}">
        <p14:creationId xmlns:p14="http://schemas.microsoft.com/office/powerpoint/2010/main" val="40151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https://videojs.com/</a:t>
            </a:r>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22</a:t>
            </a:fld>
            <a:endParaRPr lang="zh-CN" altLang="en-US"/>
          </a:p>
        </p:txBody>
      </p:sp>
    </p:spTree>
    <p:extLst>
      <p:ext uri="{BB962C8B-B14F-4D97-AF65-F5344CB8AC3E}">
        <p14:creationId xmlns:p14="http://schemas.microsoft.com/office/powerpoint/2010/main" val="191480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785428-2FED-49F1-91A2-854854CFC33C}" type="datetimeFigureOut">
              <a:rPr lang="zh-CN" altLang="en-US" smtClean="0"/>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1314B4-E896-4FEB-9517-EB5229A8A807}"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342900" indent="-342900">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buChar char="•"/>
              <a:defRPr>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buChar cha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0785428-2FED-49F1-91A2-854854CFC33C}" type="datetimeFigureOut">
              <a:rPr lang="zh-CN" altLang="en-US" smtClean="0"/>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85428-2FED-49F1-91A2-854854CFC33C}" type="datetimeFigureOut">
              <a:rPr lang="zh-CN" altLang="en-US" smtClean="0"/>
              <a:t>2018/9/17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9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8032/test/AddRecor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05  </a:t>
            </a:r>
            <a:r>
              <a:rPr lang="en-US" altLang="zh-CN" dirty="0" err="1"/>
              <a:t>WebDriver</a:t>
            </a:r>
            <a:r>
              <a:rPr lang="en-US" altLang="zh-CN" dirty="0"/>
              <a:t> </a:t>
            </a:r>
            <a:r>
              <a:rPr lang="zh-CN" altLang="en-US" dirty="0" smtClean="0"/>
              <a:t>高级应用</a:t>
            </a:r>
            <a:endParaRPr lang="zh-CN" altLang="en-US" dirty="0"/>
          </a:p>
        </p:txBody>
      </p:sp>
    </p:spTree>
    <p:extLst>
      <p:ext uri="{BB962C8B-B14F-4D97-AF65-F5344CB8AC3E}">
        <p14:creationId xmlns:p14="http://schemas.microsoft.com/office/powerpoint/2010/main" val="353769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4" name="矩形 3"/>
          <p:cNvSpPr/>
          <p:nvPr/>
        </p:nvSpPr>
        <p:spPr>
          <a:xfrm>
            <a:off x="1469559" y="1052736"/>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5.3 </a:t>
            </a:r>
            <a:r>
              <a:rPr lang="zh-CN" altLang="en-US" sz="2800" dirty="0" smtClean="0">
                <a:solidFill>
                  <a:srgbClr val="FF0000"/>
                </a:solidFill>
                <a:latin typeface="微软雅黑" panose="020B0503020204020204" pitchFamily="34" charset="-122"/>
                <a:ea typeface="微软雅黑" panose="020B0503020204020204" pitchFamily="34" charset="-122"/>
              </a:rPr>
              <a:t>窗口截屏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5689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窗口截屏</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60848"/>
            <a:ext cx="820102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59" y="4437111"/>
            <a:ext cx="7480945" cy="954107"/>
          </a:xfrm>
          <a:prstGeom prst="rect">
            <a:avLst/>
          </a:prstGeom>
          <a:noFill/>
        </p:spPr>
        <p:txBody>
          <a:bodyPr wrap="square" rtlCol="0">
            <a:spAutoFit/>
          </a:bodyPr>
          <a:lstStyle/>
          <a:p>
            <a:r>
              <a:rPr lang="zh-CN" altLang="en-US" sz="2800" dirty="0" smtClean="0"/>
              <a:t>练习：请把文件名修改为年月日</a:t>
            </a:r>
            <a:r>
              <a:rPr lang="en-US" altLang="zh-CN" sz="2800" dirty="0" smtClean="0"/>
              <a:t>-</a:t>
            </a:r>
            <a:r>
              <a:rPr lang="zh-CN" altLang="en-US" sz="2800" dirty="0" smtClean="0"/>
              <a:t>时分秒</a:t>
            </a:r>
            <a:r>
              <a:rPr lang="en-US" altLang="zh-CN" sz="2800" dirty="0" smtClean="0"/>
              <a:t>.jpg</a:t>
            </a:r>
          </a:p>
          <a:p>
            <a:r>
              <a:rPr lang="zh-CN" altLang="en-US" sz="2800" dirty="0" smtClean="0"/>
              <a:t>例如</a:t>
            </a:r>
            <a:r>
              <a:rPr lang="en-US" altLang="zh-CN" sz="2800" dirty="0" smtClean="0"/>
              <a:t>20190917-144910.jpg</a:t>
            </a:r>
            <a:endParaRPr lang="zh-CN" altLang="en-US" sz="2800" dirty="0"/>
          </a:p>
        </p:txBody>
      </p:sp>
    </p:spTree>
    <p:extLst>
      <p:ext uri="{BB962C8B-B14F-4D97-AF65-F5344CB8AC3E}">
        <p14:creationId xmlns:p14="http://schemas.microsoft.com/office/powerpoint/2010/main" val="3314910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失败截屏，文件名为当前时间</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7488832"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021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4" name="矩形 3"/>
          <p:cNvSpPr/>
          <p:nvPr/>
        </p:nvSpPr>
        <p:spPr>
          <a:xfrm>
            <a:off x="1469559" y="1052736"/>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5.4 </a:t>
            </a:r>
            <a:r>
              <a:rPr lang="en-US" altLang="zh-CN" sz="2800" dirty="0" err="1" smtClean="0">
                <a:solidFill>
                  <a:srgbClr val="FF0000"/>
                </a:solidFill>
                <a:latin typeface="微软雅黑" panose="020B0503020204020204" pitchFamily="34" charset="-122"/>
                <a:ea typeface="微软雅黑" panose="020B0503020204020204" pitchFamily="34" charset="-122"/>
              </a:rPr>
              <a:t>Webdriver</a:t>
            </a:r>
            <a:r>
              <a:rPr lang="zh-CN" altLang="en-US" sz="2800" dirty="0">
                <a:solidFill>
                  <a:srgbClr val="FF0000"/>
                </a:solidFill>
                <a:latin typeface="微软雅黑" panose="020B0503020204020204" pitchFamily="34" charset="-122"/>
                <a:ea typeface="微软雅黑" panose="020B0503020204020204" pitchFamily="34" charset="-122"/>
              </a:rPr>
              <a:t>的三种等待方式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2828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Thread.</a:t>
            </a:r>
            <a:r>
              <a:rPr lang="en-US" altLang="zh-CN" i="1" dirty="0" err="1" smtClean="0"/>
              <a:t>sleep</a:t>
            </a:r>
            <a:r>
              <a:rPr lang="zh-CN" altLang="en-US" dirty="0" smtClean="0"/>
              <a:t>（</a:t>
            </a:r>
            <a:r>
              <a:rPr lang="en-US" altLang="zh-CN" dirty="0" smtClean="0"/>
              <a:t>3000</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强制等待</a:t>
            </a:r>
            <a:endParaRPr lang="zh-CN" altLang="en-US" dirty="0"/>
          </a:p>
        </p:txBody>
      </p:sp>
    </p:spTree>
    <p:extLst>
      <p:ext uri="{BB962C8B-B14F-4D97-AF65-F5344CB8AC3E}">
        <p14:creationId xmlns:p14="http://schemas.microsoft.com/office/powerpoint/2010/main" val="4136481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22002"/>
            <a:ext cx="8229600" cy="4525963"/>
          </a:xfrm>
        </p:spPr>
        <p:txBody>
          <a:bodyPr>
            <a:normAutofit/>
          </a:bodyPr>
          <a:lstStyle/>
          <a:p>
            <a:pPr marL="0" indent="0">
              <a:buNone/>
            </a:pPr>
            <a:r>
              <a:rPr lang="zh-CN" altLang="en-US" sz="2400" dirty="0" smtClean="0"/>
              <a:t>原理</a:t>
            </a:r>
            <a:r>
              <a:rPr lang="zh-CN" altLang="en-US" sz="2400" dirty="0"/>
              <a:t>：隐式等待，就是在创建</a:t>
            </a:r>
            <a:r>
              <a:rPr lang="en-US" altLang="zh-CN" sz="2400" dirty="0"/>
              <a:t>driver</a:t>
            </a:r>
            <a:r>
              <a:rPr lang="zh-CN" altLang="en-US" sz="2400" dirty="0"/>
              <a:t>时，为浏览器对象设置一</a:t>
            </a:r>
            <a:r>
              <a:rPr lang="zh-CN" altLang="en-US" sz="2400" dirty="0" smtClean="0"/>
              <a:t>个</a:t>
            </a:r>
            <a:r>
              <a:rPr lang="zh-CN" altLang="en-US" sz="2400" dirty="0"/>
              <a:t>全局</a:t>
            </a:r>
            <a:r>
              <a:rPr lang="zh-CN" altLang="en-US" sz="2400" dirty="0" smtClean="0"/>
              <a:t>的等待时间</a:t>
            </a:r>
            <a:r>
              <a:rPr lang="zh-CN" altLang="en-US" sz="2400" dirty="0"/>
              <a:t>。这个方法是得不到某个元素就等待一段时间，直到拿到某个元素位置</a:t>
            </a:r>
            <a:r>
              <a:rPr lang="zh-CN" altLang="en-US" sz="2400" dirty="0" smtClean="0"/>
              <a:t>。</a:t>
            </a:r>
            <a:r>
              <a:rPr lang="zh-CN" altLang="en-US" sz="2400" dirty="0"/>
              <a:t>过了这个时间如果对象还没找到的话就会抛出</a:t>
            </a:r>
            <a:r>
              <a:rPr lang="en-US" altLang="zh-CN" sz="2400" dirty="0" err="1"/>
              <a:t>NoSuchElement</a:t>
            </a:r>
            <a:r>
              <a:rPr lang="zh-CN" altLang="en-US" sz="2400" dirty="0"/>
              <a:t>异常。</a:t>
            </a:r>
            <a:endParaRPr lang="en-US" altLang="zh-CN" sz="2400" dirty="0"/>
          </a:p>
          <a:p>
            <a:pPr marL="0" indent="0">
              <a:buNone/>
            </a:pPr>
            <a:r>
              <a:rPr lang="zh-CN" altLang="en-US" sz="2400" dirty="0"/>
              <a:t>注意：在使用隐式等待的时候，实际上浏览器会在你自己设定的时间内不断的刷新页面去寻找我们需要的元素 </a:t>
            </a:r>
          </a:p>
        </p:txBody>
      </p:sp>
      <p:sp>
        <p:nvSpPr>
          <p:cNvPr id="2" name="标题 1"/>
          <p:cNvSpPr>
            <a:spLocks noGrp="1"/>
          </p:cNvSpPr>
          <p:nvPr>
            <p:ph type="title"/>
          </p:nvPr>
        </p:nvSpPr>
        <p:spPr/>
        <p:txBody>
          <a:bodyPr/>
          <a:lstStyle/>
          <a:p>
            <a:r>
              <a:rPr lang="zh-CN" altLang="en-US" dirty="0" smtClean="0"/>
              <a:t>隐式等待</a:t>
            </a:r>
            <a:endParaRPr lang="zh-CN"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16" y="3716635"/>
            <a:ext cx="84772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91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1309"/>
            <a:ext cx="8229600" cy="4525963"/>
          </a:xfrm>
        </p:spPr>
        <p:txBody>
          <a:bodyPr/>
          <a:lstStyle/>
          <a:p>
            <a:r>
              <a:rPr lang="zh-CN" altLang="en-US" dirty="0"/>
              <a:t>原理：显式等待</a:t>
            </a:r>
            <a:r>
              <a:rPr lang="en-US" altLang="zh-CN" dirty="0"/>
              <a:t>,</a:t>
            </a:r>
            <a:r>
              <a:rPr lang="zh-CN" altLang="en-US" dirty="0"/>
              <a:t>就是明确的要等到</a:t>
            </a:r>
            <a:r>
              <a:rPr lang="zh-CN" altLang="en-US" dirty="0">
                <a:solidFill>
                  <a:srgbClr val="FF0000"/>
                </a:solidFill>
              </a:rPr>
              <a:t>某个元素</a:t>
            </a:r>
            <a:r>
              <a:rPr lang="zh-CN" altLang="en-US" dirty="0"/>
              <a:t>的出现或者是某个元素的可点击等条件</a:t>
            </a:r>
            <a:r>
              <a:rPr lang="en-US" altLang="zh-CN" dirty="0"/>
              <a:t>,</a:t>
            </a:r>
            <a:r>
              <a:rPr lang="zh-CN" altLang="en-US" dirty="0" smtClean="0"/>
              <a:t>等不到</a:t>
            </a:r>
            <a:r>
              <a:rPr lang="zh-CN" altLang="en-US" dirty="0"/>
              <a:t>，</a:t>
            </a:r>
            <a:r>
              <a:rPr lang="zh-CN" altLang="en-US" dirty="0" smtClean="0"/>
              <a:t>就</a:t>
            </a:r>
            <a:r>
              <a:rPr lang="zh-CN" altLang="en-US" dirty="0"/>
              <a:t>一直</a:t>
            </a:r>
            <a:r>
              <a:rPr lang="zh-CN" altLang="en-US" dirty="0" smtClean="0"/>
              <a:t>等</a:t>
            </a:r>
            <a:r>
              <a:rPr lang="zh-CN" altLang="en-US" dirty="0"/>
              <a:t>，</a:t>
            </a:r>
            <a:r>
              <a:rPr lang="zh-CN" altLang="en-US" dirty="0" smtClean="0"/>
              <a:t>除非</a:t>
            </a:r>
            <a:r>
              <a:rPr lang="zh-CN" altLang="en-US" dirty="0"/>
              <a:t>在规定的时间之内都没找到</a:t>
            </a:r>
            <a:r>
              <a:rPr lang="en-US" altLang="zh-CN" dirty="0"/>
              <a:t>,</a:t>
            </a:r>
            <a:r>
              <a:rPr lang="zh-CN" altLang="en-US" dirty="0"/>
              <a:t>那么</a:t>
            </a:r>
            <a:r>
              <a:rPr lang="zh-CN" altLang="en-US" dirty="0" smtClean="0"/>
              <a:t>就抛出</a:t>
            </a:r>
            <a:r>
              <a:rPr lang="en-US" altLang="zh-CN" dirty="0" smtClean="0"/>
              <a:t>Exception</a:t>
            </a:r>
            <a:r>
              <a:rPr lang="zh-CN" altLang="en-US" dirty="0"/>
              <a:t>。</a:t>
            </a:r>
          </a:p>
        </p:txBody>
      </p:sp>
      <p:sp>
        <p:nvSpPr>
          <p:cNvPr id="2" name="标题 1"/>
          <p:cNvSpPr>
            <a:spLocks noGrp="1"/>
          </p:cNvSpPr>
          <p:nvPr>
            <p:ph type="title"/>
          </p:nvPr>
        </p:nvSpPr>
        <p:spPr/>
        <p:txBody>
          <a:bodyPr/>
          <a:lstStyle/>
          <a:p>
            <a:r>
              <a:rPr lang="zh-CN" altLang="en-US" dirty="0" smtClean="0"/>
              <a:t>显</a:t>
            </a:r>
            <a:r>
              <a:rPr lang="zh-CN" altLang="en-US" dirty="0"/>
              <a:t>式等待</a:t>
            </a:r>
          </a:p>
        </p:txBody>
      </p:sp>
    </p:spTree>
    <p:extLst>
      <p:ext uri="{BB962C8B-B14F-4D97-AF65-F5344CB8AC3E}">
        <p14:creationId xmlns:p14="http://schemas.microsoft.com/office/powerpoint/2010/main" val="1794477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显式等待</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68783953"/>
              </p:ext>
            </p:extLst>
          </p:nvPr>
        </p:nvGraphicFramePr>
        <p:xfrm>
          <a:off x="467544" y="1052738"/>
          <a:ext cx="8280920" cy="4694274"/>
        </p:xfrm>
        <a:graphic>
          <a:graphicData uri="http://schemas.openxmlformats.org/drawingml/2006/table">
            <a:tbl>
              <a:tblPr firstRow="1" bandRow="1">
                <a:tableStyleId>{5C22544A-7EE6-4342-B048-85BDC9FD1C3A}</a:tableStyleId>
              </a:tblPr>
              <a:tblGrid>
                <a:gridCol w="4140460"/>
                <a:gridCol w="4140460"/>
              </a:tblGrid>
              <a:tr h="517812">
                <a:tc>
                  <a:txBody>
                    <a:bodyPr/>
                    <a:lstStyle/>
                    <a:p>
                      <a:r>
                        <a:rPr lang="zh-CN" altLang="en-US" dirty="0" smtClean="0"/>
                        <a:t>等待的条件</a:t>
                      </a:r>
                      <a:endParaRPr lang="zh-CN" altLang="en-US" dirty="0"/>
                    </a:p>
                  </a:txBody>
                  <a:tcPr/>
                </a:tc>
                <a:tc>
                  <a:txBody>
                    <a:bodyPr/>
                    <a:lstStyle/>
                    <a:p>
                      <a:r>
                        <a:rPr lang="zh-CN" altLang="en-US" dirty="0" smtClean="0"/>
                        <a:t>方法</a:t>
                      </a:r>
                      <a:endParaRPr lang="zh-CN" altLang="en-US" dirty="0"/>
                    </a:p>
                  </a:txBody>
                  <a:tcPr/>
                </a:tc>
              </a:tr>
              <a:tr h="517812">
                <a:tc>
                  <a:txBody>
                    <a:bodyPr/>
                    <a:lstStyle/>
                    <a:p>
                      <a:r>
                        <a:rPr lang="zh-CN" altLang="en-US" dirty="0" smtClean="0"/>
                        <a:t>元素是否可用和被单击</a:t>
                      </a:r>
                      <a:endParaRPr lang="zh-CN" altLang="en-US" dirty="0"/>
                    </a:p>
                  </a:txBody>
                  <a:tcPr/>
                </a:tc>
                <a:tc>
                  <a:txBody>
                    <a:bodyPr/>
                    <a:lstStyle/>
                    <a:p>
                      <a:r>
                        <a:rPr lang="en-US" altLang="zh-CN" sz="1800" kern="1200" dirty="0" err="1" smtClean="0">
                          <a:solidFill>
                            <a:schemeClr val="dk1"/>
                          </a:solidFill>
                          <a:latin typeface="+mn-lt"/>
                          <a:ea typeface="+mn-ea"/>
                          <a:cs typeface="+mn-cs"/>
                        </a:rPr>
                        <a:t>elementToBeClickable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dirty="0"/>
                    </a:p>
                  </a:txBody>
                  <a:tcPr/>
                </a:tc>
              </a:tr>
              <a:tr h="517812">
                <a:tc>
                  <a:txBody>
                    <a:bodyPr/>
                    <a:lstStyle/>
                    <a:p>
                      <a:r>
                        <a:rPr lang="zh-CN" altLang="en-US" dirty="0" smtClean="0"/>
                        <a:t>元素是否选中</a:t>
                      </a:r>
                      <a:endParaRPr lang="zh-CN" altLang="en-US" dirty="0"/>
                    </a:p>
                  </a:txBody>
                  <a:tcPr/>
                </a:tc>
                <a:tc>
                  <a:txBody>
                    <a:bodyPr/>
                    <a:lstStyle/>
                    <a:p>
                      <a:r>
                        <a:rPr lang="en-US" altLang="zh-CN" sz="1800" kern="1200" dirty="0" err="1" smtClean="0">
                          <a:solidFill>
                            <a:schemeClr val="dk1"/>
                          </a:solidFill>
                          <a:latin typeface="+mn-lt"/>
                          <a:ea typeface="+mn-ea"/>
                          <a:cs typeface="+mn-cs"/>
                        </a:rPr>
                        <a:t>elementToBeSelected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element)</a:t>
                      </a:r>
                      <a:endParaRPr lang="zh-CN" altLang="en-US" dirty="0"/>
                    </a:p>
                  </a:txBody>
                  <a:tcPr/>
                </a:tc>
              </a:tr>
              <a:tr h="893759">
                <a:tc>
                  <a:txBody>
                    <a:bodyPr/>
                    <a:lstStyle/>
                    <a:p>
                      <a:r>
                        <a:rPr lang="zh-CN" altLang="en-US" dirty="0" smtClean="0"/>
                        <a:t>元素是否存在</a:t>
                      </a:r>
                      <a:endParaRPr lang="zh-CN" altLang="en-US" dirty="0"/>
                    </a:p>
                  </a:txBody>
                  <a:tcPr/>
                </a:tc>
                <a:tc>
                  <a:txBody>
                    <a:bodyPr/>
                    <a:lstStyle/>
                    <a:p>
                      <a:r>
                        <a:rPr lang="en-US" altLang="zh-CN" sz="1800" kern="1200" dirty="0" err="1" smtClean="0">
                          <a:solidFill>
                            <a:schemeClr val="dk1"/>
                          </a:solidFill>
                          <a:latin typeface="+mn-lt"/>
                          <a:ea typeface="+mn-ea"/>
                          <a:cs typeface="+mn-cs"/>
                        </a:rPr>
                        <a:t>presenceOfElementLocated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dirty="0"/>
                    </a:p>
                  </a:txBody>
                  <a:tcPr/>
                </a:tc>
              </a:tr>
              <a:tr h="893759">
                <a:tc>
                  <a:txBody>
                    <a:bodyPr/>
                    <a:lstStyle/>
                    <a:p>
                      <a:r>
                        <a:rPr lang="zh-CN" altLang="en-US" dirty="0" smtClean="0"/>
                        <a:t>元素是否包含特定的文本</a:t>
                      </a:r>
                      <a:endParaRPr lang="zh-CN" altLang="en-US" dirty="0"/>
                    </a:p>
                  </a:txBody>
                  <a:tcPr/>
                </a:tc>
                <a:tc>
                  <a:txBody>
                    <a:bodyPr/>
                    <a:lstStyle/>
                    <a:p>
                      <a:r>
                        <a:rPr lang="en-US" altLang="zh-CN" sz="1800" kern="1200" dirty="0" err="1" smtClean="0">
                          <a:solidFill>
                            <a:schemeClr val="dk1"/>
                          </a:solidFill>
                          <a:latin typeface="+mn-lt"/>
                          <a:ea typeface="+mn-ea"/>
                          <a:cs typeface="+mn-cs"/>
                        </a:rPr>
                        <a:t>textToBePresentInElement</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dirty="0"/>
                    </a:p>
                  </a:txBody>
                  <a:tcPr/>
                </a:tc>
              </a:tr>
              <a:tr h="835508">
                <a:tc>
                  <a:txBody>
                    <a:bodyPr/>
                    <a:lstStyle/>
                    <a:p>
                      <a:r>
                        <a:rPr lang="zh-CN" altLang="en-US" dirty="0" smtClean="0"/>
                        <a:t>页面元素值</a:t>
                      </a:r>
                      <a:endParaRPr lang="zh-CN" altLang="en-US" dirty="0"/>
                    </a:p>
                  </a:txBody>
                  <a:tcPr/>
                </a:tc>
                <a:tc>
                  <a:txBody>
                    <a:bodyPr/>
                    <a:lstStyle/>
                    <a:p>
                      <a:r>
                        <a:rPr lang="en-US" altLang="zh-CN" sz="1800" kern="1200" dirty="0" err="1" smtClean="0">
                          <a:solidFill>
                            <a:schemeClr val="dk1"/>
                          </a:solidFill>
                          <a:latin typeface="+mn-lt"/>
                          <a:ea typeface="+mn-ea"/>
                          <a:cs typeface="+mn-cs"/>
                        </a:rPr>
                        <a:t>textToBePresentInElementValue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dirty="0"/>
                    </a:p>
                  </a:txBody>
                  <a:tcPr/>
                </a:tc>
              </a:tr>
              <a:tr h="517812">
                <a:tc>
                  <a:txBody>
                    <a:bodyPr/>
                    <a:lstStyle/>
                    <a:p>
                      <a:r>
                        <a:rPr lang="en-US" altLang="zh-CN" dirty="0" smtClean="0"/>
                        <a:t>title</a:t>
                      </a:r>
                      <a:endParaRPr lang="zh-CN" altLang="en-US" dirty="0"/>
                    </a:p>
                  </a:txBody>
                  <a:tcPr/>
                </a:tc>
                <a:tc>
                  <a:txBody>
                    <a:bodyPr/>
                    <a:lstStyle/>
                    <a:p>
                      <a:r>
                        <a:rPr lang="en-US" altLang="zh-CN" sz="1800" i="0" u="none" kern="1200" dirty="0" err="1" smtClean="0">
                          <a:solidFill>
                            <a:schemeClr val="dk1"/>
                          </a:solidFill>
                          <a:latin typeface="+mn-lt"/>
                          <a:ea typeface="+mn-ea"/>
                          <a:cs typeface="+mn-cs"/>
                        </a:rPr>
                        <a:t>titleContains</a:t>
                      </a:r>
                      <a:r>
                        <a:rPr lang="en-US" altLang="zh-CN" sz="1800" i="0" u="none" kern="1200" dirty="0" smtClean="0">
                          <a:solidFill>
                            <a:schemeClr val="dk1"/>
                          </a:solidFill>
                          <a:latin typeface="+mn-lt"/>
                          <a:ea typeface="+mn-ea"/>
                          <a:cs typeface="+mn-cs"/>
                        </a:rPr>
                        <a:t>(title)</a:t>
                      </a:r>
                      <a:endParaRPr lang="zh-CN" altLang="en-US" i="0" u="none" dirty="0"/>
                    </a:p>
                  </a:txBody>
                  <a:tcPr/>
                </a:tc>
              </a:tr>
            </a:tbl>
          </a:graphicData>
        </a:graphic>
      </p:graphicFrame>
    </p:spTree>
    <p:extLst>
      <p:ext uri="{BB962C8B-B14F-4D97-AF65-F5344CB8AC3E}">
        <p14:creationId xmlns:p14="http://schemas.microsoft.com/office/powerpoint/2010/main" val="2501611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 y="1363325"/>
            <a:ext cx="889635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193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smtClean="0"/>
              <a:t>自定义的显示等待</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2773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68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4" name="矩形 3"/>
          <p:cNvSpPr/>
          <p:nvPr/>
        </p:nvSpPr>
        <p:spPr>
          <a:xfrm>
            <a:off x="1469559" y="1052736"/>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5.1 </a:t>
            </a:r>
            <a:r>
              <a:rPr lang="zh-CN" altLang="en-US" sz="2800" dirty="0" smtClean="0">
                <a:solidFill>
                  <a:srgbClr val="FF0000"/>
                </a:solidFill>
                <a:latin typeface="微软雅黑" panose="020B0503020204020204" pitchFamily="34" charset="-122"/>
                <a:ea typeface="微软雅黑" panose="020B0503020204020204" pitchFamily="34" charset="-122"/>
              </a:rPr>
              <a:t>获取</a:t>
            </a:r>
            <a:r>
              <a:rPr lang="zh-CN" altLang="en-US" sz="2800" dirty="0">
                <a:solidFill>
                  <a:srgbClr val="FF0000"/>
                </a:solidFill>
                <a:latin typeface="微软雅黑" panose="020B0503020204020204" pitchFamily="34" charset="-122"/>
                <a:ea typeface="微软雅黑" panose="020B0503020204020204" pitchFamily="34" charset="-122"/>
              </a:rPr>
              <a:t>测试对象状态</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5.2 </a:t>
            </a:r>
            <a:r>
              <a:rPr lang="zh-CN" altLang="en-US" sz="2800" dirty="0" smtClean="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smtClean="0">
                <a:latin typeface="微软雅黑" panose="020B0503020204020204" pitchFamily="34" charset="-122"/>
                <a:ea typeface="微软雅黑" panose="020B0503020204020204" pitchFamily="34" charset="-122"/>
              </a:rPr>
              <a:t>操作</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0566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4" name="矩形 3"/>
          <p:cNvSpPr/>
          <p:nvPr/>
        </p:nvSpPr>
        <p:spPr>
          <a:xfrm>
            <a:off x="1469559" y="1052736"/>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5.5 H5</a:t>
            </a:r>
            <a:r>
              <a:rPr lang="zh-CN" altLang="en-US" sz="2800" dirty="0" smtClean="0">
                <a:solidFill>
                  <a:srgbClr val="FF0000"/>
                </a:solidFill>
                <a:latin typeface="微软雅黑" panose="020B0503020204020204" pitchFamily="34" charset="-122"/>
                <a:ea typeface="微软雅黑" panose="020B0503020204020204" pitchFamily="34" charset="-122"/>
              </a:rPr>
              <a:t>元素</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8213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需要使用</a:t>
            </a:r>
            <a:r>
              <a:rPr lang="en-US" altLang="zh-CN" dirty="0">
                <a:solidFill>
                  <a:srgbClr val="FF0000"/>
                </a:solidFill>
              </a:rPr>
              <a:t>JavaScript</a:t>
            </a:r>
            <a:r>
              <a:rPr lang="zh-CN" altLang="en-US" dirty="0"/>
              <a:t>语句调用</a:t>
            </a:r>
            <a:r>
              <a:rPr lang="en-US" altLang="zh-CN" dirty="0"/>
              <a:t>HTML5</a:t>
            </a:r>
            <a:r>
              <a:rPr lang="zh-CN" altLang="en-US" dirty="0"/>
              <a:t>对象提供的内部变量和函数来实现各类操作，可以参考相关</a:t>
            </a:r>
            <a:r>
              <a:rPr lang="en-US" altLang="zh-CN" dirty="0"/>
              <a:t>HTML5</a:t>
            </a:r>
            <a:r>
              <a:rPr lang="zh-CN" altLang="en-US" dirty="0"/>
              <a:t>的接口文档来实现各种复杂的测试操作，</a:t>
            </a:r>
            <a:r>
              <a:rPr lang="en-US" altLang="zh-CN" dirty="0"/>
              <a:t> HTML5</a:t>
            </a:r>
            <a:r>
              <a:rPr lang="zh-CN" altLang="en-US" dirty="0"/>
              <a:t>的</a:t>
            </a:r>
            <a:r>
              <a:rPr lang="en-US" altLang="zh-CN" dirty="0" err="1"/>
              <a:t>JS</a:t>
            </a:r>
            <a:r>
              <a:rPr lang="zh-CN" altLang="en-US" dirty="0"/>
              <a:t>接口文档网址为</a:t>
            </a:r>
            <a:r>
              <a:rPr lang="en-US" altLang="zh-CN" dirty="0"/>
              <a:t>http://html5index.org/</a:t>
            </a:r>
            <a:endParaRPr lang="zh-CN" altLang="en-US"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03207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844" y="1412776"/>
            <a:ext cx="8686800" cy="4525963"/>
          </a:xfrm>
        </p:spPr>
        <p:txBody>
          <a:bodyPr/>
          <a:lstStyle/>
          <a:p>
            <a:r>
              <a:rPr lang="en-US" altLang="zh-CN" dirty="0"/>
              <a:t>http://www.w3school.com.cn/tiy/t.asp?f=html5_video</a:t>
            </a:r>
            <a:endParaRPr lang="zh-CN" altLang="en-US" dirty="0"/>
          </a:p>
        </p:txBody>
      </p:sp>
      <p:sp>
        <p:nvSpPr>
          <p:cNvPr id="2" name="标题 1"/>
          <p:cNvSpPr>
            <a:spLocks noGrp="1"/>
          </p:cNvSpPr>
          <p:nvPr>
            <p:ph type="title"/>
          </p:nvPr>
        </p:nvSpPr>
        <p:spPr/>
        <p:txBody>
          <a:bodyPr/>
          <a:lstStyle/>
          <a:p>
            <a:r>
              <a:rPr lang="en-US" altLang="zh-CN" dirty="0" smtClean="0"/>
              <a:t>HTML5</a:t>
            </a:r>
            <a:r>
              <a:rPr lang="zh-CN" altLang="en-US" dirty="0" smtClean="0"/>
              <a:t>中的视频播放器</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348880"/>
            <a:ext cx="6696744" cy="411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70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229600" cy="4525963"/>
          </a:xfrm>
        </p:spPr>
        <p:txBody>
          <a:bodyPr>
            <a:normAutofit/>
          </a:bodyPr>
          <a:lstStyle/>
          <a:p>
            <a:pPr>
              <a:lnSpc>
                <a:spcPct val="150000"/>
              </a:lnSpc>
            </a:pPr>
            <a:r>
              <a:rPr lang="en-US" altLang="zh-CN" sz="2400" dirty="0" smtClean="0"/>
              <a:t>moveToElement(</a:t>
            </a:r>
            <a:r>
              <a:rPr lang="en-US" altLang="zh-CN" sz="2400" dirty="0" err="1" smtClean="0"/>
              <a:t>toElement,xOffset,yOffset</a:t>
            </a:r>
            <a:r>
              <a:rPr lang="en-US" altLang="zh-CN" sz="2400" dirty="0" smtClean="0"/>
              <a:t>)</a:t>
            </a:r>
          </a:p>
          <a:p>
            <a:pPr marL="0" indent="0">
              <a:lnSpc>
                <a:spcPct val="150000"/>
              </a:lnSpc>
              <a:buNone/>
            </a:pPr>
            <a:r>
              <a:rPr lang="en-US" altLang="zh-CN" sz="2400" dirty="0" smtClean="0"/>
              <a:t> </a:t>
            </a:r>
            <a:r>
              <a:rPr lang="en-US" altLang="zh-CN" sz="2400" dirty="0"/>
              <a:t>// </a:t>
            </a:r>
            <a:r>
              <a:rPr lang="zh-CN" altLang="en-US" sz="2400" dirty="0"/>
              <a:t>以鼠标当前位置或者 </a:t>
            </a:r>
            <a:r>
              <a:rPr lang="en-US" altLang="zh-CN" sz="2400" dirty="0"/>
              <a:t>(0,0) </a:t>
            </a:r>
            <a:r>
              <a:rPr lang="zh-CN" altLang="en-US" sz="2400" dirty="0"/>
              <a:t>为中心开始移动到 </a:t>
            </a:r>
            <a:r>
              <a:rPr lang="en-US" altLang="zh-CN" sz="2400" dirty="0"/>
              <a:t>(</a:t>
            </a:r>
            <a:r>
              <a:rPr lang="en-US" altLang="zh-CN" sz="2400" dirty="0" err="1"/>
              <a:t>xOffset</a:t>
            </a:r>
            <a:r>
              <a:rPr lang="en-US" altLang="zh-CN" sz="2400" dirty="0"/>
              <a:t>, </a:t>
            </a:r>
            <a:r>
              <a:rPr lang="en-US" altLang="zh-CN" sz="2400" dirty="0" err="1"/>
              <a:t>yOffset</a:t>
            </a:r>
            <a:r>
              <a:rPr lang="en-US" altLang="zh-CN" sz="2400" dirty="0"/>
              <a:t>) </a:t>
            </a:r>
            <a:r>
              <a:rPr lang="zh-CN" altLang="en-US" sz="2400" dirty="0"/>
              <a:t>坐标轴 </a:t>
            </a:r>
            <a:endParaRPr lang="en-US" altLang="zh-CN" sz="2400" dirty="0" smtClean="0"/>
          </a:p>
          <a:p>
            <a:pPr>
              <a:lnSpc>
                <a:spcPct val="150000"/>
              </a:lnSpc>
            </a:pPr>
            <a:r>
              <a:rPr lang="zh-CN" altLang="en-US" sz="2400" dirty="0" smtClean="0"/>
              <a:t>测试地址</a:t>
            </a:r>
            <a:r>
              <a:rPr lang="en-US" altLang="zh-CN" sz="2400" dirty="0"/>
              <a:t>http://literallycanvas.com/</a:t>
            </a:r>
            <a:endParaRPr lang="zh-CN" altLang="en-US" sz="2400" dirty="0"/>
          </a:p>
        </p:txBody>
      </p:sp>
      <p:sp>
        <p:nvSpPr>
          <p:cNvPr id="2" name="标题 1"/>
          <p:cNvSpPr>
            <a:spLocks noGrp="1"/>
          </p:cNvSpPr>
          <p:nvPr>
            <p:ph type="title"/>
          </p:nvPr>
        </p:nvSpPr>
        <p:spPr/>
        <p:txBody>
          <a:bodyPr/>
          <a:lstStyle/>
          <a:p>
            <a:r>
              <a:rPr lang="en-US" altLang="zh-CN" dirty="0"/>
              <a:t>HTML5</a:t>
            </a:r>
            <a:r>
              <a:rPr lang="zh-CN" altLang="en-US" dirty="0"/>
              <a:t>中</a:t>
            </a:r>
            <a:r>
              <a:rPr lang="zh-CN" altLang="en-US" dirty="0" smtClean="0"/>
              <a:t>的绘画操作</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933056"/>
            <a:ext cx="615315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36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525963"/>
          </a:xfrm>
        </p:spPr>
        <p:txBody>
          <a:bodyPr/>
          <a:lstStyle/>
          <a:p>
            <a:r>
              <a:rPr lang="en-US" altLang="zh-CN" dirty="0"/>
              <a:t>http://www.w3school.com.cn/html5/html_5_webstorage.asp</a:t>
            </a:r>
            <a:endParaRPr lang="zh-CN" altLang="en-US" dirty="0"/>
          </a:p>
        </p:txBody>
      </p:sp>
      <p:sp>
        <p:nvSpPr>
          <p:cNvPr id="2" name="标题 1"/>
          <p:cNvSpPr>
            <a:spLocks noGrp="1"/>
          </p:cNvSpPr>
          <p:nvPr>
            <p:ph type="title"/>
          </p:nvPr>
        </p:nvSpPr>
        <p:spPr/>
        <p:txBody>
          <a:bodyPr/>
          <a:lstStyle/>
          <a:p>
            <a:r>
              <a:rPr lang="en-US" altLang="zh-CN" dirty="0"/>
              <a:t>HTML5</a:t>
            </a:r>
            <a:r>
              <a:rPr lang="zh-CN" altLang="en-US" dirty="0"/>
              <a:t>中</a:t>
            </a:r>
            <a:r>
              <a:rPr lang="zh-CN" altLang="en-US" dirty="0" smtClean="0"/>
              <a:t>的存储对象</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20888"/>
            <a:ext cx="769229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70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7041" y="1196752"/>
            <a:ext cx="8229600" cy="4525963"/>
          </a:xfrm>
        </p:spPr>
        <p:txBody>
          <a:bodyPr/>
          <a:lstStyle/>
          <a:p>
            <a:r>
              <a:rPr lang="zh-CN" altLang="en-US" dirty="0" smtClean="0"/>
              <a:t>使用</a:t>
            </a:r>
            <a:r>
              <a:rPr lang="en-US" altLang="zh-CN" dirty="0" smtClean="0"/>
              <a:t>Actions</a:t>
            </a:r>
            <a:r>
              <a:rPr lang="zh-CN" altLang="en-US" dirty="0" smtClean="0"/>
              <a:t>通过来拖动和移动元素位置</a:t>
            </a:r>
            <a:endParaRPr lang="en-US" altLang="zh-CN" dirty="0" smtClean="0"/>
          </a:p>
          <a:p>
            <a:r>
              <a:rPr lang="zh-CN" altLang="en-US" dirty="0" smtClean="0"/>
              <a:t>测试地址：</a:t>
            </a:r>
            <a:r>
              <a:rPr lang="en-US" altLang="zh-CN" dirty="0"/>
              <a:t>http://jqueryui.com/draggable/</a:t>
            </a:r>
            <a:endParaRPr lang="zh-CN" altLang="en-US" dirty="0"/>
          </a:p>
        </p:txBody>
      </p:sp>
      <p:sp>
        <p:nvSpPr>
          <p:cNvPr id="2" name="标题 1"/>
          <p:cNvSpPr>
            <a:spLocks noGrp="1"/>
          </p:cNvSpPr>
          <p:nvPr>
            <p:ph type="title"/>
          </p:nvPr>
        </p:nvSpPr>
        <p:spPr/>
        <p:txBody>
          <a:bodyPr/>
          <a:lstStyle/>
          <a:p>
            <a:r>
              <a:rPr lang="en-US" altLang="zh-CN" dirty="0" smtClean="0"/>
              <a:t>Drag</a:t>
            </a:r>
            <a:r>
              <a:rPr lang="zh-CN" altLang="en-US" dirty="0" smtClean="0"/>
              <a:t>和</a:t>
            </a:r>
            <a:r>
              <a:rPr lang="en-US" altLang="zh-CN" dirty="0" smtClean="0"/>
              <a:t>Drop</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96952"/>
            <a:ext cx="7848872" cy="3599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219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00808"/>
            <a:ext cx="8229600" cy="3408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634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4" name="矩形 3"/>
          <p:cNvSpPr/>
          <p:nvPr/>
        </p:nvSpPr>
        <p:spPr>
          <a:xfrm>
            <a:off x="1469559" y="1052736"/>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5.5 H5</a:t>
            </a:r>
            <a:r>
              <a:rPr lang="zh-CN" altLang="en-US" sz="2800" dirty="0">
                <a:latin typeface="微软雅黑" panose="020B0503020204020204" pitchFamily="34" charset="-122"/>
                <a:ea typeface="微软雅黑" panose="020B0503020204020204" pitchFamily="34" charset="-122"/>
              </a:rPr>
              <a:t>元素</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5.6 </a:t>
            </a:r>
            <a:r>
              <a:rPr lang="zh-CN" altLang="en-US" sz="2800" b="1" dirty="0">
                <a:solidFill>
                  <a:srgbClr val="FF0000"/>
                </a:solidFill>
              </a:rPr>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5520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525963"/>
          </a:xfrm>
        </p:spPr>
        <p:txBody>
          <a:bodyPr/>
          <a:lstStyle/>
          <a:p>
            <a:pPr>
              <a:lnSpc>
                <a:spcPct val="150000"/>
              </a:lnSpc>
            </a:pPr>
            <a:r>
              <a:rPr lang="zh-CN" altLang="en-US" sz="2400" dirty="0" smtClean="0"/>
              <a:t>检查方式 元素是否正常 </a:t>
            </a:r>
            <a:r>
              <a:rPr lang="en-US" altLang="zh-CN" sz="2400" dirty="0" smtClean="0"/>
              <a:t>try catch</a:t>
            </a:r>
          </a:p>
          <a:p>
            <a:pPr>
              <a:lnSpc>
                <a:spcPct val="150000"/>
              </a:lnSpc>
            </a:pPr>
            <a:r>
              <a:rPr lang="zh-CN" altLang="en-US" sz="2400" dirty="0" smtClean="0">
                <a:solidFill>
                  <a:srgbClr val="FF0000"/>
                </a:solidFill>
              </a:rPr>
              <a:t>验证页面是否存在某文字</a:t>
            </a:r>
            <a:endParaRPr lang="en-US" altLang="zh-CN" sz="2400" dirty="0" smtClean="0">
              <a:solidFill>
                <a:srgbClr val="FF0000"/>
              </a:solidFill>
            </a:endParaRPr>
          </a:p>
          <a:p>
            <a:pPr>
              <a:lnSpc>
                <a:spcPct val="150000"/>
              </a:lnSpc>
            </a:pPr>
            <a:r>
              <a:rPr lang="zh-CN" altLang="en-US" sz="2400" dirty="0" smtClean="0"/>
              <a:t>验证页面是否存在某元素</a:t>
            </a:r>
            <a:endParaRPr lang="en-US" altLang="zh-CN" sz="2400" dirty="0" smtClean="0"/>
          </a:p>
          <a:p>
            <a:pPr>
              <a:lnSpc>
                <a:spcPct val="150000"/>
              </a:lnSpc>
            </a:pPr>
            <a:r>
              <a:rPr lang="zh-CN" altLang="en-US" sz="2400" dirty="0" smtClean="0"/>
              <a:t>验证某一个元素是否包含某些文字</a:t>
            </a:r>
            <a:endParaRPr lang="en-US" altLang="zh-CN" sz="2400" dirty="0" smtClean="0"/>
          </a:p>
          <a:p>
            <a:pPr>
              <a:lnSpc>
                <a:spcPct val="150000"/>
              </a:lnSpc>
            </a:pPr>
            <a:r>
              <a:rPr lang="zh-CN" altLang="en-US" sz="2400" dirty="0" smtClean="0"/>
              <a:t>验证元素的属性</a:t>
            </a:r>
            <a:r>
              <a:rPr lang="en-US" altLang="zh-CN" sz="2400" dirty="0" smtClean="0"/>
              <a:t>title</a:t>
            </a:r>
          </a:p>
          <a:p>
            <a:pPr>
              <a:lnSpc>
                <a:spcPct val="150000"/>
              </a:lnSpc>
            </a:pPr>
            <a:r>
              <a:rPr lang="zh-CN" altLang="en-US" sz="2400" dirty="0" smtClean="0"/>
              <a:t>验证某个元素对应的</a:t>
            </a:r>
            <a:r>
              <a:rPr lang="en-US" altLang="zh-CN" sz="2400" dirty="0" smtClean="0"/>
              <a:t>value</a:t>
            </a:r>
            <a:r>
              <a:rPr lang="zh-CN" altLang="en-US" sz="2400" dirty="0" smtClean="0"/>
              <a:t>必须是某值</a:t>
            </a:r>
            <a:endParaRPr lang="en-US" altLang="zh-CN" sz="2400" dirty="0" smtClean="0"/>
          </a:p>
          <a:p>
            <a:endParaRPr lang="zh-CN" altLang="en-US" dirty="0"/>
          </a:p>
        </p:txBody>
      </p:sp>
      <p:sp>
        <p:nvSpPr>
          <p:cNvPr id="3" name="标题 2"/>
          <p:cNvSpPr>
            <a:spLocks noGrp="1"/>
          </p:cNvSpPr>
          <p:nvPr>
            <p:ph type="title"/>
          </p:nvPr>
        </p:nvSpPr>
        <p:spPr/>
        <p:txBody>
          <a:bodyPr/>
          <a:lstStyle/>
          <a:p>
            <a:r>
              <a:rPr lang="zh-CN" altLang="en-US" dirty="0" smtClean="0"/>
              <a:t>代码检查点</a:t>
            </a:r>
            <a:endParaRPr lang="zh-CN" altLang="en-US" dirty="0"/>
          </a:p>
        </p:txBody>
      </p:sp>
    </p:spTree>
    <p:extLst>
      <p:ext uri="{BB962C8B-B14F-4D97-AF65-F5344CB8AC3E}">
        <p14:creationId xmlns:p14="http://schemas.microsoft.com/office/powerpoint/2010/main" val="650525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124744"/>
            <a:ext cx="8820472" cy="4525963"/>
          </a:xfrm>
        </p:spPr>
        <p:txBody>
          <a:bodyPr/>
          <a:lstStyle/>
          <a:p>
            <a:r>
              <a:rPr lang="zh-CN" altLang="en-US" dirty="0" smtClean="0"/>
              <a:t>富文本框的实现常见技术用到了</a:t>
            </a:r>
            <a:r>
              <a:rPr lang="en-US" altLang="zh-CN" dirty="0" smtClean="0"/>
              <a:t>Frame</a:t>
            </a:r>
            <a:r>
              <a:rPr lang="zh-CN" altLang="en-US" dirty="0" smtClean="0"/>
              <a:t>标签，并且在</a:t>
            </a:r>
            <a:r>
              <a:rPr lang="en-US" altLang="zh-CN" dirty="0" smtClean="0"/>
              <a:t>Frame</a:t>
            </a:r>
            <a:r>
              <a:rPr lang="zh-CN" altLang="en-US" dirty="0" smtClean="0"/>
              <a:t>中实现了一个常见的</a:t>
            </a:r>
            <a:r>
              <a:rPr lang="en-US" altLang="zh-CN" dirty="0" smtClean="0"/>
              <a:t>HTML</a:t>
            </a:r>
            <a:r>
              <a:rPr lang="zh-CN" altLang="en-US" dirty="0" smtClean="0"/>
              <a:t>网页结构，所以使用普通定位方式无法获取</a:t>
            </a:r>
            <a:endParaRPr lang="en-US" altLang="zh-CN" dirty="0" smtClean="0"/>
          </a:p>
          <a:p>
            <a:r>
              <a:rPr lang="zh-CN" altLang="en-US" dirty="0" smtClean="0"/>
              <a:t>方法</a:t>
            </a:r>
            <a:r>
              <a:rPr lang="en-US" altLang="zh-CN" dirty="0" smtClean="0"/>
              <a:t>1</a:t>
            </a:r>
            <a:r>
              <a:rPr lang="zh-CN" altLang="en-US" dirty="0" smtClean="0"/>
              <a:t>：使用切换子页面语句实现富文本框的输入</a:t>
            </a:r>
            <a:endParaRPr lang="en-US" altLang="zh-CN" dirty="0" smtClean="0"/>
          </a:p>
          <a:p>
            <a:pPr marL="0" indent="0">
              <a:buNone/>
            </a:pPr>
            <a:r>
              <a:rPr lang="en-US" altLang="zh-CN" dirty="0" smtClean="0"/>
              <a:t>	</a:t>
            </a:r>
            <a:r>
              <a:rPr lang="en-US" altLang="zh-CN" dirty="0" err="1" smtClean="0"/>
              <a:t>driver.switchTo</a:t>
            </a:r>
            <a:r>
              <a:rPr lang="en-US" altLang="zh-CN" dirty="0"/>
              <a:t>().</a:t>
            </a:r>
            <a:r>
              <a:rPr lang="en-US" altLang="zh-CN" dirty="0" smtClean="0"/>
              <a:t>frame(“</a:t>
            </a:r>
            <a:r>
              <a:rPr lang="en-US" altLang="zh-CN" dirty="0" err="1" smtClean="0"/>
              <a:t>iframe</a:t>
            </a:r>
            <a:r>
              <a:rPr lang="en-US" altLang="zh-CN" dirty="0" smtClean="0"/>
              <a:t>”);</a:t>
            </a:r>
          </a:p>
          <a:p>
            <a:r>
              <a:rPr lang="zh-CN" altLang="en-US" dirty="0" smtClean="0"/>
              <a:t>方法</a:t>
            </a:r>
            <a:r>
              <a:rPr lang="en-US" altLang="zh-CN" dirty="0" smtClean="0"/>
              <a:t>2</a:t>
            </a:r>
            <a:r>
              <a:rPr lang="zh-CN" altLang="en-US" dirty="0" smtClean="0"/>
              <a:t>：找到紧邻的元素，使用</a:t>
            </a:r>
            <a:r>
              <a:rPr lang="en-US" altLang="zh-CN" dirty="0" smtClean="0"/>
              <a:t>Tab</a:t>
            </a:r>
            <a:r>
              <a:rPr lang="zh-CN" altLang="en-US" dirty="0" smtClean="0"/>
              <a:t>键的方法</a:t>
            </a:r>
            <a:endParaRPr lang="zh-CN" altLang="en-US" dirty="0"/>
          </a:p>
        </p:txBody>
      </p:sp>
      <p:sp>
        <p:nvSpPr>
          <p:cNvPr id="3" name="标题 2"/>
          <p:cNvSpPr>
            <a:spLocks noGrp="1"/>
          </p:cNvSpPr>
          <p:nvPr>
            <p:ph type="title"/>
          </p:nvPr>
        </p:nvSpPr>
        <p:spPr/>
        <p:txBody>
          <a:bodyPr/>
          <a:lstStyle/>
          <a:p>
            <a:r>
              <a:rPr lang="zh-CN" altLang="en-US" dirty="0" smtClean="0"/>
              <a:t>富文本框</a:t>
            </a:r>
            <a:endParaRPr lang="zh-CN" altLang="en-US" dirty="0"/>
          </a:p>
        </p:txBody>
      </p:sp>
    </p:spTree>
    <p:extLst>
      <p:ext uri="{BB962C8B-B14F-4D97-AF65-F5344CB8AC3E}">
        <p14:creationId xmlns:p14="http://schemas.microsoft.com/office/powerpoint/2010/main" val="278096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获取测试对象</a:t>
            </a:r>
            <a:r>
              <a:rPr lang="zh-CN" altLang="en-US" dirty="0" smtClean="0"/>
              <a:t>状态</a:t>
            </a:r>
            <a:endParaRPr lang="zh-CN" altLang="en-US" dirty="0"/>
          </a:p>
        </p:txBody>
      </p:sp>
      <p:sp>
        <p:nvSpPr>
          <p:cNvPr id="5" name="内容占位符 1"/>
          <p:cNvSpPr txBox="1">
            <a:spLocks/>
          </p:cNvSpPr>
          <p:nvPr/>
        </p:nvSpPr>
        <p:spPr>
          <a:xfrm>
            <a:off x="937810" y="1052735"/>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800" dirty="0" smtClean="0"/>
              <a:t>是否存在</a:t>
            </a:r>
            <a:r>
              <a:rPr lang="en-US" altLang="zh-CN" sz="2800" dirty="0" err="1" smtClean="0"/>
              <a:t>NoSuchElementException</a:t>
            </a:r>
            <a:endParaRPr lang="en-US" altLang="zh-CN" sz="2800" dirty="0" smtClean="0"/>
          </a:p>
          <a:p>
            <a:pPr>
              <a:lnSpc>
                <a:spcPct val="150000"/>
              </a:lnSpc>
            </a:pPr>
            <a:r>
              <a:rPr lang="zh-CN" altLang="en-US" sz="2800" dirty="0" smtClean="0"/>
              <a:t>元素是否显示</a:t>
            </a:r>
            <a:r>
              <a:rPr lang="en-US" altLang="zh-CN" sz="2800" dirty="0" err="1" smtClean="0"/>
              <a:t>isDisplayed</a:t>
            </a:r>
            <a:endParaRPr lang="en-US" altLang="zh-CN" sz="2800" dirty="0" smtClean="0"/>
          </a:p>
          <a:p>
            <a:pPr>
              <a:lnSpc>
                <a:spcPct val="150000"/>
              </a:lnSpc>
            </a:pPr>
            <a:r>
              <a:rPr lang="zh-CN" altLang="en-US" sz="2800" dirty="0" smtClean="0"/>
              <a:t>是否被选中</a:t>
            </a:r>
            <a:r>
              <a:rPr lang="en-US" altLang="zh-CN" sz="2800" dirty="0" err="1" smtClean="0"/>
              <a:t>isSelected</a:t>
            </a:r>
            <a:endParaRPr lang="en-US" altLang="zh-CN" sz="2800" dirty="0" smtClean="0"/>
          </a:p>
          <a:p>
            <a:pPr>
              <a:lnSpc>
                <a:spcPct val="150000"/>
              </a:lnSpc>
            </a:pPr>
            <a:r>
              <a:rPr lang="zh-CN" altLang="en-US" sz="2800" dirty="0" smtClean="0"/>
              <a:t>是否可用（灰化状态）</a:t>
            </a:r>
            <a:r>
              <a:rPr lang="en-US" altLang="zh-CN" sz="2800" dirty="0" err="1" smtClean="0"/>
              <a:t>isEnabled</a:t>
            </a:r>
            <a:endParaRPr lang="zh-CN" altLang="en-US" sz="2800" dirty="0"/>
          </a:p>
        </p:txBody>
      </p:sp>
    </p:spTree>
    <p:extLst>
      <p:ext uri="{BB962C8B-B14F-4D97-AF65-F5344CB8AC3E}">
        <p14:creationId xmlns:p14="http://schemas.microsoft.com/office/powerpoint/2010/main" val="3794608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pPr marL="0" indent="0">
              <a:buNone/>
            </a:pPr>
            <a:r>
              <a:rPr lang="zh-CN" altLang="en-US" dirty="0" smtClean="0"/>
              <a:t>方法</a:t>
            </a:r>
            <a:r>
              <a:rPr lang="en-US" altLang="zh-CN" dirty="0" smtClean="0"/>
              <a:t>1</a:t>
            </a:r>
            <a:r>
              <a:rPr lang="zh-CN" altLang="en-US" dirty="0" smtClean="0"/>
              <a:t>：</a:t>
            </a:r>
            <a:r>
              <a:rPr lang="en-US" altLang="zh-CN" dirty="0" err="1"/>
              <a:t>wd.switchTo</a:t>
            </a:r>
            <a:r>
              <a:rPr lang="en-US" altLang="zh-CN" dirty="0"/>
              <a:t>().frame("xhe0_iframe</a:t>
            </a:r>
            <a:r>
              <a:rPr lang="en-US" altLang="zh-CN" dirty="0" smtClean="0"/>
              <a:t>");</a:t>
            </a:r>
          </a:p>
          <a:p>
            <a:pPr marL="0" indent="0">
              <a:buNone/>
            </a:pPr>
            <a:r>
              <a:rPr lang="en-US" altLang="zh-CN" dirty="0" err="1"/>
              <a:t>wd.findElement</a:t>
            </a:r>
            <a:r>
              <a:rPr lang="en-US" altLang="zh-CN" dirty="0"/>
              <a:t>(</a:t>
            </a:r>
            <a:r>
              <a:rPr lang="en-US" altLang="zh-CN" dirty="0" err="1"/>
              <a:t>By.</a:t>
            </a:r>
            <a:r>
              <a:rPr lang="en-US" altLang="zh-CN" i="1" dirty="0" err="1"/>
              <a:t>tagName</a:t>
            </a:r>
            <a:r>
              <a:rPr lang="en-US" altLang="zh-CN" i="1" dirty="0"/>
              <a:t>("body</a:t>
            </a:r>
            <a:r>
              <a:rPr lang="en-US" altLang="zh-CN" i="1" dirty="0" smtClean="0"/>
              <a:t>")).click();</a:t>
            </a:r>
            <a:endParaRPr lang="en-US" altLang="zh-CN" dirty="0"/>
          </a:p>
          <a:p>
            <a:pPr marL="0" indent="0">
              <a:buNone/>
            </a:pPr>
            <a:r>
              <a:rPr lang="en-US" altLang="zh-CN" dirty="0" err="1"/>
              <a:t>wd.findElement</a:t>
            </a:r>
            <a:r>
              <a:rPr lang="en-US" altLang="zh-CN" dirty="0"/>
              <a:t>(</a:t>
            </a:r>
            <a:r>
              <a:rPr lang="en-US" altLang="zh-CN" dirty="0" err="1"/>
              <a:t>By.</a:t>
            </a:r>
            <a:r>
              <a:rPr lang="en-US" altLang="zh-CN" i="1" dirty="0" err="1"/>
              <a:t>tagName</a:t>
            </a:r>
            <a:r>
              <a:rPr lang="en-US" altLang="zh-CN" i="1" dirty="0"/>
              <a:t>("body")).</a:t>
            </a:r>
            <a:r>
              <a:rPr lang="en-US" altLang="zh-CN" i="1" dirty="0" err="1"/>
              <a:t>sendKeys</a:t>
            </a:r>
            <a:r>
              <a:rPr lang="en-US" altLang="zh-CN" i="1" dirty="0"/>
              <a:t>("</a:t>
            </a:r>
            <a:r>
              <a:rPr lang="zh-CN" altLang="en-US" i="1" dirty="0"/>
              <a:t>这个电影值得一看</a:t>
            </a:r>
            <a:r>
              <a:rPr lang="en-US" altLang="zh-CN" i="1" dirty="0"/>
              <a:t>");</a:t>
            </a:r>
          </a:p>
          <a:p>
            <a:pPr marL="0" indent="0">
              <a:buNone/>
            </a:pPr>
            <a:r>
              <a:rPr lang="en-US" altLang="zh-CN" dirty="0"/>
              <a:t>    </a:t>
            </a:r>
            <a:r>
              <a:rPr lang="en-US" altLang="zh-CN" dirty="0" err="1"/>
              <a:t>Thread.</a:t>
            </a:r>
            <a:r>
              <a:rPr lang="en-US" altLang="zh-CN" i="1" dirty="0" err="1"/>
              <a:t>sleep</a:t>
            </a:r>
            <a:r>
              <a:rPr lang="en-US" altLang="zh-CN" i="1" dirty="0"/>
              <a:t>(5000);</a:t>
            </a:r>
          </a:p>
          <a:p>
            <a:pPr marL="0" indent="0">
              <a:buNone/>
            </a:pPr>
            <a:r>
              <a:rPr lang="en-US" altLang="zh-CN" dirty="0" err="1"/>
              <a:t>wd.switchTo</a:t>
            </a:r>
            <a:r>
              <a:rPr lang="en-US" altLang="zh-CN" dirty="0"/>
              <a:t>().</a:t>
            </a:r>
            <a:r>
              <a:rPr lang="en-US" altLang="zh-CN" dirty="0" err="1"/>
              <a:t>defaultContent</a:t>
            </a:r>
            <a:r>
              <a:rPr lang="en-US" altLang="zh-CN" dirty="0"/>
              <a:t>();</a:t>
            </a:r>
            <a:endParaRPr lang="en-US" altLang="zh-CN" dirty="0" smtClean="0"/>
          </a:p>
          <a:p>
            <a:pPr marL="0" indent="0">
              <a:buNone/>
            </a:pPr>
            <a:r>
              <a:rPr lang="zh-CN" altLang="en-US" dirty="0" smtClean="0"/>
              <a:t>方法</a:t>
            </a:r>
            <a:r>
              <a:rPr lang="en-US" altLang="zh-CN" dirty="0" smtClean="0"/>
              <a:t>2</a:t>
            </a:r>
            <a:r>
              <a:rPr lang="zh-CN" altLang="en-US" dirty="0" smtClean="0"/>
              <a:t>：</a:t>
            </a:r>
            <a:endParaRPr lang="en-US" altLang="zh-CN" dirty="0" smtClean="0"/>
          </a:p>
          <a:p>
            <a:pPr marL="0" indent="0">
              <a:buNone/>
            </a:pPr>
            <a:r>
              <a:rPr lang="en-US" altLang="zh-CN" dirty="0" smtClean="0"/>
              <a:t>Actions </a:t>
            </a:r>
            <a:r>
              <a:rPr lang="en-US" altLang="zh-CN" dirty="0"/>
              <a:t>action =</a:t>
            </a:r>
            <a:r>
              <a:rPr lang="en-US" altLang="zh-CN" b="1" dirty="0"/>
              <a:t>new Actions(</a:t>
            </a:r>
            <a:r>
              <a:rPr lang="en-US" altLang="zh-CN" b="1" dirty="0" err="1"/>
              <a:t>wd</a:t>
            </a:r>
            <a:r>
              <a:rPr lang="en-US" altLang="zh-CN" b="1" dirty="0"/>
              <a:t>);</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("hello").perform();</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a:t>
            </a:r>
            <a:r>
              <a:rPr lang="en-US" altLang="zh-CN" dirty="0" err="1"/>
              <a:t>Keys.</a:t>
            </a:r>
            <a:r>
              <a:rPr lang="en-US" altLang="zh-CN" b="1" i="1" dirty="0" err="1"/>
              <a:t>ENTER</a:t>
            </a:r>
            <a:r>
              <a:rPr lang="en-US" altLang="zh-CN" b="1" i="1" dirty="0"/>
              <a:t>).perform();</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12317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sz="2800" dirty="0" smtClean="0">
                <a:hlinkClick r:id="rId2"/>
              </a:rPr>
              <a:t>1</a:t>
            </a:r>
            <a:r>
              <a:rPr lang="zh-CN" altLang="en-US" sz="2800" dirty="0" smtClean="0">
                <a:hlinkClick r:id="rId2"/>
              </a:rPr>
              <a:t>、</a:t>
            </a:r>
            <a:r>
              <a:rPr lang="en-US" altLang="zh-CN" sz="2800" dirty="0" smtClean="0">
                <a:hlinkClick r:id="rId2"/>
              </a:rPr>
              <a:t>http</a:t>
            </a:r>
            <a:r>
              <a:rPr lang="en-US" altLang="zh-CN" sz="2800" dirty="0">
                <a:hlinkClick r:id="rId2"/>
              </a:rPr>
              <a:t>://</a:t>
            </a:r>
            <a:r>
              <a:rPr lang="en-US" altLang="zh-CN" sz="2800" dirty="0" smtClean="0">
                <a:hlinkClick r:id="rId2"/>
              </a:rPr>
              <a:t>localhost:8032/test/AddRecord.html</a:t>
            </a:r>
            <a:r>
              <a:rPr lang="en-US" altLang="zh-CN" sz="2800" dirty="0" smtClean="0"/>
              <a:t> </a:t>
            </a:r>
          </a:p>
          <a:p>
            <a:pPr marL="0" indent="0">
              <a:buNone/>
            </a:pPr>
            <a:r>
              <a:rPr lang="zh-CN" altLang="en-US" dirty="0" smtClean="0"/>
              <a:t>  实现添加图片</a:t>
            </a:r>
            <a:endParaRPr lang="en-US" altLang="zh-CN" dirty="0" smtClean="0"/>
          </a:p>
          <a:p>
            <a:pPr marL="0" indent="0">
              <a:buNone/>
            </a:pPr>
            <a:r>
              <a:rPr lang="en-US" altLang="zh-CN" dirty="0" smtClean="0"/>
              <a:t>2</a:t>
            </a:r>
            <a:r>
              <a:rPr lang="zh-CN" altLang="en-US" dirty="0" smtClean="0"/>
              <a:t>、尝试把打开浏览器，关闭浏览器，进行封装</a:t>
            </a: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extLst>
      <p:ext uri="{BB962C8B-B14F-4D97-AF65-F5344CB8AC3E}">
        <p14:creationId xmlns:p14="http://schemas.microsoft.com/office/powerpoint/2010/main" val="1151142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4" name="矩形 3"/>
          <p:cNvSpPr/>
          <p:nvPr/>
        </p:nvSpPr>
        <p:spPr>
          <a:xfrm>
            <a:off x="1469559" y="1052736"/>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5.2 </a:t>
            </a:r>
            <a:r>
              <a:rPr lang="zh-CN" altLang="en-US" sz="2800" dirty="0" smtClean="0">
                <a:solidFill>
                  <a:srgbClr val="FF0000"/>
                </a:solidFill>
                <a:latin typeface="微软雅黑" panose="020B0503020204020204" pitchFamily="34" charset="-122"/>
                <a:ea typeface="微软雅黑" panose="020B0503020204020204" pitchFamily="34" charset="-122"/>
              </a:rPr>
              <a:t>执行</a:t>
            </a:r>
            <a:r>
              <a:rPr lang="en-US" altLang="zh-CN" sz="2800" dirty="0" err="1">
                <a:solidFill>
                  <a:srgbClr val="FF0000"/>
                </a:solidFill>
                <a:latin typeface="微软雅黑" panose="020B0503020204020204" pitchFamily="34" charset="-122"/>
                <a:ea typeface="微软雅黑" panose="020B0503020204020204" pitchFamily="34" charset="-122"/>
              </a:rPr>
              <a:t>js</a:t>
            </a:r>
            <a:r>
              <a:rPr lang="zh-CN" altLang="en-US" sz="2800" dirty="0" smtClean="0">
                <a:solidFill>
                  <a:srgbClr val="FF0000"/>
                </a:solidFill>
                <a:latin typeface="微软雅黑" panose="020B0503020204020204" pitchFamily="34" charset="-122"/>
                <a:ea typeface="微软雅黑" panose="020B0503020204020204" pitchFamily="34" charset="-122"/>
              </a:rPr>
              <a:t>操作</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184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a:t>
            </a:r>
            <a:r>
              <a:rPr lang="en-US" altLang="zh-CN" dirty="0"/>
              <a:t>JavaScript</a:t>
            </a:r>
            <a:r>
              <a:rPr lang="zh-CN" altLang="en-US" dirty="0"/>
              <a:t>脚本</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8134350" cy="29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18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t>
            </a:r>
            <a:r>
              <a:rPr lang="zh-CN" altLang="en-US" dirty="0" smtClean="0"/>
              <a:t>使用</a:t>
            </a:r>
            <a:r>
              <a:rPr lang="en-US" altLang="zh-CN" dirty="0" err="1" smtClean="0"/>
              <a:t>JavascriptExecutor</a:t>
            </a:r>
            <a:r>
              <a:rPr lang="zh-CN" altLang="en-US" dirty="0" smtClean="0"/>
              <a:t>单击元素</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8200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99592" y="1148243"/>
            <a:ext cx="5688632" cy="830997"/>
          </a:xfrm>
          <a:prstGeom prst="rect">
            <a:avLst/>
          </a:prstGeom>
          <a:noFill/>
        </p:spPr>
        <p:txBody>
          <a:bodyPr wrap="square" rtlCol="0">
            <a:spAutoFit/>
          </a:bodyPr>
          <a:lstStyle/>
          <a:p>
            <a:r>
              <a:rPr lang="en-US" altLang="zh-CN" sz="2400" dirty="0" smtClean="0"/>
              <a:t>click</a:t>
            </a:r>
            <a:r>
              <a:rPr lang="zh-CN" altLang="en-US" sz="2400" dirty="0" smtClean="0"/>
              <a:t>不报错，点击无响应，</a:t>
            </a:r>
            <a:r>
              <a:rPr lang="zh-CN" altLang="en-US" sz="2400" dirty="0" smtClean="0"/>
              <a:t>可以使用这个方法</a:t>
            </a:r>
            <a:endParaRPr lang="zh-CN" altLang="en-US" sz="2400" dirty="0"/>
          </a:p>
        </p:txBody>
      </p:sp>
    </p:spTree>
    <p:extLst>
      <p:ext uri="{BB962C8B-B14F-4D97-AF65-F5344CB8AC3E}">
        <p14:creationId xmlns:p14="http://schemas.microsoft.com/office/powerpoint/2010/main" val="1929932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使用</a:t>
            </a:r>
            <a:r>
              <a:rPr lang="en-US" altLang="zh-CN" dirty="0" err="1"/>
              <a:t>JavascriptExecutor</a:t>
            </a:r>
            <a:r>
              <a:rPr lang="zh-CN" altLang="en-US" dirty="0" smtClean="0"/>
              <a:t>操作</a:t>
            </a:r>
            <a:r>
              <a:rPr lang="zh-CN" altLang="en-US" dirty="0"/>
              <a:t>页面的滚动条</a:t>
            </a:r>
          </a:p>
        </p:txBody>
      </p:sp>
      <p:sp>
        <p:nvSpPr>
          <p:cNvPr id="3" name="TextBox 2"/>
          <p:cNvSpPr txBox="1"/>
          <p:nvPr/>
        </p:nvSpPr>
        <p:spPr>
          <a:xfrm>
            <a:off x="755576" y="1435988"/>
            <a:ext cx="7344816"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mn-ea"/>
              </a:rPr>
              <a:t>滚动条到页面的最下面</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滚动条到页面的某个元素</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滚动条向下移动某个数量的像素</a:t>
            </a:r>
            <a:endParaRPr lang="zh-CN" altLang="en-US" dirty="0">
              <a:latin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85" y="2564904"/>
            <a:ext cx="800239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45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65" y="-1"/>
            <a:ext cx="10102351" cy="818867"/>
          </a:xfrm>
        </p:spPr>
        <p:txBody>
          <a:bodyPr>
            <a:normAutofit/>
          </a:bodyPr>
          <a:lstStyle/>
          <a:p>
            <a:r>
              <a:rPr lang="zh-CN" altLang="en-US" dirty="0" smtClean="0"/>
              <a:t>高亮显示正在被操作的页面元素</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919288"/>
            <a:ext cx="8648700" cy="37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533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设置页面对象的属性值</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508804" cy="328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15616" y="5229200"/>
            <a:ext cx="5616624" cy="400110"/>
          </a:xfrm>
          <a:prstGeom prst="rect">
            <a:avLst/>
          </a:prstGeom>
          <a:noFill/>
        </p:spPr>
        <p:txBody>
          <a:bodyPr wrap="square" rtlCol="0">
            <a:spAutoFit/>
          </a:bodyPr>
          <a:lstStyle/>
          <a:p>
            <a:r>
              <a:rPr lang="zh-CN" altLang="en-US" sz="2000" dirty="0" smtClean="0">
                <a:latin typeface="+mn-ea"/>
              </a:rPr>
              <a:t>可使用</a:t>
            </a:r>
            <a:r>
              <a:rPr lang="en-US" altLang="zh-CN" sz="2000" dirty="0" err="1">
                <a:latin typeface="+mn-ea"/>
              </a:rPr>
              <a:t>removeAttribute</a:t>
            </a:r>
            <a:r>
              <a:rPr lang="zh-CN" altLang="en-US" sz="2000" dirty="0" smtClean="0">
                <a:latin typeface="+mn-ea"/>
              </a:rPr>
              <a:t>删除页面元素的属性</a:t>
            </a:r>
            <a:endParaRPr lang="zh-CN" altLang="en-US" sz="2000" dirty="0">
              <a:latin typeface="+mn-ea"/>
            </a:endParaRPr>
          </a:p>
        </p:txBody>
      </p:sp>
    </p:spTree>
    <p:extLst>
      <p:ext uri="{BB962C8B-B14F-4D97-AF65-F5344CB8AC3E}">
        <p14:creationId xmlns:p14="http://schemas.microsoft.com/office/powerpoint/2010/main" val="4180822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Selenium环境搭建IDE</Template>
  <TotalTime>3580</TotalTime>
  <Words>790</Words>
  <Application>Microsoft Office PowerPoint</Application>
  <PresentationFormat>全屏显示(4:3)</PresentationFormat>
  <Paragraphs>148</Paragraphs>
  <Slides>31</Slides>
  <Notes>2</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moban</vt:lpstr>
      <vt:lpstr>05  WebDriver 高级应用</vt:lpstr>
      <vt:lpstr>本章大纲</vt:lpstr>
      <vt:lpstr>获取测试对象状态</vt:lpstr>
      <vt:lpstr>本章大纲</vt:lpstr>
      <vt:lpstr>执行JavaScript脚本</vt:lpstr>
      <vt:lpstr> 使用JavascriptExecutor单击元素</vt:lpstr>
      <vt:lpstr>使用JavascriptExecutor操作页面的滚动条</vt:lpstr>
      <vt:lpstr>高亮显示正在被操作的页面元素</vt:lpstr>
      <vt:lpstr>设置页面对象的属性值</vt:lpstr>
      <vt:lpstr>本章大纲</vt:lpstr>
      <vt:lpstr> 窗口截屏</vt:lpstr>
      <vt:lpstr>失败截屏，文件名为当前时间</vt:lpstr>
      <vt:lpstr>本章大纲</vt:lpstr>
      <vt:lpstr>强制等待</vt:lpstr>
      <vt:lpstr>隐式等待</vt:lpstr>
      <vt:lpstr>显式等待</vt:lpstr>
      <vt:lpstr>显式等待</vt:lpstr>
      <vt:lpstr>PowerPoint 演示文稿</vt:lpstr>
      <vt:lpstr>自定义的显示等待</vt:lpstr>
      <vt:lpstr>本章大纲</vt:lpstr>
      <vt:lpstr>PowerPoint 演示文稿</vt:lpstr>
      <vt:lpstr>HTML5中的视频播放器</vt:lpstr>
      <vt:lpstr>HTML5中的绘画操作</vt:lpstr>
      <vt:lpstr>HTML5中的存储对象</vt:lpstr>
      <vt:lpstr>Drag和Drop</vt:lpstr>
      <vt:lpstr>PowerPoint 演示文稿</vt:lpstr>
      <vt:lpstr>本章大纲</vt:lpstr>
      <vt:lpstr>代码检查点</vt:lpstr>
      <vt:lpstr>富文本框</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191</cp:revision>
  <dcterms:created xsi:type="dcterms:W3CDTF">2013-09-01T08:58:31Z</dcterms:created>
  <dcterms:modified xsi:type="dcterms:W3CDTF">2018-09-17T07:31:55Z</dcterms:modified>
</cp:coreProperties>
</file>