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sldIdLst>
    <p:sldId id="280" r:id="rId2"/>
    <p:sldId id="261" r:id="rId3"/>
    <p:sldId id="282" r:id="rId4"/>
    <p:sldId id="262" r:id="rId5"/>
    <p:sldId id="263" r:id="rId6"/>
    <p:sldId id="284" r:id="rId7"/>
    <p:sldId id="264" r:id="rId8"/>
    <p:sldId id="265" r:id="rId9"/>
    <p:sldId id="278" r:id="rId10"/>
    <p:sldId id="283" r:id="rId11"/>
    <p:sldId id="266" r:id="rId12"/>
    <p:sldId id="267" r:id="rId13"/>
    <p:sldId id="285" r:id="rId14"/>
    <p:sldId id="268" r:id="rId15"/>
    <p:sldId id="269" r:id="rId16"/>
    <p:sldId id="270" r:id="rId17"/>
    <p:sldId id="286" r:id="rId18"/>
    <p:sldId id="271" r:id="rId19"/>
    <p:sldId id="272" r:id="rId20"/>
    <p:sldId id="273" r:id="rId21"/>
    <p:sldId id="274" r:id="rId22"/>
    <p:sldId id="287" r:id="rId23"/>
    <p:sldId id="276" r:id="rId24"/>
    <p:sldId id="288" r:id="rId25"/>
    <p:sldId id="275" r:id="rId26"/>
    <p:sldId id="277" r:id="rId27"/>
    <p:sldId id="289" r:id="rId28"/>
    <p:sldId id="290" r:id="rId2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62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E1B1D-F8A5-45D0-9C0B-CA3964750FAA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B4538-64F5-410A-B139-4922B21E6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511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实例参照 </a:t>
            </a:r>
            <a:r>
              <a:rPr lang="en-US" altLang="zh-CN" dirty="0" smtClean="0"/>
              <a:t>JunitTest.java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737EE-7F98-4B0E-97B5-D5D721FA5CA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043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737EE-7F98-4B0E-97B5-D5D721FA5C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737EE-7F98-4B0E-97B5-D5D721FA5C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948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34A4E-A369-4ABA-865B-3767012C3E4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589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equalTo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可比较两个对象</a:t>
            </a:r>
            <a:endParaRPr lang="en-US" altLang="zh-CN" dirty="0" smtClean="0"/>
          </a:p>
          <a:p>
            <a:r>
              <a:rPr lang="en-US" altLang="zh-CN" dirty="0" smtClean="0"/>
              <a:t>Is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比较两个值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737EE-7F98-4B0E-97B5-D5D721FA5CA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656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参考文档：</a:t>
            </a:r>
            <a:r>
              <a:rPr lang="en-US" altLang="zh-CN" sz="1200" dirty="0" smtClean="0"/>
              <a:t>http://www.cnblogs.com/mengdd/archive/2013/04/13/3019336.html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B4538-64F5-410A-B139-4922B21E66F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527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D4C6E-6D9A-47E2-A7B5-12C6D6DF17F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901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JUnit3.8</a:t>
            </a:r>
            <a:r>
              <a:rPr lang="zh-CN" altLang="zh-CN" dirty="0" smtClean="0"/>
              <a:t>使用</a:t>
            </a:r>
            <a:r>
              <a:rPr lang="zh-CN" altLang="zh-CN" dirty="0" smtClean="0">
                <a:solidFill>
                  <a:srgbClr val="FF0000"/>
                </a:solidFill>
              </a:rPr>
              <a:t>命名约定和反射</a:t>
            </a:r>
            <a:r>
              <a:rPr lang="zh-CN" altLang="zh-CN" dirty="0" smtClean="0"/>
              <a:t>来定位测试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737EE-7F98-4B0E-97B5-D5D721FA5CA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60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731991"/>
            <a:ext cx="1053058" cy="3198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06 </a:t>
            </a:r>
            <a:r>
              <a:rPr lang="en-US" altLang="zh-CN" dirty="0" err="1" smtClean="0">
                <a:latin typeface="+mn-ea"/>
                <a:ea typeface="+mn-ea"/>
              </a:rPr>
              <a:t>JUnit</a:t>
            </a:r>
            <a:r>
              <a:rPr lang="zh-CN" altLang="en-US" dirty="0">
                <a:latin typeface="+mn-ea"/>
                <a:ea typeface="+mn-ea"/>
              </a:rPr>
              <a:t>单元测试框架</a:t>
            </a:r>
          </a:p>
        </p:txBody>
      </p:sp>
    </p:spTree>
    <p:extLst>
      <p:ext uri="{BB962C8B-B14F-4D97-AF65-F5344CB8AC3E}">
        <p14:creationId xmlns:p14="http://schemas.microsoft.com/office/powerpoint/2010/main" val="13687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JUnit3</a:t>
            </a:r>
            <a:r>
              <a:rPr lang="zh-CN" altLang="en-US" dirty="0"/>
              <a:t>的使用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5607"/>
            <a:ext cx="7210425" cy="273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857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使用了</a:t>
            </a:r>
            <a:r>
              <a:rPr lang="en-US" altLang="zh-CN" dirty="0" smtClean="0"/>
              <a:t>JUnit4</a:t>
            </a:r>
            <a:r>
              <a:rPr lang="zh-CN" altLang="en-US" dirty="0" smtClean="0"/>
              <a:t>后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32" y="1275606"/>
            <a:ext cx="8715375" cy="2121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96184" y="3757572"/>
            <a:ext cx="8208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Keep the bar green to keep the code clean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30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Build Path-&gt;Configure-&gt;Add Library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/>
              <a:t>org.junit</a:t>
            </a:r>
            <a:r>
              <a:rPr lang="en-US" altLang="zh-CN" dirty="0"/>
              <a:t>.*;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导入</a:t>
            </a:r>
            <a:r>
              <a:rPr lang="en-US" altLang="zh-CN" dirty="0" err="1" smtClean="0"/>
              <a:t>JUnit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53649"/>
            <a:ext cx="8044150" cy="329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7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 smtClean="0"/>
              <a:t>4.1 </a:t>
            </a:r>
            <a:r>
              <a:rPr lang="zh-CN" altLang="en-US" sz="3600" dirty="0" smtClean="0"/>
              <a:t>什么</a:t>
            </a:r>
            <a:r>
              <a:rPr lang="zh-CN" altLang="en-US" sz="3600" dirty="0"/>
              <a:t>是单元测试</a:t>
            </a:r>
            <a:endParaRPr lang="en-US" altLang="zh-CN" sz="36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 smtClean="0"/>
              <a:t>4.2 </a:t>
            </a:r>
            <a:r>
              <a:rPr lang="en-US" altLang="zh-CN" sz="3600" dirty="0" err="1" smtClean="0"/>
              <a:t>JUnit</a:t>
            </a:r>
            <a:r>
              <a:rPr lang="zh-CN" altLang="en-US" sz="3600" dirty="0"/>
              <a:t>的介绍</a:t>
            </a:r>
            <a:endParaRPr lang="en-US" altLang="zh-CN" sz="36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4.3 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JUnit</a:t>
            </a:r>
            <a:r>
              <a:rPr lang="zh-CN" altLang="en-US" sz="3600" dirty="0">
                <a:solidFill>
                  <a:srgbClr val="FF0000"/>
                </a:solidFill>
              </a:rPr>
              <a:t>的常用注解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 smtClean="0"/>
              <a:t>4.4 </a:t>
            </a:r>
            <a:r>
              <a:rPr lang="en-US" altLang="zh-CN" sz="3600" dirty="0" err="1" smtClean="0"/>
              <a:t>hamcrest</a:t>
            </a:r>
            <a:r>
              <a:rPr lang="zh-CN" altLang="zh-CN" sz="3600" dirty="0"/>
              <a:t>断言</a:t>
            </a:r>
            <a:endParaRPr lang="en-US" altLang="zh-CN" sz="36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 smtClean="0"/>
              <a:t>4.5 </a:t>
            </a:r>
            <a:r>
              <a:rPr lang="zh-CN" altLang="en-US" sz="3600" dirty="0" smtClean="0"/>
              <a:t>参数</a:t>
            </a:r>
            <a:r>
              <a:rPr lang="zh-CN" altLang="en-US" sz="3600" dirty="0"/>
              <a:t>化</a:t>
            </a:r>
            <a:endParaRPr lang="en-US" altLang="zh-CN" sz="36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 smtClean="0"/>
              <a:t>4.6 Test</a:t>
            </a:r>
            <a:r>
              <a:rPr lang="en-US" altLang="zh-CN" sz="3600" dirty="0"/>
              <a:t> Suite</a:t>
            </a:r>
            <a:endParaRPr lang="zh-CN" altLang="en-US" sz="3600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5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111511"/>
              </p:ext>
            </p:extLst>
          </p:nvPr>
        </p:nvGraphicFramePr>
        <p:xfrm>
          <a:off x="179512" y="573528"/>
          <a:ext cx="8856984" cy="44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6408712"/>
              </a:tblGrid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Annotations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含义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746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@Test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定义一个要测试的方法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Test(</a:t>
                      </a:r>
                      <a:r>
                        <a:rPr lang="en-US" altLang="zh-CN" sz="1400" dirty="0" smtClean="0"/>
                        <a:t>expected=</a:t>
                      </a:r>
                      <a:r>
                        <a:rPr lang="en-US" altLang="zh-CN" sz="1400" dirty="0" err="1" smtClean="0"/>
                        <a:t>XXException.class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检测方法是不是抛出了对应的异常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3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@Test(timeout=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如果方法的执行操作毫秒数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 &gt;100ms</a:t>
                      </a:r>
                      <a:r>
                        <a:rPr lang="zh-CN" altLang="en-US" sz="1400" baseline="0" dirty="0" smtClean="0">
                          <a:solidFill>
                            <a:schemeClr val="tx1"/>
                          </a:solidFill>
                        </a:rPr>
                        <a:t>，那么方法失败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@Before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每一个测试方法之前运行，常用来进行一些测试环境的准备，例如：读入数据，初始化类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@After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每一个测试方法之后运行，与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@Before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对应，做一个清理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释放的工作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BeforeClass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solidFill>
                            <a:schemeClr val="tx1"/>
                          </a:solidFill>
                        </a:rPr>
                        <a:t>所有测试方法之前运行，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只执行一次，</a:t>
                      </a:r>
                      <a:r>
                        <a:rPr lang="zh-CN" altLang="zh-CN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且必须为</a:t>
                      </a: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void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，类加载时运行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r>
                        <a:rPr lang="zh-CN" altLang="en-US" sz="1400" baseline="0" dirty="0" smtClean="0">
                          <a:solidFill>
                            <a:schemeClr val="tx1"/>
                          </a:solidFill>
                        </a:rPr>
                        <a:t>常用做一些所有的测试方法都要依赖的工作：数据库的连接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AfterClass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aseline="0" dirty="0" smtClean="0">
                          <a:solidFill>
                            <a:schemeClr val="tx1"/>
                          </a:solidFill>
                        </a:rPr>
                        <a:t>所有测试方法之后运行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400" baseline="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只执行一次，且必须为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void </a:t>
                      </a:r>
                      <a:r>
                        <a:rPr lang="zh-CN" altLang="en-US" sz="1400" baseline="0" dirty="0" smtClean="0">
                          <a:solidFill>
                            <a:schemeClr val="tx1"/>
                          </a:solidFill>
                        </a:rPr>
                        <a:t>与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BeforeClass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相对应，做一些类级别的清理工作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327"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@Ignore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表明测试方法是被忽略的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Junit</a:t>
                      </a:r>
                      <a:r>
                        <a:rPr lang="zh-CN" altLang="en-US" sz="1400" dirty="0" smtClean="0"/>
                        <a:t>用例的执行顺序如下：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5125" indent="-255588" algn="l"/>
                      <a:r>
                        <a:rPr lang="zh-CN" altLang="en-US" sz="1400" dirty="0" smtClean="0"/>
                        <a:t>运行</a:t>
                      </a:r>
                      <a:r>
                        <a:rPr lang="en-US" altLang="zh-CN" sz="1400" dirty="0" smtClean="0"/>
                        <a:t>@</a:t>
                      </a:r>
                      <a:r>
                        <a:rPr lang="en-US" altLang="zh-CN" sz="1400" dirty="0" err="1" smtClean="0"/>
                        <a:t>BeforeClass</a:t>
                      </a:r>
                      <a:r>
                        <a:rPr lang="en-US" altLang="zh-CN" sz="1400" dirty="0" smtClean="0"/>
                        <a:t>-&gt;</a:t>
                      </a:r>
                      <a:r>
                        <a:rPr lang="zh-CN" altLang="en-US" sz="1400" dirty="0" smtClean="0"/>
                        <a:t>测试类实例化</a:t>
                      </a:r>
                      <a:r>
                        <a:rPr lang="en-US" altLang="zh-CN" sz="1400" smtClean="0"/>
                        <a:t>-&gt;</a:t>
                      </a:r>
                      <a:r>
                        <a:rPr lang="zh-CN" altLang="en-US" sz="1400" smtClean="0"/>
                        <a:t>运行</a:t>
                      </a:r>
                      <a:r>
                        <a:rPr lang="en-US" altLang="zh-CN" sz="1400" dirty="0" smtClean="0"/>
                        <a:t>@Before-&gt;</a:t>
                      </a:r>
                      <a:r>
                        <a:rPr lang="zh-CN" altLang="en-US" sz="1400" dirty="0" smtClean="0"/>
                        <a:t>运行</a:t>
                      </a:r>
                      <a:r>
                        <a:rPr lang="en-US" altLang="zh-CN" sz="1400" dirty="0" smtClean="0"/>
                        <a:t>@Test-&gt;</a:t>
                      </a:r>
                      <a:r>
                        <a:rPr lang="zh-CN" altLang="en-US" sz="1400" dirty="0" smtClean="0"/>
                        <a:t>运行</a:t>
                      </a:r>
                      <a:r>
                        <a:rPr lang="en-US" altLang="zh-CN" sz="1400" dirty="0" smtClean="0"/>
                        <a:t>@After-&gt;</a:t>
                      </a:r>
                      <a:r>
                        <a:rPr lang="zh-CN" altLang="en-US" sz="1400" dirty="0" smtClean="0"/>
                        <a:t>运行</a:t>
                      </a:r>
                      <a:r>
                        <a:rPr lang="en-US" altLang="zh-CN" sz="1400" dirty="0" smtClean="0"/>
                        <a:t>@</a:t>
                      </a:r>
                      <a:r>
                        <a:rPr lang="en-US" altLang="zh-CN" sz="1400" dirty="0" err="1" smtClean="0"/>
                        <a:t>AfterClass</a:t>
                      </a:r>
                      <a:endParaRPr lang="zh-CN" altLang="en-US" sz="900" dirty="0" smtClean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-12855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JUnit4 </a:t>
            </a:r>
            <a:r>
              <a:rPr lang="zh-CN" altLang="en-US" dirty="0"/>
              <a:t>常用</a:t>
            </a:r>
            <a:r>
              <a:rPr lang="zh-CN" altLang="en-US" dirty="0" smtClean="0"/>
              <a:t>注解</a:t>
            </a:r>
            <a:r>
              <a:rPr lang="en-US" altLang="zh-CN" dirty="0" smtClean="0"/>
              <a:t>(JunitDemo.java)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06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874541"/>
              </p:ext>
            </p:extLst>
          </p:nvPr>
        </p:nvGraphicFramePr>
        <p:xfrm>
          <a:off x="683568" y="843558"/>
          <a:ext cx="7578228" cy="3961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4265860"/>
              </a:tblGrid>
              <a:tr h="4951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assertEquals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(a, b)</a:t>
                      </a:r>
                      <a:endParaRPr lang="zh-CN" altLang="zh-CN" sz="1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是否等于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1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assertNotEquals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(a, b)</a:t>
                      </a:r>
                      <a:endParaRPr lang="zh-CN" altLang="zh-CN" sz="14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等于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114">
                <a:tc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assertFalse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lang="zh-CN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是否为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114">
                <a:tc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assertTrue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lang="zh-CN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是否为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1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assertNull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lang="zh-CN" altLang="zh-CN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是否为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114">
                <a:tc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assertNotNull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lang="zh-CN" altLang="zh-C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是否非空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114">
                <a:tc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assertSame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(a, b)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zh-C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是否都引用同一个对象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114">
                <a:tc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assertNotSame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(a, b)</a:t>
                      </a:r>
                      <a:endParaRPr lang="zh-CN" altLang="zh-C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是否没有都引用同一个对象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0371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比较</a:t>
            </a:r>
            <a:r>
              <a:rPr lang="zh-CN" altLang="en-US" dirty="0"/>
              <a:t>预期结果与实际结果</a:t>
            </a:r>
          </a:p>
        </p:txBody>
      </p:sp>
    </p:spTree>
    <p:extLst>
      <p:ext uri="{BB962C8B-B14F-4D97-AF65-F5344CB8AC3E}">
        <p14:creationId xmlns:p14="http://schemas.microsoft.com/office/powerpoint/2010/main" val="59647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818554"/>
            <a:ext cx="7666037" cy="3859430"/>
          </a:xfrm>
        </p:spPr>
        <p:txBody>
          <a:bodyPr/>
          <a:lstStyle/>
          <a:p>
            <a:pPr lvl="0"/>
            <a:r>
              <a:rPr lang="en-US" altLang="zh-CN" sz="2400" dirty="0" smtClean="0"/>
              <a:t>Failures</a:t>
            </a:r>
            <a:r>
              <a:rPr lang="zh-CN" altLang="zh-CN" sz="2400" dirty="0" smtClean="0"/>
              <a:t>是</a:t>
            </a:r>
            <a:r>
              <a:rPr lang="zh-CN" altLang="zh-CN" sz="2400" dirty="0"/>
              <a:t>指测试</a:t>
            </a:r>
            <a:r>
              <a:rPr lang="zh-CN" altLang="zh-CN" sz="2400" dirty="0" smtClean="0"/>
              <a:t>失败</a:t>
            </a:r>
            <a:r>
              <a:rPr lang="zh-CN" altLang="en-US" sz="2400" dirty="0" smtClean="0"/>
              <a:t>，预期结果是实际结果不一致</a:t>
            </a:r>
            <a:endParaRPr lang="zh-CN" altLang="zh-CN" sz="2400" dirty="0"/>
          </a:p>
          <a:p>
            <a:pPr lvl="0"/>
            <a:r>
              <a:rPr lang="en-US" altLang="zh-CN" sz="2400" dirty="0" smtClean="0"/>
              <a:t>Errors</a:t>
            </a:r>
            <a:r>
              <a:rPr lang="zh-CN" altLang="zh-CN" sz="2400" dirty="0" smtClean="0"/>
              <a:t>是</a:t>
            </a:r>
            <a:r>
              <a:rPr lang="zh-CN" altLang="zh-CN" sz="2400" dirty="0"/>
              <a:t>指测试程序本身出错，代码异常引起来</a:t>
            </a:r>
            <a:r>
              <a:rPr lang="zh-CN" altLang="zh-CN" sz="2400" dirty="0" smtClean="0"/>
              <a:t>的</a:t>
            </a:r>
            <a:endParaRPr lang="en-US" altLang="zh-CN" sz="2400" dirty="0" smtClean="0"/>
          </a:p>
          <a:p>
            <a:pPr marL="0" lv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/>
              <a:t>Failures</a:t>
            </a:r>
            <a:r>
              <a:rPr lang="zh-CN" altLang="zh-CN" sz="4000" dirty="0"/>
              <a:t>和</a:t>
            </a:r>
            <a:r>
              <a:rPr lang="en-US" altLang="zh-CN" sz="4000" dirty="0" smtClean="0"/>
              <a:t>Errors</a:t>
            </a:r>
            <a:endParaRPr lang="zh-CN" altLang="en-US" sz="4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768836"/>
              </p:ext>
            </p:extLst>
          </p:nvPr>
        </p:nvGraphicFramePr>
        <p:xfrm>
          <a:off x="1259632" y="2517744"/>
          <a:ext cx="6768752" cy="2052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8814"/>
                <a:gridCol w="3769938"/>
              </a:tblGrid>
              <a:tr h="31943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Failures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Errors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327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@Test</a:t>
                      </a:r>
                      <a:endParaRPr lang="zh-CN" altLang="zh-CN" sz="1400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test(){</a:t>
                      </a:r>
                      <a:endParaRPr lang="zh-CN" altLang="zh-CN" sz="1400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40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i=10;</a:t>
                      </a:r>
                      <a:endParaRPr lang="zh-CN" altLang="zh-CN" sz="1400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40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assertEquals</a:t>
                      </a:r>
                      <a:r>
                        <a:rPr lang="en-US" altLang="zh-CN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i);</a:t>
                      </a:r>
                      <a:endParaRPr lang="zh-CN" altLang="zh-CN" sz="1400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}</a:t>
                      </a:r>
                      <a:endParaRPr lang="zh-CN" altLang="zh-CN" sz="1400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400" i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@Test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test(){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40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 i = null;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40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assertEquals</a:t>
                      </a:r>
                      <a:r>
                        <a:rPr lang="en-US" altLang="zh-CN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i[0]);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sz="1400" i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1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 smtClean="0"/>
              <a:t>4.1 </a:t>
            </a:r>
            <a:r>
              <a:rPr lang="zh-CN" altLang="en-US" sz="3600" dirty="0" smtClean="0"/>
              <a:t>什么</a:t>
            </a:r>
            <a:r>
              <a:rPr lang="zh-CN" altLang="en-US" sz="3600" dirty="0"/>
              <a:t>是单元测试</a:t>
            </a:r>
            <a:endParaRPr lang="en-US" altLang="zh-CN" sz="36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 smtClean="0"/>
              <a:t>4.2 </a:t>
            </a:r>
            <a:r>
              <a:rPr lang="en-US" altLang="zh-CN" sz="3600" dirty="0" err="1" smtClean="0"/>
              <a:t>JUnit</a:t>
            </a:r>
            <a:r>
              <a:rPr lang="zh-CN" altLang="en-US" sz="3600" dirty="0"/>
              <a:t>的介绍</a:t>
            </a:r>
            <a:endParaRPr lang="en-US" altLang="zh-CN" sz="36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 smtClean="0"/>
              <a:t>4.3 </a:t>
            </a:r>
            <a:r>
              <a:rPr lang="en-US" altLang="zh-CN" sz="3600" dirty="0" err="1" smtClean="0"/>
              <a:t>JUnit</a:t>
            </a:r>
            <a:r>
              <a:rPr lang="zh-CN" altLang="en-US" sz="3600" dirty="0"/>
              <a:t>的常用注解</a:t>
            </a:r>
            <a:endParaRPr lang="en-US" altLang="zh-CN" sz="36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4.4 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hamcrest</a:t>
            </a:r>
            <a:r>
              <a:rPr lang="zh-CN" altLang="zh-CN" sz="3600" dirty="0">
                <a:solidFill>
                  <a:srgbClr val="FF0000"/>
                </a:solidFill>
              </a:rPr>
              <a:t>断言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 smtClean="0"/>
              <a:t>4.5 </a:t>
            </a:r>
            <a:r>
              <a:rPr lang="zh-CN" altLang="en-US" sz="3600" dirty="0" smtClean="0"/>
              <a:t>参数</a:t>
            </a:r>
            <a:r>
              <a:rPr lang="zh-CN" altLang="en-US" sz="3600" dirty="0"/>
              <a:t>化</a:t>
            </a:r>
            <a:endParaRPr lang="en-US" altLang="zh-CN" sz="36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 smtClean="0"/>
              <a:t>4.6 Test</a:t>
            </a:r>
            <a:r>
              <a:rPr lang="en-US" altLang="zh-CN" sz="3600" dirty="0"/>
              <a:t> Suite</a:t>
            </a:r>
            <a:endParaRPr lang="zh-CN" altLang="en-US" sz="3600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97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154" y="915566"/>
            <a:ext cx="9001000" cy="18365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 smtClean="0"/>
              <a:t>一般</a:t>
            </a:r>
            <a:r>
              <a:rPr lang="zh-CN" altLang="en-US" dirty="0"/>
              <a:t>匹配符 </a:t>
            </a:r>
            <a:endParaRPr lang="en-US" altLang="zh-CN" dirty="0" smtClean="0"/>
          </a:p>
          <a:p>
            <a:r>
              <a:rPr lang="en-US" altLang="zh-CN" dirty="0" err="1" smtClean="0"/>
              <a:t>assertThat</a:t>
            </a:r>
            <a:r>
              <a:rPr lang="en-US" altLang="zh-CN" dirty="0" smtClean="0"/>
              <a:t>(s</a:t>
            </a:r>
            <a:r>
              <a:rPr lang="en-US" altLang="zh-CN" dirty="0"/>
              <a:t>, </a:t>
            </a:r>
            <a:r>
              <a:rPr lang="en-US" altLang="zh-CN" dirty="0" err="1"/>
              <a:t>allOf</a:t>
            </a:r>
            <a:r>
              <a:rPr lang="en-US" altLang="zh-CN" dirty="0"/>
              <a:t>(</a:t>
            </a:r>
            <a:r>
              <a:rPr lang="en-US" altLang="zh-CN" dirty="0" err="1"/>
              <a:t>greaterThan</a:t>
            </a:r>
            <a:r>
              <a:rPr lang="en-US" altLang="zh-CN" dirty="0"/>
              <a:t>(1), </a:t>
            </a:r>
            <a:r>
              <a:rPr lang="en-US" altLang="zh-CN" dirty="0" err="1"/>
              <a:t>lessThan</a:t>
            </a:r>
            <a:r>
              <a:rPr lang="en-US" altLang="zh-CN" dirty="0"/>
              <a:t>(3))); </a:t>
            </a:r>
          </a:p>
          <a:p>
            <a:r>
              <a:rPr lang="en-US" altLang="zh-CN" dirty="0" err="1"/>
              <a:t>assertThat</a:t>
            </a:r>
            <a:r>
              <a:rPr lang="en-US" altLang="zh-CN" dirty="0"/>
              <a:t>(s, </a:t>
            </a:r>
            <a:r>
              <a:rPr lang="en-US" altLang="zh-CN" dirty="0" err="1"/>
              <a:t>anyOf</a:t>
            </a:r>
            <a:r>
              <a:rPr lang="en-US" altLang="zh-CN" dirty="0"/>
              <a:t>(</a:t>
            </a:r>
            <a:r>
              <a:rPr lang="en-US" altLang="zh-CN" dirty="0" err="1"/>
              <a:t>greaterThan</a:t>
            </a:r>
            <a:r>
              <a:rPr lang="en-US" altLang="zh-CN" dirty="0"/>
              <a:t>(10), </a:t>
            </a:r>
            <a:r>
              <a:rPr lang="en-US" altLang="zh-CN" dirty="0" err="1"/>
              <a:t>lessThan</a:t>
            </a:r>
            <a:r>
              <a:rPr lang="en-US" altLang="zh-CN" dirty="0"/>
              <a:t>(5)));</a:t>
            </a:r>
          </a:p>
          <a:p>
            <a:r>
              <a:rPr lang="en-US" altLang="zh-CN" dirty="0" err="1"/>
              <a:t>assertThat</a:t>
            </a:r>
            <a:r>
              <a:rPr lang="en-US" altLang="zh-CN" dirty="0"/>
              <a:t>(s, anything()); </a:t>
            </a:r>
          </a:p>
          <a:p>
            <a:r>
              <a:rPr lang="en-US" altLang="zh-CN" dirty="0" err="1"/>
              <a:t>assertThat</a:t>
            </a:r>
            <a:r>
              <a:rPr lang="en-US" altLang="zh-CN" dirty="0"/>
              <a:t>(s, is(2));</a:t>
            </a:r>
          </a:p>
          <a:p>
            <a:r>
              <a:rPr lang="en-US" altLang="zh-CN" dirty="0" err="1"/>
              <a:t>assertThat</a:t>
            </a:r>
            <a:r>
              <a:rPr lang="en-US" altLang="zh-CN" dirty="0"/>
              <a:t>(s, not(1)); </a:t>
            </a:r>
          </a:p>
          <a:p>
            <a:r>
              <a:rPr lang="en-US" altLang="zh-CN" dirty="0" err="1"/>
              <a:t>assertThat</a:t>
            </a:r>
            <a:r>
              <a:rPr lang="en-US" altLang="zh-CN" dirty="0"/>
              <a:t>( </a:t>
            </a:r>
            <a:r>
              <a:rPr lang="en-US" altLang="zh-CN" dirty="0" err="1"/>
              <a:t>str</a:t>
            </a:r>
            <a:r>
              <a:rPr lang="en-US" altLang="zh-CN" dirty="0"/>
              <a:t>, not( “</a:t>
            </a:r>
            <a:r>
              <a:rPr lang="en-US" altLang="zh-CN" dirty="0" err="1"/>
              <a:t>hebei</a:t>
            </a:r>
            <a:r>
              <a:rPr lang="en-US" altLang="zh-CN" dirty="0"/>
              <a:t>" ) );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 smtClean="0"/>
              <a:t> </a:t>
            </a:r>
            <a:r>
              <a:rPr lang="en-US" altLang="zh-CN" sz="4000" dirty="0" err="1"/>
              <a:t>hamcrest</a:t>
            </a:r>
            <a:r>
              <a:rPr lang="zh-CN" altLang="zh-CN" sz="4000" dirty="0"/>
              <a:t>断言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8510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67594"/>
            <a:ext cx="7488832" cy="3481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数值匹配符</a:t>
            </a:r>
            <a:endParaRPr lang="en-US" altLang="zh-CN" dirty="0" smtClean="0"/>
          </a:p>
          <a:p>
            <a:r>
              <a:rPr lang="en-US" altLang="zh-CN" dirty="0" err="1"/>
              <a:t>assertThat</a:t>
            </a:r>
            <a:r>
              <a:rPr lang="en-US" altLang="zh-CN" dirty="0"/>
              <a:t>(d, </a:t>
            </a:r>
            <a:r>
              <a:rPr lang="en-US" altLang="zh-CN" dirty="0" err="1"/>
              <a:t>closeTo</a:t>
            </a:r>
            <a:r>
              <a:rPr lang="en-US" altLang="zh-CN" dirty="0"/>
              <a:t>(3.0, 0.5)); </a:t>
            </a:r>
          </a:p>
          <a:p>
            <a:r>
              <a:rPr lang="en-US" altLang="zh-CN" dirty="0" err="1"/>
              <a:t>assertThat</a:t>
            </a:r>
            <a:r>
              <a:rPr lang="en-US" altLang="zh-CN" dirty="0"/>
              <a:t>(d, </a:t>
            </a:r>
            <a:r>
              <a:rPr lang="en-US" altLang="zh-CN" dirty="0" err="1"/>
              <a:t>greaterThan</a:t>
            </a:r>
            <a:r>
              <a:rPr lang="en-US" altLang="zh-CN" dirty="0"/>
              <a:t>(3.0)); </a:t>
            </a:r>
          </a:p>
          <a:p>
            <a:r>
              <a:rPr lang="en-US" altLang="zh-CN" dirty="0" err="1"/>
              <a:t>assertThat</a:t>
            </a:r>
            <a:r>
              <a:rPr lang="en-US" altLang="zh-CN" dirty="0"/>
              <a:t>(d, </a:t>
            </a:r>
            <a:r>
              <a:rPr lang="en-US" altLang="zh-CN" dirty="0" err="1"/>
              <a:t>lessThan</a:t>
            </a:r>
            <a:r>
              <a:rPr lang="en-US" altLang="zh-CN" dirty="0"/>
              <a:t>(3.5)); </a:t>
            </a:r>
          </a:p>
          <a:p>
            <a:r>
              <a:rPr lang="en-US" altLang="zh-CN" dirty="0" err="1"/>
              <a:t>assertThat</a:t>
            </a:r>
            <a:r>
              <a:rPr lang="en-US" altLang="zh-CN" dirty="0"/>
              <a:t>(d, </a:t>
            </a:r>
            <a:r>
              <a:rPr lang="en-US" altLang="zh-CN" dirty="0" err="1"/>
              <a:t>greaterThanOrEqualTo</a:t>
            </a:r>
            <a:r>
              <a:rPr lang="en-US" altLang="zh-CN" dirty="0"/>
              <a:t>(3.3)); </a:t>
            </a:r>
          </a:p>
          <a:p>
            <a:r>
              <a:rPr lang="en-US" altLang="zh-CN" dirty="0" err="1"/>
              <a:t>assertThat</a:t>
            </a:r>
            <a:r>
              <a:rPr lang="en-US" altLang="zh-CN" dirty="0"/>
              <a:t>(d, </a:t>
            </a:r>
            <a:r>
              <a:rPr lang="en-US" altLang="zh-CN" dirty="0" err="1"/>
              <a:t>lessThanOrEqualTo</a:t>
            </a:r>
            <a:r>
              <a:rPr lang="en-US" altLang="zh-CN" dirty="0"/>
              <a:t>(3.4)); 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 err="1" smtClean="0"/>
              <a:t>hamcrest</a:t>
            </a:r>
            <a:r>
              <a:rPr lang="zh-CN" altLang="zh-CN" sz="4000" dirty="0" smtClean="0"/>
              <a:t>断言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9865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/>
              <a:t>6</a:t>
            </a:r>
            <a:r>
              <a:rPr lang="en-US" altLang="zh-CN" sz="3600" dirty="0" smtClean="0"/>
              <a:t>.1 </a:t>
            </a:r>
            <a:r>
              <a:rPr lang="zh-CN" altLang="en-US" sz="3600" dirty="0" smtClean="0"/>
              <a:t>什么</a:t>
            </a:r>
            <a:r>
              <a:rPr lang="zh-CN" altLang="en-US" sz="3600" dirty="0"/>
              <a:t>是单元测试</a:t>
            </a:r>
            <a:endParaRPr lang="en-US" altLang="zh-CN" sz="36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 smtClean="0"/>
              <a:t>6.2 </a:t>
            </a:r>
            <a:r>
              <a:rPr lang="en-US" altLang="zh-CN" sz="3600" dirty="0" err="1" smtClean="0"/>
              <a:t>JUnit</a:t>
            </a:r>
            <a:r>
              <a:rPr lang="zh-CN" altLang="en-US" sz="3600" dirty="0"/>
              <a:t>的介绍</a:t>
            </a:r>
            <a:endParaRPr lang="en-US" altLang="zh-CN" sz="36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/>
              <a:t>6</a:t>
            </a:r>
            <a:r>
              <a:rPr lang="en-US" altLang="zh-CN" sz="3600" dirty="0" smtClean="0"/>
              <a:t>.3 </a:t>
            </a:r>
            <a:r>
              <a:rPr lang="en-US" altLang="zh-CN" sz="3600" dirty="0" err="1" smtClean="0"/>
              <a:t>JUnit</a:t>
            </a:r>
            <a:r>
              <a:rPr lang="zh-CN" altLang="en-US" sz="3600" dirty="0"/>
              <a:t>的常用注解</a:t>
            </a:r>
            <a:endParaRPr lang="en-US" altLang="zh-CN" sz="36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/>
              <a:t>6</a:t>
            </a:r>
            <a:r>
              <a:rPr lang="en-US" altLang="zh-CN" sz="3600" dirty="0" smtClean="0"/>
              <a:t>.4 </a:t>
            </a:r>
            <a:r>
              <a:rPr lang="en-US" altLang="zh-CN" sz="3600" dirty="0" err="1" smtClean="0"/>
              <a:t>hamcrest</a:t>
            </a:r>
            <a:r>
              <a:rPr lang="zh-CN" altLang="zh-CN" sz="3600" dirty="0"/>
              <a:t>断言</a:t>
            </a:r>
            <a:endParaRPr lang="en-US" altLang="zh-CN" sz="36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/>
              <a:t>6</a:t>
            </a:r>
            <a:r>
              <a:rPr lang="en-US" altLang="zh-CN" sz="3600" dirty="0" smtClean="0"/>
              <a:t>.5 </a:t>
            </a:r>
            <a:r>
              <a:rPr lang="zh-CN" altLang="en-US" sz="3600" dirty="0" smtClean="0"/>
              <a:t>参数</a:t>
            </a:r>
            <a:r>
              <a:rPr lang="zh-CN" altLang="en-US" sz="3600" dirty="0"/>
              <a:t>化</a:t>
            </a:r>
            <a:endParaRPr lang="en-US" altLang="zh-CN" sz="36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/>
              <a:t>6</a:t>
            </a:r>
            <a:r>
              <a:rPr lang="en-US" altLang="zh-CN" sz="3600" dirty="0" smtClean="0"/>
              <a:t>.6 Test</a:t>
            </a:r>
            <a:r>
              <a:rPr lang="en-US" altLang="zh-CN" sz="3600" dirty="0"/>
              <a:t> Suite</a:t>
            </a:r>
            <a:endParaRPr lang="zh-CN" altLang="en-US" sz="3600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17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/>
              <a:t>字符串匹配符</a:t>
            </a:r>
            <a:endParaRPr lang="en-US" altLang="zh-CN" dirty="0" smtClean="0"/>
          </a:p>
          <a:p>
            <a:r>
              <a:rPr lang="en-US" altLang="zh-CN" dirty="0" err="1" smtClean="0"/>
              <a:t>assertThat</a:t>
            </a:r>
            <a:r>
              <a:rPr lang="en-US" altLang="zh-CN" dirty="0" smtClean="0"/>
              <a:t>(n</a:t>
            </a:r>
            <a:r>
              <a:rPr lang="en-US" altLang="zh-CN" dirty="0"/>
              <a:t>, </a:t>
            </a:r>
            <a:r>
              <a:rPr lang="en-US" altLang="zh-CN" dirty="0" err="1"/>
              <a:t>containsString</a:t>
            </a:r>
            <a:r>
              <a:rPr lang="en-US" altLang="zh-CN" dirty="0"/>
              <a:t>("ci")); </a:t>
            </a:r>
            <a:endParaRPr lang="en-US" altLang="zh-CN" dirty="0" smtClean="0"/>
          </a:p>
          <a:p>
            <a:r>
              <a:rPr lang="en-US" altLang="zh-CN" dirty="0" err="1"/>
              <a:t>assertThat</a:t>
            </a:r>
            <a:r>
              <a:rPr lang="en-US" altLang="zh-CN" dirty="0"/>
              <a:t>(n, </a:t>
            </a:r>
            <a:r>
              <a:rPr lang="en-US" altLang="zh-CN" dirty="0" err="1"/>
              <a:t>startsWith</a:t>
            </a:r>
            <a:r>
              <a:rPr lang="en-US" altLang="zh-CN" dirty="0"/>
              <a:t>("Ma")); </a:t>
            </a:r>
            <a:endParaRPr lang="en-US" altLang="zh-CN" dirty="0" smtClean="0"/>
          </a:p>
          <a:p>
            <a:r>
              <a:rPr lang="en-US" altLang="zh-CN" dirty="0" err="1"/>
              <a:t>assertThat</a:t>
            </a:r>
            <a:r>
              <a:rPr lang="en-US" altLang="zh-CN" dirty="0"/>
              <a:t>(n, </a:t>
            </a:r>
            <a:r>
              <a:rPr lang="en-US" altLang="zh-CN" dirty="0" err="1"/>
              <a:t>endsWith</a:t>
            </a:r>
            <a:r>
              <a:rPr lang="en-US" altLang="zh-CN" dirty="0"/>
              <a:t>("</a:t>
            </a:r>
            <a:r>
              <a:rPr lang="en-US" altLang="zh-CN" dirty="0" err="1"/>
              <a:t>i</a:t>
            </a:r>
            <a:r>
              <a:rPr lang="en-US" altLang="zh-CN" dirty="0"/>
              <a:t>")); </a:t>
            </a:r>
            <a:endParaRPr lang="en-US" altLang="zh-CN" dirty="0" smtClean="0"/>
          </a:p>
          <a:p>
            <a:r>
              <a:rPr lang="en-US" altLang="zh-CN" dirty="0" err="1"/>
              <a:t>assertThat</a:t>
            </a:r>
            <a:r>
              <a:rPr lang="en-US" altLang="zh-CN" dirty="0"/>
              <a:t>(n, </a:t>
            </a:r>
            <a:r>
              <a:rPr lang="en-US" altLang="zh-CN" dirty="0" err="1"/>
              <a:t>equalTo</a:t>
            </a:r>
            <a:r>
              <a:rPr lang="en-US" altLang="zh-CN" dirty="0"/>
              <a:t>("</a:t>
            </a:r>
            <a:r>
              <a:rPr lang="en-US" altLang="zh-CN" dirty="0" err="1"/>
              <a:t>Magci</a:t>
            </a:r>
            <a:r>
              <a:rPr lang="en-US" altLang="zh-CN" dirty="0"/>
              <a:t>")); </a:t>
            </a:r>
            <a:endParaRPr lang="en-US" altLang="zh-CN" dirty="0" smtClean="0"/>
          </a:p>
          <a:p>
            <a:r>
              <a:rPr lang="en-US" altLang="zh-CN" dirty="0" err="1"/>
              <a:t>assertThat</a:t>
            </a:r>
            <a:r>
              <a:rPr lang="en-US" altLang="zh-CN" dirty="0"/>
              <a:t>(n, </a:t>
            </a:r>
            <a:r>
              <a:rPr lang="en-US" altLang="zh-CN" dirty="0" err="1"/>
              <a:t>equalToIgnoringCase</a:t>
            </a:r>
            <a:r>
              <a:rPr lang="en-US" altLang="zh-CN" dirty="0"/>
              <a:t>("</a:t>
            </a:r>
            <a:r>
              <a:rPr lang="en-US" altLang="zh-CN" dirty="0" err="1"/>
              <a:t>magci</a:t>
            </a:r>
            <a:r>
              <a:rPr lang="en-US" altLang="zh-CN" dirty="0"/>
              <a:t>")); </a:t>
            </a:r>
            <a:endParaRPr lang="en-US" altLang="zh-CN" dirty="0" smtClean="0"/>
          </a:p>
          <a:p>
            <a:r>
              <a:rPr lang="en-US" altLang="zh-CN" dirty="0" err="1"/>
              <a:t>assertThat</a:t>
            </a:r>
            <a:r>
              <a:rPr lang="en-US" altLang="zh-CN" dirty="0"/>
              <a:t>(n, </a:t>
            </a:r>
            <a:r>
              <a:rPr lang="en-US" altLang="zh-CN" dirty="0" err="1"/>
              <a:t>equalToIgnoringWhiteSpace</a:t>
            </a:r>
            <a:r>
              <a:rPr lang="en-US" altLang="zh-CN" dirty="0"/>
              <a:t>(" </a:t>
            </a:r>
            <a:r>
              <a:rPr lang="en-US" altLang="zh-CN" dirty="0" err="1"/>
              <a:t>Magci</a:t>
            </a:r>
            <a:r>
              <a:rPr lang="en-US" altLang="zh-CN" dirty="0"/>
              <a:t>   "));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hamcrest</a:t>
            </a:r>
            <a:r>
              <a:rPr lang="zh-CN" altLang="zh-CN" dirty="0" smtClean="0"/>
              <a:t>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39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集合匹配符</a:t>
            </a:r>
            <a:endParaRPr lang="en-US" altLang="zh-CN" dirty="0" smtClean="0"/>
          </a:p>
          <a:p>
            <a:r>
              <a:rPr lang="en-US" altLang="zh-CN" dirty="0" err="1" smtClean="0"/>
              <a:t>assertThat</a:t>
            </a:r>
            <a:r>
              <a:rPr lang="en-US" altLang="zh-CN" dirty="0" smtClean="0"/>
              <a:t>(l, </a:t>
            </a:r>
            <a:r>
              <a:rPr lang="en-US" altLang="zh-CN" dirty="0" err="1" smtClean="0"/>
              <a:t>hasItem</a:t>
            </a:r>
            <a:r>
              <a:rPr lang="en-US" altLang="zh-CN" dirty="0" smtClean="0"/>
              <a:t>(“Tom")); </a:t>
            </a:r>
          </a:p>
          <a:p>
            <a:r>
              <a:rPr lang="en-US" altLang="zh-CN" dirty="0" err="1" smtClean="0"/>
              <a:t>assertThat</a:t>
            </a:r>
            <a:r>
              <a:rPr lang="en-US" altLang="zh-CN" dirty="0" smtClean="0"/>
              <a:t>(m, </a:t>
            </a:r>
            <a:r>
              <a:rPr lang="en-US" altLang="zh-CN" dirty="0" err="1" smtClean="0"/>
              <a:t>hasEntry</a:t>
            </a:r>
            <a:r>
              <a:rPr lang="en-US" altLang="zh-CN" dirty="0" smtClean="0"/>
              <a:t>(( "key", "value" ));</a:t>
            </a:r>
          </a:p>
          <a:p>
            <a:r>
              <a:rPr lang="en-US" altLang="zh-CN" dirty="0" err="1" smtClean="0"/>
              <a:t>assertThat</a:t>
            </a:r>
            <a:r>
              <a:rPr lang="en-US" altLang="zh-CN" dirty="0" smtClean="0"/>
              <a:t>(m, </a:t>
            </a:r>
            <a:r>
              <a:rPr lang="en-US" altLang="zh-CN" dirty="0" err="1" smtClean="0"/>
              <a:t>hasKey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mgc</a:t>
            </a:r>
            <a:r>
              <a:rPr lang="en-US" altLang="zh-CN" dirty="0" smtClean="0"/>
              <a:t>")); </a:t>
            </a:r>
          </a:p>
          <a:p>
            <a:r>
              <a:rPr lang="en-US" altLang="zh-CN" dirty="0" err="1" smtClean="0"/>
              <a:t>assertThat</a:t>
            </a:r>
            <a:r>
              <a:rPr lang="en-US" altLang="zh-CN" dirty="0" smtClean="0"/>
              <a:t>(m, </a:t>
            </a:r>
            <a:r>
              <a:rPr lang="en-US" altLang="zh-CN" dirty="0" err="1" smtClean="0"/>
              <a:t>hasValue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Magci</a:t>
            </a:r>
            <a:r>
              <a:rPr lang="en-US" altLang="zh-CN" dirty="0" smtClean="0"/>
              <a:t>"));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hamcrest</a:t>
            </a:r>
            <a:r>
              <a:rPr lang="zh-CN" altLang="zh-CN" dirty="0"/>
              <a:t>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5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 smtClean="0"/>
              <a:t>4.1 </a:t>
            </a:r>
            <a:r>
              <a:rPr lang="zh-CN" altLang="en-US" sz="3600" dirty="0" smtClean="0"/>
              <a:t>什么</a:t>
            </a:r>
            <a:r>
              <a:rPr lang="zh-CN" altLang="en-US" sz="3600" dirty="0"/>
              <a:t>是单元测试</a:t>
            </a:r>
            <a:endParaRPr lang="en-US" altLang="zh-CN" sz="36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 smtClean="0"/>
              <a:t>4.2 </a:t>
            </a:r>
            <a:r>
              <a:rPr lang="en-US" altLang="zh-CN" sz="3600" dirty="0" err="1" smtClean="0"/>
              <a:t>JUnit</a:t>
            </a:r>
            <a:r>
              <a:rPr lang="zh-CN" altLang="en-US" sz="3600" dirty="0"/>
              <a:t>的介绍</a:t>
            </a:r>
            <a:endParaRPr lang="en-US" altLang="zh-CN" sz="36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 smtClean="0"/>
              <a:t>4.3 </a:t>
            </a:r>
            <a:r>
              <a:rPr lang="en-US" altLang="zh-CN" sz="3600" dirty="0" err="1" smtClean="0"/>
              <a:t>JUnit</a:t>
            </a:r>
            <a:r>
              <a:rPr lang="zh-CN" altLang="en-US" sz="3600" dirty="0"/>
              <a:t>的常用注解</a:t>
            </a:r>
            <a:endParaRPr lang="en-US" altLang="zh-CN" sz="36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 smtClean="0"/>
              <a:t>4.4 </a:t>
            </a:r>
            <a:r>
              <a:rPr lang="en-US" altLang="zh-CN" sz="3600" dirty="0" err="1" smtClean="0"/>
              <a:t>hamcrest</a:t>
            </a:r>
            <a:r>
              <a:rPr lang="zh-CN" altLang="zh-CN" sz="3600" dirty="0"/>
              <a:t>断言</a:t>
            </a:r>
            <a:endParaRPr lang="en-US" altLang="zh-CN" sz="36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4.5 </a:t>
            </a:r>
            <a:r>
              <a:rPr lang="zh-CN" altLang="en-US" sz="3600" dirty="0" smtClean="0">
                <a:solidFill>
                  <a:srgbClr val="FF0000"/>
                </a:solidFill>
              </a:rPr>
              <a:t>参数</a:t>
            </a:r>
            <a:r>
              <a:rPr lang="zh-CN" altLang="en-US" sz="3600" dirty="0">
                <a:solidFill>
                  <a:srgbClr val="FF0000"/>
                </a:solidFill>
              </a:rPr>
              <a:t>化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 smtClean="0"/>
              <a:t>4.6 Test</a:t>
            </a:r>
            <a:r>
              <a:rPr lang="en-US" altLang="zh-CN" sz="3600" dirty="0"/>
              <a:t> Suite</a:t>
            </a:r>
            <a:endParaRPr lang="zh-CN" altLang="en-US" sz="3600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97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43558"/>
            <a:ext cx="843528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测试类必须被</a:t>
            </a:r>
            <a:r>
              <a:rPr lang="en-US" altLang="zh-CN" sz="2400" dirty="0"/>
              <a:t>@</a:t>
            </a:r>
            <a:r>
              <a:rPr lang="en-US" altLang="zh-CN" sz="2400" dirty="0" err="1"/>
              <a:t>RunWith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Parameterized.class</a:t>
            </a:r>
            <a:r>
              <a:rPr lang="en-US" altLang="zh-CN" sz="2400" dirty="0"/>
              <a:t>)</a:t>
            </a:r>
            <a:r>
              <a:rPr lang="zh-CN" altLang="en-US" sz="2400" dirty="0"/>
              <a:t>修饰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定义一个方法提供数据，加上一个</a:t>
            </a:r>
            <a:r>
              <a:rPr lang="en-US" altLang="zh-CN" sz="2400" dirty="0"/>
              <a:t>@Parameters</a:t>
            </a:r>
            <a:r>
              <a:rPr lang="zh-CN" altLang="en-US" sz="2400" dirty="0"/>
              <a:t>注解，这个方法必须是静态</a:t>
            </a:r>
            <a:r>
              <a:rPr lang="en-US" altLang="zh-CN" sz="2400" dirty="0"/>
              <a:t>static</a:t>
            </a:r>
            <a:r>
              <a:rPr lang="zh-CN" altLang="en-US" sz="2400" dirty="0"/>
              <a:t>的，并且</a:t>
            </a:r>
            <a:r>
              <a:rPr lang="zh-CN" altLang="en-US" sz="2400" dirty="0" smtClean="0"/>
              <a:t>返回</a:t>
            </a:r>
            <a:r>
              <a:rPr lang="zh-CN" altLang="en-US" sz="2400" dirty="0"/>
              <a:t>一个集合</a:t>
            </a:r>
            <a:r>
              <a:rPr lang="en-US" altLang="zh-CN" sz="2400" dirty="0" smtClean="0"/>
              <a:t>Collection</a:t>
            </a:r>
          </a:p>
          <a:p>
            <a:pPr marL="0" indent="0">
              <a:buNone/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在</a:t>
            </a:r>
            <a:r>
              <a:rPr lang="zh-CN" altLang="en-US" sz="2400" dirty="0"/>
              <a:t>测试类的构造方法中为各个参数赋值，（构造方法是由</a:t>
            </a:r>
            <a:r>
              <a:rPr lang="en-US" altLang="zh-CN" sz="2400" dirty="0" err="1"/>
              <a:t>JUnit</a:t>
            </a:r>
            <a:r>
              <a:rPr lang="zh-CN" altLang="en-US" sz="2400" dirty="0"/>
              <a:t>调用的），最后编写测试类，它会根据参数的组数来运行测试</a:t>
            </a:r>
            <a:r>
              <a:rPr lang="zh-CN" altLang="en-US" sz="2400" dirty="0" smtClean="0"/>
              <a:t>多次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ParaTest.java</a:t>
            </a:r>
          </a:p>
          <a:p>
            <a:pPr marL="0" indent="0">
              <a:buNone/>
            </a:pPr>
            <a:r>
              <a:rPr lang="zh-CN" altLang="en-US" sz="2400" dirty="0"/>
              <a:t>参考文档：</a:t>
            </a:r>
            <a:r>
              <a:rPr lang="en-US" altLang="zh-CN" sz="2400" dirty="0"/>
              <a:t>http://www.cnblogs.com/mengdd/archive/2013/04/13/3019336.html</a:t>
            </a:r>
            <a:endParaRPr lang="zh-CN" altLang="en-US" sz="24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 </a:t>
            </a:r>
            <a:r>
              <a:rPr lang="en-US" altLang="zh-CN" dirty="0" err="1" smtClean="0"/>
              <a:t>J</a:t>
            </a:r>
            <a:r>
              <a:rPr lang="en-US" altLang="zh-CN" dirty="0" err="1"/>
              <a:t>U</a:t>
            </a:r>
            <a:r>
              <a:rPr lang="en-US" altLang="zh-CN" dirty="0" err="1" smtClean="0"/>
              <a:t>nit</a:t>
            </a:r>
            <a:r>
              <a:rPr lang="zh-CN" altLang="en-US" dirty="0" smtClean="0"/>
              <a:t>参数化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28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05576"/>
            <a:ext cx="8229600" cy="3394472"/>
          </a:xfrm>
        </p:spPr>
        <p:txBody>
          <a:bodyPr>
            <a:normAutofit fontScale="92500" lnSpcReduction="20000"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 smtClean="0"/>
              <a:t>4.1 </a:t>
            </a:r>
            <a:r>
              <a:rPr lang="zh-CN" altLang="en-US" sz="3600" dirty="0" smtClean="0"/>
              <a:t>什么</a:t>
            </a:r>
            <a:r>
              <a:rPr lang="zh-CN" altLang="en-US" sz="3600" dirty="0"/>
              <a:t>是单元测试</a:t>
            </a:r>
            <a:endParaRPr lang="en-US" altLang="zh-CN" sz="36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 smtClean="0"/>
              <a:t>4.2 </a:t>
            </a:r>
            <a:r>
              <a:rPr lang="en-US" altLang="zh-CN" sz="3600" dirty="0" err="1" smtClean="0"/>
              <a:t>JUnit</a:t>
            </a:r>
            <a:r>
              <a:rPr lang="zh-CN" altLang="en-US" sz="3600" dirty="0"/>
              <a:t>的介绍</a:t>
            </a:r>
            <a:endParaRPr lang="en-US" altLang="zh-CN" sz="36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 smtClean="0"/>
              <a:t>4.3 </a:t>
            </a:r>
            <a:r>
              <a:rPr lang="en-US" altLang="zh-CN" sz="3600" dirty="0" err="1" smtClean="0"/>
              <a:t>JUnit</a:t>
            </a:r>
            <a:r>
              <a:rPr lang="zh-CN" altLang="en-US" sz="3600" dirty="0"/>
              <a:t>的常用注解</a:t>
            </a:r>
            <a:endParaRPr lang="en-US" altLang="zh-CN" sz="36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 smtClean="0"/>
              <a:t>4.4 </a:t>
            </a:r>
            <a:r>
              <a:rPr lang="en-US" altLang="zh-CN" sz="3600" dirty="0" err="1" smtClean="0"/>
              <a:t>hamcrest</a:t>
            </a:r>
            <a:r>
              <a:rPr lang="zh-CN" altLang="zh-CN" sz="3600" dirty="0"/>
              <a:t>断言</a:t>
            </a:r>
            <a:endParaRPr lang="en-US" altLang="zh-CN" sz="36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 smtClean="0"/>
              <a:t>4.5 </a:t>
            </a:r>
            <a:r>
              <a:rPr lang="zh-CN" altLang="en-US" sz="3600" dirty="0" smtClean="0"/>
              <a:t>参数</a:t>
            </a:r>
            <a:r>
              <a:rPr lang="zh-CN" altLang="en-US" sz="3600" dirty="0"/>
              <a:t>化</a:t>
            </a:r>
            <a:endParaRPr lang="en-US" altLang="zh-CN" sz="36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4.6 Test</a:t>
            </a:r>
            <a:r>
              <a:rPr lang="en-US" altLang="zh-CN" sz="3600" dirty="0">
                <a:solidFill>
                  <a:srgbClr val="FF0000"/>
                </a:solidFill>
              </a:rPr>
              <a:t> Suite</a:t>
            </a:r>
            <a:endParaRPr lang="zh-CN" alt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9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8613" y="195486"/>
            <a:ext cx="7848872" cy="42436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批量依次执行不同的测试类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" r="3187" b="9223"/>
          <a:stretch/>
        </p:blipFill>
        <p:spPr bwMode="auto">
          <a:xfrm>
            <a:off x="371476" y="1383618"/>
            <a:ext cx="8315325" cy="220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3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51570"/>
            <a:ext cx="8064896" cy="4104456"/>
          </a:xfrm>
        </p:spPr>
        <p:txBody>
          <a:bodyPr/>
          <a:lstStyle/>
          <a:p>
            <a:r>
              <a:rPr lang="en-US" altLang="zh-CN" sz="2000" dirty="0" smtClean="0"/>
              <a:t>JUnit3.8</a:t>
            </a:r>
            <a:r>
              <a:rPr lang="zh-CN" altLang="zh-CN" sz="2000" dirty="0"/>
              <a:t>依赖于反射（测试</a:t>
            </a:r>
            <a:r>
              <a:rPr lang="zh-CN" altLang="zh-CN" sz="2000" dirty="0" smtClean="0"/>
              <a:t>方法</a:t>
            </a:r>
            <a:r>
              <a:rPr lang="zh-CN" altLang="en-US" sz="2000" dirty="0" smtClean="0"/>
              <a:t>必须</a:t>
            </a:r>
            <a:r>
              <a:rPr lang="zh-CN" altLang="zh-CN" sz="2000" dirty="0" smtClean="0"/>
              <a:t>以</a:t>
            </a:r>
            <a:r>
              <a:rPr lang="en-US" altLang="zh-CN" sz="2000" dirty="0"/>
              <a:t>test</a:t>
            </a:r>
            <a:r>
              <a:rPr lang="zh-CN" altLang="zh-CN" sz="2000" dirty="0"/>
              <a:t>开头</a:t>
            </a:r>
            <a:r>
              <a:rPr lang="zh-CN" altLang="zh-CN" sz="2000" dirty="0" smtClean="0"/>
              <a:t>）</a:t>
            </a:r>
            <a:r>
              <a:rPr lang="zh-CN" altLang="en-US" sz="2000" dirty="0" smtClean="0"/>
              <a:t>，继承于</a:t>
            </a:r>
            <a:r>
              <a:rPr lang="en-US" altLang="zh-CN" sz="2000" dirty="0" err="1"/>
              <a:t>TestCase</a:t>
            </a:r>
            <a:r>
              <a:rPr lang="en-US" altLang="zh-CN" sz="2000" dirty="0"/>
              <a:t> </a:t>
            </a:r>
            <a:r>
              <a:rPr lang="zh-CN" altLang="zh-CN" sz="2000" dirty="0"/>
              <a:t>类</a:t>
            </a:r>
            <a:r>
              <a:rPr lang="zh-CN" altLang="zh-CN" sz="2000" dirty="0" smtClean="0"/>
              <a:t>，</a:t>
            </a:r>
            <a:r>
              <a:rPr lang="en-US" altLang="zh-CN" sz="2000" dirty="0" smtClean="0">
                <a:solidFill>
                  <a:srgbClr val="FF0000"/>
                </a:solidFill>
              </a:rPr>
              <a:t>JUnit4</a:t>
            </a:r>
            <a:r>
              <a:rPr lang="zh-CN" altLang="zh-CN" sz="2000" dirty="0">
                <a:solidFill>
                  <a:srgbClr val="FF0000"/>
                </a:solidFill>
              </a:rPr>
              <a:t>依赖</a:t>
            </a:r>
            <a:r>
              <a:rPr lang="zh-CN" altLang="zh-CN" sz="2000" dirty="0" smtClean="0">
                <a:solidFill>
                  <a:srgbClr val="FF0000"/>
                </a:solidFill>
              </a:rPr>
              <a:t>于</a:t>
            </a:r>
            <a:r>
              <a:rPr lang="zh-CN" altLang="en-US" sz="2000" dirty="0">
                <a:solidFill>
                  <a:srgbClr val="FF0000"/>
                </a:solidFill>
              </a:rPr>
              <a:t>注解</a:t>
            </a:r>
            <a:r>
              <a:rPr lang="en-US" altLang="zh-CN" sz="2000" dirty="0" smtClean="0"/>
              <a:t>@Test 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@Before 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@After</a:t>
            </a:r>
            <a:r>
              <a:rPr lang="zh-CN" altLang="en-US" sz="2000" dirty="0" smtClean="0"/>
              <a:t>，语法上测试方法可以任意指定</a:t>
            </a:r>
            <a:r>
              <a:rPr lang="en-US" altLang="zh-CN" sz="2000" dirty="0" smtClean="0"/>
              <a:t>(Junit3Test.java)</a:t>
            </a:r>
            <a:endParaRPr lang="zh-CN" altLang="zh-CN" sz="2000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r>
              <a:rPr lang="en-US" altLang="zh-CN" dirty="0" smtClean="0"/>
              <a:t>  </a:t>
            </a:r>
            <a:r>
              <a:rPr lang="en-US" altLang="zh-CN" dirty="0"/>
              <a:t>JUnit3</a:t>
            </a:r>
            <a:r>
              <a:rPr lang="zh-CN" altLang="en-US" dirty="0"/>
              <a:t>与</a:t>
            </a:r>
            <a:r>
              <a:rPr lang="en-US" altLang="zh-CN" dirty="0"/>
              <a:t>JUnit4</a:t>
            </a:r>
            <a:r>
              <a:rPr lang="zh-CN" altLang="en-US" dirty="0"/>
              <a:t>区别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100"/>
              </p:ext>
            </p:extLst>
          </p:nvPr>
        </p:nvGraphicFramePr>
        <p:xfrm>
          <a:off x="467544" y="2472070"/>
          <a:ext cx="7632848" cy="2475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3816424"/>
              </a:tblGrid>
              <a:tr h="37804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JUnit3.8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JUnit4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7902">
                <a:tc>
                  <a:txBody>
                    <a:bodyPr/>
                    <a:lstStyle/>
                    <a:p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zh-CN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testAdd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zh-CN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expected = 3;</a:t>
                      </a:r>
                    </a:p>
                    <a:p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zh-CN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trueValue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zh-CN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cal.add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(1, 2);</a:t>
                      </a:r>
                    </a:p>
                    <a:p>
                      <a:r>
                        <a:rPr lang="en-US" altLang="zh-CN" sz="14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zh-CN" sz="14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assertEquals</a:t>
                      </a:r>
                      <a:r>
                        <a:rPr lang="en-US" altLang="zh-CN" sz="14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(expected, </a:t>
                      </a:r>
                      <a:r>
                        <a:rPr lang="en-US" altLang="zh-CN" sz="14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trueValue</a:t>
                      </a:r>
                      <a:r>
                        <a:rPr lang="en-US" altLang="zh-CN" sz="14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sz="1400" b="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@Test</a:t>
                      </a:r>
                    </a:p>
                    <a:p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zh-CN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testAdd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zh-CN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expected = 2;</a:t>
                      </a:r>
                    </a:p>
                    <a:p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zh-CN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trueValue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zh-CN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cal.divide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(4,2);</a:t>
                      </a:r>
                    </a:p>
                    <a:p>
                      <a:r>
                        <a:rPr lang="en-US" altLang="zh-CN" sz="14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zh-CN" sz="14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assertEquals</a:t>
                      </a:r>
                      <a:r>
                        <a:rPr lang="en-US" altLang="zh-CN" sz="14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(expected, </a:t>
                      </a:r>
                      <a:r>
                        <a:rPr lang="en-US" altLang="zh-CN" sz="14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trueValue</a:t>
                      </a:r>
                      <a:r>
                        <a:rPr lang="en-US" altLang="zh-CN" sz="14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zh-CN" alt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sz="1400" b="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64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Junit 4.11</a:t>
            </a:r>
            <a:r>
              <a:rPr lang="zh-CN" altLang="en-US" dirty="0"/>
              <a:t>里增加了指定测试方法执行顺序的特性，测试类的执行顺序可通过对测试类添加注解 </a:t>
            </a:r>
            <a:r>
              <a:rPr lang="en-US" altLang="zh-CN" dirty="0">
                <a:solidFill>
                  <a:srgbClr val="FF0000"/>
                </a:solidFill>
              </a:rPr>
              <a:t>@</a:t>
            </a:r>
            <a:r>
              <a:rPr lang="en-US" altLang="zh-CN" dirty="0" err="1">
                <a:solidFill>
                  <a:srgbClr val="FF0000"/>
                </a:solidFill>
              </a:rPr>
              <a:t>FixMethodOrder</a:t>
            </a:r>
            <a:r>
              <a:rPr lang="en-US" altLang="zh-CN" dirty="0">
                <a:solidFill>
                  <a:srgbClr val="FF0000"/>
                </a:solidFill>
              </a:rPr>
              <a:t>(value)</a:t>
            </a:r>
            <a:r>
              <a:rPr lang="zh-CN" altLang="en-US" dirty="0"/>
              <a:t>来指定</a:t>
            </a:r>
            <a:r>
              <a:rPr lang="en-US" altLang="zh-CN" dirty="0"/>
              <a:t>,</a:t>
            </a:r>
            <a:r>
              <a:rPr lang="zh-CN" altLang="en-US" dirty="0"/>
              <a:t>其中</a:t>
            </a:r>
            <a:r>
              <a:rPr lang="en-US" altLang="zh-CN" dirty="0"/>
              <a:t>value </a:t>
            </a:r>
            <a:r>
              <a:rPr lang="zh-CN" altLang="en-US" dirty="0"/>
              <a:t>为执行顺序 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顺序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896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382307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MethodSorters.DEFAULT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顺序由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方法名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值来决定，如果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值大小一致，则按名字的字典顺序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确定，因操作系统不同而不同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MethodSorters.NAME_ASCENDING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（推荐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按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方法名称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的进行排序，由于是按字符的字典顺序，所以以这种方式指定执行顺序会始终保持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一致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MethodSorters.JVM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返回的方法名的顺序执行，此种方式下测试方法的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执行顺序是不可预测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的，即每次运行的顺序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可能都不一样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测试顺序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27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3300" dirty="0"/>
              <a:t>什么是单元测试？</a:t>
            </a:r>
            <a:endParaRPr lang="en-US" altLang="zh-CN" sz="3300" dirty="0"/>
          </a:p>
          <a:p>
            <a:pPr marL="0" indent="0">
              <a:buNone/>
            </a:pPr>
            <a:r>
              <a:rPr lang="zh-CN" altLang="en-US" dirty="0" smtClean="0"/>
              <a:t>单元测试（</a:t>
            </a:r>
            <a:r>
              <a:rPr lang="en-US" altLang="zh-CN" dirty="0" smtClean="0"/>
              <a:t>Unit Testing</a:t>
            </a:r>
            <a:r>
              <a:rPr lang="zh-CN" altLang="en-US" dirty="0" smtClean="0"/>
              <a:t>）是指在计算机编程中，针对程序模块来进行正确性检验的测试。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为什么要进行单元测试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重用测试，应付将来的实现的变化。</a:t>
            </a:r>
          </a:p>
          <a:p>
            <a:pPr marL="0" indent="0">
              <a:buNone/>
            </a:pPr>
            <a:r>
              <a:rPr lang="zh-CN" altLang="zh-CN" dirty="0"/>
              <a:t>提高士气，明确我的</a:t>
            </a:r>
            <a:r>
              <a:rPr lang="zh-CN" altLang="en-US" dirty="0"/>
              <a:t>代码</a:t>
            </a:r>
            <a:r>
              <a:rPr lang="zh-CN" altLang="zh-CN" dirty="0"/>
              <a:t>是没问题的。</a:t>
            </a:r>
          </a:p>
          <a:p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什么是单元测试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5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通常采用基于类或者类的方法进行测试</a:t>
            </a:r>
            <a:endParaRPr lang="en-US" altLang="zh-CN" dirty="0"/>
          </a:p>
          <a:p>
            <a:r>
              <a:rPr lang="zh-CN" altLang="en-US" dirty="0"/>
              <a:t>程序单元和其他单元是相互独立的。</a:t>
            </a:r>
            <a:endParaRPr lang="en-US" altLang="zh-CN" dirty="0"/>
          </a:p>
          <a:p>
            <a:r>
              <a:rPr lang="zh-CN" altLang="en-US" dirty="0"/>
              <a:t>单元的执行速度很快</a:t>
            </a:r>
            <a:endParaRPr lang="en-US" altLang="zh-CN" dirty="0"/>
          </a:p>
          <a:p>
            <a:r>
              <a:rPr lang="zh-CN" altLang="en-US" dirty="0"/>
              <a:t>单元测试发现的问题，容易定位</a:t>
            </a:r>
            <a:endParaRPr lang="en-US" altLang="zh-CN" dirty="0"/>
          </a:p>
          <a:p>
            <a:r>
              <a:rPr lang="zh-CN" altLang="en-US" dirty="0"/>
              <a:t>通过了解代码的实现逻辑进行测试，通常称之为白盒测试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单元测试的特点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03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提供用例组织与执行</a:t>
            </a:r>
            <a:endParaRPr lang="en-US" altLang="zh-CN" dirty="0" smtClean="0"/>
          </a:p>
          <a:p>
            <a:r>
              <a:rPr lang="zh-CN" altLang="en-US" dirty="0" smtClean="0"/>
              <a:t>提供丰富的比较方法</a:t>
            </a:r>
            <a:endParaRPr lang="en-US" altLang="zh-CN" dirty="0" smtClean="0"/>
          </a:p>
          <a:p>
            <a:r>
              <a:rPr lang="zh-CN" altLang="en-US" dirty="0" smtClean="0"/>
              <a:t>提供丰富的日志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为什么学习单元测试框架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75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 smtClean="0"/>
              <a:t>4.1 </a:t>
            </a:r>
            <a:r>
              <a:rPr lang="zh-CN" altLang="en-US" sz="3600" dirty="0" smtClean="0"/>
              <a:t>什么</a:t>
            </a:r>
            <a:r>
              <a:rPr lang="zh-CN" altLang="en-US" sz="3600" dirty="0"/>
              <a:t>是单元测试</a:t>
            </a:r>
            <a:endParaRPr lang="en-US" altLang="zh-CN" sz="36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4.2 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JUnit</a:t>
            </a:r>
            <a:r>
              <a:rPr lang="zh-CN" altLang="en-US" sz="3600" dirty="0">
                <a:solidFill>
                  <a:srgbClr val="FF0000"/>
                </a:solidFill>
              </a:rPr>
              <a:t>的介绍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 smtClean="0"/>
              <a:t>4.3 </a:t>
            </a:r>
            <a:r>
              <a:rPr lang="en-US" altLang="zh-CN" sz="3600" dirty="0" err="1" smtClean="0"/>
              <a:t>JUnit</a:t>
            </a:r>
            <a:r>
              <a:rPr lang="zh-CN" altLang="en-US" sz="3600" dirty="0"/>
              <a:t>的常用注解</a:t>
            </a:r>
            <a:endParaRPr lang="en-US" altLang="zh-CN" sz="36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 smtClean="0"/>
              <a:t>4.4 </a:t>
            </a:r>
            <a:r>
              <a:rPr lang="en-US" altLang="zh-CN" sz="3600" dirty="0" err="1" smtClean="0"/>
              <a:t>hamcrest</a:t>
            </a:r>
            <a:r>
              <a:rPr lang="zh-CN" altLang="zh-CN" sz="3600" dirty="0"/>
              <a:t>断言</a:t>
            </a:r>
            <a:endParaRPr lang="en-US" altLang="zh-CN" sz="36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 smtClean="0"/>
              <a:t>4.5 </a:t>
            </a:r>
            <a:r>
              <a:rPr lang="zh-CN" altLang="en-US" sz="3600" dirty="0" smtClean="0"/>
              <a:t>参数</a:t>
            </a:r>
            <a:r>
              <a:rPr lang="zh-CN" altLang="en-US" sz="3600" dirty="0"/>
              <a:t>化</a:t>
            </a:r>
            <a:endParaRPr lang="en-US" altLang="zh-CN" sz="36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dirty="0" smtClean="0"/>
              <a:t>4.6 Test</a:t>
            </a:r>
            <a:r>
              <a:rPr lang="en-US" altLang="zh-CN" sz="3600" dirty="0"/>
              <a:t> Suite</a:t>
            </a:r>
            <a:endParaRPr lang="zh-CN" altLang="en-US" sz="3600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5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125" indent="-255588"/>
            <a:r>
              <a:rPr lang="en-US" altLang="zh-CN" dirty="0" err="1" smtClean="0"/>
              <a:t>JUnit</a:t>
            </a:r>
            <a:r>
              <a:rPr lang="zh-CN" altLang="en-US" dirty="0"/>
              <a:t>是一个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语言的单元测试</a:t>
            </a:r>
            <a:r>
              <a:rPr lang="zh-CN" altLang="en-US" dirty="0"/>
              <a:t>框架。</a:t>
            </a:r>
            <a:r>
              <a:rPr lang="en-US" altLang="zh-CN" dirty="0"/>
              <a:t>Junit</a:t>
            </a:r>
            <a:r>
              <a:rPr lang="zh-CN" altLang="en-US" dirty="0"/>
              <a:t>测试是程序员测试，即所谓白</a:t>
            </a:r>
            <a:r>
              <a:rPr lang="zh-CN" altLang="en-US" dirty="0" smtClean="0"/>
              <a:t>盒</a:t>
            </a:r>
            <a:r>
              <a:rPr lang="zh-CN" altLang="en-US" dirty="0"/>
              <a:t>测试</a:t>
            </a:r>
            <a:r>
              <a:rPr lang="zh-CN" altLang="en-US" dirty="0" smtClean="0"/>
              <a:t>，</a:t>
            </a:r>
            <a:r>
              <a:rPr lang="zh-CN" altLang="en-US" dirty="0"/>
              <a:t>因为程序员知道被测试</a:t>
            </a:r>
            <a:r>
              <a:rPr lang="zh-CN" altLang="en-US" dirty="0" smtClean="0"/>
              <a:t>的软件如何</a:t>
            </a:r>
            <a:r>
              <a:rPr lang="zh-CN" altLang="en-US" dirty="0"/>
              <a:t>（</a:t>
            </a:r>
            <a:r>
              <a:rPr lang="en-US" altLang="zh-CN" dirty="0"/>
              <a:t>How</a:t>
            </a:r>
            <a:r>
              <a:rPr lang="zh-CN" altLang="en-US" dirty="0"/>
              <a:t>）完成功能和完成什么样（</a:t>
            </a:r>
            <a:r>
              <a:rPr lang="en-US" altLang="zh-CN" dirty="0"/>
              <a:t>What</a:t>
            </a:r>
            <a:r>
              <a:rPr lang="zh-CN" altLang="en-US" dirty="0"/>
              <a:t>）的功能。</a:t>
            </a:r>
            <a:endParaRPr lang="en-US" altLang="zh-CN" dirty="0"/>
          </a:p>
          <a:p>
            <a:pPr marL="365125" indent="-255588"/>
            <a:r>
              <a:rPr lang="zh-CN" altLang="en-US" dirty="0" smtClean="0"/>
              <a:t>最新</a:t>
            </a:r>
            <a:r>
              <a:rPr lang="zh-CN" altLang="en-US" dirty="0"/>
              <a:t>的</a:t>
            </a:r>
            <a:r>
              <a:rPr lang="en-US" altLang="zh-CN" dirty="0"/>
              <a:t>Junit</a:t>
            </a:r>
            <a:r>
              <a:rPr lang="zh-CN" altLang="en-US" dirty="0"/>
              <a:t>版本是</a:t>
            </a:r>
            <a:r>
              <a:rPr lang="en-US" altLang="zh-CN" dirty="0" smtClean="0"/>
              <a:t>Junit5</a:t>
            </a:r>
          </a:p>
          <a:p>
            <a:pPr marL="365125" indent="-255588"/>
            <a:r>
              <a:rPr lang="zh-CN" altLang="en-US" dirty="0"/>
              <a:t>作者</a:t>
            </a:r>
            <a:r>
              <a:rPr lang="en-US" altLang="zh-CN" dirty="0"/>
              <a:t>:Erich Gamma </a:t>
            </a:r>
            <a:r>
              <a:rPr lang="zh-CN" altLang="en-US" dirty="0"/>
              <a:t>和 </a:t>
            </a:r>
            <a:r>
              <a:rPr lang="en-US" altLang="zh-CN" dirty="0"/>
              <a:t>Kent Beck</a:t>
            </a:r>
          </a:p>
          <a:p>
            <a:pPr marL="365125" indent="-255588"/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125" indent="-255588"/>
            <a:r>
              <a:rPr lang="en-US" altLang="zh-CN" dirty="0" err="1" smtClean="0"/>
              <a:t>JUnit</a:t>
            </a:r>
            <a:r>
              <a:rPr lang="zh-CN" altLang="en-US" dirty="0"/>
              <a:t>的介绍</a:t>
            </a:r>
          </a:p>
        </p:txBody>
      </p:sp>
    </p:spTree>
    <p:extLst>
      <p:ext uri="{BB962C8B-B14F-4D97-AF65-F5344CB8AC3E}">
        <p14:creationId xmlns:p14="http://schemas.microsoft.com/office/powerpoint/2010/main" val="9249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没有使用</a:t>
            </a:r>
            <a:r>
              <a:rPr lang="en-US" altLang="zh-CN" dirty="0" smtClean="0"/>
              <a:t>Junit</a:t>
            </a:r>
            <a:r>
              <a:rPr lang="zh-CN" altLang="en-US" dirty="0" smtClean="0"/>
              <a:t>会怎么样？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835" y="2885845"/>
            <a:ext cx="6972480" cy="223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44368"/>
            <a:ext cx="4320480" cy="1741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8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Junit3</a:t>
            </a:r>
            <a:r>
              <a:rPr lang="zh-CN" altLang="en-US" dirty="0"/>
              <a:t>中规定如果是一个测试方法</a:t>
            </a:r>
            <a:r>
              <a:rPr lang="en-US" altLang="zh-CN" dirty="0"/>
              <a:t>/</a:t>
            </a:r>
            <a:r>
              <a:rPr lang="zh-CN" altLang="en-US" dirty="0"/>
              <a:t>用例那么必须要遵守以下</a:t>
            </a:r>
            <a:r>
              <a:rPr lang="en-US" altLang="zh-CN" dirty="0"/>
              <a:t>4</a:t>
            </a:r>
            <a:r>
              <a:rPr lang="zh-CN" altLang="en-US" dirty="0" smtClean="0"/>
              <a:t>点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方法</a:t>
            </a:r>
            <a:r>
              <a:rPr lang="en-US" altLang="zh-CN" dirty="0"/>
              <a:t>void</a:t>
            </a:r>
            <a:r>
              <a:rPr lang="zh-CN" altLang="en-US" dirty="0"/>
              <a:t>无</a:t>
            </a:r>
            <a:r>
              <a:rPr lang="zh-CN" altLang="en-US" dirty="0" smtClean="0"/>
              <a:t>返回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2.test</a:t>
            </a:r>
            <a:r>
              <a:rPr lang="zh-CN" altLang="en-US" dirty="0"/>
              <a:t>开头的方法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方法没有输入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en-US" altLang="zh-CN" dirty="0"/>
              <a:t>.</a:t>
            </a:r>
            <a:r>
              <a:rPr lang="zh-CN" altLang="en-US" dirty="0"/>
              <a:t>测试的类必须继承于</a:t>
            </a:r>
            <a:r>
              <a:rPr lang="en-US" altLang="zh-CN" dirty="0" err="1"/>
              <a:t>TestCase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JUnit3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35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Controller基础</Template>
  <TotalTime>1018</TotalTime>
  <Words>1151</Words>
  <Application>Microsoft Office PowerPoint</Application>
  <PresentationFormat>全屏显示(16:9)</PresentationFormat>
  <Paragraphs>204</Paragraphs>
  <Slides>28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moban</vt:lpstr>
      <vt:lpstr>06 JUnit单元测试框架</vt:lpstr>
      <vt:lpstr>本章大纲</vt:lpstr>
      <vt:lpstr>什么是单元测试</vt:lpstr>
      <vt:lpstr>单元测试的特点</vt:lpstr>
      <vt:lpstr>为什么学习单元测试框架</vt:lpstr>
      <vt:lpstr>本章大纲</vt:lpstr>
      <vt:lpstr>JUnit的介绍</vt:lpstr>
      <vt:lpstr>没有使用Junit会怎么样？</vt:lpstr>
      <vt:lpstr> JUnit3的使用</vt:lpstr>
      <vt:lpstr>JUnit3的使用</vt:lpstr>
      <vt:lpstr>使用了JUnit4后</vt:lpstr>
      <vt:lpstr>导入JUnit</vt:lpstr>
      <vt:lpstr>本章大纲</vt:lpstr>
      <vt:lpstr>JUnit4 常用注解(JunitDemo.java)</vt:lpstr>
      <vt:lpstr>比较预期结果与实际结果</vt:lpstr>
      <vt:lpstr>Failures和Errors</vt:lpstr>
      <vt:lpstr>本章大纲</vt:lpstr>
      <vt:lpstr> hamcrest断言</vt:lpstr>
      <vt:lpstr>hamcrest断言</vt:lpstr>
      <vt:lpstr>hamcrest断言</vt:lpstr>
      <vt:lpstr>hamcrest断言</vt:lpstr>
      <vt:lpstr>本章大纲</vt:lpstr>
      <vt:lpstr>  JUnit参数化</vt:lpstr>
      <vt:lpstr>本章大纲</vt:lpstr>
      <vt:lpstr>批量依次执行不同的测试类</vt:lpstr>
      <vt:lpstr>总结  JUnit3与JUnit4区别</vt:lpstr>
      <vt:lpstr>Junit测试顺序</vt:lpstr>
      <vt:lpstr>Junit测试顺序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57</cp:revision>
  <dcterms:created xsi:type="dcterms:W3CDTF">2016-09-01T07:45:40Z</dcterms:created>
  <dcterms:modified xsi:type="dcterms:W3CDTF">2018-09-19T02:55:56Z</dcterms:modified>
</cp:coreProperties>
</file>