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4"/>
  </p:notesMasterIdLst>
  <p:sldIdLst>
    <p:sldId id="327" r:id="rId2"/>
    <p:sldId id="314" r:id="rId3"/>
    <p:sldId id="329" r:id="rId4"/>
    <p:sldId id="304" r:id="rId5"/>
    <p:sldId id="283" r:id="rId6"/>
    <p:sldId id="353" r:id="rId7"/>
    <p:sldId id="302" r:id="rId8"/>
    <p:sldId id="354" r:id="rId9"/>
    <p:sldId id="284" r:id="rId10"/>
    <p:sldId id="357" r:id="rId11"/>
    <p:sldId id="358" r:id="rId12"/>
    <p:sldId id="337" r:id="rId13"/>
    <p:sldId id="338" r:id="rId14"/>
    <p:sldId id="340" r:id="rId15"/>
    <p:sldId id="355" r:id="rId16"/>
    <p:sldId id="306" r:id="rId17"/>
    <p:sldId id="331" r:id="rId18"/>
    <p:sldId id="330" r:id="rId19"/>
    <p:sldId id="344" r:id="rId20"/>
    <p:sldId id="366" r:id="rId21"/>
    <p:sldId id="365" r:id="rId22"/>
    <p:sldId id="361" r:id="rId23"/>
    <p:sldId id="362" r:id="rId24"/>
    <p:sldId id="300" r:id="rId25"/>
    <p:sldId id="363" r:id="rId26"/>
    <p:sldId id="323" r:id="rId27"/>
    <p:sldId id="364" r:id="rId28"/>
    <p:sldId id="318" r:id="rId29"/>
    <p:sldId id="259" r:id="rId30"/>
    <p:sldId id="286" r:id="rId31"/>
    <p:sldId id="346" r:id="rId32"/>
    <p:sldId id="367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0" autoAdjust="0"/>
  </p:normalViewPr>
  <p:slideViewPr>
    <p:cSldViewPr>
      <p:cViewPr>
        <p:scale>
          <a:sx n="75" d="100"/>
          <a:sy n="75" d="100"/>
        </p:scale>
        <p:origin x="-1206" y="-4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892DA-C4BE-45B9-A91A-2B50DE0152C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A20DB-509D-40DC-B955-329578DE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7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如何并行地执行测试方法</a:t>
            </a:r>
          </a:p>
          <a:p>
            <a:r>
              <a:rPr lang="en-US" altLang="zh-CN" dirty="0" smtClean="0"/>
              <a:t>TestNG</a:t>
            </a:r>
            <a:r>
              <a:rPr lang="zh-CN" altLang="en-US" dirty="0" smtClean="0"/>
              <a:t>为我们提供了多种方式来实现并行测试，其中一种就是每一个独立的线程分别执行各自的测试方法</a:t>
            </a:r>
            <a:endParaRPr lang="en-US" altLang="zh-CN" dirty="0" smtClean="0"/>
          </a:p>
          <a:p>
            <a:r>
              <a:rPr lang="zh-CN" altLang="en-US" dirty="0" smtClean="0"/>
              <a:t>同一个测试组件（</a:t>
            </a:r>
            <a:r>
              <a:rPr lang="en-US" altLang="zh-CN" dirty="0" smtClean="0"/>
              <a:t>test execution</a:t>
            </a:r>
            <a:r>
              <a:rPr lang="zh-CN" altLang="en-US" dirty="0" smtClean="0"/>
              <a:t>）中的各个测试类将会在独立的线程中并行地执行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A20DB-509D-40DC-B955-329578DED23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0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4CB-A8F0-45A6-A334-3F4892ABE27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18E5-3A1E-473A-BF8E-507C3AA84B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2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789553"/>
            <a:ext cx="8229600" cy="339447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4CB-A8F0-45A6-A334-3F4892ABE27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A4CB-A8F0-45A6-A334-3F4892ABE27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07 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基础使用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5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/>
              <a:t>        一个类</a:t>
            </a:r>
            <a:r>
              <a:rPr lang="zh-CN" altLang="en-US" sz="2800" dirty="0"/>
              <a:t>里面可能存在多个测试方法</a:t>
            </a:r>
            <a:r>
              <a:rPr lang="en-US" altLang="zh-CN" sz="2800" dirty="0"/>
              <a:t>(</a:t>
            </a:r>
            <a:r>
              <a:rPr lang="zh-CN" altLang="en-US" sz="2800" dirty="0"/>
              <a:t>被</a:t>
            </a:r>
            <a:r>
              <a:rPr lang="en-US" altLang="zh-CN" sz="2800" b="1" dirty="0"/>
              <a:t>@Test</a:t>
            </a:r>
            <a:r>
              <a:rPr lang="zh-CN" altLang="en-US" sz="2800" dirty="0"/>
              <a:t>注解的方法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，默认</a:t>
            </a:r>
            <a:r>
              <a:rPr lang="zh-CN" altLang="en-US" sz="2800" dirty="0"/>
              <a:t>测试方法的执行顺序是按照</a:t>
            </a:r>
            <a:r>
              <a:rPr lang="zh-CN" altLang="en-US" sz="2800" dirty="0">
                <a:solidFill>
                  <a:srgbClr val="FF0000"/>
                </a:solidFill>
              </a:rPr>
              <a:t>方法名的</a:t>
            </a:r>
            <a:r>
              <a:rPr lang="zh-CN" altLang="en-US" sz="2800" dirty="0" smtClean="0">
                <a:solidFill>
                  <a:srgbClr val="FF0000"/>
                </a:solidFill>
              </a:rPr>
              <a:t>字典序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ascii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</a:rPr>
              <a:t>升序</a:t>
            </a:r>
            <a:r>
              <a:rPr lang="zh-CN" altLang="en-US" sz="2800" dirty="0"/>
              <a:t>排序执行的。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测试方法的执行顺序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89552"/>
            <a:ext cx="8229600" cy="387042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 </a:t>
            </a:r>
            <a:r>
              <a:rPr lang="zh-CN" altLang="en-US" sz="8000" dirty="0"/>
              <a:t>使用</a:t>
            </a:r>
            <a:r>
              <a:rPr lang="en-US" altLang="zh-CN" sz="8000" dirty="0"/>
              <a:t>priority</a:t>
            </a:r>
            <a:r>
              <a:rPr lang="zh-CN" altLang="en-US" sz="8000" dirty="0"/>
              <a:t>指定执行顺序</a:t>
            </a:r>
            <a:r>
              <a:rPr lang="en-US" altLang="zh-CN" sz="8000" dirty="0"/>
              <a:t>(</a:t>
            </a:r>
            <a:r>
              <a:rPr lang="zh-CN" altLang="en-US" sz="8000" dirty="0"/>
              <a:t>默认值为</a:t>
            </a:r>
            <a:r>
              <a:rPr lang="en-US" altLang="zh-CN" sz="8000" dirty="0"/>
              <a:t>0)</a:t>
            </a:r>
            <a:r>
              <a:rPr lang="zh-CN" altLang="en-US" sz="8000" dirty="0"/>
              <a:t>，数值越小，越靠前执行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@Test(priority = 0)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public void testMethod1() { }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@Test(priority = 1)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public void testMethod2() { 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 @Test(priority = 2)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8000" dirty="0"/>
              <a:t> public void testMethod3() { }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8000" dirty="0"/>
              <a:t>这样指定以后，将按照</a:t>
            </a:r>
            <a:r>
              <a:rPr lang="en-US" altLang="zh-CN" sz="8000" dirty="0"/>
              <a:t>testMethod1</a:t>
            </a:r>
            <a:r>
              <a:rPr lang="zh-CN" altLang="en-US" sz="8000" dirty="0"/>
              <a:t>、</a:t>
            </a:r>
            <a:r>
              <a:rPr lang="en-US" altLang="zh-CN" sz="8000" dirty="0"/>
              <a:t>testMethod2</a:t>
            </a:r>
            <a:r>
              <a:rPr lang="zh-CN" altLang="en-US" sz="8000" dirty="0"/>
              <a:t>、</a:t>
            </a:r>
            <a:r>
              <a:rPr lang="en-US" altLang="zh-CN" sz="8000" dirty="0"/>
              <a:t>testMethod3</a:t>
            </a:r>
            <a:r>
              <a:rPr lang="zh-CN" altLang="en-US" sz="8000" dirty="0"/>
              <a:t>顺序</a:t>
            </a:r>
            <a:r>
              <a:rPr lang="zh-CN" altLang="en-US" sz="8000" dirty="0" smtClean="0"/>
              <a:t>执行</a:t>
            </a:r>
            <a:endParaRPr lang="zh-CN" altLang="en-US" sz="8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测试方法的执行顺序</a:t>
            </a:r>
          </a:p>
        </p:txBody>
      </p:sp>
    </p:spTree>
    <p:extLst>
      <p:ext uri="{BB962C8B-B14F-4D97-AF65-F5344CB8AC3E}">
        <p14:creationId xmlns:p14="http://schemas.microsoft.com/office/powerpoint/2010/main" val="22076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使用参数</a:t>
            </a:r>
            <a:r>
              <a:rPr lang="en-US" altLang="zh-CN" dirty="0"/>
              <a:t>enabled=</a:t>
            </a:r>
            <a:r>
              <a:rPr lang="en-US" altLang="zh-CN" b="1" dirty="0"/>
              <a:t>false</a:t>
            </a:r>
            <a:r>
              <a:rPr lang="zh-CN" altLang="en-US" dirty="0" smtClean="0"/>
              <a:t>来跳过某测试方法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跳过某个测试方法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 bwMode="auto">
          <a:xfrm>
            <a:off x="539552" y="1707654"/>
            <a:ext cx="7816248" cy="216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7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7535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某个测试用例被执行之后才执行其他测试用例，此测试场景运行需求称为依赖测试。通过参数</a:t>
            </a:r>
            <a:r>
              <a:rPr lang="en-US" altLang="zh-CN" sz="2400" dirty="0" err="1">
                <a:solidFill>
                  <a:srgbClr val="FF0000"/>
                </a:solidFill>
              </a:rPr>
              <a:t>dependsOnMethods</a:t>
            </a:r>
            <a:r>
              <a:rPr lang="zh-CN" altLang="en-US" sz="2400" dirty="0" smtClean="0"/>
              <a:t>依赖测试，可在不同测试方法间</a:t>
            </a:r>
            <a:r>
              <a:rPr lang="zh-CN" altLang="en-US" sz="2800" dirty="0" smtClean="0"/>
              <a:t>共享数据和程序状态。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依赖测试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38955"/>
            <a:ext cx="4101807" cy="228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1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测试报告中的自定义日志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841780"/>
            <a:ext cx="5594963" cy="102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69" y="1651473"/>
            <a:ext cx="5283562" cy="104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789555"/>
            <a:ext cx="8748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/>
              <a:t>TestNG</a:t>
            </a:r>
            <a:r>
              <a:rPr lang="zh-CN" altLang="en-US" sz="2800" dirty="0"/>
              <a:t>提供了日志的功能，在测试过程中可以通过自定义的方式记录测试脚本的运行信息</a:t>
            </a:r>
          </a:p>
        </p:txBody>
      </p:sp>
    </p:spTree>
    <p:extLst>
      <p:ext uri="{BB962C8B-B14F-4D97-AF65-F5344CB8AC3E}">
        <p14:creationId xmlns:p14="http://schemas.microsoft.com/office/powerpoint/2010/main" val="4630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7.1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.2 </a:t>
            </a:r>
            <a:r>
              <a:rPr lang="zh-CN" altLang="en-US" sz="2800" dirty="0" smtClean="0"/>
              <a:t>编写</a:t>
            </a:r>
            <a:r>
              <a:rPr lang="zh-CN" altLang="en-US" sz="2800" dirty="0"/>
              <a:t>测试用例的步骤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.3 TestNG</a:t>
            </a:r>
            <a:r>
              <a:rPr lang="zh-CN" altLang="en-US" sz="2800" dirty="0"/>
              <a:t>的常用注解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r>
              <a:rPr lang="en-US" altLang="zh-CN" sz="2800" dirty="0" smtClean="0">
                <a:solidFill>
                  <a:srgbClr val="FF0000"/>
                </a:solidFill>
              </a:rPr>
              <a:t>.4 testng.xml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.5 </a:t>
            </a:r>
            <a:r>
              <a:rPr lang="zh-CN" altLang="en-US" sz="2800" dirty="0" smtClean="0"/>
              <a:t>数据提供者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.6 </a:t>
            </a:r>
            <a:r>
              <a:rPr lang="zh-CN" altLang="en-US" sz="2800" dirty="0" smtClean="0"/>
              <a:t>断言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.7 TestNG</a:t>
            </a:r>
            <a:r>
              <a:rPr lang="zh-CN" altLang="en-US" sz="2800" dirty="0"/>
              <a:t>与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Junit4</a:t>
            </a:r>
            <a:r>
              <a:rPr lang="zh-CN" altLang="en-US" sz="2800" dirty="0" smtClean="0"/>
              <a:t>不同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6060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TestNG</a:t>
            </a:r>
            <a:r>
              <a:rPr lang="zh-CN" altLang="en-US" sz="2800" dirty="0" smtClean="0"/>
              <a:t>的用例组织结构：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/>
              <a:t>Test Suite</a:t>
            </a:r>
            <a:r>
              <a:rPr lang="zh-CN" altLang="en-US" sz="2800" dirty="0" smtClean="0"/>
              <a:t>由一个或者多个</a:t>
            </a:r>
            <a:r>
              <a:rPr lang="en-US" altLang="zh-CN" sz="2800" dirty="0" smtClean="0"/>
              <a:t>Test</a:t>
            </a:r>
            <a:r>
              <a:rPr lang="zh-CN" altLang="en-US" sz="2800" dirty="0" smtClean="0"/>
              <a:t>组成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/>
              <a:t>Test</a:t>
            </a:r>
            <a:r>
              <a:rPr lang="zh-CN" altLang="en-US" sz="2800" dirty="0" smtClean="0"/>
              <a:t>由一个或多个测试</a:t>
            </a:r>
            <a:r>
              <a:rPr lang="en-US" altLang="zh-CN" sz="2800" dirty="0" smtClean="0"/>
              <a:t>class</a:t>
            </a:r>
            <a:r>
              <a:rPr lang="zh-CN" altLang="en-US" sz="2800" dirty="0" smtClean="0"/>
              <a:t>组成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一</a:t>
            </a:r>
            <a:r>
              <a:rPr lang="zh-CN" altLang="en-US" sz="2800" dirty="0" smtClean="0"/>
              <a:t>个测试</a:t>
            </a:r>
            <a:r>
              <a:rPr lang="en-US" altLang="zh-CN" sz="2800" dirty="0" smtClean="0"/>
              <a:t>class</a:t>
            </a:r>
            <a:r>
              <a:rPr lang="zh-CN" altLang="en-US" sz="2800" dirty="0" smtClean="0"/>
              <a:t>由一个或多个测试方法组成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testng.xml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testng.xml</a:t>
            </a:r>
            <a:endParaRPr lang="zh-CN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1590"/>
            <a:ext cx="6722253" cy="291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4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355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/>
              <a:t>preserve-order</a:t>
            </a:r>
            <a:r>
              <a:rPr lang="en-US" altLang="zh-CN" dirty="0" smtClean="0"/>
              <a:t>=“true”</a:t>
            </a:r>
            <a:r>
              <a:rPr lang="zh-CN" altLang="en-US" dirty="0" smtClean="0"/>
              <a:t>是</a:t>
            </a:r>
            <a:r>
              <a:rPr lang="zh-CN" altLang="en-US" dirty="0"/>
              <a:t>，可以保证节点下面的方法是按顺序执行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testng.xml-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11710"/>
            <a:ext cx="56959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7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789552"/>
            <a:ext cx="8229600" cy="435394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1.parallel="methods</a:t>
            </a:r>
            <a:r>
              <a:rPr lang="en-US" altLang="zh-CN" dirty="0" smtClean="0"/>
              <a:t>"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/>
              <a:t>TestNG </a:t>
            </a:r>
            <a:r>
              <a:rPr lang="zh-CN" altLang="en-US" dirty="0"/>
              <a:t>会在</a:t>
            </a:r>
            <a:r>
              <a:rPr lang="zh-CN" altLang="en-US" dirty="0">
                <a:solidFill>
                  <a:srgbClr val="FF0000"/>
                </a:solidFill>
              </a:rPr>
              <a:t>不同的线程中运行测试方法</a:t>
            </a:r>
            <a:r>
              <a:rPr lang="zh-CN" altLang="en-US" dirty="0"/>
              <a:t>，除非那些互相依赖的方法。那些相互依赖的方法会运行在同一个线程中，并且遵照其执行顺序。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2.parallel="tests</a:t>
            </a:r>
            <a:r>
              <a:rPr lang="en-US" altLang="zh-CN" dirty="0" smtClean="0"/>
              <a:t>"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zh-CN" dirty="0"/>
              <a:t>不同</a:t>
            </a:r>
            <a:r>
              <a:rPr lang="en-US" altLang="zh-CN" dirty="0"/>
              <a:t>test </a:t>
            </a:r>
            <a:r>
              <a:rPr lang="zh-CN" altLang="zh-CN" dirty="0" smtClean="0"/>
              <a:t>下</a:t>
            </a:r>
            <a:r>
              <a:rPr lang="zh-CN" altLang="zh-CN" dirty="0"/>
              <a:t>的用例可以在不同的线程执行，相同</a:t>
            </a:r>
            <a:r>
              <a:rPr lang="en-US" altLang="zh-CN" dirty="0"/>
              <a:t>test tag</a:t>
            </a:r>
            <a:r>
              <a:rPr lang="zh-CN" altLang="zh-CN" dirty="0"/>
              <a:t>下的用例只能在同一个线程中执行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3.parallel</a:t>
            </a:r>
            <a:r>
              <a:rPr lang="en-US" altLang="zh-CN" dirty="0"/>
              <a:t>="classes</a:t>
            </a:r>
            <a:r>
              <a:rPr lang="en-US" altLang="zh-CN" dirty="0" smtClean="0"/>
              <a:t>"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zh-CN" dirty="0"/>
              <a:t>不同</a:t>
            </a:r>
            <a:r>
              <a:rPr lang="en-US" altLang="zh-CN" dirty="0"/>
              <a:t>class </a:t>
            </a:r>
            <a:r>
              <a:rPr lang="zh-CN" altLang="zh-CN" dirty="0" smtClean="0"/>
              <a:t>下</a:t>
            </a:r>
            <a:r>
              <a:rPr lang="zh-CN" altLang="zh-CN" dirty="0"/>
              <a:t>的用例可以在不同的线程执行，相同</a:t>
            </a:r>
            <a:r>
              <a:rPr lang="en-US" altLang="zh-CN" dirty="0"/>
              <a:t>class </a:t>
            </a:r>
            <a:r>
              <a:rPr lang="zh-CN" altLang="zh-CN" dirty="0" smtClean="0"/>
              <a:t>下</a:t>
            </a:r>
            <a:r>
              <a:rPr lang="zh-CN" altLang="zh-CN" dirty="0"/>
              <a:t>的用例只能在同一个线程中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parallel</a:t>
            </a:r>
            <a:r>
              <a:rPr lang="zh-CN" altLang="en-US" dirty="0"/>
              <a:t>的取值</a:t>
            </a:r>
          </a:p>
        </p:txBody>
      </p:sp>
    </p:spTree>
    <p:extLst>
      <p:ext uri="{BB962C8B-B14F-4D97-AF65-F5344CB8AC3E}">
        <p14:creationId xmlns:p14="http://schemas.microsoft.com/office/powerpoint/2010/main" val="7141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7.1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.2 </a:t>
            </a:r>
            <a:r>
              <a:rPr lang="zh-CN" altLang="en-US" sz="2800" dirty="0" smtClean="0"/>
              <a:t>编写</a:t>
            </a:r>
            <a:r>
              <a:rPr lang="zh-CN" altLang="en-US" sz="2800" dirty="0"/>
              <a:t>测试用例的步骤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.3 TestNG</a:t>
            </a:r>
            <a:r>
              <a:rPr lang="zh-CN" altLang="en-US" sz="2800" dirty="0"/>
              <a:t>的常用注解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.4 testng.xml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.5 </a:t>
            </a:r>
            <a:r>
              <a:rPr lang="zh-CN" altLang="en-US" sz="2800" dirty="0" smtClean="0"/>
              <a:t>数据提供者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.6 </a:t>
            </a:r>
            <a:r>
              <a:rPr lang="zh-CN" altLang="en-US" sz="2800" dirty="0" smtClean="0"/>
              <a:t>断言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.7 TestNG</a:t>
            </a:r>
            <a:r>
              <a:rPr lang="zh-CN" altLang="en-US" sz="2800" dirty="0"/>
              <a:t>与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Junit4</a:t>
            </a:r>
            <a:r>
              <a:rPr lang="zh-CN" altLang="en-US" sz="2800" dirty="0" smtClean="0"/>
              <a:t>不同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4227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89553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@Test(groups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分组</a:t>
            </a:r>
            <a:r>
              <a:rPr lang="zh-CN" altLang="en-US" dirty="0"/>
              <a:t>名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测试用例的分组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48" y="1383618"/>
            <a:ext cx="4314045" cy="307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97565"/>
            <a:ext cx="8229600" cy="3394472"/>
          </a:xfrm>
        </p:spPr>
        <p:txBody>
          <a:bodyPr/>
          <a:lstStyle/>
          <a:p>
            <a:r>
              <a:rPr lang="en-US" altLang="zh-CN" dirty="0"/>
              <a:t>@Parameters</a:t>
            </a:r>
            <a:r>
              <a:rPr lang="en-US" altLang="zh-CN" dirty="0" smtClean="0"/>
              <a:t>(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1”, “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2” ),</a:t>
            </a:r>
            <a:r>
              <a:rPr lang="zh-CN" altLang="en-US" dirty="0" smtClean="0"/>
              <a:t>必须从</a:t>
            </a:r>
            <a:r>
              <a:rPr lang="en-US" altLang="zh-CN" dirty="0" smtClean="0"/>
              <a:t>testng.xml</a:t>
            </a:r>
            <a:r>
              <a:rPr lang="zh-CN" altLang="en-US" dirty="0" smtClean="0"/>
              <a:t>启动运行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TestNG</a:t>
            </a:r>
            <a:r>
              <a:rPr lang="zh-CN" altLang="en-US" dirty="0"/>
              <a:t>参数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74035"/>
            <a:ext cx="7145294" cy="59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80" y="3147814"/>
            <a:ext cx="6774854" cy="140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5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altLang="zh-CN" sz="6800" dirty="0" smtClean="0"/>
              <a:t>xml</a:t>
            </a:r>
            <a:r>
              <a:rPr lang="zh-CN" altLang="en-US" sz="6800" dirty="0"/>
              <a:t>里面使用</a:t>
            </a:r>
            <a:r>
              <a:rPr lang="en-US" altLang="zh-CN" sz="6800" dirty="0"/>
              <a:t>&lt;include&gt;</a:t>
            </a:r>
            <a:r>
              <a:rPr lang="zh-CN" altLang="en-US" sz="6800" dirty="0"/>
              <a:t>指定需要执行的方法和顺序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6800" dirty="0"/>
              <a:t>比如</a:t>
            </a:r>
            <a:r>
              <a:rPr lang="en-US" altLang="zh-CN" sz="6800" dirty="0"/>
              <a:t>:</a:t>
            </a:r>
          </a:p>
          <a:p>
            <a:pPr marL="0" indent="0">
              <a:buNone/>
            </a:pPr>
            <a:r>
              <a:rPr lang="en-US" altLang="zh-CN" sz="6800" dirty="0"/>
              <a:t>&lt;!</a:t>
            </a:r>
            <a:r>
              <a:rPr lang="en-US" altLang="zh-CN" sz="6800" dirty="0" err="1"/>
              <a:t>DOCTYPE</a:t>
            </a:r>
            <a:r>
              <a:rPr lang="en-US" altLang="zh-CN" sz="6800" dirty="0"/>
              <a:t> suite SYSTEM "http://testng.org/testng-1.0.dtd"&gt; </a:t>
            </a:r>
          </a:p>
          <a:p>
            <a:pPr marL="0" indent="0">
              <a:buNone/>
            </a:pPr>
            <a:r>
              <a:rPr lang="en-US" altLang="zh-CN" sz="6800" dirty="0"/>
              <a:t>&lt;suite name="Preserve order test runs"&gt; </a:t>
            </a:r>
          </a:p>
          <a:p>
            <a:pPr marL="0" indent="0">
              <a:buNone/>
            </a:pPr>
            <a:r>
              <a:rPr lang="en-US" altLang="zh-CN" sz="6800" dirty="0" smtClean="0"/>
              <a:t>	&lt;</a:t>
            </a:r>
            <a:r>
              <a:rPr lang="en-US" altLang="zh-CN" sz="6800" dirty="0"/>
              <a:t>test name="Regression 1" preserve-order="true"&gt;</a:t>
            </a:r>
          </a:p>
          <a:p>
            <a:pPr marL="0" indent="0">
              <a:buNone/>
            </a:pPr>
            <a:r>
              <a:rPr lang="en-US" altLang="zh-CN" sz="6800" dirty="0" smtClean="0"/>
              <a:t>		 </a:t>
            </a:r>
            <a:r>
              <a:rPr lang="en-US" altLang="zh-CN" sz="6800" dirty="0"/>
              <a:t>&lt;classes&gt; </a:t>
            </a:r>
            <a:endParaRPr lang="en-US" altLang="zh-CN" sz="6800" dirty="0" smtClean="0"/>
          </a:p>
          <a:p>
            <a:pPr marL="0" indent="0">
              <a:buNone/>
            </a:pPr>
            <a:r>
              <a:rPr lang="en-US" altLang="zh-CN" sz="6800" dirty="0" smtClean="0"/>
              <a:t>			&lt;</a:t>
            </a:r>
            <a:r>
              <a:rPr lang="en-US" altLang="zh-CN" sz="6800" dirty="0"/>
              <a:t>class name="</a:t>
            </a:r>
            <a:r>
              <a:rPr lang="en-US" altLang="zh-CN" sz="6800" dirty="0" err="1"/>
              <a:t>com.pack.preserve.ClassOne</a:t>
            </a:r>
            <a:r>
              <a:rPr lang="en-US" altLang="zh-CN" sz="6800" dirty="0"/>
              <a:t>"&gt; </a:t>
            </a:r>
          </a:p>
          <a:p>
            <a:pPr marL="0" indent="0">
              <a:buNone/>
            </a:pPr>
            <a:r>
              <a:rPr lang="en-US" altLang="zh-CN" sz="6800" dirty="0" smtClean="0"/>
              <a:t>				&lt;</a:t>
            </a:r>
            <a:r>
              <a:rPr lang="en-US" altLang="zh-CN" sz="6800" dirty="0"/>
              <a:t>methods&gt; </a:t>
            </a:r>
          </a:p>
          <a:p>
            <a:pPr marL="0" indent="0">
              <a:buNone/>
            </a:pPr>
            <a:r>
              <a:rPr lang="en-US" altLang="zh-CN" sz="6800" dirty="0" smtClean="0"/>
              <a:t>					&lt;</a:t>
            </a:r>
            <a:r>
              <a:rPr lang="en-US" altLang="zh-CN" sz="6800" dirty="0"/>
              <a:t>include name="B" /&gt;</a:t>
            </a:r>
          </a:p>
          <a:p>
            <a:pPr marL="0" indent="0">
              <a:buNone/>
            </a:pPr>
            <a:r>
              <a:rPr lang="en-US" altLang="zh-CN" sz="6800" dirty="0"/>
              <a:t> </a:t>
            </a:r>
            <a:r>
              <a:rPr lang="en-US" altLang="zh-CN" sz="6800" dirty="0" smtClean="0"/>
              <a:t>					&lt;</a:t>
            </a:r>
            <a:r>
              <a:rPr lang="en-US" altLang="zh-CN" sz="6800" dirty="0"/>
              <a:t>include name="A" /&gt;</a:t>
            </a:r>
          </a:p>
          <a:p>
            <a:pPr marL="0" indent="0">
              <a:buNone/>
            </a:pPr>
            <a:r>
              <a:rPr lang="en-US" altLang="zh-CN" sz="6800" dirty="0"/>
              <a:t> </a:t>
            </a:r>
            <a:r>
              <a:rPr lang="en-US" altLang="zh-CN" sz="6800" dirty="0" smtClean="0"/>
              <a:t>				&lt;/</a:t>
            </a:r>
            <a:r>
              <a:rPr lang="en-US" altLang="zh-CN" sz="6800" dirty="0"/>
              <a:t>methods&gt; </a:t>
            </a:r>
          </a:p>
          <a:p>
            <a:pPr marL="0" indent="0">
              <a:buNone/>
            </a:pPr>
            <a:r>
              <a:rPr lang="en-US" altLang="zh-CN" sz="6800" dirty="0" smtClean="0"/>
              <a:t>			&lt;/</a:t>
            </a:r>
            <a:r>
              <a:rPr lang="en-US" altLang="zh-CN" sz="6800" dirty="0"/>
              <a:t>class&gt; </a:t>
            </a:r>
          </a:p>
          <a:p>
            <a:pPr marL="0" indent="0">
              <a:buNone/>
            </a:pPr>
            <a:r>
              <a:rPr lang="en-US" altLang="zh-CN" sz="6800" dirty="0" smtClean="0"/>
              <a:t>		&lt;/</a:t>
            </a:r>
            <a:r>
              <a:rPr lang="en-US" altLang="zh-CN" sz="6800" dirty="0"/>
              <a:t>classes&gt;</a:t>
            </a:r>
          </a:p>
          <a:p>
            <a:pPr marL="0" indent="0">
              <a:buNone/>
            </a:pPr>
            <a:r>
              <a:rPr lang="en-US" altLang="zh-CN" sz="6800" dirty="0"/>
              <a:t> </a:t>
            </a:r>
            <a:r>
              <a:rPr lang="en-US" altLang="zh-CN" sz="6800" dirty="0" smtClean="0"/>
              <a:t>	&lt;/</a:t>
            </a:r>
            <a:r>
              <a:rPr lang="en-US" altLang="zh-CN" sz="6800" dirty="0"/>
              <a:t>test&gt; </a:t>
            </a:r>
          </a:p>
          <a:p>
            <a:pPr marL="0" indent="0">
              <a:buNone/>
            </a:pPr>
            <a:r>
              <a:rPr lang="en-US" altLang="zh-CN" sz="6800" dirty="0"/>
              <a:t>&lt;/suite&gt;</a:t>
            </a:r>
          </a:p>
          <a:p>
            <a:pPr marL="0" indent="0">
              <a:buNone/>
            </a:pPr>
            <a:r>
              <a:rPr lang="zh-CN" altLang="en-US" sz="6800" dirty="0" smtClean="0"/>
              <a:t>如上</a:t>
            </a:r>
            <a:r>
              <a:rPr lang="zh-CN" altLang="en-US" sz="6800" dirty="0"/>
              <a:t>配置，</a:t>
            </a:r>
            <a:r>
              <a:rPr lang="en-US" altLang="zh-CN" sz="6800" dirty="0" err="1"/>
              <a:t>ClassOne</a:t>
            </a:r>
            <a:r>
              <a:rPr lang="zh-CN" altLang="en-US" sz="6800" dirty="0"/>
              <a:t>会执行两个测试方法，先执行</a:t>
            </a:r>
            <a:r>
              <a:rPr lang="en-US" altLang="zh-CN" sz="6800" dirty="0"/>
              <a:t>B</a:t>
            </a:r>
            <a:r>
              <a:rPr lang="zh-CN" altLang="en-US" sz="6800" dirty="0"/>
              <a:t>，然后执行</a:t>
            </a:r>
            <a:r>
              <a:rPr lang="en-US" altLang="zh-CN" sz="6800" dirty="0"/>
              <a:t>A</a:t>
            </a:r>
            <a:r>
              <a:rPr lang="zh-CN" altLang="en-US" sz="6800" b="1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测试方法的执行顺序</a:t>
            </a:r>
          </a:p>
        </p:txBody>
      </p:sp>
    </p:spTree>
    <p:extLst>
      <p:ext uri="{BB962C8B-B14F-4D97-AF65-F5344CB8AC3E}">
        <p14:creationId xmlns:p14="http://schemas.microsoft.com/office/powerpoint/2010/main" val="4939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7.1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.2 </a:t>
            </a:r>
            <a:r>
              <a:rPr lang="zh-CN" altLang="en-US" sz="2800" dirty="0" smtClean="0"/>
              <a:t>编写</a:t>
            </a:r>
            <a:r>
              <a:rPr lang="zh-CN" altLang="en-US" sz="2800" dirty="0"/>
              <a:t>测试用例的步骤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.3 TestNG</a:t>
            </a:r>
            <a:r>
              <a:rPr lang="zh-CN" altLang="en-US" sz="2800" dirty="0"/>
              <a:t>的常用注解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.4 testng.xml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r>
              <a:rPr lang="en-US" altLang="zh-CN" sz="2800" dirty="0" smtClean="0">
                <a:solidFill>
                  <a:srgbClr val="FF0000"/>
                </a:solidFill>
              </a:rPr>
              <a:t>.5 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数据提供者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.6 </a:t>
            </a:r>
            <a:r>
              <a:rPr lang="zh-CN" altLang="en-US" sz="2800" dirty="0" smtClean="0"/>
              <a:t>断言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.7 TestNG</a:t>
            </a:r>
            <a:r>
              <a:rPr lang="zh-CN" altLang="en-US" sz="2800" dirty="0"/>
              <a:t>与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Junit4</a:t>
            </a:r>
            <a:r>
              <a:rPr lang="zh-CN" altLang="en-US" sz="2800" dirty="0" smtClean="0"/>
              <a:t>不同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588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TestNG</a:t>
            </a:r>
            <a:r>
              <a:rPr lang="zh-CN" altLang="en-US" dirty="0" smtClean="0"/>
              <a:t>数据提供者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7594"/>
            <a:ext cx="8712968" cy="286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7.1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.2 </a:t>
            </a:r>
            <a:r>
              <a:rPr lang="zh-CN" altLang="en-US" sz="2800" dirty="0" smtClean="0"/>
              <a:t>编写</a:t>
            </a:r>
            <a:r>
              <a:rPr lang="zh-CN" altLang="en-US" sz="2800" dirty="0"/>
              <a:t>测试用例的步骤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.3 TestNG</a:t>
            </a:r>
            <a:r>
              <a:rPr lang="zh-CN" altLang="en-US" sz="2800" dirty="0"/>
              <a:t>的常用注解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7.4 testng.xml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.5 </a:t>
            </a:r>
            <a:r>
              <a:rPr lang="zh-CN" altLang="en-US" sz="2800" dirty="0" smtClean="0"/>
              <a:t>数据提供者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r>
              <a:rPr lang="en-US" altLang="zh-CN" sz="2800" dirty="0" smtClean="0">
                <a:solidFill>
                  <a:srgbClr val="FF0000"/>
                </a:solidFill>
              </a:rPr>
              <a:t>.6 </a:t>
            </a:r>
            <a:r>
              <a:rPr lang="zh-CN" altLang="en-US" sz="2800" dirty="0" smtClean="0">
                <a:solidFill>
                  <a:srgbClr val="FF0000"/>
                </a:solidFill>
              </a:rPr>
              <a:t>断言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.7 TestNG</a:t>
            </a:r>
            <a:r>
              <a:rPr lang="zh-CN" altLang="en-US" sz="2800" dirty="0"/>
              <a:t>与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Junit4</a:t>
            </a:r>
            <a:r>
              <a:rPr lang="zh-CN" altLang="en-US" sz="2800" dirty="0" smtClean="0"/>
              <a:t>不同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588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9881"/>
              </p:ext>
            </p:extLst>
          </p:nvPr>
        </p:nvGraphicFramePr>
        <p:xfrm>
          <a:off x="467544" y="897564"/>
          <a:ext cx="7578228" cy="397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4265860"/>
              </a:tblGrid>
              <a:tr h="4951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US" altLang="zh-CN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zh-CN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是否等于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assertNotEquals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等于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assertFalse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assertTrue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assertNull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是否为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assertNotNull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是否非空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assertSame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是否都引用同一个对象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114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assertNotSame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是否没有都引用同一个对象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6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7.1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.2 </a:t>
            </a:r>
            <a:r>
              <a:rPr lang="zh-CN" altLang="en-US" sz="2800" dirty="0" smtClean="0"/>
              <a:t>编写</a:t>
            </a:r>
            <a:r>
              <a:rPr lang="zh-CN" altLang="en-US" sz="2800" dirty="0"/>
              <a:t>测试用例的步骤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.3 TestNG</a:t>
            </a:r>
            <a:r>
              <a:rPr lang="zh-CN" altLang="en-US" sz="2800" dirty="0"/>
              <a:t>的常用注解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7.4 testng.xml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.5 </a:t>
            </a:r>
            <a:r>
              <a:rPr lang="zh-CN" altLang="en-US" sz="2800" dirty="0" smtClean="0"/>
              <a:t>数据提供者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.6 </a:t>
            </a:r>
            <a:r>
              <a:rPr lang="zh-CN" altLang="en-US" sz="2800" dirty="0" smtClean="0"/>
              <a:t>断言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r>
              <a:rPr lang="en-US" altLang="zh-CN" sz="2800" dirty="0" smtClean="0">
                <a:solidFill>
                  <a:srgbClr val="FF0000"/>
                </a:solidFill>
              </a:rPr>
              <a:t>.7 TestNG</a:t>
            </a:r>
            <a:r>
              <a:rPr lang="zh-CN" altLang="en-US" sz="2800" dirty="0">
                <a:solidFill>
                  <a:srgbClr val="FF0000"/>
                </a:solidFill>
              </a:rPr>
              <a:t>与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Junit4</a:t>
            </a:r>
            <a:r>
              <a:rPr lang="zh-CN" altLang="en-US" sz="2800" dirty="0" smtClean="0">
                <a:solidFill>
                  <a:srgbClr val="FF0000"/>
                </a:solidFill>
              </a:rPr>
              <a:t>不同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6500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9" y="789552"/>
            <a:ext cx="8082283" cy="4353947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相同：</a:t>
            </a:r>
            <a:endParaRPr lang="en-US" altLang="zh-CN" sz="2000" dirty="0" smtClean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JUnit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TestNG</a:t>
            </a:r>
            <a:r>
              <a:rPr lang="zh-CN" altLang="en-US" sz="2000" dirty="0" smtClean="0"/>
              <a:t>执行测试方法之前，都会重新实例化测试</a:t>
            </a:r>
            <a:r>
              <a:rPr lang="zh-CN" altLang="en-US" sz="2000" dirty="0" smtClean="0"/>
              <a:t>类，</a:t>
            </a:r>
            <a:r>
              <a:rPr lang="zh-CN" altLang="en-US" sz="2000" dirty="0" smtClean="0">
                <a:solidFill>
                  <a:srgbClr val="FF0000"/>
                </a:solidFill>
              </a:rPr>
              <a:t>都会执行构造方法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不同：</a:t>
            </a:r>
            <a:endParaRPr lang="en-US" altLang="zh-CN" sz="2000" dirty="0" smtClean="0"/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1.TestNG</a:t>
            </a:r>
            <a:r>
              <a:rPr lang="zh-CN" altLang="en-US" sz="2000" dirty="0" smtClean="0"/>
              <a:t>提供</a:t>
            </a:r>
            <a:r>
              <a:rPr lang="zh-CN" altLang="en-US" sz="2000" dirty="0"/>
              <a:t>了比</a:t>
            </a:r>
            <a:r>
              <a:rPr lang="en-US" altLang="zh-CN" sz="2000" dirty="0" err="1"/>
              <a:t>JUnit</a:t>
            </a:r>
            <a:r>
              <a:rPr lang="zh-CN" altLang="en-US" sz="2000" dirty="0"/>
              <a:t>更多</a:t>
            </a:r>
            <a:r>
              <a:rPr lang="zh-CN" altLang="en-US" sz="2000" dirty="0" smtClean="0"/>
              <a:t>的注解</a:t>
            </a:r>
            <a:endParaRPr lang="en-US" altLang="zh-CN" sz="2000" dirty="0" smtClean="0"/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2.TestNG</a:t>
            </a:r>
            <a:r>
              <a:rPr lang="zh-CN" altLang="en-US" sz="2000" dirty="0" smtClean="0"/>
              <a:t>使用</a:t>
            </a:r>
            <a:r>
              <a:rPr lang="en-US" altLang="zh-CN" sz="2000" dirty="0"/>
              <a:t>xml</a:t>
            </a:r>
            <a:r>
              <a:rPr lang="zh-CN" altLang="en-US" sz="2000" dirty="0"/>
              <a:t>配置文件可以任意组合出需要的各种测试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3.TestNG</a:t>
            </a:r>
            <a:r>
              <a:rPr lang="zh-CN" altLang="en-US" sz="2000" dirty="0" smtClean="0"/>
              <a:t>可以实现并发测试（不同的级别，</a:t>
            </a:r>
            <a:r>
              <a:rPr lang="en-US" altLang="zh-CN" sz="2000" dirty="0" err="1" smtClean="0"/>
              <a:t>methods,tests,classes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TestNG</a:t>
            </a:r>
            <a:r>
              <a:rPr lang="zh-CN" altLang="en-US" dirty="0" smtClean="0"/>
              <a:t>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3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319386"/>
              </p:ext>
            </p:extLst>
          </p:nvPr>
        </p:nvGraphicFramePr>
        <p:xfrm>
          <a:off x="611560" y="864502"/>
          <a:ext cx="7992888" cy="4219211"/>
        </p:xfrm>
        <a:graphic>
          <a:graphicData uri="http://schemas.openxmlformats.org/drawingml/2006/table">
            <a:tbl>
              <a:tblPr/>
              <a:tblGrid>
                <a:gridCol w="2592288"/>
                <a:gridCol w="2448272"/>
                <a:gridCol w="2952328"/>
              </a:tblGrid>
              <a:tr h="276689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功能</a:t>
                      </a:r>
                      <a:br>
                        <a:rPr lang="zh-CN" altLang="en-US" sz="800" dirty="0"/>
                      </a:br>
                      <a:endParaRPr lang="zh-CN" altLang="en-US" sz="800" dirty="0"/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JUnit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TestNG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592">
                <a:tc>
                  <a:txBody>
                    <a:bodyPr/>
                    <a:lstStyle/>
                    <a:p>
                      <a:r>
                        <a:rPr lang="zh-CN" altLang="en-US" sz="800"/>
                        <a:t>标注为类</a:t>
                      </a:r>
                      <a:r>
                        <a:rPr lang="en-US" altLang="zh-CN" sz="800"/>
                        <a:t>/</a:t>
                      </a:r>
                      <a:r>
                        <a:rPr lang="zh-CN" altLang="en-US" sz="800"/>
                        <a:t>方法为测试类和方法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@Test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@Test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89">
                <a:tc>
                  <a:txBody>
                    <a:bodyPr/>
                    <a:lstStyle/>
                    <a:p>
                      <a:r>
                        <a:rPr lang="zh-CN" altLang="en-US" sz="800"/>
                        <a:t>标注为在</a:t>
                      </a:r>
                      <a:r>
                        <a:rPr lang="en-US" altLang="zh-CN" sz="800"/>
                        <a:t>suite</a:t>
                      </a:r>
                      <a:r>
                        <a:rPr lang="zh-CN" altLang="en-US" sz="800"/>
                        <a:t>中所有测试之前运行</a:t>
                      </a:r>
                      <a:br>
                        <a:rPr lang="zh-CN" altLang="en-US" sz="800"/>
                      </a:br>
                      <a:endParaRPr lang="zh-CN" altLang="en-US" sz="800"/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/>
                        <a:t>无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@BeforeSuite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592">
                <a:tc>
                  <a:txBody>
                    <a:bodyPr/>
                    <a:lstStyle/>
                    <a:p>
                      <a:r>
                        <a:rPr lang="zh-CN" altLang="en-US" sz="800"/>
                        <a:t>标注为在</a:t>
                      </a:r>
                      <a:r>
                        <a:rPr lang="en-US" altLang="zh-CN" sz="800"/>
                        <a:t>suite</a:t>
                      </a:r>
                      <a:r>
                        <a:rPr lang="zh-CN" altLang="en-US" sz="800"/>
                        <a:t>中所有测试之后运行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/>
                        <a:t>无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@AfterSuite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592">
                <a:tc>
                  <a:txBody>
                    <a:bodyPr/>
                    <a:lstStyle/>
                    <a:p>
                      <a:r>
                        <a:rPr lang="zh-CN" altLang="en-US" sz="800"/>
                        <a:t>标注为在测试之前</a:t>
                      </a:r>
                      <a:r>
                        <a:rPr lang="zh-CN" altLang="en-US" sz="800" smtClean="0"/>
                        <a:t>运行（跨越了测试类）</a:t>
                      </a:r>
                      <a:endParaRPr lang="zh-CN" altLang="en-US" sz="800"/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/>
                        <a:t>无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@BeforeTest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771">
                <a:tc>
                  <a:txBody>
                    <a:bodyPr/>
                    <a:lstStyle/>
                    <a:p>
                      <a:r>
                        <a:rPr lang="zh-CN" altLang="en-US" sz="800"/>
                        <a:t>标注为在测试之后运行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/>
                        <a:t>无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@AfterTest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89">
                <a:tc>
                  <a:txBody>
                    <a:bodyPr/>
                    <a:lstStyle/>
                    <a:p>
                      <a:r>
                        <a:rPr lang="zh-CN" altLang="en-US" sz="800"/>
                        <a:t>标注为在测试</a:t>
                      </a:r>
                      <a:r>
                        <a:rPr lang="en-US" altLang="zh-CN" sz="800"/>
                        <a:t>Group</a:t>
                      </a:r>
                      <a:r>
                        <a:rPr lang="zh-CN" altLang="en-US" sz="800"/>
                        <a:t>中第一个测试方法之前运行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/>
                        <a:t>无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@</a:t>
                      </a:r>
                      <a:r>
                        <a:rPr lang="en-US" sz="800" dirty="0" err="1"/>
                        <a:t>BeforeGroups</a:t>
                      </a:r>
                      <a:endParaRPr lang="en-US" sz="800" dirty="0"/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89">
                <a:tc>
                  <a:txBody>
                    <a:bodyPr/>
                    <a:lstStyle/>
                    <a:p>
                      <a:r>
                        <a:rPr lang="zh-CN" altLang="en-US" sz="800"/>
                        <a:t>标注为在测试</a:t>
                      </a:r>
                      <a:r>
                        <a:rPr lang="en-US" altLang="zh-CN" sz="800"/>
                        <a:t>Group</a:t>
                      </a:r>
                      <a:r>
                        <a:rPr lang="zh-CN" altLang="en-US" sz="800"/>
                        <a:t>中最后一个测试方法之后运行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/>
                        <a:t>无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@AfterGroups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89">
                <a:tc>
                  <a:txBody>
                    <a:bodyPr/>
                    <a:lstStyle/>
                    <a:p>
                      <a:r>
                        <a:rPr lang="zh-CN" altLang="en-US" sz="800"/>
                        <a:t>标注为当前测试类中第一个测试方法之前运行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@BeforeClass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@BeforeClass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89">
                <a:tc>
                  <a:txBody>
                    <a:bodyPr/>
                    <a:lstStyle/>
                    <a:p>
                      <a:r>
                        <a:rPr lang="zh-CN" altLang="en-US" sz="800"/>
                        <a:t>标注为当前测试类中最后一个测试方法之后运行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@</a:t>
                      </a:r>
                      <a:r>
                        <a:rPr lang="en-US" sz="800" dirty="0" err="1"/>
                        <a:t>AfterClass</a:t>
                      </a:r>
                      <a:endParaRPr lang="en-US" sz="800" dirty="0"/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@AfterClass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592">
                <a:tc>
                  <a:txBody>
                    <a:bodyPr/>
                    <a:lstStyle/>
                    <a:p>
                      <a:r>
                        <a:rPr lang="zh-CN" altLang="en-US" sz="800"/>
                        <a:t>标注为在每次测试方法之前运行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@Before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@BeforeMethod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114">
                <a:tc>
                  <a:txBody>
                    <a:bodyPr/>
                    <a:lstStyle/>
                    <a:p>
                      <a:r>
                        <a:rPr lang="zh-CN" altLang="en-US" sz="800"/>
                        <a:t>标注为在每次测试方法之后运行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@After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@AfterMethod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592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忽略某测试，让其不执行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@Ignore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@Test(enable=false)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549">
                <a:tc>
                  <a:txBody>
                    <a:bodyPr/>
                    <a:lstStyle/>
                    <a:p>
                      <a:r>
                        <a:rPr lang="zh-CN" altLang="zh-CN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本方法所依赖的方法列表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800" dirty="0"/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无</a:t>
                      </a:r>
                      <a:endParaRPr lang="en-US" sz="800" dirty="0"/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@Test(</a:t>
                      </a:r>
                      <a:r>
                        <a:rPr lang="en-US" altLang="zh-CN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dependsOnMethods</a:t>
                      </a:r>
                      <a:r>
                        <a:rPr lang="en-US" altLang="zh-CN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="walk")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679">
                <a:tc>
                  <a:txBody>
                    <a:bodyPr/>
                    <a:lstStyle/>
                    <a:p>
                      <a:r>
                        <a:rPr lang="zh-CN" altLang="en-US" sz="800"/>
                        <a:t>期待测试抛出什么异常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@Test(expected=XXXException.class)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>
                          <a:effectLst/>
                        </a:rPr>
                        <a:t>@Test(exceptedExceptions=XXXException.class)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004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测试超时，如果测试的执行时间超过了毫秒为单位设置的时间，那么就停止测试并且标记为失败</a:t>
                      </a:r>
                      <a:br>
                        <a:rPr lang="zh-CN" altLang="en-US" sz="800" dirty="0"/>
                      </a:br>
                      <a:endParaRPr lang="zh-CN" altLang="en-US" sz="800" dirty="0"/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@Test(timeout=1000)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@Test(timeout=1000)</a:t>
                      </a:r>
                    </a:p>
                  </a:txBody>
                  <a:tcPr marL="33637" marR="33637" marT="12614" marB="1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/>
          <a:lstStyle/>
          <a:p>
            <a:r>
              <a:rPr lang="en-US" altLang="zh-CN" b="1" dirty="0" smtClean="0"/>
              <a:t>TestNG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Junit4</a:t>
            </a:r>
            <a:r>
              <a:rPr lang="zh-CN" altLang="en-US" b="1" dirty="0" smtClean="0"/>
              <a:t>不同</a:t>
            </a:r>
            <a:r>
              <a:rPr lang="en-US" altLang="zh-CN" b="1" dirty="0" smtClean="0"/>
              <a:t>---</a:t>
            </a:r>
            <a:r>
              <a:rPr lang="zh-CN" altLang="en-US" b="1" dirty="0" smtClean="0"/>
              <a:t>（了解）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zh-CN" sz="3000" dirty="0" smtClean="0"/>
              <a:t>TestNG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Test Next Generation</a:t>
            </a:r>
            <a:r>
              <a:rPr lang="zh-CN" altLang="en-US" sz="3000" dirty="0" smtClean="0"/>
              <a:t>），顾名思义，下一代的测试框架。它借鉴了</a:t>
            </a:r>
            <a:r>
              <a:rPr lang="en-US" altLang="zh-CN" sz="3000" dirty="0" err="1" smtClean="0"/>
              <a:t>JUnit</a:t>
            </a:r>
            <a:r>
              <a:rPr lang="zh-CN" altLang="en-US" sz="3000" dirty="0" smtClean="0"/>
              <a:t>和</a:t>
            </a:r>
            <a:r>
              <a:rPr lang="en-US" altLang="zh-CN" sz="3000" dirty="0" err="1" smtClean="0"/>
              <a:t>Nuit</a:t>
            </a:r>
            <a:r>
              <a:rPr lang="zh-CN" altLang="en-US" sz="3000" dirty="0" smtClean="0"/>
              <a:t>框架的优秀设计思想，引入更易用和更强大的功能。它是基于</a:t>
            </a:r>
            <a:r>
              <a:rPr lang="en-US" altLang="zh-CN" sz="3000" dirty="0" smtClean="0">
                <a:solidFill>
                  <a:srgbClr val="FF0000"/>
                </a:solidFill>
              </a:rPr>
              <a:t>J2SE5.0</a:t>
            </a:r>
            <a:r>
              <a:rPr lang="zh-CN" altLang="en-US" sz="3000" dirty="0" smtClean="0">
                <a:solidFill>
                  <a:srgbClr val="FF0000"/>
                </a:solidFill>
              </a:rPr>
              <a:t>的</a:t>
            </a:r>
            <a:r>
              <a:rPr lang="zh-CN" altLang="en-US" sz="3000" dirty="0">
                <a:solidFill>
                  <a:srgbClr val="FF0000"/>
                </a:solidFill>
              </a:rPr>
              <a:t>注解</a:t>
            </a:r>
            <a:r>
              <a:rPr lang="zh-CN" altLang="en-US" sz="3000" dirty="0" smtClean="0">
                <a:solidFill>
                  <a:srgbClr val="FF0000"/>
                </a:solidFill>
              </a:rPr>
              <a:t>特性</a:t>
            </a:r>
            <a:r>
              <a:rPr lang="zh-CN" altLang="en-US" sz="3000" dirty="0" smtClean="0"/>
              <a:t>的而构建的轻量级的单元测试框架结构。</a:t>
            </a:r>
            <a:endParaRPr lang="en-US" altLang="zh-CN" sz="3000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3000" dirty="0" smtClean="0"/>
              <a:t>TestNG</a:t>
            </a:r>
            <a:r>
              <a:rPr lang="zh-CN" altLang="en-US" sz="3000" dirty="0" smtClean="0"/>
              <a:t>比</a:t>
            </a:r>
            <a:r>
              <a:rPr lang="en-US" altLang="zh-CN" sz="3000" dirty="0" err="1" smtClean="0"/>
              <a:t>JUnit</a:t>
            </a:r>
            <a:r>
              <a:rPr lang="zh-CN" altLang="en-US" sz="3000" dirty="0"/>
              <a:t>更</a:t>
            </a:r>
            <a:r>
              <a:rPr lang="zh-CN" altLang="en-US" sz="3000" dirty="0" smtClean="0"/>
              <a:t>强大，提供了更多的扩展功能，消除了一些老式框架的限制，让程序员通过注解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、分组、序列和参数化等多种方式组织和执行自动化测试脚本。</a:t>
            </a:r>
            <a:endParaRPr lang="en-US" altLang="zh-CN" sz="3000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 smtClean="0">
                <a:ea typeface="宋体" pitchFamily="2" charset="-122"/>
              </a:rPr>
              <a:t>官网：</a:t>
            </a:r>
            <a:r>
              <a:rPr lang="en-US" altLang="zh-CN" dirty="0" smtClean="0">
                <a:ea typeface="宋体" pitchFamily="2" charset="-122"/>
              </a:rPr>
              <a:t>http</a:t>
            </a:r>
            <a:r>
              <a:rPr lang="en-US" altLang="zh-CN" dirty="0">
                <a:ea typeface="宋体" pitchFamily="2" charset="-122"/>
              </a:rPr>
              <a:t>://testng.org/doc/index.html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 TestNG</a:t>
            </a:r>
            <a:r>
              <a:rPr lang="zh-CN" altLang="en-US" dirty="0" smtClean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1688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51571"/>
            <a:ext cx="7666037" cy="34813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 </a:t>
            </a:r>
            <a:r>
              <a:rPr lang="zh-CN" altLang="en-US" dirty="0" smtClean="0"/>
              <a:t>测试类</a:t>
            </a:r>
            <a:r>
              <a:rPr lang="zh-CN" altLang="en-US" dirty="0"/>
              <a:t>放在</a:t>
            </a:r>
            <a:r>
              <a:rPr lang="en-US" altLang="zh-CN" dirty="0"/>
              <a:t>test</a:t>
            </a:r>
            <a:r>
              <a:rPr lang="zh-CN" altLang="en-US" dirty="0"/>
              <a:t>包</a:t>
            </a:r>
            <a:r>
              <a:rPr lang="zh-CN" altLang="en-US" dirty="0" smtClean="0"/>
              <a:t>中，独立存放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 </a:t>
            </a:r>
            <a:r>
              <a:rPr lang="zh-CN" altLang="en-US" dirty="0" smtClean="0"/>
              <a:t>测试类</a:t>
            </a:r>
            <a:r>
              <a:rPr lang="zh-CN" altLang="en-US" dirty="0"/>
              <a:t>名用</a:t>
            </a:r>
            <a:r>
              <a:rPr lang="en-US" altLang="zh-CN" dirty="0" err="1"/>
              <a:t>XXXTest</a:t>
            </a:r>
            <a:r>
              <a:rPr lang="zh-CN" altLang="en-US" dirty="0" smtClean="0"/>
              <a:t>结尾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  </a:t>
            </a:r>
            <a:r>
              <a:rPr lang="zh-CN" altLang="en-US" dirty="0" smtClean="0"/>
              <a:t>测试方法</a:t>
            </a:r>
            <a:r>
              <a:rPr lang="zh-CN" altLang="en-US" dirty="0"/>
              <a:t>用</a:t>
            </a:r>
            <a:r>
              <a:rPr lang="en-US" altLang="zh-CN" dirty="0" err="1"/>
              <a:t>testMethod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注意：自动化测试规范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7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作业</a:t>
            </a:r>
            <a:r>
              <a:rPr lang="en-US" altLang="zh-CN" dirty="0"/>
              <a:t>1</a:t>
            </a:r>
            <a:r>
              <a:rPr lang="zh-CN" altLang="en-US" dirty="0" smtClean="0"/>
              <a:t>：实现两个浏览器的</a:t>
            </a:r>
            <a:r>
              <a:rPr lang="zh-CN" altLang="en-US" dirty="0" smtClean="0"/>
              <a:t>并发多线程测试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实现</a:t>
            </a:r>
            <a:r>
              <a:rPr lang="en-US" altLang="zh-CN" dirty="0" err="1"/>
              <a:t>mymovie</a:t>
            </a:r>
            <a:r>
              <a:rPr lang="zh-CN" altLang="en-US" dirty="0"/>
              <a:t>前端的登录（三个用户参数化的</a:t>
            </a:r>
            <a:r>
              <a:rPr lang="zh-CN" altLang="en-US"/>
              <a:t>方式</a:t>
            </a:r>
            <a:r>
              <a:rPr lang="zh-CN" altLang="en-US" smtClean="0"/>
              <a:t>登录，发表影评）</a:t>
            </a:r>
            <a:endParaRPr lang="en-US" altLang="zh-CN" dirty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练习（</a:t>
            </a:r>
            <a:r>
              <a:rPr lang="en-US" altLang="zh-CN" dirty="0" err="1" smtClean="0"/>
              <a:t>selenium+testng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txt(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excel(apache poi)</a:t>
            </a:r>
            <a:r>
              <a:rPr lang="zh-CN" altLang="en-US" dirty="0" smtClean="0"/>
              <a:t>，数据库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中读取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支持更多的注解</a:t>
            </a:r>
            <a:endParaRPr lang="en-US" altLang="zh-CN" dirty="0" smtClean="0"/>
          </a:p>
          <a:p>
            <a:r>
              <a:rPr lang="zh-CN" altLang="en-US" dirty="0" smtClean="0"/>
              <a:t>漂亮的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格式测试报告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/>
              <a:t>化测试更简单</a:t>
            </a:r>
            <a:endParaRPr lang="en-US" altLang="zh-CN" dirty="0"/>
          </a:p>
          <a:p>
            <a:r>
              <a:rPr lang="zh-CN" altLang="en-US" dirty="0"/>
              <a:t>支持输出日志</a:t>
            </a:r>
            <a:endParaRPr lang="en-US" altLang="zh-CN" dirty="0"/>
          </a:p>
          <a:p>
            <a:r>
              <a:rPr lang="zh-CN" altLang="en-US" dirty="0"/>
              <a:t>支持并发测试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TestNG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5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6" y="1059585"/>
            <a:ext cx="5295900" cy="1850231"/>
          </a:xfrm>
        </p:spPr>
      </p:pic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ea typeface="宋体" pitchFamily="2" charset="-122"/>
              </a:rPr>
              <a:t>安装</a:t>
            </a:r>
            <a:r>
              <a:rPr lang="en-US" altLang="zh-CN" dirty="0" smtClean="0">
                <a:ea typeface="宋体" pitchFamily="2" charset="-122"/>
              </a:rPr>
              <a:t>TestNG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" name="AutoShape 2" descr="http://wenku.baidu.com/content/c7705abb453610661ed9f4ed?m=60f13ecd3971ad7c235511013d14d465&amp;type=pic&amp;src=1713631d97cf074cc9c44d554d97010e.png"/>
          <p:cNvSpPr>
            <a:spLocks noChangeAspect="1" noChangeArrowheads="1"/>
          </p:cNvSpPr>
          <p:nvPr/>
        </p:nvSpPr>
        <p:spPr bwMode="auto">
          <a:xfrm>
            <a:off x="155577" y="-1610915"/>
            <a:ext cx="5305425" cy="336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21600"/>
            <a:ext cx="3832018" cy="2430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327834"/>
            <a:ext cx="4743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7.1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r>
              <a:rPr lang="en-US" altLang="zh-CN" sz="2800" dirty="0" smtClean="0">
                <a:solidFill>
                  <a:srgbClr val="FF0000"/>
                </a:solidFill>
              </a:rPr>
              <a:t>.2 </a:t>
            </a:r>
            <a:r>
              <a:rPr lang="zh-CN" altLang="en-US" sz="2800" dirty="0" smtClean="0">
                <a:solidFill>
                  <a:srgbClr val="FF0000"/>
                </a:solidFill>
              </a:rPr>
              <a:t>编写</a:t>
            </a:r>
            <a:r>
              <a:rPr lang="zh-CN" altLang="en-US" sz="2800" dirty="0">
                <a:solidFill>
                  <a:srgbClr val="FF0000"/>
                </a:solidFill>
              </a:rPr>
              <a:t>测试用例的步骤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.3 TestNG</a:t>
            </a:r>
            <a:r>
              <a:rPr lang="zh-CN" altLang="en-US" sz="2800" dirty="0"/>
              <a:t>的常用注解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.4 testng.xml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.5 </a:t>
            </a:r>
            <a:r>
              <a:rPr lang="zh-CN" altLang="en-US" sz="2800" dirty="0" smtClean="0"/>
              <a:t>数据提供者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.6 </a:t>
            </a:r>
            <a:r>
              <a:rPr lang="zh-CN" altLang="en-US" sz="2800" dirty="0" smtClean="0"/>
              <a:t>断言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.7 TestNG</a:t>
            </a:r>
            <a:r>
              <a:rPr lang="zh-CN" altLang="en-US" sz="2800" dirty="0"/>
              <a:t>与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Junit4</a:t>
            </a:r>
            <a:r>
              <a:rPr lang="zh-CN" altLang="en-US" sz="2800" dirty="0" smtClean="0"/>
              <a:t>不同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7589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编写测试代码逻辑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插入</a:t>
            </a:r>
            <a:r>
              <a:rPr lang="en-US" altLang="zh-CN" sz="2800" dirty="0"/>
              <a:t>TestNG</a:t>
            </a:r>
            <a:r>
              <a:rPr lang="zh-CN" altLang="en-US" sz="2800" dirty="0"/>
              <a:t>注解标签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配置</a:t>
            </a:r>
            <a:r>
              <a:rPr lang="en-US" altLang="zh-CN" sz="2800" dirty="0"/>
              <a:t>TestNG.xml</a:t>
            </a:r>
            <a:r>
              <a:rPr lang="zh-CN" altLang="en-US" sz="2800" dirty="0"/>
              <a:t>文件，设定测试类、测试方法、测试分组的执行信息。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执行</a:t>
            </a:r>
            <a:r>
              <a:rPr lang="en-US" altLang="zh-CN" sz="2800" dirty="0"/>
              <a:t>TestNG</a:t>
            </a:r>
            <a:r>
              <a:rPr lang="zh-CN" altLang="en-US" sz="2800" dirty="0"/>
              <a:t>查看测试报告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ea typeface="宋体" pitchFamily="2" charset="-122"/>
              </a:rPr>
              <a:t>编写测试用例的步骤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/>
              <a:t>7.1 TestNG 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.2 </a:t>
            </a:r>
            <a:r>
              <a:rPr lang="zh-CN" altLang="en-US" sz="2800" dirty="0" smtClean="0"/>
              <a:t>编写</a:t>
            </a:r>
            <a:r>
              <a:rPr lang="zh-CN" altLang="en-US" sz="2800" dirty="0"/>
              <a:t>测试用例的步骤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r>
              <a:rPr lang="en-US" altLang="zh-CN" sz="2800" dirty="0" smtClean="0">
                <a:solidFill>
                  <a:srgbClr val="FF0000"/>
                </a:solidFill>
              </a:rPr>
              <a:t>.3 TestNG</a:t>
            </a:r>
            <a:r>
              <a:rPr lang="zh-CN" altLang="en-US" sz="2800" dirty="0">
                <a:solidFill>
                  <a:srgbClr val="FF0000"/>
                </a:solidFill>
              </a:rPr>
              <a:t>的常用注解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.4 testng.xml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.5 </a:t>
            </a:r>
            <a:r>
              <a:rPr lang="zh-CN" altLang="en-US" sz="2800" dirty="0" smtClean="0"/>
              <a:t>数据提供者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.6 </a:t>
            </a:r>
            <a:r>
              <a:rPr lang="zh-CN" altLang="en-US" sz="2800" dirty="0" smtClean="0"/>
              <a:t>断言</a:t>
            </a:r>
            <a:endParaRPr lang="en-US" altLang="zh-CN" sz="2800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.7 TestNG</a:t>
            </a:r>
            <a:r>
              <a:rPr lang="zh-CN" altLang="en-US" sz="2800" dirty="0"/>
              <a:t>与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Junit4</a:t>
            </a:r>
            <a:r>
              <a:rPr lang="zh-CN" altLang="en-US" sz="2800" dirty="0" smtClean="0"/>
              <a:t>不同</a:t>
            </a:r>
            <a:endParaRPr lang="en-US" altLang="zh-CN" sz="2800" dirty="0" smtClean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7589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125428"/>
              </p:ext>
            </p:extLst>
          </p:nvPr>
        </p:nvGraphicFramePr>
        <p:xfrm>
          <a:off x="395536" y="815135"/>
          <a:ext cx="8352928" cy="386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5904656"/>
              </a:tblGrid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Annotations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74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@Test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此注解的方法会被认为是一个测试方法，即一个测试用例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74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BeforeMethod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被注释的方法将在每一个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调用前运行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AfterMethod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 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被注释的方法将在每一个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调用后运行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32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BeforeTest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a:t>Test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中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第一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用例开始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运行前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运行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AfterTest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被注释的方法将在在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a:t>Test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中所有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运行后运行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宋体" pitchFamily="2" charset="-122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BeforeClass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a:t>当前类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的第一个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调用前运行</a:t>
                      </a:r>
                      <a:endParaRPr lang="en-US" altLang="zh-CN" sz="1400" dirty="0" smtClean="0">
                        <a:ea typeface="宋体" pitchFamily="2" charset="-122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300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AfterClass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a:t>当前类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的所有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调用后运行</a:t>
                      </a:r>
                      <a:endParaRPr lang="en-US" altLang="zh-CN" sz="1400" dirty="0" smtClean="0">
                        <a:ea typeface="宋体" pitchFamily="2" charset="-122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42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BeforeSuite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当前测试集合（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a:t>suite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）任一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运行前运行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5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AfterSuite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ea typeface="宋体" pitchFamily="2" charset="-122"/>
                        </a:rPr>
                        <a:t>被注释的方法将在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当前测试集合（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宋体" pitchFamily="2" charset="-122"/>
                        </a:rPr>
                        <a:t>suite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）所有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测试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运行后运行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66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BeforeGroups</a:t>
                      </a:r>
                      <a:endParaRPr lang="zh-CN" alt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5125" indent="-255588" algn="l"/>
                      <a:r>
                        <a:rPr lang="zh-CN" altLang="zh-CN" sz="1400" dirty="0" smtClean="0">
                          <a:ea typeface="宋体" pitchFamily="2" charset="-122"/>
                        </a:rPr>
                        <a:t>被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注释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的方法将在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分组测试用例的任一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的测试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用例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前执行</a:t>
                      </a:r>
                      <a:endParaRPr lang="zh-CN" altLang="en-US" sz="9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4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400" dirty="0" smtClean="0">
                          <a:ea typeface="宋体" pitchFamily="2" charset="-122"/>
                        </a:rPr>
                        <a:t>@</a:t>
                      </a:r>
                      <a:r>
                        <a:rPr lang="en-US" altLang="zh-CN" sz="1400" dirty="0" err="1" smtClean="0">
                          <a:ea typeface="宋体" pitchFamily="2" charset="-122"/>
                        </a:rPr>
                        <a:t>AfterGroups</a:t>
                      </a:r>
                      <a:endParaRPr lang="zh-CN" alt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5125" indent="-255588" algn="l"/>
                      <a:r>
                        <a:rPr lang="zh-CN" altLang="zh-CN" sz="1400" dirty="0" smtClean="0">
                          <a:ea typeface="宋体" pitchFamily="2" charset="-122"/>
                        </a:rPr>
                        <a:t>被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注释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的方法将在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分组测试用例的所有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的测试</a:t>
                      </a:r>
                      <a:r>
                        <a:rPr lang="zh-CN" altLang="en-US" sz="1400" dirty="0" smtClean="0">
                          <a:ea typeface="宋体" pitchFamily="2" charset="-122"/>
                        </a:rPr>
                        <a:t>用例后</a:t>
                      </a:r>
                      <a:r>
                        <a:rPr lang="zh-CN" altLang="zh-CN" sz="1400" dirty="0" smtClean="0">
                          <a:ea typeface="宋体" pitchFamily="2" charset="-122"/>
                        </a:rPr>
                        <a:t>执行</a:t>
                      </a:r>
                      <a:endParaRPr lang="zh-CN" altLang="en-US" sz="9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67698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  TestNG</a:t>
            </a:r>
            <a:r>
              <a:rPr lang="zh-CN" altLang="en-US" dirty="0" smtClean="0"/>
              <a:t>的常用注解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3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自动化测试基础</Template>
  <TotalTime>2633</TotalTime>
  <Words>1512</Words>
  <Application>Microsoft Office PowerPoint</Application>
  <PresentationFormat>全屏显示(16:9)</PresentationFormat>
  <Paragraphs>256</Paragraphs>
  <Slides>32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moban</vt:lpstr>
      <vt:lpstr>07 TestNG基础使用</vt:lpstr>
      <vt:lpstr>本章大纲</vt:lpstr>
      <vt:lpstr> TestNG介绍</vt:lpstr>
      <vt:lpstr> TestNG的优点</vt:lpstr>
      <vt:lpstr>安装TestNG</vt:lpstr>
      <vt:lpstr>本章大纲</vt:lpstr>
      <vt:lpstr>编写测试用例的步骤</vt:lpstr>
      <vt:lpstr>本章大纲</vt:lpstr>
      <vt:lpstr>  TestNG的常用注解</vt:lpstr>
      <vt:lpstr>测试方法的执行顺序</vt:lpstr>
      <vt:lpstr>测试方法的执行顺序</vt:lpstr>
      <vt:lpstr>跳过某个测试方法</vt:lpstr>
      <vt:lpstr>  依赖测试</vt:lpstr>
      <vt:lpstr> 测试报告中的自定义日志</vt:lpstr>
      <vt:lpstr>本章大纲</vt:lpstr>
      <vt:lpstr> testng.xml</vt:lpstr>
      <vt:lpstr>testng.xml</vt:lpstr>
      <vt:lpstr>testng.xml-执行顺序</vt:lpstr>
      <vt:lpstr>parallel的取值</vt:lpstr>
      <vt:lpstr>测试用例的分组</vt:lpstr>
      <vt:lpstr>TestNG参数化</vt:lpstr>
      <vt:lpstr>测试方法的执行顺序</vt:lpstr>
      <vt:lpstr>本章大纲</vt:lpstr>
      <vt:lpstr>TestNG数据提供者</vt:lpstr>
      <vt:lpstr>本章大纲</vt:lpstr>
      <vt:lpstr>断言</vt:lpstr>
      <vt:lpstr>本章大纲</vt:lpstr>
      <vt:lpstr>JUnit与TestNG不同</vt:lpstr>
      <vt:lpstr>TestNG与Junit4不同---（了解）</vt:lpstr>
      <vt:lpstr>注意：自动化测试规范</vt:lpstr>
      <vt:lpstr>练习（selenium+testng）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TestNG介绍</dc:title>
  <dc:creator>admin</dc:creator>
  <cp:lastModifiedBy>admin</cp:lastModifiedBy>
  <cp:revision>312</cp:revision>
  <dcterms:created xsi:type="dcterms:W3CDTF">2014-07-17T02:01:55Z</dcterms:created>
  <dcterms:modified xsi:type="dcterms:W3CDTF">2018-09-19T08:14:01Z</dcterms:modified>
</cp:coreProperties>
</file>