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6"/>
  </p:notesMasterIdLst>
  <p:sldIdLst>
    <p:sldId id="270" r:id="rId2"/>
    <p:sldId id="271" r:id="rId3"/>
    <p:sldId id="257" r:id="rId4"/>
    <p:sldId id="259" r:id="rId5"/>
    <p:sldId id="261" r:id="rId6"/>
    <p:sldId id="262" r:id="rId7"/>
    <p:sldId id="273" r:id="rId8"/>
    <p:sldId id="267" r:id="rId9"/>
    <p:sldId id="263" r:id="rId10"/>
    <p:sldId id="272" r:id="rId11"/>
    <p:sldId id="264" r:id="rId12"/>
    <p:sldId id="265" r:id="rId13"/>
    <p:sldId id="269" r:id="rId14"/>
    <p:sldId id="266"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7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B518E-28B5-4950-81EF-D4B6D93339A0}" type="datetimeFigureOut">
              <a:rPr lang="zh-CN" altLang="en-US" smtClean="0"/>
              <a:t>2018/9/25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5C5507-6113-439E-B5FE-E50BCC634FC3}" type="slidenum">
              <a:rPr lang="zh-CN" altLang="en-US" smtClean="0"/>
              <a:t>‹#›</a:t>
            </a:fld>
            <a:endParaRPr lang="zh-CN" altLang="en-US"/>
          </a:p>
        </p:txBody>
      </p:sp>
    </p:spTree>
    <p:extLst>
      <p:ext uri="{BB962C8B-B14F-4D97-AF65-F5344CB8AC3E}">
        <p14:creationId xmlns:p14="http://schemas.microsoft.com/office/powerpoint/2010/main" val="1509984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smtClean="0"/>
              <a:t>断言  判断结果对不对 </a:t>
            </a:r>
            <a:endParaRPr lang="zh-CN" altLang="en-US" dirty="0"/>
          </a:p>
        </p:txBody>
      </p:sp>
      <p:sp>
        <p:nvSpPr>
          <p:cNvPr id="4" name="灯片编号占位符 3"/>
          <p:cNvSpPr>
            <a:spLocks noGrp="1"/>
          </p:cNvSpPr>
          <p:nvPr>
            <p:ph type="sldNum" sz="quarter" idx="10"/>
          </p:nvPr>
        </p:nvSpPr>
        <p:spPr/>
        <p:txBody>
          <a:bodyPr/>
          <a:lstStyle/>
          <a:p>
            <a:fld id="{76A7DD35-5E77-416B-AFF5-606F33BAA5D9}" type="slidenum">
              <a:rPr lang="zh-CN" altLang="en-US" smtClean="0"/>
              <a:t>2</a:t>
            </a:fld>
            <a:endParaRPr lang="zh-CN" altLang="en-US"/>
          </a:p>
        </p:txBody>
      </p:sp>
    </p:spTree>
    <p:extLst>
      <p:ext uri="{BB962C8B-B14F-4D97-AF65-F5344CB8AC3E}">
        <p14:creationId xmlns:p14="http://schemas.microsoft.com/office/powerpoint/2010/main" val="2419057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2018/9/25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818867"/>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0"/>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6"/>
            <a:ext cx="7772400" cy="1470025"/>
          </a:xfrm>
        </p:spPr>
        <p:txBody>
          <a:bodyPr>
            <a:normAutofit/>
          </a:bodyPr>
          <a:lstStyle>
            <a:lvl1pPr>
              <a:defRPr sz="4400" b="1">
                <a:solidFill>
                  <a:schemeClr val="bg1"/>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sz="28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2018/9/25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0"/>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9602" y="0"/>
            <a:ext cx="9153601" cy="818867"/>
          </a:xfrm>
        </p:spPr>
        <p:txBody>
          <a:bodyPr>
            <a:normAutofit/>
          </a:bodyPr>
          <a:lstStyle>
            <a:lvl1pPr>
              <a:defRPr sz="3600" b="0">
                <a:solidFill>
                  <a:schemeClr val="bg1"/>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1"/>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1"/>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1633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自定义版式">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4" name="日期占位符 3"/>
          <p:cNvSpPr>
            <a:spLocks noGrp="1" noChangeArrowheads="1"/>
          </p:cNvSpPr>
          <p:nvPr>
            <p:ph type="dt" sz="half" idx="10"/>
          </p:nvPr>
        </p:nvSpPr>
        <p:spPr>
          <a:xfrm>
            <a:off x="-90243" y="6175059"/>
            <a:ext cx="2133600" cy="363855"/>
          </a:xfrm>
        </p:spPr>
        <p:txBody>
          <a:bodyPr/>
          <a:lstStyle>
            <a:lvl1pPr>
              <a:defRPr/>
            </a:lvl1pPr>
          </a:lstStyle>
          <a:p>
            <a:fld id="{530820CF-B880-4189-942D-D702A7CBA730}" type="datetimeFigureOut">
              <a:rPr lang="zh-CN" altLang="en-US" smtClean="0"/>
              <a:t>2018/9/25</a:t>
            </a:fld>
            <a:endParaRPr lang="zh-CN" altLang="en-US"/>
          </a:p>
        </p:txBody>
      </p:sp>
      <p:sp>
        <p:nvSpPr>
          <p:cNvPr id="5" name="页脚占位符 4"/>
          <p:cNvSpPr>
            <a:spLocks noGrp="1" noChangeArrowheads="1"/>
          </p:cNvSpPr>
          <p:nvPr>
            <p:ph type="ftr" sz="quarter" idx="11"/>
          </p:nvPr>
        </p:nvSpPr>
        <p:spPr>
          <a:xfrm>
            <a:off x="6068524" y="6388130"/>
            <a:ext cx="2895600" cy="363855"/>
          </a:xfrm>
        </p:spPr>
        <p:txBody>
          <a:bodyPr/>
          <a:lstStyle>
            <a:lvl1pPr>
              <a:defRPr/>
            </a:lvl1pPr>
          </a:lstStyle>
          <a:p>
            <a:endParaRPr lang="zh-CN" altLang="en-US"/>
          </a:p>
        </p:txBody>
      </p:sp>
      <p:sp>
        <p:nvSpPr>
          <p:cNvPr id="6" name="灯片编号占位符 5"/>
          <p:cNvSpPr>
            <a:spLocks noGrp="1" noChangeArrowheads="1"/>
          </p:cNvSpPr>
          <p:nvPr>
            <p:ph type="sldNum" sz="quarter" idx="12"/>
          </p:nvPr>
        </p:nvSpPr>
        <p:spPr>
          <a:xfrm>
            <a:off x="3663976" y="6417850"/>
            <a:ext cx="2133600" cy="363855"/>
          </a:xfrm>
        </p:spPr>
        <p:txBody>
          <a:bodyPr/>
          <a:lstStyle>
            <a:lvl1pPr algn="ctr">
              <a:defRPr/>
            </a:lvl1pPr>
          </a:lstStyle>
          <a:p>
            <a:fld id="{0C913308-F349-4B6D-A68A-DD1791B4A57B}" type="slidenum">
              <a:rPr lang="zh-CN" altLang="en-US" smtClean="0"/>
              <a:t>‹#›</a:t>
            </a:fld>
            <a:endParaRPr lang="zh-CN" altLang="en-US"/>
          </a:p>
        </p:txBody>
      </p:sp>
      <p:sp>
        <p:nvSpPr>
          <p:cNvPr id="26" name="圆角矩形 25"/>
          <p:cNvSpPr/>
          <p:nvPr/>
        </p:nvSpPr>
        <p:spPr>
          <a:xfrm>
            <a:off x="609909" y="1333560"/>
            <a:ext cx="8083123" cy="4959208"/>
          </a:xfrm>
          <a:prstGeom prst="roundRect">
            <a:avLst>
              <a:gd name="adj" fmla="val 3149"/>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 name="内容占位符 2"/>
          <p:cNvSpPr>
            <a:spLocks noGrp="1"/>
          </p:cNvSpPr>
          <p:nvPr>
            <p:ph idx="1"/>
          </p:nvPr>
        </p:nvSpPr>
        <p:spPr>
          <a:xfrm>
            <a:off x="717543" y="1445955"/>
            <a:ext cx="7842157" cy="4766224"/>
          </a:xfrm>
        </p:spPr>
        <p:txBody>
          <a:bodyPr/>
          <a:lstStyle>
            <a:lvl1pPr marL="342900" indent="-342900">
              <a:buClr>
                <a:srgbClr val="C00000"/>
              </a:buClr>
              <a:buFont typeface="Wingdings" panose="05000000000000000000" pitchFamily="2" charset="2"/>
              <a:buChar char="Ø"/>
              <a:defRPr sz="2000" b="1">
                <a:latin typeface="微软雅黑" panose="020B0503020204020204" pitchFamily="34" charset="-122"/>
                <a:ea typeface="微软雅黑" panose="020B0503020204020204" pitchFamily="34" charset="-122"/>
              </a:defRPr>
            </a:lvl1pPr>
            <a:lvl2pPr marL="742950" indent="-285750">
              <a:buClr>
                <a:srgbClr val="C00000"/>
              </a:buClr>
              <a:buFont typeface="Calibri" panose="020F0502020204030204" pitchFamily="34" charset="0"/>
              <a:buChar char="○"/>
              <a:defRPr sz="1800" b="1">
                <a:solidFill>
                  <a:srgbClr val="FF0000"/>
                </a:solidFill>
                <a:latin typeface="微软雅黑" panose="020B0503020204020204" pitchFamily="34" charset="-122"/>
                <a:ea typeface="微软雅黑" panose="020B0503020204020204" pitchFamily="34" charset="-122"/>
              </a:defRPr>
            </a:lvl2pPr>
            <a:lvl3pPr marL="1143000" indent="-228600">
              <a:buClr>
                <a:srgbClr val="002060"/>
              </a:buClr>
              <a:buFont typeface="Wingdings" panose="05000000000000000000" pitchFamily="2" charset="2"/>
              <a:buChar char="l"/>
              <a:defRPr sz="1600">
                <a:solidFill>
                  <a:schemeClr val="accent5">
                    <a:lumMod val="75000"/>
                  </a:schemeClr>
                </a:solidFill>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4" name="标题 1"/>
          <p:cNvSpPr>
            <a:spLocks noGrp="1"/>
          </p:cNvSpPr>
          <p:nvPr>
            <p:ph type="title"/>
          </p:nvPr>
        </p:nvSpPr>
        <p:spPr>
          <a:xfrm>
            <a:off x="4149059" y="373068"/>
            <a:ext cx="4528246" cy="471939"/>
          </a:xfrm>
        </p:spPr>
        <p:txBody>
          <a:bodyPr/>
          <a:lstStyle>
            <a:lvl1pPr algn="l">
              <a:defRPr lang="zh-CN" altLang="en-US" sz="2600" b="1" kern="1200" dirty="0">
                <a:solidFill>
                  <a:schemeClr val="tx1"/>
                </a:solidFill>
                <a:latin typeface="微软雅黑" pitchFamily="34" charset="-122"/>
                <a:ea typeface="微软雅黑" pitchFamily="34" charset="-122"/>
                <a:cs typeface="+mn-cs"/>
              </a:defRPr>
            </a:lvl1pPr>
          </a:lstStyle>
          <a:p>
            <a:r>
              <a:rPr lang="zh-CN" altLang="en-US" smtClean="0"/>
              <a:t>单击此处编辑母版标题样式</a:t>
            </a:r>
            <a:endParaRPr lang="zh-CN" altLang="en-US" dirty="0"/>
          </a:p>
        </p:txBody>
      </p:sp>
      <p:sp>
        <p:nvSpPr>
          <p:cNvPr id="45" name="右箭头 44"/>
          <p:cNvSpPr/>
          <p:nvPr/>
        </p:nvSpPr>
        <p:spPr>
          <a:xfrm>
            <a:off x="1568536" y="844624"/>
            <a:ext cx="7264192" cy="279392"/>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0525219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7"/>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2018/9/25</a:t>
            </a:fld>
            <a:endParaRPr lang="zh-CN" altLang="en-US"/>
          </a:p>
        </p:txBody>
      </p:sp>
      <p:sp>
        <p:nvSpPr>
          <p:cNvPr id="5" name="页脚占位符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smtClean="0"/>
              <a:t>09 </a:t>
            </a:r>
            <a:r>
              <a:rPr lang="zh-CN" altLang="en-US" dirty="0"/>
              <a:t>页面对象（</a:t>
            </a:r>
            <a:r>
              <a:rPr lang="en-US" altLang="zh-CN" dirty="0"/>
              <a:t>Page Object</a:t>
            </a:r>
            <a:r>
              <a:rPr lang="zh-CN" altLang="en-US" dirty="0"/>
              <a:t>）模式</a:t>
            </a:r>
            <a:br>
              <a:rPr lang="zh-CN" altLang="en-US" dirty="0"/>
            </a:br>
            <a:endParaRPr lang="zh-CN" altLang="en-US" dirty="0"/>
          </a:p>
        </p:txBody>
      </p:sp>
    </p:spTree>
    <p:extLst>
      <p:ext uri="{BB962C8B-B14F-4D97-AF65-F5344CB8AC3E}">
        <p14:creationId xmlns:p14="http://schemas.microsoft.com/office/powerpoint/2010/main" val="3700346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 </a:t>
            </a:r>
            <a:r>
              <a:rPr lang="en-US" altLang="zh-CN" dirty="0" err="1" smtClean="0"/>
              <a:t>PageFactory</a:t>
            </a:r>
            <a:r>
              <a:rPr lang="zh-CN" altLang="en-US" dirty="0"/>
              <a:t>类封装页面的</a:t>
            </a:r>
            <a:r>
              <a:rPr lang="zh-CN" altLang="en-US" dirty="0" smtClean="0"/>
              <a:t>元素的操作方法</a:t>
            </a:r>
            <a:endParaRPr lang="zh-CN" alt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556792"/>
            <a:ext cx="6667500"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94679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继承</a:t>
            </a:r>
            <a:r>
              <a:rPr lang="en-US" altLang="zh-CN" dirty="0" err="1" smtClean="0"/>
              <a:t>LoadableComponent</a:t>
            </a:r>
            <a:r>
              <a:rPr lang="zh-CN" altLang="en-US" dirty="0" smtClean="0"/>
              <a:t>类可以在页面加载的时候判断是否加载了正确的页面，只需要</a:t>
            </a:r>
            <a:r>
              <a:rPr lang="zh-CN" altLang="en-US" dirty="0" smtClean="0">
                <a:solidFill>
                  <a:srgbClr val="FF0000"/>
                </a:solidFill>
              </a:rPr>
              <a:t>重写</a:t>
            </a:r>
            <a:r>
              <a:rPr lang="en-US" altLang="zh-CN" dirty="0">
                <a:solidFill>
                  <a:srgbClr val="FF0000"/>
                </a:solidFill>
              </a:rPr>
              <a:t>load</a:t>
            </a:r>
            <a:r>
              <a:rPr lang="en-US" altLang="zh-CN" dirty="0" smtClean="0">
                <a:solidFill>
                  <a:srgbClr val="FF0000"/>
                </a:solidFill>
              </a:rPr>
              <a:t>()</a:t>
            </a:r>
            <a:r>
              <a:rPr lang="en-US" altLang="zh-CN" dirty="0">
                <a:solidFill>
                  <a:srgbClr val="FF0000"/>
                </a:solidFill>
              </a:rPr>
              <a:t> </a:t>
            </a:r>
            <a:r>
              <a:rPr lang="zh-CN" altLang="en-US" dirty="0" smtClean="0">
                <a:solidFill>
                  <a:srgbClr val="FF0000"/>
                </a:solidFill>
              </a:rPr>
              <a:t>和</a:t>
            </a:r>
            <a:r>
              <a:rPr lang="en-US" altLang="zh-CN" dirty="0" err="1" smtClean="0">
                <a:solidFill>
                  <a:srgbClr val="FF0000"/>
                </a:solidFill>
              </a:rPr>
              <a:t>isLoaded</a:t>
            </a:r>
            <a:r>
              <a:rPr lang="en-US" altLang="zh-CN" dirty="0" smtClean="0">
                <a:solidFill>
                  <a:srgbClr val="FF0000"/>
                </a:solidFill>
              </a:rPr>
              <a:t>()</a:t>
            </a:r>
            <a:r>
              <a:rPr lang="zh-CN" altLang="en-US" dirty="0" smtClean="0"/>
              <a:t>两个方法。此方式有助于让页面对象的页面访问操作更加健壮。</a:t>
            </a:r>
            <a:endParaRPr lang="zh-CN" altLang="en-US" dirty="0"/>
          </a:p>
        </p:txBody>
      </p:sp>
      <p:sp>
        <p:nvSpPr>
          <p:cNvPr id="2" name="标题 1"/>
          <p:cNvSpPr>
            <a:spLocks noGrp="1"/>
          </p:cNvSpPr>
          <p:nvPr>
            <p:ph type="title"/>
          </p:nvPr>
        </p:nvSpPr>
        <p:spPr/>
        <p:txBody>
          <a:bodyPr/>
          <a:lstStyle/>
          <a:p>
            <a:r>
              <a:rPr lang="zh-CN" altLang="en-US" dirty="0" smtClean="0"/>
              <a:t>使用</a:t>
            </a:r>
            <a:r>
              <a:rPr lang="en-US" altLang="zh-CN" dirty="0" err="1" smtClean="0"/>
              <a:t>LoadableComponent</a:t>
            </a:r>
            <a:r>
              <a:rPr lang="zh-CN" altLang="en-US" dirty="0" smtClean="0"/>
              <a:t>类</a:t>
            </a:r>
            <a:endParaRPr lang="zh-CN" altLang="en-US" dirty="0"/>
          </a:p>
        </p:txBody>
      </p:sp>
    </p:spTree>
    <p:extLst>
      <p:ext uri="{BB962C8B-B14F-4D97-AF65-F5344CB8AC3E}">
        <p14:creationId xmlns:p14="http://schemas.microsoft.com/office/powerpoint/2010/main" val="40991991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340768"/>
            <a:ext cx="7272808" cy="4951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74878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628800"/>
            <a:ext cx="8857925"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9547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使用正确的用户名错误的密码，判断是否出现“</a:t>
            </a:r>
            <a:r>
              <a:rPr lang="zh-CN" altLang="en-US" dirty="0"/>
              <a:t>帐号或密码错误</a:t>
            </a:r>
            <a:r>
              <a:rPr lang="zh-CN" altLang="en-US" dirty="0" smtClean="0"/>
              <a:t>”</a:t>
            </a:r>
            <a:endParaRPr lang="en-US" altLang="zh-CN" dirty="0" smtClean="0"/>
          </a:p>
          <a:p>
            <a:r>
              <a:rPr lang="zh-CN" altLang="en-US" dirty="0"/>
              <a:t>使用正确的</a:t>
            </a:r>
            <a:r>
              <a:rPr lang="zh-CN" altLang="en-US" dirty="0" smtClean="0"/>
              <a:t>用户名正确的</a:t>
            </a:r>
            <a:r>
              <a:rPr lang="zh-CN" altLang="en-US" dirty="0"/>
              <a:t>密码，判断是否出现</a:t>
            </a:r>
            <a:r>
              <a:rPr lang="zh-CN" altLang="en-US" dirty="0" smtClean="0"/>
              <a:t>“退出”</a:t>
            </a:r>
            <a:endParaRPr lang="en-US" altLang="zh-CN" dirty="0" smtClean="0"/>
          </a:p>
          <a:p>
            <a:r>
              <a:rPr lang="zh-CN" altLang="en-US" dirty="0" smtClean="0"/>
              <a:t>登录后，添加影片信息</a:t>
            </a:r>
            <a:endParaRPr lang="en-US" altLang="zh-CN" dirty="0" smtClean="0"/>
          </a:p>
          <a:p>
            <a:r>
              <a:rPr lang="zh-CN" altLang="en-US" dirty="0" smtClean="0"/>
              <a:t>创建类三个类</a:t>
            </a:r>
            <a:r>
              <a:rPr lang="en-US" altLang="zh-CN" dirty="0" err="1" smtClean="0"/>
              <a:t>LoginPage</a:t>
            </a:r>
            <a:r>
              <a:rPr lang="en-US" altLang="zh-CN" dirty="0" smtClean="0"/>
              <a:t>  </a:t>
            </a:r>
            <a:r>
              <a:rPr lang="en-US" altLang="zh-CN" dirty="0" err="1" smtClean="0"/>
              <a:t>ManageMovie</a:t>
            </a:r>
            <a:r>
              <a:rPr lang="en-US" altLang="zh-CN" dirty="0" smtClean="0"/>
              <a:t>  </a:t>
            </a:r>
            <a:r>
              <a:rPr lang="en-US" altLang="zh-CN" dirty="0" err="1" smtClean="0"/>
              <a:t>MovieTest</a:t>
            </a:r>
            <a:endParaRPr lang="zh-CN" altLang="en-US" dirty="0"/>
          </a:p>
          <a:p>
            <a:endParaRPr lang="zh-CN" altLang="en-US" dirty="0"/>
          </a:p>
        </p:txBody>
      </p:sp>
      <p:sp>
        <p:nvSpPr>
          <p:cNvPr id="2" name="标题 1"/>
          <p:cNvSpPr>
            <a:spLocks noGrp="1"/>
          </p:cNvSpPr>
          <p:nvPr>
            <p:ph type="title"/>
          </p:nvPr>
        </p:nvSpPr>
        <p:spPr/>
        <p:txBody>
          <a:bodyPr>
            <a:normAutofit fontScale="90000"/>
          </a:bodyPr>
          <a:lstStyle/>
          <a:p>
            <a:r>
              <a:rPr lang="zh-CN" altLang="en-US" dirty="0" smtClean="0"/>
              <a:t>多</a:t>
            </a:r>
            <a:r>
              <a:rPr lang="zh-CN" altLang="en-US" dirty="0" smtClean="0"/>
              <a:t>个</a:t>
            </a:r>
            <a:r>
              <a:rPr lang="en-US" altLang="zh-CN" dirty="0"/>
              <a:t>Paget </a:t>
            </a:r>
            <a:r>
              <a:rPr lang="en-US" altLang="zh-CN" dirty="0" smtClean="0"/>
              <a:t>Object</a:t>
            </a:r>
            <a:r>
              <a:rPr lang="zh-CN" altLang="en-US" dirty="0" smtClean="0"/>
              <a:t>的自动化</a:t>
            </a:r>
            <a:r>
              <a:rPr lang="en-US" altLang="zh-CN" dirty="0" smtClean="0"/>
              <a:t/>
            </a:r>
            <a:br>
              <a:rPr lang="en-US" altLang="zh-CN" dirty="0" smtClean="0"/>
            </a:br>
            <a:r>
              <a:rPr lang="zh-CN" altLang="en-US" dirty="0" smtClean="0"/>
              <a:t>测试实例</a:t>
            </a:r>
            <a:r>
              <a:rPr lang="en-US" altLang="zh-CN" dirty="0" smtClean="0"/>
              <a:t> </a:t>
            </a:r>
            <a:endParaRPr lang="zh-CN" altLang="en-US" dirty="0"/>
          </a:p>
        </p:txBody>
      </p:sp>
    </p:spTree>
    <p:extLst>
      <p:ext uri="{BB962C8B-B14F-4D97-AF65-F5344CB8AC3E}">
        <p14:creationId xmlns:p14="http://schemas.microsoft.com/office/powerpoint/2010/main" val="577491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p:txBody>
          <a:bodyPr>
            <a:normAutofit/>
          </a:bodyPr>
          <a:lstStyle/>
          <a:p>
            <a:pPr marL="109537" indent="0">
              <a:spcBef>
                <a:spcPts val="1200"/>
              </a:spcBef>
              <a:buNone/>
            </a:pPr>
            <a:r>
              <a:rPr lang="en-US" altLang="zh-CN" dirty="0"/>
              <a:t>9</a:t>
            </a:r>
            <a:r>
              <a:rPr lang="en-US" altLang="zh-CN" sz="2800" dirty="0" smtClean="0"/>
              <a:t>.1 </a:t>
            </a:r>
            <a:r>
              <a:rPr lang="zh-CN" altLang="en-US" dirty="0"/>
              <a:t>页面对象模式</a:t>
            </a:r>
            <a:r>
              <a:rPr lang="zh-CN" altLang="en-US" dirty="0" smtClean="0"/>
              <a:t>简介</a:t>
            </a:r>
            <a:endParaRPr lang="en-US" altLang="zh-CN" dirty="0" smtClean="0"/>
          </a:p>
          <a:p>
            <a:pPr marL="109537" indent="0">
              <a:spcBef>
                <a:spcPts val="1200"/>
              </a:spcBef>
              <a:buNone/>
            </a:pPr>
            <a:r>
              <a:rPr lang="en-US" altLang="zh-CN" dirty="0" smtClean="0"/>
              <a:t>9.</a:t>
            </a:r>
            <a:r>
              <a:rPr lang="en-US" altLang="zh-CN" dirty="0"/>
              <a:t>2</a:t>
            </a:r>
            <a:r>
              <a:rPr lang="en-US" altLang="zh-CN" dirty="0" smtClean="0"/>
              <a:t> </a:t>
            </a:r>
            <a:r>
              <a:rPr lang="en-US" altLang="zh-CN" dirty="0"/>
              <a:t>Paget </a:t>
            </a:r>
            <a:r>
              <a:rPr lang="en-US" altLang="zh-CN" dirty="0" smtClean="0"/>
              <a:t>Object</a:t>
            </a:r>
            <a:r>
              <a:rPr lang="zh-CN" altLang="en-US" dirty="0" smtClean="0"/>
              <a:t>三种实现</a:t>
            </a:r>
            <a:endParaRPr lang="en-US" altLang="zh-CN" dirty="0">
              <a:ea typeface="宋体" pitchFamily="2" charset="-122"/>
            </a:endParaRPr>
          </a:p>
          <a:p>
            <a:pPr marL="109537" indent="0">
              <a:spcBef>
                <a:spcPts val="1200"/>
              </a:spcBef>
              <a:buNone/>
            </a:pPr>
            <a:endParaRPr lang="en-US" altLang="zh-CN" dirty="0">
              <a:ea typeface="宋体" pitchFamily="2" charset="-122"/>
            </a:endParaRPr>
          </a:p>
        </p:txBody>
      </p:sp>
      <p:sp>
        <p:nvSpPr>
          <p:cNvPr id="7170" name="标题 1"/>
          <p:cNvSpPr>
            <a:spLocks noGrp="1"/>
          </p:cNvSpPr>
          <p:nvPr>
            <p:ph type="title"/>
          </p:nvPr>
        </p:nvSpPr>
        <p:spPr/>
        <p:txBody>
          <a:bodyPr>
            <a:normAutofit/>
          </a:bodyPr>
          <a:lstStyle/>
          <a:p>
            <a:pPr eaLnBrk="1" hangingPunct="1"/>
            <a:r>
              <a:rPr lang="zh-CN" altLang="en-US" dirty="0" smtClean="0"/>
              <a:t>本章大纲</a:t>
            </a:r>
          </a:p>
        </p:txBody>
      </p:sp>
    </p:spTree>
    <p:extLst>
      <p:ext uri="{BB962C8B-B14F-4D97-AF65-F5344CB8AC3E}">
        <p14:creationId xmlns:p14="http://schemas.microsoft.com/office/powerpoint/2010/main" val="16475257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使用面向对象的设计模式，页面对象模式将测试代码和被测试页面的页面元素及其操作方法进行分离，以此降低页面元素变化对测试代码的影响。</a:t>
            </a:r>
            <a:endParaRPr lang="en-US" altLang="zh-CN" dirty="0" smtClean="0"/>
          </a:p>
          <a:p>
            <a:r>
              <a:rPr lang="zh-CN" altLang="en-US" dirty="0"/>
              <a:t>每一</a:t>
            </a:r>
            <a:r>
              <a:rPr lang="zh-CN" altLang="en-US" dirty="0" smtClean="0"/>
              <a:t>个测试页面都会被单独定义一个类，类中会定位所有需要参与测试的</a:t>
            </a:r>
            <a:r>
              <a:rPr lang="zh-CN" altLang="en-US" dirty="0" smtClean="0">
                <a:solidFill>
                  <a:srgbClr val="FF0000"/>
                </a:solidFill>
              </a:rPr>
              <a:t>页面元素对象</a:t>
            </a:r>
            <a:r>
              <a:rPr lang="zh-CN" altLang="en-US" dirty="0" smtClean="0"/>
              <a:t>，并且定义操作每一个</a:t>
            </a:r>
            <a:r>
              <a:rPr lang="zh-CN" altLang="en-US" dirty="0" smtClean="0">
                <a:solidFill>
                  <a:srgbClr val="FF0000"/>
                </a:solidFill>
              </a:rPr>
              <a:t>页面元素对象的方法</a:t>
            </a:r>
            <a:r>
              <a:rPr lang="zh-CN" altLang="en-US" dirty="0" smtClean="0"/>
              <a:t>。</a:t>
            </a:r>
            <a:endParaRPr lang="zh-CN" altLang="en-US" dirty="0"/>
          </a:p>
        </p:txBody>
      </p:sp>
      <p:sp>
        <p:nvSpPr>
          <p:cNvPr id="2" name="标题 1"/>
          <p:cNvSpPr>
            <a:spLocks noGrp="1"/>
          </p:cNvSpPr>
          <p:nvPr>
            <p:ph type="title"/>
          </p:nvPr>
        </p:nvSpPr>
        <p:spPr/>
        <p:txBody>
          <a:bodyPr/>
          <a:lstStyle/>
          <a:p>
            <a:r>
              <a:rPr lang="zh-CN" altLang="en-US" dirty="0" smtClean="0"/>
              <a:t>页面</a:t>
            </a:r>
            <a:r>
              <a:rPr lang="zh-CN" altLang="en-US" dirty="0" smtClean="0"/>
              <a:t>对象模式简介</a:t>
            </a:r>
            <a:endParaRPr lang="zh-CN" altLang="en-US" dirty="0"/>
          </a:p>
        </p:txBody>
      </p:sp>
    </p:spTree>
    <p:extLst>
      <p:ext uri="{BB962C8B-B14F-4D97-AF65-F5344CB8AC3E}">
        <p14:creationId xmlns:p14="http://schemas.microsoft.com/office/powerpoint/2010/main" val="27019183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减少</a:t>
            </a:r>
            <a:r>
              <a:rPr lang="zh-CN" altLang="en-US" dirty="0"/>
              <a:t>代码的</a:t>
            </a:r>
            <a:r>
              <a:rPr lang="zh-CN" altLang="en-US" dirty="0" smtClean="0"/>
              <a:t>重复</a:t>
            </a:r>
            <a:endParaRPr lang="en-US" altLang="zh-CN" dirty="0" smtClean="0"/>
          </a:p>
          <a:p>
            <a:r>
              <a:rPr lang="zh-CN" altLang="en-US" dirty="0" smtClean="0"/>
              <a:t>提高</a:t>
            </a:r>
            <a:r>
              <a:rPr lang="zh-CN" altLang="en-US" dirty="0"/>
              <a:t>测试用例的</a:t>
            </a:r>
            <a:r>
              <a:rPr lang="zh-CN" altLang="en-US" dirty="0" smtClean="0"/>
              <a:t>可读性</a:t>
            </a:r>
            <a:endParaRPr lang="en-US" altLang="zh-CN" dirty="0" smtClean="0"/>
          </a:p>
          <a:p>
            <a:r>
              <a:rPr lang="zh-CN" altLang="en-US" dirty="0" smtClean="0"/>
              <a:t>提高</a:t>
            </a:r>
            <a:r>
              <a:rPr lang="zh-CN" altLang="en-US" dirty="0"/>
              <a:t>测试用例的</a:t>
            </a:r>
            <a:r>
              <a:rPr lang="zh-CN" altLang="en-US" dirty="0" smtClean="0"/>
              <a:t>可维护性</a:t>
            </a:r>
            <a:endParaRPr lang="zh-CN" altLang="en-US" dirty="0"/>
          </a:p>
        </p:txBody>
      </p:sp>
      <p:sp>
        <p:nvSpPr>
          <p:cNvPr id="2" name="标题 1"/>
          <p:cNvSpPr>
            <a:spLocks noGrp="1"/>
          </p:cNvSpPr>
          <p:nvPr>
            <p:ph type="title"/>
          </p:nvPr>
        </p:nvSpPr>
        <p:spPr/>
        <p:txBody>
          <a:bodyPr/>
          <a:lstStyle/>
          <a:p>
            <a:r>
              <a:rPr lang="en-US" altLang="zh-CN" dirty="0" smtClean="0"/>
              <a:t> </a:t>
            </a:r>
            <a:r>
              <a:rPr lang="en-US" altLang="zh-CN" dirty="0" smtClean="0"/>
              <a:t>Page </a:t>
            </a:r>
            <a:r>
              <a:rPr lang="en-US" altLang="zh-CN" dirty="0"/>
              <a:t>Object </a:t>
            </a:r>
            <a:r>
              <a:rPr lang="zh-CN" altLang="en-US" dirty="0"/>
              <a:t>设计模式的优点</a:t>
            </a:r>
          </a:p>
        </p:txBody>
      </p:sp>
    </p:spTree>
    <p:extLst>
      <p:ext uri="{BB962C8B-B14F-4D97-AF65-F5344CB8AC3E}">
        <p14:creationId xmlns:p14="http://schemas.microsoft.com/office/powerpoint/2010/main" val="30220233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以百度搜索为例：</a:t>
            </a:r>
            <a:endParaRPr lang="en-US" altLang="zh-CN" dirty="0" smtClean="0"/>
          </a:p>
          <a:p>
            <a:pPr marL="0" indent="0">
              <a:buNone/>
            </a:pPr>
            <a:r>
              <a:rPr lang="zh-CN" altLang="en-US" sz="2800" dirty="0" smtClean="0"/>
              <a:t>声明一个名为</a:t>
            </a:r>
            <a:r>
              <a:rPr lang="en-US" altLang="zh-CN" sz="2800" dirty="0" err="1" smtClean="0"/>
              <a:t>SearchPage</a:t>
            </a:r>
            <a:r>
              <a:rPr lang="zh-CN" altLang="en-US" sz="2800" dirty="0" smtClean="0"/>
              <a:t>的类，并且通过定位表达式找到搜索框和搜索按钮“百度一下”</a:t>
            </a:r>
            <a:r>
              <a:rPr lang="zh-CN" altLang="en-US" sz="2800" dirty="0"/>
              <a:t> ，分别定义</a:t>
            </a:r>
            <a:r>
              <a:rPr lang="zh-CN" altLang="en-US" sz="2800" dirty="0" smtClean="0"/>
              <a:t>输入的方法和单击的方法</a:t>
            </a:r>
            <a:endParaRPr lang="en-US" altLang="zh-CN" sz="2800" dirty="0" smtClean="0"/>
          </a:p>
          <a:p>
            <a:pPr marL="0" indent="0">
              <a:buNone/>
            </a:pPr>
            <a:r>
              <a:rPr lang="zh-CN" altLang="en-US" sz="2800" dirty="0" smtClean="0"/>
              <a:t>创建两个类：页面对象类，测试类</a:t>
            </a:r>
            <a:endParaRPr lang="zh-CN" altLang="en-US" sz="2800" dirty="0"/>
          </a:p>
        </p:txBody>
      </p:sp>
      <p:sp>
        <p:nvSpPr>
          <p:cNvPr id="2" name="标题 1"/>
          <p:cNvSpPr>
            <a:spLocks noGrp="1"/>
          </p:cNvSpPr>
          <p:nvPr>
            <p:ph type="title"/>
          </p:nvPr>
        </p:nvSpPr>
        <p:spPr/>
        <p:txBody>
          <a:bodyPr>
            <a:normAutofit/>
          </a:bodyPr>
          <a:lstStyle/>
          <a:p>
            <a:r>
              <a:rPr lang="en-US" altLang="zh-CN" dirty="0" smtClean="0"/>
              <a:t>Paget </a:t>
            </a:r>
            <a:r>
              <a:rPr lang="en-US" altLang="zh-CN" dirty="0"/>
              <a:t>Object</a:t>
            </a:r>
            <a:r>
              <a:rPr lang="zh-CN" altLang="en-US" dirty="0" smtClean="0"/>
              <a:t>实例</a:t>
            </a:r>
            <a:endParaRPr lang="zh-CN" altLang="en-US" dirty="0"/>
          </a:p>
        </p:txBody>
      </p:sp>
    </p:spTree>
    <p:extLst>
      <p:ext uri="{BB962C8B-B14F-4D97-AF65-F5344CB8AC3E}">
        <p14:creationId xmlns:p14="http://schemas.microsoft.com/office/powerpoint/2010/main" val="38480233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PageFactory</a:t>
            </a:r>
            <a:r>
              <a:rPr lang="zh-CN" altLang="en-US" dirty="0" smtClean="0"/>
              <a:t>类封装页面的元素</a:t>
            </a:r>
            <a:endParaRPr lang="zh-CN"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810" y="1124744"/>
            <a:ext cx="6768752" cy="5032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44505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PageFactory</a:t>
            </a:r>
            <a:r>
              <a:rPr lang="zh-CN" altLang="en-US" dirty="0" smtClean="0"/>
              <a:t>类封装页面的元素</a:t>
            </a:r>
            <a:endParaRPr lang="zh-CN" alt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700808"/>
            <a:ext cx="8190420"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11266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0000" lnSpcReduction="20000"/>
          </a:bodyPr>
          <a:lstStyle/>
          <a:p>
            <a:pPr marL="0" indent="0">
              <a:buNone/>
            </a:pPr>
            <a:r>
              <a:rPr lang="en-US" altLang="zh-CN" dirty="0"/>
              <a:t>@</a:t>
            </a:r>
            <a:r>
              <a:rPr lang="en-US" altLang="zh-CN" dirty="0" err="1">
                <a:solidFill>
                  <a:srgbClr val="FF0000"/>
                </a:solidFill>
              </a:rPr>
              <a:t>FindBy</a:t>
            </a:r>
            <a:r>
              <a:rPr lang="en-US" altLang="zh-CN" dirty="0">
                <a:solidFill>
                  <a:srgbClr val="FF0000"/>
                </a:solidFill>
              </a:rPr>
              <a:t>(id</a:t>
            </a:r>
            <a:r>
              <a:rPr lang="en-US" altLang="zh-CN" dirty="0"/>
              <a:t>= "A") </a:t>
            </a:r>
            <a:endParaRPr lang="en-US" altLang="zh-CN" dirty="0" smtClean="0"/>
          </a:p>
          <a:p>
            <a:pPr marL="0" indent="0">
              <a:buNone/>
            </a:pPr>
            <a:r>
              <a:rPr lang="en-US" altLang="zh-CN" dirty="0" smtClean="0"/>
              <a:t>private </a:t>
            </a:r>
            <a:r>
              <a:rPr lang="en-US" altLang="zh-CN" dirty="0" err="1"/>
              <a:t>WebElement</a:t>
            </a:r>
            <a:r>
              <a:rPr lang="en-US" altLang="zh-CN" dirty="0"/>
              <a:t> A</a:t>
            </a:r>
            <a:r>
              <a:rPr lang="en-US" altLang="zh-CN" dirty="0" smtClean="0"/>
              <a:t>;</a:t>
            </a:r>
          </a:p>
          <a:p>
            <a:pPr marL="0" indent="0">
              <a:buNone/>
            </a:pPr>
            <a:endParaRPr lang="en-US" altLang="zh-CN" dirty="0"/>
          </a:p>
          <a:p>
            <a:pPr marL="0" indent="0">
              <a:buNone/>
            </a:pPr>
            <a:r>
              <a:rPr lang="en-US" altLang="zh-CN" dirty="0"/>
              <a:t>@</a:t>
            </a:r>
            <a:r>
              <a:rPr lang="en-US" altLang="zh-CN" dirty="0" err="1">
                <a:solidFill>
                  <a:srgbClr val="FF0000"/>
                </a:solidFill>
              </a:rPr>
              <a:t>Findbys</a:t>
            </a:r>
            <a:r>
              <a:rPr lang="en-US" altLang="zh-CN" dirty="0" smtClean="0"/>
              <a:t>({ </a:t>
            </a:r>
          </a:p>
          <a:p>
            <a:pPr marL="0" indent="0">
              <a:buNone/>
            </a:pPr>
            <a:r>
              <a:rPr lang="en-US" altLang="zh-CN" dirty="0" smtClean="0"/>
              <a:t>@</a:t>
            </a:r>
            <a:r>
              <a:rPr lang="en-US" altLang="zh-CN" dirty="0" err="1"/>
              <a:t>FindBy</a:t>
            </a:r>
            <a:r>
              <a:rPr lang="en-US" altLang="zh-CN" dirty="0"/>
              <a:t>(</a:t>
            </a:r>
            <a:r>
              <a:rPr lang="en-US" altLang="zh-CN" dirty="0" err="1"/>
              <a:t>className</a:t>
            </a:r>
            <a:r>
              <a:rPr lang="en-US" altLang="zh-CN" dirty="0"/>
              <a:t> = "A"), </a:t>
            </a:r>
            <a:endParaRPr lang="en-US" altLang="zh-CN" dirty="0" smtClean="0"/>
          </a:p>
          <a:p>
            <a:pPr marL="0" indent="0">
              <a:buNone/>
            </a:pPr>
            <a:r>
              <a:rPr lang="en-US" altLang="zh-CN" dirty="0" smtClean="0"/>
              <a:t>@</a:t>
            </a:r>
            <a:r>
              <a:rPr lang="en-US" altLang="zh-CN" dirty="0" err="1" smtClean="0"/>
              <a:t>FindBy</a:t>
            </a:r>
            <a:r>
              <a:rPr lang="en-US" altLang="zh-CN" dirty="0" smtClean="0"/>
              <a:t>(id </a:t>
            </a:r>
            <a:r>
              <a:rPr lang="en-US" altLang="zh-CN" dirty="0"/>
              <a:t>= "B") </a:t>
            </a:r>
            <a:r>
              <a:rPr lang="en-US" altLang="zh-CN" dirty="0" smtClean="0"/>
              <a:t>}</a:t>
            </a:r>
          </a:p>
          <a:p>
            <a:pPr marL="0" indent="0">
              <a:buNone/>
            </a:pPr>
            <a:r>
              <a:rPr lang="en-US" altLang="zh-CN" dirty="0" smtClean="0"/>
              <a:t>) </a:t>
            </a:r>
          </a:p>
          <a:p>
            <a:pPr marL="0" indent="0">
              <a:buNone/>
            </a:pPr>
            <a:r>
              <a:rPr lang="en-US" altLang="zh-CN" dirty="0" smtClean="0"/>
              <a:t>public </a:t>
            </a:r>
            <a:r>
              <a:rPr lang="en-US" altLang="zh-CN" dirty="0" err="1"/>
              <a:t>WebElement</a:t>
            </a:r>
            <a:r>
              <a:rPr lang="en-US" altLang="zh-CN" dirty="0"/>
              <a:t> AB</a:t>
            </a:r>
            <a:r>
              <a:rPr lang="en-US" altLang="zh-CN" dirty="0" smtClean="0"/>
              <a:t>;</a:t>
            </a:r>
          </a:p>
          <a:p>
            <a:pPr marL="0" indent="0">
              <a:buNone/>
            </a:pPr>
            <a:endParaRPr lang="en-US" altLang="zh-CN" dirty="0"/>
          </a:p>
          <a:p>
            <a:pPr marL="0" indent="0">
              <a:buNone/>
            </a:pPr>
            <a:r>
              <a:rPr lang="en-US" altLang="zh-CN" dirty="0"/>
              <a:t>@</a:t>
            </a:r>
            <a:r>
              <a:rPr lang="en-US" altLang="zh-CN" dirty="0" err="1" smtClean="0"/>
              <a:t>FindAll</a:t>
            </a:r>
            <a:r>
              <a:rPr lang="en-US" altLang="zh-CN" dirty="0" smtClean="0"/>
              <a:t>({ </a:t>
            </a:r>
          </a:p>
          <a:p>
            <a:pPr marL="0" indent="0">
              <a:buNone/>
            </a:pPr>
            <a:r>
              <a:rPr lang="en-US" altLang="zh-CN" dirty="0" smtClean="0"/>
              <a:t>@</a:t>
            </a:r>
            <a:r>
              <a:rPr lang="en-US" altLang="zh-CN" dirty="0" err="1"/>
              <a:t>FindBy</a:t>
            </a:r>
            <a:r>
              <a:rPr lang="en-US" altLang="zh-CN" dirty="0"/>
              <a:t>(id = "A"), </a:t>
            </a:r>
            <a:endParaRPr lang="en-US" altLang="zh-CN" dirty="0" smtClean="0"/>
          </a:p>
          <a:p>
            <a:pPr marL="0" indent="0">
              <a:buNone/>
            </a:pPr>
            <a:r>
              <a:rPr lang="en-US" altLang="zh-CN" dirty="0" smtClean="0"/>
              <a:t>@</a:t>
            </a:r>
            <a:r>
              <a:rPr lang="en-US" altLang="zh-CN" dirty="0" err="1"/>
              <a:t>FindBy</a:t>
            </a:r>
            <a:r>
              <a:rPr lang="en-US" altLang="zh-CN" dirty="0"/>
              <a:t>(id = "B</a:t>
            </a:r>
            <a:r>
              <a:rPr lang="en-US" altLang="zh-CN" dirty="0" smtClean="0"/>
              <a:t>")</a:t>
            </a:r>
          </a:p>
          <a:p>
            <a:pPr marL="0" indent="0">
              <a:buNone/>
            </a:pPr>
            <a:r>
              <a:rPr lang="en-US" altLang="zh-CN" dirty="0" smtClean="0"/>
              <a:t> })</a:t>
            </a:r>
          </a:p>
          <a:p>
            <a:pPr marL="0" indent="0">
              <a:buNone/>
            </a:pPr>
            <a:r>
              <a:rPr lang="en-US" altLang="zh-CN" dirty="0" smtClean="0"/>
              <a:t> </a:t>
            </a:r>
            <a:r>
              <a:rPr lang="en-US" altLang="zh-CN" dirty="0"/>
              <a:t>public List&lt;</a:t>
            </a:r>
            <a:r>
              <a:rPr lang="en-US" altLang="zh-CN" dirty="0" err="1"/>
              <a:t>WebElement</a:t>
            </a:r>
            <a:r>
              <a:rPr lang="en-US" altLang="zh-CN" dirty="0"/>
              <a:t>&gt; </a:t>
            </a:r>
            <a:r>
              <a:rPr lang="en-US" altLang="zh-CN" dirty="0" err="1"/>
              <a:t>aAndB</a:t>
            </a:r>
            <a:r>
              <a:rPr lang="en-US" altLang="zh-CN" dirty="0"/>
              <a:t>;</a:t>
            </a:r>
            <a:endParaRPr lang="zh-CN" altLang="en-US" dirty="0"/>
          </a:p>
        </p:txBody>
      </p:sp>
      <p:sp>
        <p:nvSpPr>
          <p:cNvPr id="2" name="标题 1"/>
          <p:cNvSpPr>
            <a:spLocks noGrp="1"/>
          </p:cNvSpPr>
          <p:nvPr>
            <p:ph type="title"/>
          </p:nvPr>
        </p:nvSpPr>
        <p:spPr/>
        <p:txBody>
          <a:bodyPr/>
          <a:lstStyle/>
          <a:p>
            <a:r>
              <a:rPr lang="zh-CN" altLang="en-US" dirty="0"/>
              <a:t>使用注解获取页面元素</a:t>
            </a:r>
          </a:p>
        </p:txBody>
      </p:sp>
    </p:spTree>
    <p:extLst>
      <p:ext uri="{BB962C8B-B14F-4D97-AF65-F5344CB8AC3E}">
        <p14:creationId xmlns:p14="http://schemas.microsoft.com/office/powerpoint/2010/main" val="12655691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 </a:t>
            </a:r>
            <a:r>
              <a:rPr lang="en-US" altLang="zh-CN" dirty="0" err="1" smtClean="0"/>
              <a:t>PageFactory</a:t>
            </a:r>
            <a:r>
              <a:rPr lang="zh-CN" altLang="en-US" dirty="0"/>
              <a:t>类封装页面的</a:t>
            </a:r>
            <a:r>
              <a:rPr lang="zh-CN" altLang="en-US" dirty="0" smtClean="0"/>
              <a:t>元素的操作方法</a:t>
            </a:r>
            <a:endParaRPr lang="zh-CN" alt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196752"/>
            <a:ext cx="4397728"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2310796"/>
      </p:ext>
    </p:extLst>
  </p:cSld>
  <p:clrMapOvr>
    <a:masterClrMapping/>
  </p:clrMapOvr>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01 自动化测试基础</Template>
  <TotalTime>320</TotalTime>
  <Words>359</Words>
  <Application>Microsoft Office PowerPoint</Application>
  <PresentationFormat>全屏显示(4:3)</PresentationFormat>
  <Paragraphs>43</Paragraphs>
  <Slides>14</Slides>
  <Notes>1</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moban</vt:lpstr>
      <vt:lpstr>09 页面对象（Page Object）模式 </vt:lpstr>
      <vt:lpstr>本章大纲</vt:lpstr>
      <vt:lpstr>页面对象模式简介</vt:lpstr>
      <vt:lpstr> Page Object 设计模式的优点</vt:lpstr>
      <vt:lpstr>Paget Object实例</vt:lpstr>
      <vt:lpstr>PageFactory类封装页面的元素</vt:lpstr>
      <vt:lpstr>PageFactory类封装页面的元素</vt:lpstr>
      <vt:lpstr>使用注解获取页面元素</vt:lpstr>
      <vt:lpstr> PageFactory类封装页面的元素的操作方法</vt:lpstr>
      <vt:lpstr> PageFactory类封装页面的元素的操作方法</vt:lpstr>
      <vt:lpstr>使用LoadableComponent类</vt:lpstr>
      <vt:lpstr>PowerPoint 演示文稿</vt:lpstr>
      <vt:lpstr>PowerPoint 演示文稿</vt:lpstr>
      <vt:lpstr>多个Paget Object的自动化 测试实例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36</cp:revision>
  <dcterms:created xsi:type="dcterms:W3CDTF">2016-09-01T07:40:26Z</dcterms:created>
  <dcterms:modified xsi:type="dcterms:W3CDTF">2018-09-25T01:18:39Z</dcterms:modified>
</cp:coreProperties>
</file>