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8"/>
  </p:notesMasterIdLst>
  <p:handoutMasterIdLst>
    <p:handoutMasterId r:id="rId19"/>
  </p:handoutMasterIdLst>
  <p:sldIdLst>
    <p:sldId id="302" r:id="rId2"/>
    <p:sldId id="294" r:id="rId3"/>
    <p:sldId id="295" r:id="rId4"/>
    <p:sldId id="297" r:id="rId5"/>
    <p:sldId id="298" r:id="rId6"/>
    <p:sldId id="299" r:id="rId7"/>
    <p:sldId id="296" r:id="rId8"/>
    <p:sldId id="301" r:id="rId9"/>
    <p:sldId id="259" r:id="rId10"/>
    <p:sldId id="300" r:id="rId11"/>
    <p:sldId id="286" r:id="rId12"/>
    <p:sldId id="290" r:id="rId13"/>
    <p:sldId id="292" r:id="rId14"/>
    <p:sldId id="303" r:id="rId15"/>
    <p:sldId id="304" r:id="rId16"/>
    <p:sldId id="293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99" autoAdjust="0"/>
  </p:normalViewPr>
  <p:slideViewPr>
    <p:cSldViewPr>
      <p:cViewPr varScale="1">
        <p:scale>
          <a:sx n="63" d="100"/>
          <a:sy n="63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5" d="100"/>
          <a:sy n="35" d="100"/>
        </p:scale>
        <p:origin x="-15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7494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34CFB-97B0-4827-AC1F-4927B3FABFC8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2449-6407-40E9-9CA0-CCF58671A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496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-</a:t>
            </a:r>
            <a:r>
              <a:rPr lang="en-US" altLang="zh-CN" dirty="0" smtClean="0"/>
              <a:t>role </a:t>
            </a:r>
            <a:r>
              <a:rPr lang="en-US" altLang="zh-CN" dirty="0" smtClean="0"/>
              <a:t>hub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参数的含义，</a:t>
            </a:r>
            <a:r>
              <a:rPr lang="en-US" altLang="zh-CN" baseline="0" dirty="0" smtClean="0"/>
              <a:t>hub</a:t>
            </a:r>
            <a:r>
              <a:rPr lang="zh-CN" altLang="en-US" baseline="0" dirty="0" smtClean="0"/>
              <a:t>表示作为管理中心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12449-6407-40E9-9CA0-CCF58671A2E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64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12449-6407-40E9-9CA0-CCF58671A2E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1FC8-B25A-4832-BF35-7475E5728637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1468-9955-417D-82E6-9CA6280E6E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4752528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1FC8-B25A-4832-BF35-7475E5728637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1468-9955-417D-82E6-9CA6280E6E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1FC8-B25A-4832-BF35-7475E5728637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01468-9955-417D-82E6-9CA6280E6E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localhost:4444/grid/consol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444/grid/consol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Selenium</a:t>
            </a:r>
            <a:r>
              <a:rPr lang="zh-CN" altLang="en-US" dirty="0" smtClean="0"/>
              <a:t>四大组件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Selenium IDE  </a:t>
            </a:r>
            <a:r>
              <a:rPr lang="en-US" altLang="zh-CN" dirty="0" err="1" smtClean="0"/>
              <a:t>ff</a:t>
            </a:r>
            <a:r>
              <a:rPr lang="zh-CN" altLang="en-US" dirty="0" smtClean="0"/>
              <a:t>的组件（可以录制，回放，导出脚本）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FF0000"/>
                </a:solidFill>
              </a:rPr>
              <a:t>Selenium RC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1.0 </a:t>
            </a:r>
            <a:r>
              <a:rPr lang="zh-CN" altLang="en-US" dirty="0" smtClean="0">
                <a:solidFill>
                  <a:srgbClr val="FF0000"/>
                </a:solidFill>
              </a:rPr>
              <a:t>的部分，被抛弃）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Selenium </a:t>
            </a:r>
            <a:r>
              <a:rPr lang="en-US" altLang="zh-CN" dirty="0" err="1" smtClean="0"/>
              <a:t>WebDriver</a:t>
            </a:r>
            <a:r>
              <a:rPr lang="zh-CN" altLang="en-US" dirty="0" smtClean="0"/>
              <a:t>（对浏览器的操作）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Selenium Grid </a:t>
            </a:r>
            <a:r>
              <a:rPr lang="zh-CN" altLang="en-US" dirty="0" smtClean="0"/>
              <a:t>远程控制（异构环境下的多种浏览器）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433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zh-CN" altLang="en-US" dirty="0"/>
              <a:t>elenium </a:t>
            </a:r>
            <a:r>
              <a:rPr lang="en-US" altLang="zh-CN" dirty="0"/>
              <a:t>G</a:t>
            </a:r>
            <a:r>
              <a:rPr lang="zh-CN" altLang="en-US" dirty="0"/>
              <a:t>rid 的使用步骤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627697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624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4525963"/>
          </a:xfrm>
        </p:spPr>
        <p:txBody>
          <a:bodyPr>
            <a:normAutofit/>
          </a:bodyPr>
          <a:lstStyle/>
          <a:p>
            <a:pPr marL="0" lvl="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中访问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://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localhost:4444/grid/console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是否注册成功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分布式执行的测试脚本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zh-CN" altLang="en-US" dirty="0"/>
              <a:t>elenium </a:t>
            </a:r>
            <a:r>
              <a:rPr lang="en-US" altLang="zh-CN" dirty="0"/>
              <a:t>G</a:t>
            </a:r>
            <a:r>
              <a:rPr lang="zh-CN" altLang="en-US" dirty="0"/>
              <a:t>rid 的使用步骤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212976"/>
            <a:ext cx="6329139" cy="32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9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zh-CN" altLang="en-US" dirty="0"/>
              <a:t>elenium </a:t>
            </a:r>
            <a:r>
              <a:rPr lang="en-US" altLang="zh-CN" dirty="0"/>
              <a:t>G</a:t>
            </a:r>
            <a:r>
              <a:rPr lang="zh-CN" altLang="en-US" dirty="0"/>
              <a:t>rid 的使用步骤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116225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350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TestNG</a:t>
            </a:r>
            <a:r>
              <a:rPr lang="zh-CN" altLang="en-US" dirty="0" smtClean="0"/>
              <a:t>远程并发自动化测试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9288"/>
            <a:ext cx="889248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251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首先确定</a:t>
            </a:r>
            <a:r>
              <a:rPr lang="en-US" altLang="zh-CN" dirty="0" smtClean="0"/>
              <a:t>hub</a:t>
            </a:r>
            <a:r>
              <a:rPr lang="zh-CN" altLang="en-US" dirty="0" smtClean="0"/>
              <a:t>与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，互相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的通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hub</a:t>
            </a:r>
          </a:p>
          <a:p>
            <a:pPr marL="0" indent="0">
              <a:buNone/>
            </a:pPr>
            <a:r>
              <a:rPr lang="en-US" altLang="zh-CN" dirty="0"/>
              <a:t>D:</a:t>
            </a:r>
          </a:p>
          <a:p>
            <a:pPr marL="0" indent="0">
              <a:buNone/>
            </a:pPr>
            <a:r>
              <a:rPr lang="en-US" altLang="zh-CN" dirty="0"/>
              <a:t>cd D:\demo\SeleniumDemo</a:t>
            </a:r>
          </a:p>
          <a:p>
            <a:pPr marL="0" indent="0">
              <a:buNone/>
            </a:pPr>
            <a:r>
              <a:rPr lang="en-US" altLang="zh-CN" dirty="0"/>
              <a:t>java  -jar selenium-server-standalone-3.6.0.jar -role </a:t>
            </a:r>
            <a:r>
              <a:rPr lang="en-US" altLang="zh-CN" dirty="0" smtClean="0"/>
              <a:t>hub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</a:rPr>
              <a:t>ode</a:t>
            </a:r>
          </a:p>
          <a:p>
            <a:pPr marL="0" indent="0">
              <a:buNone/>
            </a:pPr>
            <a:r>
              <a:rPr lang="en-US" altLang="zh-CN" dirty="0" smtClean="0"/>
              <a:t>D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cd D:\demo\SeleniumDemo</a:t>
            </a:r>
          </a:p>
          <a:p>
            <a:pPr marL="0" indent="0">
              <a:buNone/>
            </a:pPr>
            <a:r>
              <a:rPr lang="en-US" altLang="zh-CN" dirty="0"/>
              <a:t>java  -jar selenium-server-standalone-3.6.0.jar -role node -port 6565  -hub   http://10.7.90.240:4444/grid/register </a:t>
            </a:r>
          </a:p>
          <a:p>
            <a:pPr marL="0" indent="0">
              <a:buNone/>
            </a:pPr>
            <a:r>
              <a:rPr lang="en-US" altLang="zh-CN" dirty="0"/>
              <a:t>pause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1653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node </a:t>
            </a:r>
            <a:r>
              <a:rPr lang="zh-CN" altLang="en-US" dirty="0" smtClean="0"/>
              <a:t>的机器需要配置环境变量，注意驱动不能放在 </a:t>
            </a:r>
            <a:r>
              <a:rPr lang="en-US" altLang="zh-CN" dirty="0" smtClean="0"/>
              <a:t>geckodriver-v0.19.0-win64</a:t>
            </a:r>
            <a:r>
              <a:rPr lang="zh-CN" altLang="en-US" dirty="0" smtClean="0"/>
              <a:t>目录下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ff</a:t>
            </a:r>
            <a:r>
              <a:rPr lang="zh-CN" altLang="en-US" dirty="0" smtClean="0"/>
              <a:t>不在默认路径下，需要设置环境变量</a:t>
            </a:r>
            <a:r>
              <a:rPr lang="en-US" altLang="zh-CN" dirty="0" err="1"/>
              <a:t>webdriver.firefox.bin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68" y="3645024"/>
            <a:ext cx="6631380" cy="2760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631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大家考虑一下怎么控制多台机子的不同浏览器并发操作</a:t>
            </a:r>
            <a:r>
              <a:rPr lang="zh-CN" altLang="en-US" smtClean="0"/>
              <a:t>呢</a:t>
            </a:r>
            <a:r>
              <a:rPr lang="zh-CN" altLang="en-US" smtClean="0"/>
              <a:t>？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怎么用控制多台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675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11 </a:t>
            </a:r>
            <a:r>
              <a:rPr lang="en-US" altLang="zh-CN" dirty="0">
                <a:ea typeface="微软雅黑" pitchFamily="34" charset="-122"/>
              </a:rPr>
              <a:t>Selenium Grid</a:t>
            </a:r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571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752528"/>
          </a:xfrm>
        </p:spPr>
        <p:txBody>
          <a:bodyPr/>
          <a:lstStyle/>
          <a:p>
            <a:pPr marL="109537" indent="0">
              <a:spcBef>
                <a:spcPts val="1200"/>
              </a:spcBef>
              <a:buNone/>
            </a:pPr>
            <a:r>
              <a:rPr lang="en-US" altLang="zh-CN" dirty="0">
                <a:solidFill>
                  <a:srgbClr val="FF0000"/>
                </a:solidFill>
              </a:rPr>
              <a:t>11.1 Selenium Grid</a:t>
            </a:r>
            <a:r>
              <a:rPr lang="zh-CN" altLang="en-US" dirty="0">
                <a:solidFill>
                  <a:srgbClr val="FF0000"/>
                </a:solidFill>
              </a:rPr>
              <a:t>简介</a:t>
            </a:r>
            <a:endParaRPr lang="en-US" altLang="zh-CN" dirty="0">
              <a:solidFill>
                <a:srgbClr val="FF0000"/>
              </a:solidFill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dirty="0" smtClean="0"/>
              <a:t>11.2 Selenium </a:t>
            </a:r>
            <a:r>
              <a:rPr lang="en-US" altLang="zh-CN" dirty="0"/>
              <a:t>Grid</a:t>
            </a:r>
            <a:r>
              <a:rPr lang="zh-CN" altLang="en-US" dirty="0"/>
              <a:t>的使用方法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915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775245"/>
            <a:ext cx="867645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/>
              <a:t>Selenium </a:t>
            </a:r>
            <a:r>
              <a:rPr lang="en-US" altLang="zh-CN" sz="2400" dirty="0" smtClean="0"/>
              <a:t>Grid</a:t>
            </a:r>
            <a:r>
              <a:rPr lang="zh-CN" altLang="en-US" sz="2400" dirty="0" smtClean="0"/>
              <a:t>组件</a:t>
            </a:r>
            <a:r>
              <a:rPr lang="zh-CN" altLang="en-US" sz="2400" dirty="0" smtClean="0"/>
              <a:t>专门</a:t>
            </a:r>
            <a:r>
              <a:rPr lang="zh-CN" altLang="en-US" sz="2400" dirty="0"/>
              <a:t>用于</a:t>
            </a:r>
            <a:r>
              <a:rPr lang="zh-CN" altLang="en-US" sz="2400" dirty="0">
                <a:solidFill>
                  <a:srgbClr val="FF0000"/>
                </a:solidFill>
              </a:rPr>
              <a:t>分布式</a:t>
            </a:r>
            <a:r>
              <a:rPr lang="zh-CN" altLang="en-US" sz="2400" dirty="0" smtClean="0">
                <a:solidFill>
                  <a:srgbClr val="FF0000"/>
                </a:solidFill>
              </a:rPr>
              <a:t>测试或并发测试</a:t>
            </a:r>
            <a:r>
              <a:rPr lang="zh-CN" altLang="en-US" sz="2400" dirty="0" smtClean="0"/>
              <a:t>，通过并发执行测试用例的方法，提高测试用例的执行速度和执行效率。</a:t>
            </a: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使用</a:t>
            </a:r>
            <a:r>
              <a:rPr lang="en-US" altLang="zh-CN" sz="2400" dirty="0"/>
              <a:t>Hub</a:t>
            </a:r>
            <a:r>
              <a:rPr lang="zh-CN" altLang="en-US" sz="2400" dirty="0"/>
              <a:t>和</a:t>
            </a:r>
            <a:r>
              <a:rPr lang="en-US" altLang="zh-CN" sz="2400" dirty="0"/>
              <a:t>Node</a:t>
            </a:r>
            <a:r>
              <a:rPr lang="zh-CN" altLang="en-US" sz="2400" dirty="0"/>
              <a:t>模式</a:t>
            </a:r>
            <a:endParaRPr lang="en-US" altLang="zh-CN" sz="2400" dirty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/>
              <a:t>　一台计算机作为</a:t>
            </a:r>
            <a:r>
              <a:rPr lang="en-US" altLang="zh-CN" sz="2000" dirty="0"/>
              <a:t>Hub</a:t>
            </a:r>
            <a:r>
              <a:rPr lang="zh-CN" altLang="en-US" sz="2000" dirty="0"/>
              <a:t>（管理中心）管理其他计算机。</a:t>
            </a:r>
            <a:r>
              <a:rPr lang="en-US" altLang="zh-CN" sz="2000" dirty="0"/>
              <a:t> Hub</a:t>
            </a:r>
            <a:r>
              <a:rPr lang="zh-CN" altLang="en-US" sz="2000" dirty="0"/>
              <a:t>负责将测试用例分发给多台</a:t>
            </a:r>
            <a:r>
              <a:rPr lang="en-US" altLang="zh-CN" sz="2000" dirty="0"/>
              <a:t>Node</a:t>
            </a:r>
            <a:r>
              <a:rPr lang="zh-CN" altLang="en-US" sz="2000" dirty="0"/>
              <a:t>（节点）执行，并收集</a:t>
            </a:r>
            <a:r>
              <a:rPr lang="en-US" altLang="zh-CN" sz="2000" dirty="0"/>
              <a:t>Node</a:t>
            </a:r>
            <a:r>
              <a:rPr lang="zh-CN" altLang="en-US" sz="2000" dirty="0"/>
              <a:t>执行结果的报告，汇总后提交一份总的测试报告。</a:t>
            </a: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Selenium Grid</a:t>
            </a:r>
            <a:r>
              <a:rPr lang="zh-CN" altLang="en-US" dirty="0"/>
              <a:t>简介</a:t>
            </a:r>
          </a:p>
        </p:txBody>
      </p:sp>
      <p:pic>
        <p:nvPicPr>
          <p:cNvPr id="1026" name="Picture 2" descr="http://img.blog.csdn.net/20160506160132968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5" t="10973" r="4460" b="12202"/>
          <a:stretch/>
        </p:blipFill>
        <p:spPr bwMode="auto">
          <a:xfrm>
            <a:off x="2243376" y="4365104"/>
            <a:ext cx="6286106" cy="218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4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4752528"/>
          </a:xfrm>
        </p:spPr>
        <p:txBody>
          <a:bodyPr>
            <a:normAutofit fontScale="85000" lnSpcReduction="10000"/>
          </a:bodyPr>
          <a:lstStyle/>
          <a:p>
            <a:pPr lvl="1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在分布式测试模式中，只能有一台作为</a:t>
            </a:r>
            <a:r>
              <a:rPr lang="en-US" altLang="zh-CN" dirty="0"/>
              <a:t>Hub</a:t>
            </a:r>
            <a:r>
              <a:rPr lang="zh-CN" altLang="en-US" dirty="0"/>
              <a:t>计算机</a:t>
            </a:r>
            <a:endParaRPr lang="en-US" altLang="zh-CN" dirty="0"/>
          </a:p>
          <a:p>
            <a:pPr lvl="1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Hub</a:t>
            </a:r>
            <a:r>
              <a:rPr lang="zh-CN" altLang="en-US" dirty="0"/>
              <a:t>负责</a:t>
            </a:r>
            <a:r>
              <a:rPr lang="zh-CN" altLang="en-US" dirty="0">
                <a:solidFill>
                  <a:srgbClr val="FF0000"/>
                </a:solidFill>
              </a:rPr>
              <a:t>管理测试脚本</a:t>
            </a:r>
            <a:r>
              <a:rPr lang="zh-CN" altLang="en-US" dirty="0"/>
              <a:t>，并负责发送脚本给其他的</a:t>
            </a:r>
            <a:r>
              <a:rPr lang="en-US" altLang="zh-CN" dirty="0"/>
              <a:t>Node</a:t>
            </a:r>
            <a:endParaRPr lang="zh-CN" altLang="en-US" dirty="0"/>
          </a:p>
          <a:p>
            <a:pPr lvl="1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所有的</a:t>
            </a:r>
            <a:r>
              <a:rPr lang="en-US" altLang="zh-CN" dirty="0"/>
              <a:t>Node</a:t>
            </a:r>
            <a:r>
              <a:rPr lang="zh-CN" altLang="en-US" dirty="0"/>
              <a:t>会在</a:t>
            </a:r>
            <a:r>
              <a:rPr lang="en-US" altLang="zh-CN" dirty="0"/>
              <a:t>Hub</a:t>
            </a:r>
            <a:r>
              <a:rPr lang="zh-CN" altLang="en-US" dirty="0"/>
              <a:t>计算机中先进行注册，注册成功后再和</a:t>
            </a:r>
            <a:r>
              <a:rPr lang="en-US" altLang="zh-CN" dirty="0"/>
              <a:t>Hub</a:t>
            </a:r>
            <a:r>
              <a:rPr lang="zh-CN" altLang="en-US" dirty="0"/>
              <a:t>计算机通信，</a:t>
            </a:r>
            <a:r>
              <a:rPr lang="en-US" altLang="zh-CN" dirty="0"/>
              <a:t>Node</a:t>
            </a:r>
            <a:r>
              <a:rPr lang="zh-CN" altLang="en-US" dirty="0"/>
              <a:t>会告之</a:t>
            </a:r>
            <a:r>
              <a:rPr lang="en-US" altLang="zh-CN" dirty="0"/>
              <a:t>Hub</a:t>
            </a:r>
            <a:r>
              <a:rPr lang="zh-CN" altLang="en-US" dirty="0"/>
              <a:t>自己的相关信息，例如操作系统和浏览器的相关版本</a:t>
            </a:r>
            <a:endParaRPr lang="en-US" altLang="zh-CN" dirty="0"/>
          </a:p>
          <a:p>
            <a:pPr lvl="1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Hub</a:t>
            </a:r>
            <a:r>
              <a:rPr lang="zh-CN" altLang="en-US" dirty="0"/>
              <a:t>计算机可以给自己分配执行测试用例的任务</a:t>
            </a:r>
            <a:endParaRPr lang="en-US" altLang="zh-CN" dirty="0"/>
          </a:p>
          <a:p>
            <a:pPr lvl="1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Hub</a:t>
            </a:r>
            <a:r>
              <a:rPr lang="zh-CN" altLang="en-US" dirty="0"/>
              <a:t>分发的测试用例会在多个</a:t>
            </a:r>
            <a:r>
              <a:rPr lang="en-US" altLang="zh-CN" dirty="0"/>
              <a:t>Node</a:t>
            </a:r>
            <a:r>
              <a:rPr lang="zh-CN" altLang="en-US" dirty="0"/>
              <a:t>中执行。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Hub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93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/>
              <a:t>在分布式测试模式中，可以有一个或多个</a:t>
            </a:r>
            <a:r>
              <a:rPr lang="en-US" altLang="zh-CN" sz="2400" dirty="0"/>
              <a:t>Node</a:t>
            </a:r>
            <a:r>
              <a:rPr lang="zh-CN" altLang="en-US" sz="2400" dirty="0"/>
              <a:t>节点</a:t>
            </a:r>
            <a:endParaRPr lang="en-US" altLang="zh-CN" sz="2400" dirty="0"/>
          </a:p>
          <a:p>
            <a:pPr lvl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/>
              <a:t>Node</a:t>
            </a:r>
            <a:r>
              <a:rPr lang="zh-CN" altLang="en-US" sz="2400" dirty="0"/>
              <a:t>节点会打开本地的浏览器完成测试任务并返回结果给</a:t>
            </a:r>
            <a:r>
              <a:rPr lang="en-US" altLang="zh-CN" sz="2400" dirty="0"/>
              <a:t>Hub</a:t>
            </a:r>
          </a:p>
          <a:p>
            <a:pPr lvl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/>
              <a:t>Node</a:t>
            </a:r>
            <a:r>
              <a:rPr lang="zh-CN" altLang="en-US" sz="2400" dirty="0"/>
              <a:t>的操作系统和浏览器不需要与</a:t>
            </a:r>
            <a:r>
              <a:rPr lang="en-US" altLang="zh-CN" sz="2400" dirty="0"/>
              <a:t>Hub</a:t>
            </a:r>
            <a:r>
              <a:rPr lang="zh-CN" altLang="en-US" sz="2400" dirty="0"/>
              <a:t>一致</a:t>
            </a:r>
            <a:endParaRPr lang="en-US" altLang="zh-CN" sz="2400" dirty="0"/>
          </a:p>
          <a:p>
            <a:pPr lvl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/>
              <a:t>在</a:t>
            </a:r>
            <a:r>
              <a:rPr lang="en-US" altLang="zh-CN" sz="2400" dirty="0"/>
              <a:t>Node</a:t>
            </a:r>
            <a:r>
              <a:rPr lang="zh-CN" altLang="en-US" sz="2400" dirty="0"/>
              <a:t>可以同时打开多个浏览器并执行测试任务</a:t>
            </a:r>
            <a:endParaRPr lang="en-US" altLang="zh-CN" sz="2400" dirty="0"/>
          </a:p>
          <a:p>
            <a:pPr lvl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zh-CN" altLang="en-US" sz="2400" dirty="0"/>
          </a:p>
          <a:p>
            <a:pPr lvl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938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spcBef>
                <a:spcPts val="1200"/>
              </a:spcBef>
              <a:buNone/>
            </a:pPr>
            <a:r>
              <a:rPr lang="en-US" altLang="zh-CN" dirty="0"/>
              <a:t>11.1 Selenium Grid</a:t>
            </a:r>
            <a:r>
              <a:rPr lang="zh-CN" altLang="en-US" dirty="0"/>
              <a:t>简介</a:t>
            </a:r>
            <a:endParaRPr lang="en-US" altLang="zh-CN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11.2 Selenium </a:t>
            </a:r>
            <a:r>
              <a:rPr lang="en-US" altLang="zh-CN" dirty="0">
                <a:solidFill>
                  <a:srgbClr val="FF0000"/>
                </a:solidFill>
              </a:rPr>
              <a:t>Grid</a:t>
            </a:r>
            <a:r>
              <a:rPr lang="zh-CN" altLang="en-US" dirty="0">
                <a:solidFill>
                  <a:srgbClr val="FF0000"/>
                </a:solidFill>
              </a:rPr>
              <a:t>的使用方法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82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5256584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/>
              <a:t>找到两</a:t>
            </a:r>
            <a:r>
              <a:rPr lang="zh-CN" altLang="en-US" dirty="0" smtClean="0"/>
              <a:t>台计算机</a:t>
            </a:r>
            <a:r>
              <a:rPr lang="en-US" altLang="zh-CN" dirty="0"/>
              <a:t>A</a:t>
            </a:r>
            <a:r>
              <a:rPr lang="zh-CN" altLang="en-US" dirty="0"/>
              <a:t>作为</a:t>
            </a:r>
            <a:r>
              <a:rPr lang="en-US" altLang="zh-CN" dirty="0"/>
              <a:t>Hub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作为</a:t>
            </a:r>
            <a:r>
              <a:rPr lang="en-US" altLang="zh-CN" dirty="0"/>
              <a:t>Node</a:t>
            </a:r>
          </a:p>
          <a:p>
            <a:pPr marL="514350" indent="-5143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/>
              <a:t>两台机器访问</a:t>
            </a:r>
            <a:r>
              <a:rPr lang="en-US" altLang="zh-CN" dirty="0"/>
              <a:t>http://www.seleniumhq.org/</a:t>
            </a:r>
            <a:r>
              <a:rPr lang="zh-CN" altLang="en-US" dirty="0"/>
              <a:t>，</a:t>
            </a:r>
            <a:r>
              <a:rPr lang="zh-CN" altLang="en-US" dirty="0" smtClean="0"/>
              <a:t>下载</a:t>
            </a:r>
            <a:r>
              <a:rPr lang="en-US" altLang="zh-CN" dirty="0"/>
              <a:t>selenium-server-standalone-3.6.0.jar</a:t>
            </a:r>
            <a:r>
              <a:rPr lang="zh-CN" altLang="en-US" dirty="0" smtClean="0"/>
              <a:t>，</a:t>
            </a:r>
            <a:r>
              <a:rPr lang="zh-CN" altLang="en-US" dirty="0"/>
              <a:t>并保存在两台计算机的</a:t>
            </a:r>
            <a:r>
              <a:rPr lang="en-US" altLang="zh-CN" dirty="0" smtClean="0"/>
              <a:t>D:/demo</a:t>
            </a:r>
            <a:r>
              <a:rPr lang="zh-CN" altLang="en-US" dirty="0" smtClean="0"/>
              <a:t>目录</a:t>
            </a:r>
            <a:endParaRPr lang="en-US" altLang="zh-CN" dirty="0"/>
          </a:p>
          <a:p>
            <a:pPr marL="514350" indent="-5143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/>
              <a:t>在计算机</a:t>
            </a:r>
            <a:r>
              <a:rPr lang="en-US" altLang="zh-CN" dirty="0"/>
              <a:t>A</a:t>
            </a:r>
            <a:r>
              <a:rPr lang="zh-CN" altLang="en-US" dirty="0"/>
              <a:t>中打开</a:t>
            </a:r>
            <a:r>
              <a:rPr lang="en-US" altLang="zh-CN" dirty="0" err="1"/>
              <a:t>cmd</a:t>
            </a:r>
            <a:r>
              <a:rPr lang="zh-CN" altLang="en-US" dirty="0"/>
              <a:t>窗口，</a:t>
            </a:r>
            <a:r>
              <a:rPr lang="zh-CN" altLang="en-US" dirty="0" smtClean="0"/>
              <a:t>在</a:t>
            </a:r>
            <a:r>
              <a:rPr lang="en-US" altLang="zh-CN" dirty="0"/>
              <a:t>D:/demo</a:t>
            </a:r>
            <a:r>
              <a:rPr lang="zh-CN" altLang="en-US" dirty="0" smtClean="0"/>
              <a:t>输入</a:t>
            </a:r>
            <a:r>
              <a:rPr lang="zh-CN" altLang="en-US" dirty="0"/>
              <a:t>语句：</a:t>
            </a:r>
            <a:endParaRPr lang="en-US" altLang="zh-CN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 smtClean="0"/>
              <a:t>java  </a:t>
            </a:r>
            <a:r>
              <a:rPr lang="en-US" altLang="zh-CN" dirty="0"/>
              <a:t>–jar    selenium-server-standalone-3.6.0.jar -role hub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命令把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包文件作为程序，并且将</a:t>
            </a:r>
            <a:r>
              <a:rPr lang="en-US" altLang="zh-CN" dirty="0" smtClean="0"/>
              <a:t>role</a:t>
            </a:r>
            <a:r>
              <a:rPr lang="zh-CN" altLang="en-US" dirty="0" smtClean="0"/>
              <a:t>参数传递给</a:t>
            </a:r>
            <a:r>
              <a:rPr lang="en-US" altLang="zh-CN" dirty="0" smtClean="0"/>
              <a:t>jar</a:t>
            </a:r>
            <a:r>
              <a:rPr lang="zh-CN" altLang="en-US" dirty="0" smtClean="0"/>
              <a:t>文件的参数，以此来启动管理</a:t>
            </a:r>
            <a:r>
              <a:rPr lang="zh-CN" altLang="en-US" dirty="0"/>
              <a:t>中心</a:t>
            </a:r>
            <a:endParaRPr lang="en-US" altLang="zh-CN" dirty="0"/>
          </a:p>
          <a:p>
            <a:pPr marL="514350" indent="-514350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zh-CN" altLang="en-US" dirty="0"/>
              <a:t>在计算机</a:t>
            </a:r>
            <a:r>
              <a:rPr lang="en-US" altLang="zh-CN" dirty="0"/>
              <a:t>A</a:t>
            </a:r>
            <a:r>
              <a:rPr lang="zh-CN" altLang="en-US" dirty="0"/>
              <a:t>访问</a:t>
            </a:r>
            <a:r>
              <a:rPr lang="en-US" altLang="zh-CN" dirty="0">
                <a:hlinkClick r:id="rId3"/>
              </a:rPr>
              <a:t>http://localhost:4444/grid/console</a:t>
            </a:r>
            <a:r>
              <a:rPr lang="zh-CN" altLang="en-US" dirty="0"/>
              <a:t>，出现“</a:t>
            </a:r>
            <a:r>
              <a:rPr lang="en-US" altLang="zh-CN" dirty="0"/>
              <a:t>view </a:t>
            </a:r>
            <a:r>
              <a:rPr lang="en-US" altLang="zh-CN" dirty="0" err="1"/>
              <a:t>config</a:t>
            </a:r>
            <a:r>
              <a:rPr lang="zh-CN" altLang="en-US" dirty="0"/>
              <a:t>”链接，表示</a:t>
            </a:r>
            <a:r>
              <a:rPr lang="en-US" altLang="zh-CN" dirty="0"/>
              <a:t>hub</a:t>
            </a:r>
            <a:r>
              <a:rPr lang="zh-CN" altLang="en-US" dirty="0"/>
              <a:t>启动成功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zh-CN" altLang="en-US" dirty="0"/>
              <a:t>elenium </a:t>
            </a:r>
            <a:r>
              <a:rPr lang="en-US" altLang="zh-CN" dirty="0"/>
              <a:t>G</a:t>
            </a:r>
            <a:r>
              <a:rPr lang="zh-CN" altLang="en-US" dirty="0"/>
              <a:t>rid 的</a:t>
            </a:r>
            <a:r>
              <a:rPr lang="zh-CN" altLang="en-US" dirty="0" smtClean="0"/>
              <a:t>使用步骤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104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268760"/>
            <a:ext cx="8363272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400" dirty="0"/>
              <a:t>5</a:t>
            </a:r>
            <a:r>
              <a:rPr lang="en-US" altLang="zh-CN" sz="2400" dirty="0" smtClean="0"/>
              <a:t>. </a:t>
            </a:r>
            <a:r>
              <a:rPr lang="zh-CN" altLang="en-US" sz="2400" dirty="0" smtClean="0"/>
              <a:t>在</a:t>
            </a:r>
            <a:r>
              <a:rPr lang="zh-CN" altLang="en-US" sz="2400" dirty="0"/>
              <a:t>计算机</a:t>
            </a:r>
            <a:r>
              <a:rPr lang="en-US" altLang="zh-CN" sz="2400" dirty="0"/>
              <a:t>B</a:t>
            </a:r>
            <a:r>
              <a:rPr lang="zh-CN" altLang="en-US" sz="2400" dirty="0"/>
              <a:t>打开窗口</a:t>
            </a:r>
            <a:r>
              <a:rPr lang="zh-CN" altLang="en-US" sz="2400" dirty="0"/>
              <a:t>，</a:t>
            </a:r>
            <a:r>
              <a:rPr lang="zh-CN" altLang="en-US" sz="2400" dirty="0"/>
              <a:t>打开</a:t>
            </a:r>
            <a:r>
              <a:rPr lang="en-US" altLang="zh-CN" sz="2400" dirty="0" err="1"/>
              <a:t>cmd</a:t>
            </a:r>
            <a:r>
              <a:rPr lang="zh-CN" altLang="en-US" sz="2400" dirty="0"/>
              <a:t>窗口，</a:t>
            </a:r>
            <a:r>
              <a:rPr lang="zh-CN" altLang="en-US" sz="2400" dirty="0"/>
              <a:t>在</a:t>
            </a:r>
            <a:r>
              <a:rPr lang="en-US" altLang="zh-CN" sz="2400" dirty="0"/>
              <a:t>D:/demo</a:t>
            </a:r>
            <a:r>
              <a:rPr lang="zh-CN" altLang="en-US" sz="2400" dirty="0"/>
              <a:t>下</a:t>
            </a:r>
            <a:r>
              <a:rPr lang="zh-CN" altLang="en-US" sz="2400" dirty="0"/>
              <a:t>输入语句</a:t>
            </a:r>
            <a:r>
              <a:rPr lang="zh-CN" altLang="en-US" sz="2400" dirty="0"/>
              <a:t>：</a:t>
            </a:r>
            <a:r>
              <a:rPr lang="en-US" altLang="zh-CN" sz="2400" dirty="0"/>
              <a:t>java   –jar   selenium-server-standalone-3.6.0.jar</a:t>
            </a:r>
            <a:br>
              <a:rPr lang="en-US" altLang="zh-CN" sz="2400" dirty="0"/>
            </a:br>
            <a:r>
              <a:rPr lang="en-US" altLang="zh-CN" sz="2400" dirty="0"/>
              <a:t>-role node -port 6655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400" dirty="0"/>
              <a:t>   -hub  http://10.7.90.240:4444/grid/register </a:t>
            </a:r>
            <a:endParaRPr lang="zh-CN" altLang="zh-CN" sz="2400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role</a:t>
            </a:r>
            <a:r>
              <a:rPr lang="zh-CN" altLang="en-US" sz="2400" dirty="0"/>
              <a:t>：参数值</a:t>
            </a:r>
            <a:r>
              <a:rPr lang="en-US" altLang="zh-CN" sz="2400" dirty="0"/>
              <a:t>node</a:t>
            </a:r>
            <a:r>
              <a:rPr lang="zh-CN" altLang="en-US" sz="2400" dirty="0"/>
              <a:t>表示</a:t>
            </a:r>
            <a:r>
              <a:rPr lang="en-US" altLang="zh-CN" sz="2400" dirty="0"/>
              <a:t>Node</a:t>
            </a:r>
            <a:r>
              <a:rPr lang="zh-CN" altLang="en-US" sz="2400" dirty="0"/>
              <a:t>节点的名字。</a:t>
            </a:r>
            <a:endParaRPr lang="en-US" altLang="zh-CN" sz="2400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400" dirty="0"/>
              <a:t>hub</a:t>
            </a:r>
            <a:r>
              <a:rPr lang="zh-CN" altLang="en-US" sz="2400" dirty="0"/>
              <a:t>：参数值表示管理中心</a:t>
            </a:r>
            <a:r>
              <a:rPr lang="en-US" altLang="zh-CN" sz="2400" dirty="0"/>
              <a:t>URL</a:t>
            </a:r>
            <a:r>
              <a:rPr lang="zh-CN" altLang="en-US" sz="2400" dirty="0"/>
              <a:t>地址，</a:t>
            </a:r>
            <a:r>
              <a:rPr lang="en-US" altLang="zh-CN" sz="2400" dirty="0"/>
              <a:t> </a:t>
            </a:r>
            <a:r>
              <a:rPr lang="en-US" altLang="zh-CN" sz="2400" dirty="0"/>
              <a:t>Node</a:t>
            </a:r>
            <a:r>
              <a:rPr lang="zh-CN" altLang="en-US" sz="2400" dirty="0"/>
              <a:t>会连接这个地址进行注册。</a:t>
            </a:r>
            <a:endParaRPr lang="en-US" altLang="zh-CN" sz="2400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400" dirty="0"/>
              <a:t>port</a:t>
            </a:r>
            <a:r>
              <a:rPr lang="zh-CN" altLang="en-US" sz="2400" dirty="0"/>
              <a:t>：参数值表示</a:t>
            </a:r>
            <a:r>
              <a:rPr lang="en-US" altLang="zh-CN" sz="2400" dirty="0"/>
              <a:t>Node</a:t>
            </a:r>
            <a:r>
              <a:rPr lang="zh-CN" altLang="en-US" sz="2400" dirty="0"/>
              <a:t>节点服务的端口是</a:t>
            </a:r>
            <a:r>
              <a:rPr lang="en-US" altLang="zh-CN" sz="2400" dirty="0"/>
              <a:t>6655</a:t>
            </a:r>
            <a:r>
              <a:rPr lang="zh-CN" altLang="en-US" sz="2400" dirty="0"/>
              <a:t>，建议使用大于</a:t>
            </a:r>
            <a:r>
              <a:rPr lang="en-US" altLang="zh-CN" sz="2400" dirty="0"/>
              <a:t>5000</a:t>
            </a:r>
            <a:r>
              <a:rPr lang="zh-CN" altLang="en-US" sz="2400" dirty="0"/>
              <a:t>的端口</a:t>
            </a:r>
            <a:endParaRPr lang="en-US" altLang="zh-CN" sz="2400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S</a:t>
            </a:r>
            <a:r>
              <a:rPr lang="zh-CN" altLang="en-US" sz="2800" dirty="0"/>
              <a:t>elenium </a:t>
            </a:r>
            <a:r>
              <a:rPr lang="en-US" altLang="zh-CN" sz="2800" dirty="0"/>
              <a:t>G</a:t>
            </a:r>
            <a:r>
              <a:rPr lang="zh-CN" altLang="en-US" sz="2800" dirty="0"/>
              <a:t>rid 的使用步骤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2259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Selenium环境搭建</Template>
  <TotalTime>1745</TotalTime>
  <Words>552</Words>
  <Application>Microsoft Office PowerPoint</Application>
  <PresentationFormat>全屏显示(4:3)</PresentationFormat>
  <Paragraphs>65</Paragraphs>
  <Slides>16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moban</vt:lpstr>
      <vt:lpstr>PowerPoint 演示文稿</vt:lpstr>
      <vt:lpstr>11 Selenium Grid</vt:lpstr>
      <vt:lpstr>本章大纲</vt:lpstr>
      <vt:lpstr>Selenium Grid简介</vt:lpstr>
      <vt:lpstr>Hub</vt:lpstr>
      <vt:lpstr>Node</vt:lpstr>
      <vt:lpstr>本章大纲</vt:lpstr>
      <vt:lpstr>Selenium Grid 的使用步骤</vt:lpstr>
      <vt:lpstr>Selenium Grid 的使用步骤</vt:lpstr>
      <vt:lpstr>Selenium Grid 的使用步骤</vt:lpstr>
      <vt:lpstr>Selenium Grid 的使用步骤</vt:lpstr>
      <vt:lpstr>Selenium Grid 的使用步骤</vt:lpstr>
      <vt:lpstr>使用TestNG远程并发自动化测试</vt:lpstr>
      <vt:lpstr>注意事项</vt:lpstr>
      <vt:lpstr>注意事项</vt:lpstr>
      <vt:lpstr>怎么用控制多台node呢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目录</dc:title>
  <dc:creator>admin</dc:creator>
  <cp:lastModifiedBy>admin</cp:lastModifiedBy>
  <cp:revision>125</cp:revision>
  <dcterms:created xsi:type="dcterms:W3CDTF">2013-08-27T00:31:35Z</dcterms:created>
  <dcterms:modified xsi:type="dcterms:W3CDTF">2018-09-27T08:39:29Z</dcterms:modified>
</cp:coreProperties>
</file>