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4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892DA-C4BE-45B9-A91A-2B50DE0152CE}" type="datetimeFigureOut">
              <a:rPr lang="zh-CN" altLang="en-US" smtClean="0"/>
              <a:t>2014/9/22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A20DB-509D-40DC-B955-329578DED2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074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断言  判断结果对不对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7DD35-5E77-416B-AFF5-606F33BAA5D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057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altLang="zh-CN" smtClean="0"/>
              <a:t>&lt;suite name="google demo" verbose="2"&gt;</a:t>
            </a:r>
            <a:endParaRPr lang="en-US" altLang="zh-CN" smtClean="0"/>
          </a:p>
          <a:p>
            <a:r>
              <a:rPr lang="en-US" altLang="zh-CN" dirty="0" smtClean="0"/>
              <a:t>verbose</a:t>
            </a:r>
            <a:r>
              <a:rPr lang="zh-CN" altLang="en-US" dirty="0" smtClean="0"/>
              <a:t>：执行的输出详细程度。因为</a:t>
            </a:r>
            <a:r>
              <a:rPr lang="en-US" altLang="zh-CN" dirty="0" err="1" smtClean="0"/>
              <a:t>testng</a:t>
            </a:r>
            <a:r>
              <a:rPr lang="zh-CN" altLang="en-US" dirty="0" smtClean="0"/>
              <a:t>会输出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格式的测试报告。因此该属性决定报告详细程度。程度值由</a:t>
            </a:r>
            <a:r>
              <a:rPr lang="en-US" altLang="zh-CN" dirty="0" smtClean="0"/>
              <a:t>0-10.0</a:t>
            </a:r>
            <a:r>
              <a:rPr lang="zh-CN" altLang="en-US" dirty="0" smtClean="0"/>
              <a:t>是没有，</a:t>
            </a:r>
            <a:r>
              <a:rPr lang="en-US" altLang="zh-CN" dirty="0" smtClean="0"/>
              <a:t>10</a:t>
            </a:r>
            <a:r>
              <a:rPr lang="zh-CN" altLang="en-US" dirty="0" smtClean="0"/>
              <a:t>是最详细。不是必需有的。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7DD35-5E77-416B-AFF5-606F33BAA5D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815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 descr="1158482_road_blur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lum bright="70000" contrast="-70000"/>
              <a:grayscl/>
              <a:alphaModFix amt="68000"/>
            </a:blip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2782888"/>
          </a:xfrm>
          <a:prstGeom prst="rect">
            <a:avLst/>
          </a:prstGeom>
          <a:gradFill rotWithShape="1">
            <a:gsLst>
              <a:gs pos="0">
                <a:srgbClr val="F95626"/>
              </a:gs>
              <a:gs pos="100000">
                <a:srgbClr val="F98627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2888"/>
            <a:ext cx="1908175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7"/>
          <p:cNvSpPr>
            <a:spLocks noChangeArrowheads="1"/>
          </p:cNvSpPr>
          <p:nvPr/>
        </p:nvSpPr>
        <p:spPr bwMode="auto">
          <a:xfrm>
            <a:off x="-3175" y="4422775"/>
            <a:ext cx="7308850" cy="333375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AF7E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938" y="-3175"/>
            <a:ext cx="8280400" cy="4419600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" name="Picture 4" descr="d:\documents and settings\hp\application data\360se6\User Data\temp\b_136988417964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7" t="16402" r="47002" b="15587"/>
          <a:stretch>
            <a:fillRect/>
          </a:stretch>
        </p:blipFill>
        <p:spPr bwMode="auto">
          <a:xfrm>
            <a:off x="7405688" y="2781300"/>
            <a:ext cx="1703387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d:\documents and settings\hp\application data\360se6\User Data\temp\b_129111366842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09"/>
          <a:stretch>
            <a:fillRect/>
          </a:stretch>
        </p:blipFill>
        <p:spPr bwMode="auto">
          <a:xfrm>
            <a:off x="5553075" y="2781300"/>
            <a:ext cx="1800225" cy="163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http://i1.esocc.com/upload/attached/image/20130307/13626364043356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12" t="73" r="5467" b="11069"/>
          <a:stretch>
            <a:fillRect/>
          </a:stretch>
        </p:blipFill>
        <p:spPr bwMode="auto">
          <a:xfrm>
            <a:off x="1979613" y="2782888"/>
            <a:ext cx="1787525" cy="164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http://image.tianjimedia.com/uploadImages/2013/109/M4NK19932PW8_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5" t="3233" b="414"/>
          <a:stretch>
            <a:fillRect/>
          </a:stretch>
        </p:blipFill>
        <p:spPr bwMode="auto">
          <a:xfrm>
            <a:off x="3800475" y="2782888"/>
            <a:ext cx="1708150" cy="164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7576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339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68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736848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20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520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639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89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654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1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79863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40686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 descr="1158482_road_blur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lum bright="70000" contrast="-70000"/>
              <a:grayscl/>
              <a:alphaModFix amt="68000"/>
            </a:blip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027" name="圆角矩形 3"/>
          <p:cNvSpPr>
            <a:spLocks noChangeArrowheads="1"/>
          </p:cNvSpPr>
          <p:nvPr/>
        </p:nvSpPr>
        <p:spPr bwMode="auto">
          <a:xfrm>
            <a:off x="0" y="0"/>
            <a:ext cx="9144000" cy="576263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F95626"/>
              </a:gs>
              <a:gs pos="100000">
                <a:srgbClr val="F98627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ym typeface="宋体" pitchFamily="2" charset="-122"/>
            </a:endParaRPr>
          </a:p>
        </p:txBody>
      </p:sp>
      <p:sp>
        <p:nvSpPr>
          <p:cNvPr id="1028" name="圆角矩形 6"/>
          <p:cNvSpPr>
            <a:spLocks noChangeArrowheads="1"/>
          </p:cNvSpPr>
          <p:nvPr/>
        </p:nvSpPr>
        <p:spPr bwMode="auto">
          <a:xfrm>
            <a:off x="0" y="6524625"/>
            <a:ext cx="1835150" cy="333375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F95626"/>
              </a:gs>
              <a:gs pos="100000">
                <a:srgbClr val="F98627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>
              <a:sym typeface="宋体" pitchFamily="2" charset="-122"/>
            </a:endParaRPr>
          </a:p>
        </p:txBody>
      </p:sp>
      <p:sp>
        <p:nvSpPr>
          <p:cNvPr id="1029" name="圆角矩形 7"/>
          <p:cNvSpPr>
            <a:spLocks noChangeArrowheads="1"/>
          </p:cNvSpPr>
          <p:nvPr/>
        </p:nvSpPr>
        <p:spPr bwMode="auto">
          <a:xfrm>
            <a:off x="1835150" y="6524625"/>
            <a:ext cx="7308850" cy="333375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AF7E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4"/>
          <p:cNvSpPr txBox="1">
            <a:spLocks noChangeArrowheads="1"/>
          </p:cNvSpPr>
          <p:nvPr/>
        </p:nvSpPr>
        <p:spPr bwMode="auto">
          <a:xfrm>
            <a:off x="4648200" y="4581128"/>
            <a:ext cx="39523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F95626"/>
                </a:solidFill>
                <a:ea typeface="微软雅黑" pitchFamily="34" charset="-122"/>
              </a:rPr>
              <a:t>自动化测试之</a:t>
            </a:r>
            <a:r>
              <a:rPr lang="en-US" altLang="zh-CN" sz="2800" b="1" dirty="0" smtClean="0">
                <a:solidFill>
                  <a:srgbClr val="F95626"/>
                </a:solidFill>
                <a:ea typeface="微软雅黑" pitchFamily="34" charset="-122"/>
              </a:rPr>
              <a:t>---</a:t>
            </a:r>
            <a:r>
              <a:rPr lang="en-US" altLang="zh-CN" sz="2800" b="1" dirty="0" err="1" smtClean="0">
                <a:solidFill>
                  <a:srgbClr val="F95626"/>
                </a:solidFill>
                <a:ea typeface="微软雅黑" pitchFamily="34" charset="-122"/>
              </a:rPr>
              <a:t>TestNG</a:t>
            </a:r>
            <a:endParaRPr lang="zh-CN" altLang="en-US" sz="2800" b="1" dirty="0">
              <a:solidFill>
                <a:srgbClr val="F95626"/>
              </a:solidFill>
              <a:ea typeface="微软雅黑" pitchFamily="34" charset="-122"/>
            </a:endParaRPr>
          </a:p>
        </p:txBody>
      </p:sp>
      <p:sp>
        <p:nvSpPr>
          <p:cNvPr id="3075" name="Rectangle 25" descr="宽上对角线"/>
          <p:cNvSpPr>
            <a:spLocks noChangeArrowheads="1"/>
          </p:cNvSpPr>
          <p:nvPr/>
        </p:nvSpPr>
        <p:spPr bwMode="auto">
          <a:xfrm>
            <a:off x="4427538" y="5084763"/>
            <a:ext cx="4276725" cy="98425"/>
          </a:xfrm>
          <a:prstGeom prst="rect">
            <a:avLst/>
          </a:prstGeom>
          <a:pattFill prst="wdUpDiag">
            <a:fgClr>
              <a:schemeClr val="bg2"/>
            </a:fgClr>
            <a:bgClr>
              <a:srgbClr val="DBDBDB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66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groups    (groups={“fast”})</a:t>
            </a:r>
          </a:p>
          <a:p>
            <a:r>
              <a:rPr lang="en-US" altLang="zh-CN" dirty="0" smtClean="0"/>
              <a:t>timeout </a:t>
            </a:r>
          </a:p>
          <a:p>
            <a:r>
              <a:rPr lang="en-US" altLang="zh-CN" dirty="0" err="1" smtClean="0"/>
              <a:t>expectedExceptions</a:t>
            </a:r>
            <a:endParaRPr lang="en-US" altLang="zh-CN" dirty="0" smtClean="0"/>
          </a:p>
          <a:p>
            <a:r>
              <a:rPr lang="en-US" altLang="zh-CN" dirty="0" err="1" smtClean="0"/>
              <a:t>dependsOnGroups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dependsOnMethods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174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611188" y="414338"/>
            <a:ext cx="8208962" cy="1069975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zh-CN" dirty="0" err="1" smtClean="0">
                <a:ea typeface="宋体" pitchFamily="2" charset="-122"/>
              </a:rPr>
              <a:t>TestNG</a:t>
            </a:r>
            <a:r>
              <a:rPr lang="zh-CN" altLang="en-US" dirty="0" smtClean="0">
                <a:ea typeface="宋体" pitchFamily="2" charset="-122"/>
              </a:rPr>
              <a:t>配置文件</a:t>
            </a:r>
            <a:r>
              <a:rPr lang="en-US" altLang="zh-CN" dirty="0" smtClean="0">
                <a:ea typeface="宋体" pitchFamily="2" charset="-122"/>
              </a:rPr>
              <a:t>TestN</a:t>
            </a:r>
            <a:r>
              <a:rPr lang="en-US" altLang="zh-CN" dirty="0">
                <a:ea typeface="宋体" pitchFamily="2" charset="-122"/>
              </a:rPr>
              <a:t>G</a:t>
            </a:r>
            <a:r>
              <a:rPr lang="en-US" altLang="zh-CN" dirty="0" smtClean="0">
                <a:ea typeface="宋体" pitchFamily="2" charset="-122"/>
              </a:rPr>
              <a:t>.xml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611188" y="3789040"/>
            <a:ext cx="7847012" cy="2448124"/>
          </a:xfr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关键字</a:t>
            </a:r>
            <a:r>
              <a:rPr lang="en-US" altLang="zh-CN" dirty="0" smtClean="0">
                <a:ea typeface="宋体" pitchFamily="2" charset="-122"/>
              </a:rPr>
              <a:t>test</a:t>
            </a:r>
            <a:r>
              <a:rPr lang="zh-CN" altLang="en-US" dirty="0" smtClean="0">
                <a:ea typeface="宋体" pitchFamily="2" charset="-122"/>
              </a:rPr>
              <a:t>定义一个测试用例</a:t>
            </a:r>
            <a:endParaRPr lang="en-US" altLang="zh-CN" dirty="0" smtClean="0">
              <a:ea typeface="宋体" pitchFamily="2" charset="-122"/>
            </a:endParaRPr>
          </a:p>
          <a:p>
            <a:pPr eaLnBrk="1" hangingPunct="1"/>
            <a:r>
              <a:rPr lang="zh-CN" altLang="en-US" dirty="0" smtClean="0">
                <a:ea typeface="宋体" pitchFamily="2" charset="-122"/>
              </a:rPr>
              <a:t>关键字</a:t>
            </a:r>
            <a:r>
              <a:rPr lang="en-US" altLang="zh-CN" dirty="0" smtClean="0">
                <a:ea typeface="宋体" pitchFamily="2" charset="-122"/>
              </a:rPr>
              <a:t>parameter</a:t>
            </a:r>
            <a:r>
              <a:rPr lang="zh-CN" altLang="en-US" dirty="0" smtClean="0">
                <a:ea typeface="宋体" pitchFamily="2" charset="-122"/>
              </a:rPr>
              <a:t>定义参数 </a:t>
            </a:r>
            <a:endParaRPr lang="en-US" altLang="zh-CN" dirty="0" smtClean="0">
              <a:ea typeface="宋体" pitchFamily="2" charset="-122"/>
            </a:endParaRPr>
          </a:p>
          <a:p>
            <a:pPr eaLnBrk="1" hangingPunct="1"/>
            <a:r>
              <a:rPr lang="zh-CN" altLang="en-US" dirty="0" smtClean="0">
                <a:ea typeface="宋体" pitchFamily="2" charset="-122"/>
              </a:rPr>
              <a:t>关键字</a:t>
            </a:r>
            <a:r>
              <a:rPr lang="en-US" altLang="zh-CN" dirty="0" smtClean="0">
                <a:ea typeface="宋体" pitchFamily="2" charset="-122"/>
              </a:rPr>
              <a:t>classes</a:t>
            </a:r>
            <a:r>
              <a:rPr lang="zh-CN" altLang="en-US" dirty="0" smtClean="0">
                <a:ea typeface="宋体" pitchFamily="2" charset="-122"/>
              </a:rPr>
              <a:t>定义需要测试的类集合</a:t>
            </a:r>
            <a:endParaRPr lang="en-US" altLang="zh-CN" dirty="0" smtClean="0">
              <a:ea typeface="宋体" pitchFamily="2" charset="-122"/>
            </a:endParaRP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zh-CN" altLang="en-US" dirty="0" smtClean="0">
                <a:ea typeface="宋体" pitchFamily="2" charset="-122"/>
              </a:rPr>
              <a:t>关键字</a:t>
            </a:r>
            <a:r>
              <a:rPr lang="en-US" altLang="zh-CN" dirty="0" smtClean="0">
                <a:ea typeface="宋体" pitchFamily="2" charset="-122"/>
              </a:rPr>
              <a:t>class</a:t>
            </a:r>
            <a:r>
              <a:rPr lang="zh-CN" altLang="en-US" dirty="0" smtClean="0">
                <a:ea typeface="宋体" pitchFamily="2" charset="-122"/>
              </a:rPr>
              <a:t>指定测试类</a:t>
            </a:r>
            <a:endParaRPr lang="en-US" altLang="zh-CN" dirty="0" smtClean="0">
              <a:ea typeface="宋体" pitchFamily="2" charset="-122"/>
            </a:endParaRPr>
          </a:p>
          <a:p>
            <a:pPr eaLnBrk="1" hangingPunct="1"/>
            <a:r>
              <a:rPr lang="zh-CN" altLang="en-US" dirty="0">
                <a:ea typeface="宋体" pitchFamily="2" charset="-122"/>
              </a:rPr>
              <a:t>一</a:t>
            </a:r>
            <a:r>
              <a:rPr lang="zh-CN" altLang="en-US" dirty="0" smtClean="0">
                <a:ea typeface="宋体" pitchFamily="2" charset="-122"/>
              </a:rPr>
              <a:t>个</a:t>
            </a:r>
            <a:r>
              <a:rPr lang="en-US" altLang="zh-CN" dirty="0" smtClean="0">
                <a:ea typeface="宋体" pitchFamily="2" charset="-122"/>
              </a:rPr>
              <a:t>suite</a:t>
            </a:r>
            <a:r>
              <a:rPr lang="zh-CN" altLang="en-US" dirty="0" smtClean="0">
                <a:ea typeface="宋体" pitchFamily="2" charset="-122"/>
              </a:rPr>
              <a:t>（套件）由一个或多个测试组成</a:t>
            </a:r>
            <a:endParaRPr lang="en-US" altLang="zh-CN" dirty="0" smtClean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一</a:t>
            </a:r>
            <a:r>
              <a:rPr lang="zh-CN" altLang="en-US" dirty="0" smtClean="0">
                <a:ea typeface="宋体" pitchFamily="2" charset="-122"/>
              </a:rPr>
              <a:t>个</a:t>
            </a:r>
            <a:r>
              <a:rPr lang="en-US" altLang="zh-CN" dirty="0" smtClean="0">
                <a:ea typeface="宋体" pitchFamily="2" charset="-122"/>
              </a:rPr>
              <a:t>test</a:t>
            </a:r>
            <a:r>
              <a:rPr lang="zh-CN" altLang="en-US" dirty="0" smtClean="0">
                <a:ea typeface="宋体" pitchFamily="2" charset="-122"/>
              </a:rPr>
              <a:t>（测试）</a:t>
            </a:r>
            <a:r>
              <a:rPr lang="zh-CN" altLang="en-US" dirty="0">
                <a:ea typeface="宋体" pitchFamily="2" charset="-122"/>
              </a:rPr>
              <a:t>由一个或多</a:t>
            </a:r>
            <a:r>
              <a:rPr lang="zh-CN" altLang="en-US" dirty="0" smtClean="0">
                <a:ea typeface="宋体" pitchFamily="2" charset="-122"/>
              </a:rPr>
              <a:t>个类组成</a:t>
            </a:r>
            <a:endParaRPr lang="en-US" altLang="zh-CN" dirty="0" smtClean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一</a:t>
            </a:r>
            <a:r>
              <a:rPr lang="zh-CN" altLang="en-US" dirty="0" smtClean="0">
                <a:ea typeface="宋体" pitchFamily="2" charset="-122"/>
              </a:rPr>
              <a:t>个</a:t>
            </a:r>
            <a:r>
              <a:rPr lang="en-US" altLang="zh-CN" dirty="0" smtClean="0">
                <a:ea typeface="宋体" pitchFamily="2" charset="-122"/>
              </a:rPr>
              <a:t>class</a:t>
            </a:r>
            <a:r>
              <a:rPr lang="zh-CN" altLang="en-US" dirty="0" smtClean="0">
                <a:ea typeface="宋体" pitchFamily="2" charset="-122"/>
              </a:rPr>
              <a:t>（类）</a:t>
            </a:r>
            <a:r>
              <a:rPr lang="zh-CN" altLang="en-US" dirty="0">
                <a:ea typeface="宋体" pitchFamily="2" charset="-122"/>
              </a:rPr>
              <a:t>由一个或多</a:t>
            </a:r>
            <a:r>
              <a:rPr lang="zh-CN" altLang="en-US" dirty="0" smtClean="0">
                <a:ea typeface="宋体" pitchFamily="2" charset="-122"/>
              </a:rPr>
              <a:t>个方法组成</a:t>
            </a:r>
            <a:endParaRPr lang="zh-CN" altLang="en-US" dirty="0">
              <a:ea typeface="宋体" pitchFamily="2" charset="-122"/>
            </a:endParaRPr>
          </a:p>
          <a:p>
            <a:endParaRPr lang="zh-CN" altLang="en-US" dirty="0">
              <a:ea typeface="宋体" pitchFamily="2" charset="-122"/>
            </a:endParaRPr>
          </a:p>
          <a:p>
            <a:pPr eaLnBrk="1" hangingPunct="1"/>
            <a:endParaRPr lang="zh-CN" altLang="en-US" dirty="0" smtClean="0">
              <a:ea typeface="宋体" pitchFamily="2" charset="-122"/>
            </a:endParaRPr>
          </a:p>
        </p:txBody>
      </p:sp>
      <p:pic>
        <p:nvPicPr>
          <p:cNvPr id="1434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941" y="1124744"/>
            <a:ext cx="5896084" cy="2583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462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变量</a:t>
            </a:r>
            <a:endParaRPr lang="en-US" altLang="zh-CN" dirty="0" smtClean="0"/>
          </a:p>
          <a:p>
            <a:r>
              <a:rPr lang="en-US" altLang="zh-CN" dirty="0" smtClean="0"/>
              <a:t>testng.xml  </a:t>
            </a:r>
            <a:r>
              <a:rPr lang="en-US" altLang="zh-CN" dirty="0"/>
              <a:t>@</a:t>
            </a:r>
            <a:r>
              <a:rPr lang="en-US" altLang="zh-CN" dirty="0" smtClean="0"/>
              <a:t>Parameters  </a:t>
            </a:r>
            <a:r>
              <a:rPr lang="en-US" altLang="zh-CN" dirty="0"/>
              <a:t>@</a:t>
            </a:r>
            <a:r>
              <a:rPr lang="en-US" altLang="zh-CN" dirty="0" smtClean="0"/>
              <a:t>Optional</a:t>
            </a:r>
          </a:p>
          <a:p>
            <a:r>
              <a:rPr lang="en-US" altLang="zh-CN" dirty="0" err="1" smtClean="0"/>
              <a:t>Dataprovider</a:t>
            </a:r>
            <a:r>
              <a:rPr lang="en-US" altLang="zh-CN" dirty="0" smtClean="0"/>
              <a:t>  </a:t>
            </a:r>
            <a:r>
              <a:rPr lang="zh-CN" altLang="en-US" dirty="0" smtClean="0"/>
              <a:t>复杂，任意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229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testng.xml</a:t>
            </a:r>
            <a:br>
              <a:rPr lang="en-US" altLang="zh-CN" dirty="0"/>
            </a:br>
            <a:r>
              <a:rPr lang="en-US" altLang="zh-CN" dirty="0"/>
              <a:t> </a:t>
            </a:r>
            <a:r>
              <a:rPr lang="zh-CN" altLang="en-US" dirty="0"/>
              <a:t>参数值在</a:t>
            </a:r>
            <a:r>
              <a:rPr lang="en-US" altLang="zh-CN" dirty="0"/>
              <a:t>xml</a:t>
            </a:r>
            <a:r>
              <a:rPr lang="zh-CN" altLang="en-US" dirty="0"/>
              <a:t>文件中指定，易于修改，修改后无需编译代码</a:t>
            </a:r>
            <a:br>
              <a:rPr lang="zh-CN" altLang="en-US" dirty="0"/>
            </a:br>
            <a:r>
              <a:rPr lang="zh-CN" altLang="en-US" dirty="0"/>
              <a:t> 传递参数的类型有限，只能传递基本的数据类型，复杂的</a:t>
            </a:r>
            <a:r>
              <a:rPr lang="en-US" altLang="zh-CN" dirty="0"/>
              <a:t>Java</a:t>
            </a:r>
            <a:r>
              <a:rPr lang="zh-CN" altLang="en-US" dirty="0"/>
              <a:t>对象无法传递</a:t>
            </a:r>
            <a:br>
              <a:rPr lang="zh-CN" altLang="en-US" dirty="0"/>
            </a:br>
            <a:r>
              <a:rPr lang="zh-CN" altLang="en-US" dirty="0"/>
              <a:t> </a:t>
            </a:r>
            <a:br>
              <a:rPr lang="zh-CN" altLang="en-US" dirty="0"/>
            </a:br>
            <a:r>
              <a:rPr lang="en-US" altLang="zh-CN" dirty="0"/>
              <a:t>@</a:t>
            </a:r>
            <a:r>
              <a:rPr lang="en-US" altLang="zh-CN" dirty="0" err="1"/>
              <a:t>DataProvider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</a:t>
            </a:r>
            <a:r>
              <a:rPr lang="zh-CN" altLang="en-US" dirty="0"/>
              <a:t>可以向测试方法传递任何类型，任意数量的</a:t>
            </a:r>
            <a:r>
              <a:rPr lang="en-US" altLang="zh-CN" dirty="0"/>
              <a:t>Java</a:t>
            </a:r>
            <a:r>
              <a:rPr lang="zh-CN" altLang="en-US" dirty="0"/>
              <a:t>对象</a:t>
            </a:r>
            <a:br>
              <a:rPr lang="zh-CN" altLang="en-US" dirty="0"/>
            </a:br>
            <a:r>
              <a:rPr lang="zh-CN" altLang="en-US" dirty="0"/>
              <a:t> 需要编码实现某些逻辑，以返回正确的对象</a:t>
            </a:r>
          </a:p>
        </p:txBody>
      </p:sp>
    </p:spTree>
    <p:extLst>
      <p:ext uri="{BB962C8B-B14F-4D97-AF65-F5344CB8AC3E}">
        <p14:creationId xmlns:p14="http://schemas.microsoft.com/office/powerpoint/2010/main" val="201911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TestNG</a:t>
            </a:r>
            <a:r>
              <a:rPr lang="zh-CN" altLang="en-US" smtClean="0">
                <a:ea typeface="宋体" pitchFamily="2" charset="-122"/>
              </a:rPr>
              <a:t>介绍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TestNG</a:t>
            </a:r>
            <a:r>
              <a:rPr lang="zh-CN" altLang="en-US" smtClean="0">
                <a:ea typeface="宋体" pitchFamily="2" charset="-122"/>
              </a:rPr>
              <a:t>（</a:t>
            </a:r>
            <a:r>
              <a:rPr lang="en-US" altLang="zh-CN" smtClean="0">
                <a:ea typeface="宋体" pitchFamily="2" charset="-122"/>
              </a:rPr>
              <a:t>Test Next Generation</a:t>
            </a:r>
            <a:r>
              <a:rPr lang="zh-CN" altLang="en-US" smtClean="0">
                <a:ea typeface="宋体" pitchFamily="2" charset="-122"/>
              </a:rPr>
              <a:t>），顾名思义，下一代的测试框架。它是基于</a:t>
            </a:r>
            <a:r>
              <a:rPr lang="en-US" altLang="zh-CN" smtClean="0">
                <a:ea typeface="宋体" pitchFamily="2" charset="-122"/>
              </a:rPr>
              <a:t>J2SE5.0</a:t>
            </a:r>
            <a:r>
              <a:rPr lang="zh-CN" altLang="en-US" smtClean="0">
                <a:ea typeface="宋体" pitchFamily="2" charset="-122"/>
              </a:rPr>
              <a:t>的注释特性的而构建的轻量级的单元测试框架结构。</a:t>
            </a:r>
          </a:p>
        </p:txBody>
      </p:sp>
    </p:spTree>
    <p:extLst>
      <p:ext uri="{BB962C8B-B14F-4D97-AF65-F5344CB8AC3E}">
        <p14:creationId xmlns:p14="http://schemas.microsoft.com/office/powerpoint/2010/main" val="271443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TestNG</a:t>
            </a:r>
            <a:r>
              <a:rPr lang="zh-CN" altLang="en-US" smtClean="0">
                <a:ea typeface="宋体" pitchFamily="2" charset="-122"/>
              </a:rPr>
              <a:t>优势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在完成了测试脚本后，接下来我们使用 </a:t>
            </a:r>
            <a:r>
              <a:rPr lang="en-US" altLang="zh-CN" smtClean="0">
                <a:ea typeface="宋体" pitchFamily="2" charset="-122"/>
              </a:rPr>
              <a:t>TestNG </a:t>
            </a:r>
            <a:r>
              <a:rPr lang="zh-CN" altLang="en-US" smtClean="0">
                <a:ea typeface="宋体" pitchFamily="2" charset="-122"/>
              </a:rPr>
              <a:t>测试框架来驱动测试脚本来实现自动化的测试。 在这里选择 </a:t>
            </a:r>
            <a:r>
              <a:rPr lang="en-US" altLang="zh-CN" smtClean="0">
                <a:ea typeface="宋体" pitchFamily="2" charset="-122"/>
              </a:rPr>
              <a:t>TestNG </a:t>
            </a:r>
            <a:r>
              <a:rPr lang="zh-CN" altLang="en-US" smtClean="0">
                <a:ea typeface="宋体" pitchFamily="2" charset="-122"/>
              </a:rPr>
              <a:t>而没有选择 </a:t>
            </a:r>
            <a:r>
              <a:rPr lang="en-US" altLang="zh-CN" smtClean="0">
                <a:ea typeface="宋体" pitchFamily="2" charset="-122"/>
              </a:rPr>
              <a:t>Junit4 </a:t>
            </a:r>
            <a:r>
              <a:rPr lang="zh-CN" altLang="en-US" smtClean="0">
                <a:ea typeface="宋体" pitchFamily="2" charset="-122"/>
              </a:rPr>
              <a:t>是因为 </a:t>
            </a:r>
            <a:r>
              <a:rPr lang="en-US" altLang="zh-CN" smtClean="0">
                <a:ea typeface="宋体" pitchFamily="2" charset="-122"/>
              </a:rPr>
              <a:t>TestNG </a:t>
            </a:r>
            <a:r>
              <a:rPr lang="zh-CN" altLang="en-US" smtClean="0">
                <a:ea typeface="宋体" pitchFamily="2" charset="-122"/>
              </a:rPr>
              <a:t>在使用过程中更为灵活；同时它还可以满足测试中对于测试依赖性的需要，它是通过 </a:t>
            </a:r>
            <a:r>
              <a:rPr lang="en-US" altLang="zh-CN" smtClean="0">
                <a:ea typeface="宋体" pitchFamily="2" charset="-122"/>
              </a:rPr>
              <a:t>Test </a:t>
            </a:r>
            <a:r>
              <a:rPr lang="zh-CN" altLang="en-US" smtClean="0">
                <a:ea typeface="宋体" pitchFamily="2" charset="-122"/>
              </a:rPr>
              <a:t>注释来完成的。</a:t>
            </a:r>
          </a:p>
        </p:txBody>
      </p:sp>
    </p:spTree>
    <p:extLst>
      <p:ext uri="{BB962C8B-B14F-4D97-AF65-F5344CB8AC3E}">
        <p14:creationId xmlns:p14="http://schemas.microsoft.com/office/powerpoint/2010/main" val="207666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Junit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TestNG</a:t>
            </a:r>
            <a:r>
              <a:rPr lang="zh-CN" altLang="en-US" dirty="0" smtClean="0"/>
              <a:t>不同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8188" y="1196752"/>
            <a:ext cx="7666037" cy="464185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Junit</a:t>
            </a:r>
            <a:r>
              <a:rPr lang="en-US" altLang="zh-CN" dirty="0" smtClean="0"/>
              <a:t> </a:t>
            </a:r>
            <a:r>
              <a:rPr lang="zh-CN" altLang="en-US" dirty="0" smtClean="0"/>
              <a:t>执行每个测试方法之前，都会重新实例化测试类，</a:t>
            </a:r>
            <a:r>
              <a:rPr lang="en-US" altLang="zh-CN" dirty="0" err="1" smtClean="0"/>
              <a:t>TestNG</a:t>
            </a:r>
            <a:r>
              <a:rPr lang="zh-CN" altLang="en-US" smtClean="0"/>
              <a:t>不会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TestNG</a:t>
            </a:r>
            <a:r>
              <a:rPr lang="zh-CN" altLang="en-US" dirty="0" smtClean="0"/>
              <a:t>提供</a:t>
            </a:r>
            <a:r>
              <a:rPr lang="zh-CN" altLang="en-US" dirty="0"/>
              <a:t>了比</a:t>
            </a:r>
            <a:r>
              <a:rPr lang="en-US" altLang="zh-CN" dirty="0" err="1"/>
              <a:t>JUnit</a:t>
            </a:r>
            <a:r>
              <a:rPr lang="zh-CN" altLang="en-US" dirty="0"/>
              <a:t>更多的</a:t>
            </a:r>
            <a:r>
              <a:rPr lang="en-US" altLang="zh-CN" dirty="0" smtClean="0"/>
              <a:t>annotations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TestNG</a:t>
            </a:r>
            <a:r>
              <a:rPr lang="zh-CN" altLang="en-US" dirty="0" smtClean="0"/>
              <a:t>使用</a:t>
            </a:r>
            <a:r>
              <a:rPr lang="en-US" altLang="zh-CN" dirty="0"/>
              <a:t>xml</a:t>
            </a:r>
            <a:r>
              <a:rPr lang="zh-CN" altLang="en-US" dirty="0"/>
              <a:t>配置文件可以任意组合出需要的各种测试。</a:t>
            </a:r>
          </a:p>
        </p:txBody>
      </p:sp>
    </p:spTree>
    <p:extLst>
      <p:ext uri="{BB962C8B-B14F-4D97-AF65-F5344CB8AC3E}">
        <p14:creationId xmlns:p14="http://schemas.microsoft.com/office/powerpoint/2010/main" val="129957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/>
              <a:t>TestNG</a:t>
            </a:r>
            <a:r>
              <a:rPr lang="zh-CN" altLang="en-US" b="1" dirty="0" smtClean="0"/>
              <a:t>与</a:t>
            </a:r>
            <a:r>
              <a:rPr lang="en-US" altLang="zh-CN" b="1" dirty="0" smtClean="0"/>
              <a:t>Junit4</a:t>
            </a:r>
            <a:r>
              <a:rPr lang="zh-CN" altLang="en-US" b="1" dirty="0" smtClean="0"/>
              <a:t>不同</a:t>
            </a:r>
            <a:r>
              <a:rPr lang="en-US" altLang="zh-CN" b="1" dirty="0" smtClean="0"/>
              <a:t>---</a:t>
            </a:r>
            <a:r>
              <a:rPr lang="zh-CN" altLang="en-US" b="1" dirty="0" smtClean="0"/>
              <a:t>注解类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1268115"/>
              </p:ext>
            </p:extLst>
          </p:nvPr>
        </p:nvGraphicFramePr>
        <p:xfrm>
          <a:off x="179512" y="1152668"/>
          <a:ext cx="7992888" cy="5270579"/>
        </p:xfrm>
        <a:graphic>
          <a:graphicData uri="http://schemas.openxmlformats.org/drawingml/2006/table">
            <a:tbl>
              <a:tblPr/>
              <a:tblGrid>
                <a:gridCol w="2592288"/>
                <a:gridCol w="2448272"/>
                <a:gridCol w="2952328"/>
              </a:tblGrid>
              <a:tr h="235456"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功能</a:t>
                      </a:r>
                      <a:br>
                        <a:rPr lang="zh-CN" altLang="en-US" sz="1000" dirty="0"/>
                      </a:br>
                      <a:endParaRPr lang="zh-CN" altLang="en-US" sz="1000" dirty="0"/>
                    </a:p>
                  </a:txBody>
                  <a:tcPr marL="33637" marR="33637" marT="16818" marB="168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JUnit</a:t>
                      </a:r>
                    </a:p>
                  </a:txBody>
                  <a:tcPr marL="33637" marR="33637" marT="16818" marB="168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TestNG</a:t>
                      </a:r>
                    </a:p>
                  </a:txBody>
                  <a:tcPr marL="33637" marR="33637" marT="16818" marB="168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5456">
                <a:tc>
                  <a:txBody>
                    <a:bodyPr/>
                    <a:lstStyle/>
                    <a:p>
                      <a:r>
                        <a:rPr lang="zh-CN" altLang="en-US" sz="1000"/>
                        <a:t>标注为类</a:t>
                      </a:r>
                      <a:r>
                        <a:rPr lang="en-US" altLang="zh-CN" sz="1000"/>
                        <a:t>/</a:t>
                      </a:r>
                      <a:r>
                        <a:rPr lang="zh-CN" altLang="en-US" sz="1000"/>
                        <a:t>方法为测试类和方法</a:t>
                      </a:r>
                    </a:p>
                  </a:txBody>
                  <a:tcPr marL="33637" marR="33637" marT="16818" marB="168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@Test</a:t>
                      </a:r>
                    </a:p>
                  </a:txBody>
                  <a:tcPr marL="33637" marR="33637" marT="16818" marB="168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@Test</a:t>
                      </a:r>
                    </a:p>
                  </a:txBody>
                  <a:tcPr marL="33637" marR="33637" marT="16818" marB="168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6366">
                <a:tc>
                  <a:txBody>
                    <a:bodyPr/>
                    <a:lstStyle/>
                    <a:p>
                      <a:r>
                        <a:rPr lang="zh-CN" altLang="en-US" sz="1000"/>
                        <a:t>标注为在</a:t>
                      </a:r>
                      <a:r>
                        <a:rPr lang="en-US" altLang="zh-CN" sz="1000"/>
                        <a:t>suite</a:t>
                      </a:r>
                      <a:r>
                        <a:rPr lang="zh-CN" altLang="en-US" sz="1000"/>
                        <a:t>中所有测试之前运行</a:t>
                      </a:r>
                      <a:br>
                        <a:rPr lang="zh-CN" altLang="en-US" sz="1000"/>
                      </a:br>
                      <a:endParaRPr lang="zh-CN" altLang="en-US" sz="1000"/>
                    </a:p>
                  </a:txBody>
                  <a:tcPr marL="33637" marR="33637" marT="16818" marB="168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/>
                        <a:t>无</a:t>
                      </a:r>
                    </a:p>
                  </a:txBody>
                  <a:tcPr marL="33637" marR="33637" marT="16818" marB="168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@BeforeSuite</a:t>
                      </a:r>
                    </a:p>
                  </a:txBody>
                  <a:tcPr marL="33637" marR="33637" marT="16818" marB="168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5456">
                <a:tc>
                  <a:txBody>
                    <a:bodyPr/>
                    <a:lstStyle/>
                    <a:p>
                      <a:r>
                        <a:rPr lang="zh-CN" altLang="en-US" sz="1000"/>
                        <a:t>标注为在</a:t>
                      </a:r>
                      <a:r>
                        <a:rPr lang="en-US" altLang="zh-CN" sz="1000"/>
                        <a:t>suite</a:t>
                      </a:r>
                      <a:r>
                        <a:rPr lang="zh-CN" altLang="en-US" sz="1000"/>
                        <a:t>中所有测试之后运行</a:t>
                      </a:r>
                    </a:p>
                  </a:txBody>
                  <a:tcPr marL="33637" marR="33637" marT="16818" marB="168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/>
                        <a:t>无</a:t>
                      </a:r>
                    </a:p>
                  </a:txBody>
                  <a:tcPr marL="33637" marR="33637" marT="16818" marB="168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@AfterSuite</a:t>
                      </a:r>
                    </a:p>
                  </a:txBody>
                  <a:tcPr marL="33637" marR="33637" marT="16818" marB="168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5456">
                <a:tc>
                  <a:txBody>
                    <a:bodyPr/>
                    <a:lstStyle/>
                    <a:p>
                      <a:r>
                        <a:rPr lang="zh-CN" altLang="en-US" sz="1000"/>
                        <a:t>标注为在测试之前</a:t>
                      </a:r>
                      <a:r>
                        <a:rPr lang="zh-CN" altLang="en-US" sz="1000" smtClean="0"/>
                        <a:t>运行（跨越了测试类）</a:t>
                      </a:r>
                      <a:endParaRPr lang="zh-CN" altLang="en-US" sz="1000"/>
                    </a:p>
                  </a:txBody>
                  <a:tcPr marL="33637" marR="33637" marT="16818" marB="168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/>
                        <a:t>无</a:t>
                      </a:r>
                    </a:p>
                  </a:txBody>
                  <a:tcPr marL="33637" marR="33637" marT="16818" marB="168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@BeforeTest</a:t>
                      </a:r>
                    </a:p>
                  </a:txBody>
                  <a:tcPr marL="33637" marR="33637" marT="16818" marB="168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7028">
                <a:tc>
                  <a:txBody>
                    <a:bodyPr/>
                    <a:lstStyle/>
                    <a:p>
                      <a:r>
                        <a:rPr lang="zh-CN" altLang="en-US" sz="1000"/>
                        <a:t>标注为在测试之后运行</a:t>
                      </a:r>
                    </a:p>
                  </a:txBody>
                  <a:tcPr marL="33637" marR="33637" marT="16818" marB="168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/>
                        <a:t>无</a:t>
                      </a:r>
                    </a:p>
                  </a:txBody>
                  <a:tcPr marL="33637" marR="33637" marT="16818" marB="168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@AfterTest</a:t>
                      </a:r>
                    </a:p>
                  </a:txBody>
                  <a:tcPr marL="33637" marR="33637" marT="16818" marB="168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6366">
                <a:tc>
                  <a:txBody>
                    <a:bodyPr/>
                    <a:lstStyle/>
                    <a:p>
                      <a:r>
                        <a:rPr lang="zh-CN" altLang="en-US" sz="1000"/>
                        <a:t>标注为在测试</a:t>
                      </a:r>
                      <a:r>
                        <a:rPr lang="en-US" altLang="zh-CN" sz="1000"/>
                        <a:t>Group</a:t>
                      </a:r>
                      <a:r>
                        <a:rPr lang="zh-CN" altLang="en-US" sz="1000"/>
                        <a:t>中第一个测试方法之前运行</a:t>
                      </a:r>
                    </a:p>
                  </a:txBody>
                  <a:tcPr marL="33637" marR="33637" marT="16818" marB="168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/>
                        <a:t>无</a:t>
                      </a:r>
                    </a:p>
                  </a:txBody>
                  <a:tcPr marL="33637" marR="33637" marT="16818" marB="168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@</a:t>
                      </a:r>
                      <a:r>
                        <a:rPr lang="en-US" sz="1000" dirty="0" err="1"/>
                        <a:t>BeforeGroups</a:t>
                      </a:r>
                      <a:endParaRPr lang="en-US" sz="1000" dirty="0"/>
                    </a:p>
                  </a:txBody>
                  <a:tcPr marL="33637" marR="33637" marT="16818" marB="168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6366">
                <a:tc>
                  <a:txBody>
                    <a:bodyPr/>
                    <a:lstStyle/>
                    <a:p>
                      <a:r>
                        <a:rPr lang="zh-CN" altLang="en-US" sz="1000"/>
                        <a:t>标注为在测试</a:t>
                      </a:r>
                      <a:r>
                        <a:rPr lang="en-US" altLang="zh-CN" sz="1000"/>
                        <a:t>Group</a:t>
                      </a:r>
                      <a:r>
                        <a:rPr lang="zh-CN" altLang="en-US" sz="1000"/>
                        <a:t>中最后一个测试方法之后运行</a:t>
                      </a:r>
                    </a:p>
                  </a:txBody>
                  <a:tcPr marL="33637" marR="33637" marT="16818" marB="168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/>
                        <a:t>无</a:t>
                      </a:r>
                    </a:p>
                  </a:txBody>
                  <a:tcPr marL="33637" marR="33637" marT="16818" marB="168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@AfterGroups</a:t>
                      </a:r>
                    </a:p>
                  </a:txBody>
                  <a:tcPr marL="33637" marR="33637" marT="16818" marB="168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6366">
                <a:tc>
                  <a:txBody>
                    <a:bodyPr/>
                    <a:lstStyle/>
                    <a:p>
                      <a:r>
                        <a:rPr lang="zh-CN" altLang="en-US" sz="1000"/>
                        <a:t>标注为当前测试类中第一个测试方法之前运行</a:t>
                      </a:r>
                    </a:p>
                  </a:txBody>
                  <a:tcPr marL="33637" marR="33637" marT="16818" marB="168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@BeforeClass</a:t>
                      </a:r>
                    </a:p>
                  </a:txBody>
                  <a:tcPr marL="33637" marR="33637" marT="16818" marB="168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@BeforeClass</a:t>
                      </a:r>
                    </a:p>
                  </a:txBody>
                  <a:tcPr marL="33637" marR="33637" marT="16818" marB="168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6366">
                <a:tc>
                  <a:txBody>
                    <a:bodyPr/>
                    <a:lstStyle/>
                    <a:p>
                      <a:r>
                        <a:rPr lang="zh-CN" altLang="en-US" sz="1000"/>
                        <a:t>标注为当前测试类中最后一个测试方法之后运行</a:t>
                      </a:r>
                    </a:p>
                  </a:txBody>
                  <a:tcPr marL="33637" marR="33637" marT="16818" marB="168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@</a:t>
                      </a:r>
                      <a:r>
                        <a:rPr lang="en-US" sz="1000" dirty="0" err="1"/>
                        <a:t>AfterClass</a:t>
                      </a:r>
                      <a:endParaRPr lang="en-US" sz="1000" dirty="0"/>
                    </a:p>
                  </a:txBody>
                  <a:tcPr marL="33637" marR="33637" marT="16818" marB="168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@AfterClass</a:t>
                      </a:r>
                    </a:p>
                  </a:txBody>
                  <a:tcPr marL="33637" marR="33637" marT="16818" marB="168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5456">
                <a:tc>
                  <a:txBody>
                    <a:bodyPr/>
                    <a:lstStyle/>
                    <a:p>
                      <a:r>
                        <a:rPr lang="zh-CN" altLang="en-US" sz="1000"/>
                        <a:t>标注为在每次测试方法之前运行</a:t>
                      </a:r>
                    </a:p>
                  </a:txBody>
                  <a:tcPr marL="33637" marR="33637" marT="16818" marB="168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@Before</a:t>
                      </a:r>
                    </a:p>
                  </a:txBody>
                  <a:tcPr marL="33637" marR="33637" marT="16818" marB="168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@BeforeMethod</a:t>
                      </a:r>
                    </a:p>
                  </a:txBody>
                  <a:tcPr marL="33637" marR="33637" marT="16818" marB="168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5456">
                <a:tc>
                  <a:txBody>
                    <a:bodyPr/>
                    <a:lstStyle/>
                    <a:p>
                      <a:r>
                        <a:rPr lang="zh-CN" altLang="en-US" sz="1000"/>
                        <a:t>标注为在每次测试方法之后运行</a:t>
                      </a:r>
                    </a:p>
                  </a:txBody>
                  <a:tcPr marL="33637" marR="33637" marT="16818" marB="168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@After</a:t>
                      </a:r>
                    </a:p>
                  </a:txBody>
                  <a:tcPr marL="33637" marR="33637" marT="16818" marB="168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@AfterMethod</a:t>
                      </a:r>
                    </a:p>
                  </a:txBody>
                  <a:tcPr marL="33637" marR="33637" marT="16818" marB="168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5456"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忽略某测试，让其不执行</a:t>
                      </a:r>
                    </a:p>
                  </a:txBody>
                  <a:tcPr marL="33637" marR="33637" marT="16818" marB="168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@Ignore</a:t>
                      </a:r>
                    </a:p>
                  </a:txBody>
                  <a:tcPr marL="33637" marR="33637" marT="16818" marB="168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@Test(enable=false)</a:t>
                      </a:r>
                    </a:p>
                  </a:txBody>
                  <a:tcPr marL="33637" marR="33637" marT="16818" marB="168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5456">
                <a:tc>
                  <a:txBody>
                    <a:bodyPr/>
                    <a:lstStyle/>
                    <a:p>
                      <a:r>
                        <a:rPr lang="zh-CN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本方法所依赖的方法列表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zh-CN" altLang="en-US" sz="1000" dirty="0"/>
                    </a:p>
                  </a:txBody>
                  <a:tcPr marL="33637" marR="33637" marT="16818" marB="168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无</a:t>
                      </a:r>
                      <a:endParaRPr lang="en-US" sz="1000" dirty="0"/>
                    </a:p>
                  </a:txBody>
                  <a:tcPr marL="33637" marR="33637" marT="16818" marB="168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@Test(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dependsOnMethods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="walk")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637" marR="33637" marT="16818" marB="168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2238">
                <a:tc>
                  <a:txBody>
                    <a:bodyPr/>
                    <a:lstStyle/>
                    <a:p>
                      <a:r>
                        <a:rPr lang="zh-CN" altLang="en-US" sz="1000"/>
                        <a:t>期待测试抛出什么异常</a:t>
                      </a:r>
                    </a:p>
                  </a:txBody>
                  <a:tcPr marL="33637" marR="33637" marT="16818" marB="168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@Test(expected=XXXException.class)</a:t>
                      </a:r>
                    </a:p>
                  </a:txBody>
                  <a:tcPr marL="33637" marR="33637" marT="16818" marB="168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000">
                          <a:effectLst/>
                        </a:rPr>
                        <a:t>@Test(exceptedExceptions=XXXException.class)</a:t>
                      </a:r>
                    </a:p>
                  </a:txBody>
                  <a:tcPr marL="33637" marR="33637" marT="16818" marB="168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0005"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测试超时，如果测试的执行时间超过了毫秒为单位设置的时间，那么就停止测试并且标记为失败</a:t>
                      </a:r>
                      <a:br>
                        <a:rPr lang="zh-CN" altLang="en-US" sz="1000" dirty="0"/>
                      </a:br>
                      <a:endParaRPr lang="zh-CN" altLang="en-US" sz="1000" dirty="0"/>
                    </a:p>
                  </a:txBody>
                  <a:tcPr marL="33637" marR="33637" marT="16818" marB="168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@Test(timeout=1000)</a:t>
                      </a:r>
                    </a:p>
                  </a:txBody>
                  <a:tcPr marL="33637" marR="33637" marT="16818" marB="168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@Test(timeout=1000)</a:t>
                      </a:r>
                    </a:p>
                  </a:txBody>
                  <a:tcPr marL="33637" marR="33637" marT="16818" marB="1681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62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 err="1" smtClean="0">
                <a:ea typeface="宋体" pitchFamily="2" charset="-122"/>
              </a:rPr>
              <a:t>TestNG</a:t>
            </a:r>
            <a:r>
              <a:rPr lang="zh-CN" altLang="en-US" dirty="0" smtClean="0">
                <a:ea typeface="宋体" pitchFamily="2" charset="-122"/>
              </a:rPr>
              <a:t>安装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547260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b="1" dirty="0" smtClean="0"/>
              <a:t>1.</a:t>
            </a:r>
            <a:r>
              <a:rPr lang="zh-CN" altLang="zh-CN" b="1" dirty="0" smtClean="0"/>
              <a:t>新建</a:t>
            </a:r>
            <a:r>
              <a:rPr lang="en-US" altLang="zh-CN" b="1" dirty="0"/>
              <a:t>Update Site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zh-CN" b="1" dirty="0"/>
              <a:t> 安装</a:t>
            </a:r>
            <a:r>
              <a:rPr lang="en-US" altLang="zh-CN" b="1" dirty="0" err="1"/>
              <a:t>TestNG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3.</a:t>
            </a:r>
            <a:r>
              <a:rPr lang="zh-CN" altLang="zh-CN" dirty="0"/>
              <a:t>安装好</a:t>
            </a:r>
            <a:r>
              <a:rPr lang="en-US" altLang="zh-CN" dirty="0" err="1"/>
              <a:t>TestNG</a:t>
            </a:r>
            <a:r>
              <a:rPr lang="zh-CN" altLang="zh-CN" dirty="0"/>
              <a:t>后，在</a:t>
            </a:r>
            <a:r>
              <a:rPr lang="en-US" altLang="zh-CN" dirty="0"/>
              <a:t>Eclipse</a:t>
            </a:r>
            <a:r>
              <a:rPr lang="zh-CN" altLang="zh-CN" dirty="0"/>
              <a:t>中单击</a:t>
            </a:r>
            <a:r>
              <a:rPr lang="en-US" altLang="zh-CN" dirty="0"/>
              <a:t>"Window"-&gt;Show View-&gt;Other-&gt;Java-&gt;</a:t>
            </a:r>
            <a:r>
              <a:rPr lang="en-US" altLang="zh-CN" dirty="0" err="1" smtClean="0"/>
              <a:t>TestNG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/>
              <a:t>下载 </a:t>
            </a:r>
            <a:r>
              <a:rPr lang="en-US" altLang="zh-CN" dirty="0" smtClean="0"/>
              <a:t>testng-6.8.5.jar</a:t>
            </a:r>
            <a:endParaRPr lang="zh-CN" altLang="en-US" dirty="0"/>
          </a:p>
        </p:txBody>
      </p:sp>
      <p:pic>
        <p:nvPicPr>
          <p:cNvPr id="4" name="图片 3" descr="图1 新建Update Site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1735507"/>
            <a:ext cx="33909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图2 安装Test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44393" y="3284984"/>
            <a:ext cx="3627175" cy="1918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351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编写测试的三个步骤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编写测试的业务逻辑，并在代码中插入</a:t>
            </a:r>
            <a:r>
              <a:rPr lang="en-US" altLang="zh-CN" dirty="0" err="1" smtClean="0"/>
              <a:t>TestNG</a:t>
            </a:r>
            <a:r>
              <a:rPr lang="en-US" altLang="zh-CN" dirty="0" smtClean="0"/>
              <a:t>  annotation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将测试信息添加到</a:t>
            </a:r>
            <a:r>
              <a:rPr lang="en-US" altLang="zh-CN" dirty="0" smtClean="0"/>
              <a:t>testng.xml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运行</a:t>
            </a:r>
            <a:r>
              <a:rPr lang="en-US" altLang="zh-CN" dirty="0" err="1" smtClean="0"/>
              <a:t>TestNG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892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-99392"/>
            <a:ext cx="6789440" cy="1143000"/>
          </a:xfrm>
        </p:spPr>
        <p:txBody>
          <a:bodyPr/>
          <a:lstStyle/>
          <a:p>
            <a:r>
              <a:rPr lang="en-US" altLang="zh-CN" b="1" dirty="0"/>
              <a:t>Annotation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zh-CN" sz="3800" dirty="0">
                <a:ea typeface="宋体" pitchFamily="2" charset="-122"/>
              </a:rPr>
              <a:t>@</a:t>
            </a:r>
            <a:r>
              <a:rPr lang="en-US" altLang="zh-CN" sz="3800" dirty="0" err="1">
                <a:ea typeface="宋体" pitchFamily="2" charset="-122"/>
              </a:rPr>
              <a:t>BeforeMethod</a:t>
            </a:r>
            <a:r>
              <a:rPr lang="en-US" altLang="zh-CN" sz="3800" dirty="0">
                <a:ea typeface="宋体" pitchFamily="2" charset="-122"/>
              </a:rPr>
              <a:t>:        </a:t>
            </a:r>
            <a:r>
              <a:rPr lang="zh-CN" altLang="zh-CN" sz="3800" dirty="0">
                <a:ea typeface="宋体" pitchFamily="2" charset="-122"/>
              </a:rPr>
              <a:t>被注释的方法将在每一个测试方法调用前运行。</a:t>
            </a:r>
          </a:p>
          <a:p>
            <a:pPr>
              <a:lnSpc>
                <a:spcPct val="110000"/>
              </a:lnSpc>
            </a:pPr>
            <a:r>
              <a:rPr lang="en-US" altLang="zh-CN" sz="3800" dirty="0">
                <a:ea typeface="宋体" pitchFamily="2" charset="-122"/>
              </a:rPr>
              <a:t>@</a:t>
            </a:r>
            <a:r>
              <a:rPr lang="en-US" altLang="zh-CN" sz="3800" dirty="0" err="1">
                <a:ea typeface="宋体" pitchFamily="2" charset="-122"/>
              </a:rPr>
              <a:t>AfterMethod</a:t>
            </a:r>
            <a:r>
              <a:rPr lang="en-US" altLang="zh-CN" sz="3800" dirty="0">
                <a:ea typeface="宋体" pitchFamily="2" charset="-122"/>
              </a:rPr>
              <a:t>:        </a:t>
            </a:r>
            <a:r>
              <a:rPr lang="zh-CN" altLang="zh-CN" sz="3800" dirty="0">
                <a:ea typeface="宋体" pitchFamily="2" charset="-122"/>
              </a:rPr>
              <a:t>被注释的方法将在每一个测试方法调用后运行</a:t>
            </a:r>
            <a:r>
              <a:rPr lang="zh-CN" altLang="zh-CN" sz="3800" dirty="0" smtClean="0">
                <a:ea typeface="宋体" pitchFamily="2" charset="-122"/>
              </a:rPr>
              <a:t>。</a:t>
            </a:r>
            <a:endParaRPr lang="en-US" altLang="zh-CN" sz="3800" dirty="0" smtClean="0">
              <a:ea typeface="宋体" pitchFamily="2" charset="-122"/>
            </a:endParaRPr>
          </a:p>
          <a:p>
            <a:pPr>
              <a:lnSpc>
                <a:spcPct val="110000"/>
              </a:lnSpc>
            </a:pPr>
            <a:endParaRPr lang="zh-CN" altLang="zh-CN" sz="3800" dirty="0">
              <a:ea typeface="宋体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3800" dirty="0">
                <a:ea typeface="宋体" pitchFamily="2" charset="-122"/>
              </a:rPr>
              <a:t>@</a:t>
            </a:r>
            <a:r>
              <a:rPr lang="en-US" altLang="zh-CN" sz="3800" dirty="0" err="1">
                <a:ea typeface="宋体" pitchFamily="2" charset="-122"/>
              </a:rPr>
              <a:t>BeforeTest</a:t>
            </a:r>
            <a:r>
              <a:rPr lang="en-US" altLang="zh-CN" sz="3800" dirty="0">
                <a:ea typeface="宋体" pitchFamily="2" charset="-122"/>
              </a:rPr>
              <a:t>:        </a:t>
            </a:r>
            <a:r>
              <a:rPr lang="zh-CN" altLang="zh-CN" sz="3800" dirty="0">
                <a:ea typeface="宋体" pitchFamily="2" charset="-122"/>
              </a:rPr>
              <a:t>被注释的方法将在测试运行前运行</a:t>
            </a:r>
          </a:p>
          <a:p>
            <a:pPr>
              <a:lnSpc>
                <a:spcPct val="110000"/>
              </a:lnSpc>
            </a:pPr>
            <a:r>
              <a:rPr lang="en-US" altLang="zh-CN" sz="3800" dirty="0">
                <a:ea typeface="宋体" pitchFamily="2" charset="-122"/>
              </a:rPr>
              <a:t>@</a:t>
            </a:r>
            <a:r>
              <a:rPr lang="en-US" altLang="zh-CN" sz="3800" dirty="0" err="1">
                <a:ea typeface="宋体" pitchFamily="2" charset="-122"/>
              </a:rPr>
              <a:t>AfterTest</a:t>
            </a:r>
            <a:r>
              <a:rPr lang="en-US" altLang="zh-CN" sz="3800" dirty="0">
                <a:ea typeface="宋体" pitchFamily="2" charset="-122"/>
              </a:rPr>
              <a:t>:        </a:t>
            </a:r>
            <a:r>
              <a:rPr lang="zh-CN" altLang="zh-CN" sz="3800" dirty="0">
                <a:ea typeface="宋体" pitchFamily="2" charset="-122"/>
              </a:rPr>
              <a:t>被注释的方法将在测试运行后</a:t>
            </a:r>
            <a:r>
              <a:rPr lang="zh-CN" altLang="zh-CN" sz="3800" dirty="0" smtClean="0">
                <a:ea typeface="宋体" pitchFamily="2" charset="-122"/>
              </a:rPr>
              <a:t>运行</a:t>
            </a:r>
            <a:endParaRPr lang="en-US" altLang="zh-CN" sz="3800" dirty="0" smtClean="0">
              <a:ea typeface="宋体" pitchFamily="2" charset="-122"/>
            </a:endParaRPr>
          </a:p>
          <a:p>
            <a:pPr>
              <a:lnSpc>
                <a:spcPct val="110000"/>
              </a:lnSpc>
            </a:pPr>
            <a:endParaRPr lang="zh-CN" altLang="zh-CN" sz="3800" dirty="0">
              <a:ea typeface="宋体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3800" dirty="0">
                <a:ea typeface="宋体" pitchFamily="2" charset="-122"/>
              </a:rPr>
              <a:t>@</a:t>
            </a:r>
            <a:r>
              <a:rPr lang="en-US" altLang="zh-CN" sz="3800" dirty="0" err="1">
                <a:ea typeface="宋体" pitchFamily="2" charset="-122"/>
              </a:rPr>
              <a:t>BeforeClass</a:t>
            </a:r>
            <a:r>
              <a:rPr lang="en-US" altLang="zh-CN" sz="3800" dirty="0">
                <a:ea typeface="宋体" pitchFamily="2" charset="-122"/>
              </a:rPr>
              <a:t>:        </a:t>
            </a:r>
            <a:r>
              <a:rPr lang="zh-CN" altLang="zh-CN" sz="3800" dirty="0">
                <a:ea typeface="宋体" pitchFamily="2" charset="-122"/>
              </a:rPr>
              <a:t>被注释的方法将在当前类的第一个测试方法调用前运行。</a:t>
            </a:r>
          </a:p>
          <a:p>
            <a:pPr>
              <a:lnSpc>
                <a:spcPct val="110000"/>
              </a:lnSpc>
            </a:pPr>
            <a:r>
              <a:rPr lang="en-US" altLang="zh-CN" sz="3800" dirty="0">
                <a:ea typeface="宋体" pitchFamily="2" charset="-122"/>
              </a:rPr>
              <a:t>@</a:t>
            </a:r>
            <a:r>
              <a:rPr lang="en-US" altLang="zh-CN" sz="3800" dirty="0" err="1">
                <a:ea typeface="宋体" pitchFamily="2" charset="-122"/>
              </a:rPr>
              <a:t>AfterClass</a:t>
            </a:r>
            <a:r>
              <a:rPr lang="en-US" altLang="zh-CN" sz="3800" dirty="0">
                <a:ea typeface="宋体" pitchFamily="2" charset="-122"/>
              </a:rPr>
              <a:t>:        </a:t>
            </a:r>
            <a:r>
              <a:rPr lang="zh-CN" altLang="zh-CN" sz="3800" dirty="0">
                <a:ea typeface="宋体" pitchFamily="2" charset="-122"/>
              </a:rPr>
              <a:t>被注释的方法将在当前类的所有测试方法调用后运行</a:t>
            </a:r>
            <a:r>
              <a:rPr lang="zh-CN" altLang="zh-CN" sz="3800" dirty="0" smtClean="0">
                <a:ea typeface="宋体" pitchFamily="2" charset="-122"/>
              </a:rPr>
              <a:t>。</a:t>
            </a:r>
            <a:endParaRPr lang="en-US" altLang="zh-CN" sz="3800" dirty="0" smtClean="0">
              <a:ea typeface="宋体" pitchFamily="2" charset="-122"/>
            </a:endParaRPr>
          </a:p>
          <a:p>
            <a:pPr>
              <a:lnSpc>
                <a:spcPct val="110000"/>
              </a:lnSpc>
            </a:pPr>
            <a:endParaRPr lang="zh-CN" altLang="zh-CN" sz="3800" dirty="0">
              <a:ea typeface="宋体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3800" dirty="0">
                <a:ea typeface="宋体" pitchFamily="2" charset="-122"/>
              </a:rPr>
              <a:t>@</a:t>
            </a:r>
            <a:r>
              <a:rPr lang="en-US" altLang="zh-CN" sz="3800" dirty="0" err="1">
                <a:ea typeface="宋体" pitchFamily="2" charset="-122"/>
              </a:rPr>
              <a:t>BeforeSuite</a:t>
            </a:r>
            <a:r>
              <a:rPr lang="en-US" altLang="zh-CN" sz="3800" dirty="0">
                <a:ea typeface="宋体" pitchFamily="2" charset="-122"/>
              </a:rPr>
              <a:t>:        </a:t>
            </a:r>
            <a:r>
              <a:rPr lang="zh-CN" altLang="zh-CN" sz="3800" dirty="0">
                <a:ea typeface="宋体" pitchFamily="2" charset="-122"/>
              </a:rPr>
              <a:t>被注释的方法将在所有测试运行前运行</a:t>
            </a:r>
          </a:p>
          <a:p>
            <a:pPr>
              <a:lnSpc>
                <a:spcPct val="110000"/>
              </a:lnSpc>
            </a:pPr>
            <a:r>
              <a:rPr lang="en-US" altLang="zh-CN" sz="3800" dirty="0">
                <a:ea typeface="宋体" pitchFamily="2" charset="-122"/>
              </a:rPr>
              <a:t>@</a:t>
            </a:r>
            <a:r>
              <a:rPr lang="en-US" altLang="zh-CN" sz="3800" dirty="0" err="1">
                <a:ea typeface="宋体" pitchFamily="2" charset="-122"/>
              </a:rPr>
              <a:t>AfterSuite</a:t>
            </a:r>
            <a:r>
              <a:rPr lang="en-US" altLang="zh-CN" sz="3800" dirty="0">
                <a:ea typeface="宋体" pitchFamily="2" charset="-122"/>
              </a:rPr>
              <a:t>:        </a:t>
            </a:r>
            <a:r>
              <a:rPr lang="zh-CN" altLang="zh-CN" sz="3800" dirty="0">
                <a:ea typeface="宋体" pitchFamily="2" charset="-122"/>
              </a:rPr>
              <a:t>被注释的方法将在所有测试运行后</a:t>
            </a:r>
            <a:r>
              <a:rPr lang="zh-CN" altLang="zh-CN" sz="3800" dirty="0" smtClean="0">
                <a:ea typeface="宋体" pitchFamily="2" charset="-122"/>
              </a:rPr>
              <a:t>运行</a:t>
            </a:r>
            <a:endParaRPr lang="en-US" altLang="zh-CN" sz="3800" dirty="0" smtClean="0">
              <a:ea typeface="宋体" pitchFamily="2" charset="-122"/>
            </a:endParaRPr>
          </a:p>
          <a:p>
            <a:pPr>
              <a:lnSpc>
                <a:spcPct val="110000"/>
              </a:lnSpc>
            </a:pPr>
            <a:endParaRPr lang="zh-CN" altLang="zh-CN" sz="3800" dirty="0">
              <a:ea typeface="宋体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3800" dirty="0">
                <a:ea typeface="宋体" pitchFamily="2" charset="-122"/>
              </a:rPr>
              <a:t>@</a:t>
            </a:r>
            <a:r>
              <a:rPr lang="en-US" altLang="zh-CN" sz="3800" dirty="0" err="1">
                <a:ea typeface="宋体" pitchFamily="2" charset="-122"/>
              </a:rPr>
              <a:t>BeforeGroups</a:t>
            </a:r>
            <a:r>
              <a:rPr lang="en-US" altLang="zh-CN" sz="3800" dirty="0">
                <a:ea typeface="宋体" pitchFamily="2" charset="-122"/>
              </a:rPr>
              <a:t>:        </a:t>
            </a:r>
            <a:r>
              <a:rPr lang="zh-CN" altLang="zh-CN" sz="3800" dirty="0">
                <a:ea typeface="宋体" pitchFamily="2" charset="-122"/>
              </a:rPr>
              <a:t>被配置的方法将在列表中</a:t>
            </a:r>
            <a:r>
              <a:rPr lang="zh-CN" altLang="zh-CN" sz="3800" dirty="0" smtClean="0">
                <a:ea typeface="宋体" pitchFamily="2" charset="-122"/>
              </a:rPr>
              <a:t>的</a:t>
            </a:r>
            <a:r>
              <a:rPr lang="en-US" altLang="zh-CN" sz="3800" dirty="0" smtClean="0">
                <a:ea typeface="宋体" pitchFamily="2" charset="-122"/>
              </a:rPr>
              <a:t>group</a:t>
            </a:r>
            <a:r>
              <a:rPr lang="zh-CN" altLang="zh-CN" sz="3800" dirty="0" smtClean="0">
                <a:ea typeface="宋体" pitchFamily="2" charset="-122"/>
              </a:rPr>
              <a:t>前</a:t>
            </a:r>
            <a:r>
              <a:rPr lang="zh-CN" altLang="zh-CN" sz="3800" dirty="0">
                <a:ea typeface="宋体" pitchFamily="2" charset="-122"/>
              </a:rPr>
              <a:t>运行。这个方法保证在第一个属于这些组的测试方法调用前立即执行。</a:t>
            </a:r>
          </a:p>
          <a:p>
            <a:pPr>
              <a:lnSpc>
                <a:spcPct val="110000"/>
              </a:lnSpc>
            </a:pPr>
            <a:r>
              <a:rPr lang="en-US" altLang="zh-CN" sz="3800" dirty="0">
                <a:ea typeface="宋体" pitchFamily="2" charset="-122"/>
              </a:rPr>
              <a:t>@</a:t>
            </a:r>
            <a:r>
              <a:rPr lang="en-US" altLang="zh-CN" sz="3800" dirty="0" err="1">
                <a:ea typeface="宋体" pitchFamily="2" charset="-122"/>
              </a:rPr>
              <a:t>AfterGroups</a:t>
            </a:r>
            <a:r>
              <a:rPr lang="en-US" altLang="zh-CN" sz="3800" dirty="0">
                <a:ea typeface="宋体" pitchFamily="2" charset="-122"/>
              </a:rPr>
              <a:t>:        </a:t>
            </a:r>
            <a:r>
              <a:rPr lang="zh-CN" altLang="zh-CN" sz="3800" dirty="0">
                <a:ea typeface="宋体" pitchFamily="2" charset="-122"/>
              </a:rPr>
              <a:t>被配置的方法将在列表中</a:t>
            </a:r>
            <a:r>
              <a:rPr lang="zh-CN" altLang="zh-CN" sz="3800" dirty="0" smtClean="0">
                <a:ea typeface="宋体" pitchFamily="2" charset="-122"/>
              </a:rPr>
              <a:t>的</a:t>
            </a:r>
            <a:r>
              <a:rPr lang="en-US" altLang="zh-CN" sz="3800" dirty="0">
                <a:ea typeface="宋体" pitchFamily="2" charset="-122"/>
              </a:rPr>
              <a:t>group</a:t>
            </a:r>
            <a:r>
              <a:rPr lang="zh-CN" altLang="zh-CN" sz="3800" dirty="0" smtClean="0">
                <a:ea typeface="宋体" pitchFamily="2" charset="-122"/>
              </a:rPr>
              <a:t>后</a:t>
            </a:r>
            <a:r>
              <a:rPr lang="zh-CN" altLang="zh-CN" sz="3800" dirty="0">
                <a:ea typeface="宋体" pitchFamily="2" charset="-122"/>
              </a:rPr>
              <a:t>运行。这个方法保证在最后一个属于这些组的测试方法调用后立即执行。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687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使用</a:t>
            </a:r>
            <a:r>
              <a:rPr lang="en-US" altLang="zh-CN" smtClean="0">
                <a:ea typeface="宋体" pitchFamily="2" charset="-122"/>
              </a:rPr>
              <a:t>TestNG</a:t>
            </a:r>
            <a:r>
              <a:rPr lang="zh-CN" altLang="en-US" smtClean="0">
                <a:ea typeface="宋体" pitchFamily="2" charset="-122"/>
              </a:rPr>
              <a:t>来判断执行结果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609600" y="3789363"/>
            <a:ext cx="7848600" cy="2808287"/>
          </a:xfrm>
        </p:spPr>
        <p:txBody>
          <a:bodyPr/>
          <a:lstStyle/>
          <a:p>
            <a:pPr eaLnBrk="1" hangingPunct="1"/>
            <a:r>
              <a:rPr lang="en-US" altLang="zh-CN" sz="2000" smtClean="0">
                <a:ea typeface="宋体" pitchFamily="2" charset="-122"/>
              </a:rPr>
              <a:t>assertEquals</a:t>
            </a:r>
          </a:p>
          <a:p>
            <a:pPr eaLnBrk="1" hangingPunct="1"/>
            <a:r>
              <a:rPr lang="en-US" altLang="zh-CN" sz="2000" smtClean="0">
                <a:ea typeface="宋体" pitchFamily="2" charset="-122"/>
              </a:rPr>
              <a:t>assertNotNull</a:t>
            </a:r>
          </a:p>
          <a:p>
            <a:pPr eaLnBrk="1" hangingPunct="1"/>
            <a:r>
              <a:rPr lang="en-US" altLang="zh-CN" sz="2000" smtClean="0">
                <a:ea typeface="宋体" pitchFamily="2" charset="-122"/>
              </a:rPr>
              <a:t>assertSame</a:t>
            </a:r>
          </a:p>
          <a:p>
            <a:pPr eaLnBrk="1" hangingPunct="1"/>
            <a:r>
              <a:rPr lang="en-US" altLang="zh-CN" sz="2000" smtClean="0">
                <a:ea typeface="宋体" pitchFamily="2" charset="-122"/>
              </a:rPr>
              <a:t>assertNotSame</a:t>
            </a:r>
          </a:p>
          <a:p>
            <a:pPr eaLnBrk="1" hangingPunct="1"/>
            <a:r>
              <a:rPr lang="en-US" altLang="zh-CN" sz="2000" smtClean="0">
                <a:ea typeface="宋体" pitchFamily="2" charset="-122"/>
              </a:rPr>
              <a:t>assertFalse</a:t>
            </a:r>
          </a:p>
          <a:p>
            <a:pPr eaLnBrk="1" hangingPunct="1"/>
            <a:r>
              <a:rPr lang="en-US" altLang="zh-CN" sz="2000" smtClean="0">
                <a:ea typeface="宋体" pitchFamily="2" charset="-122"/>
              </a:rPr>
              <a:t>assertTrue</a:t>
            </a:r>
          </a:p>
          <a:p>
            <a:pPr eaLnBrk="1" hangingPunct="1"/>
            <a:r>
              <a:rPr lang="en-US" altLang="zh-CN" sz="2000" smtClean="0">
                <a:ea typeface="宋体" pitchFamily="2" charset="-122"/>
              </a:rPr>
              <a:t>fail</a:t>
            </a:r>
            <a:endParaRPr lang="zh-CN" altLang="en-US" sz="2000" smtClean="0">
              <a:ea typeface="宋体" pitchFamily="2" charset="-122"/>
            </a:endParaRPr>
          </a:p>
        </p:txBody>
      </p:sp>
      <p:pic>
        <p:nvPicPr>
          <p:cNvPr id="1638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1392238"/>
            <a:ext cx="5705475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910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橙色PPT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橙色PPT模板</Template>
  <TotalTime>272</TotalTime>
  <Words>773</Words>
  <Application>Microsoft Office PowerPoint</Application>
  <PresentationFormat>全屏显示(4:3)</PresentationFormat>
  <Paragraphs>116</Paragraphs>
  <Slides>13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橙色PPT模板</vt:lpstr>
      <vt:lpstr>PowerPoint 演示文稿</vt:lpstr>
      <vt:lpstr>TestNG介绍</vt:lpstr>
      <vt:lpstr>TestNG优势</vt:lpstr>
      <vt:lpstr>Junit与TestNG不同</vt:lpstr>
      <vt:lpstr>TestNG与Junit4不同---注解类</vt:lpstr>
      <vt:lpstr>TestNG安装</vt:lpstr>
      <vt:lpstr>编写测试的三个步骤</vt:lpstr>
      <vt:lpstr>Annotation</vt:lpstr>
      <vt:lpstr>使用TestNG来判断执行结果</vt:lpstr>
      <vt:lpstr>属性</vt:lpstr>
      <vt:lpstr>TestNG配置文件TestNG.xml</vt:lpstr>
      <vt:lpstr>参数化</vt:lpstr>
      <vt:lpstr>优缺点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TestNG介绍</dc:title>
  <dc:creator>admin</dc:creator>
  <cp:lastModifiedBy>admin</cp:lastModifiedBy>
  <cp:revision>7</cp:revision>
  <dcterms:created xsi:type="dcterms:W3CDTF">2014-07-17T02:01:55Z</dcterms:created>
  <dcterms:modified xsi:type="dcterms:W3CDTF">2014-09-22T06:58:55Z</dcterms:modified>
</cp:coreProperties>
</file>