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2267744" y="4628010"/>
            <a:ext cx="6610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>
                <a:solidFill>
                  <a:srgbClr val="F95626"/>
                </a:solidFill>
                <a:ea typeface="微软雅黑" pitchFamily="34" charset="-122"/>
              </a:rPr>
              <a:t>---</a:t>
            </a:r>
            <a:r>
              <a:rPr lang="en-US" altLang="zh-CN" sz="2800" b="1" dirty="0" err="1">
                <a:solidFill>
                  <a:srgbClr val="F95626"/>
                </a:solidFill>
                <a:ea typeface="微软雅黑" pitchFamily="34" charset="-122"/>
              </a:rPr>
              <a:t>WebDriver</a:t>
            </a:r>
            <a:r>
              <a:rPr lang="en-US" altLang="zh-CN" sz="2800" b="1" dirty="0">
                <a:solidFill>
                  <a:srgbClr val="F95626"/>
                </a:solidFill>
                <a:ea typeface="微软雅黑" pitchFamily="34" charset="-122"/>
              </a:rPr>
              <a:t> API</a:t>
            </a:r>
            <a:r>
              <a:rPr lang="zh-CN" altLang="en-US" sz="2800" b="1" dirty="0">
                <a:solidFill>
                  <a:srgbClr val="F95626"/>
                </a:solidFill>
                <a:ea typeface="微软雅黑" pitchFamily="34" charset="-122"/>
              </a:rPr>
              <a:t>实例讲解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3779912" y="5084763"/>
            <a:ext cx="5256584" cy="45719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/>
              <a:t>简单元素操作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clear</a:t>
            </a:r>
            <a:r>
              <a:rPr lang="en-US" altLang="zh-CN" dirty="0"/>
              <a:t>()             </a:t>
            </a:r>
            <a:r>
              <a:rPr lang="zh-CN" altLang="en-US" dirty="0"/>
              <a:t>清除文本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sendKeys</a:t>
            </a:r>
            <a:r>
              <a:rPr lang="en-US" altLang="zh-CN" dirty="0"/>
              <a:t>(*value)     </a:t>
            </a:r>
            <a:r>
              <a:rPr lang="zh-CN" altLang="en-US" dirty="0"/>
              <a:t>模拟按键输入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click</a:t>
            </a:r>
            <a:r>
              <a:rPr lang="en-US" altLang="zh-CN" dirty="0"/>
              <a:t>()             </a:t>
            </a:r>
            <a:r>
              <a:rPr lang="zh-CN" altLang="en-US" dirty="0"/>
              <a:t>单击元素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实例演示　</a:t>
            </a:r>
            <a:r>
              <a:rPr lang="en-US" altLang="zh-CN" dirty="0"/>
              <a:t>B</a:t>
            </a:r>
            <a:r>
              <a:rPr lang="en-US" altLang="zh-CN" dirty="0" smtClean="0"/>
              <a:t>aidu1.java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4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WebElement</a:t>
            </a:r>
            <a:r>
              <a:rPr lang="zh-CN" altLang="en-US" dirty="0"/>
              <a:t>接口常用方法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submit()</a:t>
            </a:r>
            <a:r>
              <a:rPr lang="zh-CN" altLang="en-US" dirty="0"/>
              <a:t>方法用于提交表</a:t>
            </a:r>
            <a:r>
              <a:rPr lang="zh-CN" altLang="en-US" dirty="0" smtClean="0"/>
              <a:t>单</a:t>
            </a:r>
            <a:endParaRPr lang="en-US" altLang="zh-CN" dirty="0" smtClean="0"/>
          </a:p>
          <a:p>
            <a:r>
              <a:rPr lang="en-US" altLang="zh-CN" dirty="0" err="1" smtClean="0"/>
              <a:t>getSize</a:t>
            </a:r>
            <a:r>
              <a:rPr lang="en-US" altLang="zh-CN" dirty="0"/>
              <a:t>()             </a:t>
            </a:r>
            <a:r>
              <a:rPr lang="zh-CN" altLang="en-US" dirty="0"/>
              <a:t>返回元素的</a:t>
            </a:r>
            <a:r>
              <a:rPr lang="zh-CN" altLang="en-US" dirty="0" smtClean="0"/>
              <a:t>尺寸</a:t>
            </a:r>
            <a:endParaRPr lang="en-US" altLang="zh-CN" dirty="0" smtClean="0"/>
          </a:p>
          <a:p>
            <a:r>
              <a:rPr lang="en-US" altLang="zh-CN" dirty="0" err="1" smtClean="0"/>
              <a:t>getText</a:t>
            </a:r>
            <a:r>
              <a:rPr lang="en-US" altLang="zh-CN" dirty="0"/>
              <a:t>()             </a:t>
            </a:r>
            <a:r>
              <a:rPr lang="zh-CN" altLang="en-US" dirty="0"/>
              <a:t>获取元素的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en-US" altLang="zh-CN" dirty="0" err="1" smtClean="0"/>
              <a:t>getAttribute</a:t>
            </a:r>
            <a:r>
              <a:rPr lang="en-US" altLang="zh-CN" dirty="0" smtClean="0"/>
              <a:t>(name</a:t>
            </a:r>
            <a:r>
              <a:rPr lang="en-US" altLang="zh-CN" dirty="0"/>
              <a:t>)     </a:t>
            </a:r>
            <a:r>
              <a:rPr lang="zh-CN" altLang="en-US" dirty="0"/>
              <a:t>获得属性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err="1" smtClean="0"/>
              <a:t>isDisplayed</a:t>
            </a:r>
            <a:r>
              <a:rPr lang="en-US" altLang="zh-CN" dirty="0"/>
              <a:t>()        </a:t>
            </a:r>
            <a:r>
              <a:rPr lang="zh-CN" altLang="en-US" dirty="0" smtClean="0"/>
              <a:t>设置</a:t>
            </a:r>
            <a:r>
              <a:rPr lang="zh-CN" altLang="en-US" dirty="0"/>
              <a:t>该元素是否用户</a:t>
            </a:r>
            <a:r>
              <a:rPr lang="zh-CN" altLang="en-US" dirty="0" smtClean="0"/>
              <a:t>可见</a:t>
            </a:r>
            <a:endParaRPr lang="en-US" altLang="zh-CN" dirty="0" smtClean="0"/>
          </a:p>
          <a:p>
            <a:r>
              <a:rPr lang="zh-CN" altLang="en-US" dirty="0"/>
              <a:t>实例演示　</a:t>
            </a:r>
            <a:r>
              <a:rPr lang="en-US" altLang="zh-CN" dirty="0"/>
              <a:t>B</a:t>
            </a:r>
            <a:r>
              <a:rPr lang="en-US" altLang="zh-CN" dirty="0" smtClean="0"/>
              <a:t>aidu2.java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4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contextClick</a:t>
            </a:r>
            <a:r>
              <a:rPr lang="en-US" altLang="zh-CN" dirty="0"/>
              <a:t>()    </a:t>
            </a:r>
            <a:r>
              <a:rPr lang="zh-CN" altLang="en-US" dirty="0"/>
              <a:t>右</a:t>
            </a:r>
            <a:r>
              <a:rPr lang="zh-CN" altLang="en-US" dirty="0" smtClean="0"/>
              <a:t>击</a:t>
            </a:r>
            <a:endParaRPr lang="en-US" altLang="zh-CN" dirty="0" smtClean="0"/>
          </a:p>
          <a:p>
            <a:r>
              <a:rPr lang="en-US" altLang="zh-CN" dirty="0" err="1" smtClean="0"/>
              <a:t>clickAndHold</a:t>
            </a:r>
            <a:r>
              <a:rPr lang="en-US" altLang="zh-CN" dirty="0"/>
              <a:t>()   </a:t>
            </a:r>
            <a:r>
              <a:rPr lang="zh-CN" altLang="en-US" dirty="0"/>
              <a:t>鼠标点击并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altLang="zh-CN" dirty="0" err="1" smtClean="0"/>
              <a:t>doubleClick</a:t>
            </a:r>
            <a:r>
              <a:rPr lang="en-US" altLang="zh-CN" dirty="0"/>
              <a:t>()    </a:t>
            </a:r>
            <a:r>
              <a:rPr lang="zh-CN" altLang="en-US" dirty="0" smtClean="0"/>
              <a:t>双击</a:t>
            </a:r>
            <a:endParaRPr lang="en-US" altLang="zh-CN" dirty="0" smtClean="0"/>
          </a:p>
          <a:p>
            <a:r>
              <a:rPr lang="en-US" altLang="zh-CN" dirty="0" err="1" smtClean="0"/>
              <a:t>dragAndDrop</a:t>
            </a:r>
            <a:r>
              <a:rPr lang="en-US" altLang="zh-CN" dirty="0"/>
              <a:t>()   </a:t>
            </a:r>
            <a:r>
              <a:rPr lang="zh-CN" altLang="en-US" dirty="0" smtClean="0"/>
              <a:t>拖动</a:t>
            </a:r>
            <a:endParaRPr lang="en-US" altLang="zh-CN" dirty="0" smtClean="0"/>
          </a:p>
          <a:p>
            <a:r>
              <a:rPr lang="en-US" altLang="zh-CN" dirty="0" smtClean="0"/>
              <a:t>release</a:t>
            </a:r>
            <a:r>
              <a:rPr lang="en-US" altLang="zh-CN" dirty="0"/>
              <a:t>()        </a:t>
            </a:r>
            <a:r>
              <a:rPr lang="zh-CN" altLang="en-US" dirty="0"/>
              <a:t>释放</a:t>
            </a:r>
            <a:r>
              <a:rPr lang="zh-CN" altLang="en-US" dirty="0" smtClean="0"/>
              <a:t>鼠标</a:t>
            </a:r>
            <a:endParaRPr lang="en-US" altLang="zh-CN" dirty="0" smtClean="0"/>
          </a:p>
          <a:p>
            <a:r>
              <a:rPr lang="en-US" altLang="zh-CN" dirty="0" smtClean="0"/>
              <a:t>perform</a:t>
            </a:r>
            <a:r>
              <a:rPr lang="en-US" altLang="zh-CN" dirty="0"/>
              <a:t>()  </a:t>
            </a:r>
            <a:r>
              <a:rPr lang="zh-CN" altLang="en-US" dirty="0"/>
              <a:t>执行所有</a:t>
            </a:r>
            <a:r>
              <a:rPr lang="en-US" altLang="zh-CN" dirty="0"/>
              <a:t>Actions</a:t>
            </a:r>
            <a:r>
              <a:rPr lang="zh-CN" altLang="en-US" dirty="0"/>
              <a:t>中存储的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实例演示：</a:t>
            </a:r>
            <a:r>
              <a:rPr lang="en-US" altLang="zh-CN" dirty="0"/>
              <a:t>Mouse.java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3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实例演示：键盘事件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2204864"/>
            <a:ext cx="39052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26582"/>
            <a:ext cx="37147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3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6792"/>
            <a:ext cx="9289032" cy="4525963"/>
          </a:xfrm>
        </p:spPr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org.openqa.selenium.Keys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使用键盘按键方法前需要先导入</a:t>
            </a:r>
            <a:r>
              <a:rPr lang="en-US" altLang="zh-CN" dirty="0"/>
              <a:t>keys</a:t>
            </a:r>
            <a:r>
              <a:rPr lang="zh-CN" altLang="en-US" dirty="0"/>
              <a:t>类。以下为常用的键盘操作：</a:t>
            </a:r>
            <a:r>
              <a:rPr lang="en-US" altLang="zh-CN" sz="2800" dirty="0" err="1"/>
              <a:t>sendKeys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Keys.BACK_SPACE</a:t>
            </a:r>
            <a:r>
              <a:rPr lang="en-US" altLang="zh-CN" sz="2800" dirty="0"/>
              <a:t>)     </a:t>
            </a:r>
            <a:r>
              <a:rPr lang="zh-CN" altLang="en-US" sz="2800" dirty="0"/>
              <a:t>删除键（</a:t>
            </a:r>
            <a:r>
              <a:rPr lang="en-US" altLang="zh-CN" sz="2800" dirty="0" err="1"/>
              <a:t>BackSpace</a:t>
            </a:r>
            <a:r>
              <a:rPr lang="zh-CN" altLang="en-US" sz="2800" dirty="0"/>
              <a:t>）</a:t>
            </a:r>
            <a:r>
              <a:rPr lang="en-US" altLang="zh-CN" sz="2800" dirty="0" err="1"/>
              <a:t>sendKeys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Keys.SPACE</a:t>
            </a:r>
            <a:r>
              <a:rPr lang="en-US" altLang="zh-CN" sz="2800" dirty="0"/>
              <a:t>)              </a:t>
            </a:r>
            <a:r>
              <a:rPr lang="zh-CN" altLang="en-US" sz="2800" dirty="0"/>
              <a:t>空格键</a:t>
            </a:r>
            <a:r>
              <a:rPr lang="en-US" altLang="zh-CN" sz="2800" dirty="0"/>
              <a:t>(Space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 err="1" smtClean="0"/>
              <a:t>sendKeys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Keys.TAB</a:t>
            </a:r>
            <a:r>
              <a:rPr lang="en-US" altLang="zh-CN" sz="2800" dirty="0"/>
              <a:t>)      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   </a:t>
            </a:r>
            <a:r>
              <a:rPr lang="zh-CN" altLang="en-US" sz="2800" dirty="0"/>
              <a:t>制表键</a:t>
            </a:r>
            <a:r>
              <a:rPr lang="en-US" altLang="zh-CN" sz="2800" dirty="0"/>
              <a:t>(Tab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 err="1" smtClean="0"/>
              <a:t>sendKeys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Keys.ESCAPE</a:t>
            </a:r>
            <a:r>
              <a:rPr lang="en-US" altLang="zh-CN" sz="2800" dirty="0"/>
              <a:t>)          </a:t>
            </a:r>
            <a:r>
              <a:rPr lang="zh-CN" altLang="en-US" sz="2800" dirty="0"/>
              <a:t>回退键（</a:t>
            </a:r>
            <a:r>
              <a:rPr lang="en-US" altLang="zh-CN" sz="2800" dirty="0"/>
              <a:t>Esc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47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设置元素等待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实例演示：</a:t>
            </a:r>
            <a:r>
              <a:rPr lang="en-US" altLang="zh-CN" dirty="0" smtClean="0"/>
              <a:t>timeout.java</a:t>
            </a:r>
          </a:p>
          <a:p>
            <a:r>
              <a:rPr lang="en-US" altLang="zh-CN" sz="2400" dirty="0" err="1"/>
              <a:t>implicitlyWait</a:t>
            </a:r>
            <a:r>
              <a:rPr lang="zh-CN" altLang="en-US" sz="2400" dirty="0"/>
              <a:t>。识别对象时的超时时间。过了这个时间如果对象</a:t>
            </a:r>
            <a:r>
              <a:rPr lang="zh-CN" altLang="en-US" sz="2400" dirty="0"/>
              <a:t>还没找到的话就会抛出</a:t>
            </a:r>
            <a:r>
              <a:rPr lang="en-US" altLang="zh-CN" sz="2400" dirty="0" err="1"/>
              <a:t>NoSuchElement</a:t>
            </a:r>
            <a:r>
              <a:rPr lang="zh-CN" altLang="en-US" sz="2400" dirty="0"/>
              <a:t>异常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setScriptTimeout</a:t>
            </a:r>
            <a:r>
              <a:rPr lang="zh-CN" altLang="en-US" sz="2400" dirty="0"/>
              <a:t>。异步脚本的超时时间。</a:t>
            </a:r>
            <a:r>
              <a:rPr lang="en-US" altLang="zh-CN" sz="2400" dirty="0" err="1"/>
              <a:t>WebDriver</a:t>
            </a:r>
            <a:r>
              <a:rPr lang="zh-CN" altLang="en-US" sz="2400" dirty="0"/>
              <a:t>可以异步执行脚本，这个是设置异步执行脚本脚本返回结果的超时时间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pageLoadTimeout</a:t>
            </a:r>
            <a:r>
              <a:rPr lang="zh-CN" altLang="en-US" sz="2400" dirty="0"/>
              <a:t>。页面加载时的超时时间。因为</a:t>
            </a:r>
            <a:r>
              <a:rPr lang="en-US" altLang="zh-CN" sz="2400" dirty="0" err="1"/>
              <a:t>WebDriver</a:t>
            </a:r>
            <a:r>
              <a:rPr lang="zh-CN" altLang="en-US" sz="2400" dirty="0"/>
              <a:t>会等页面加载完毕再进行后面的操作，所以如果页面超过设置时间依然没有加载完成，那么</a:t>
            </a:r>
            <a:r>
              <a:rPr lang="en-US" altLang="zh-CN" sz="2400" dirty="0" err="1"/>
              <a:t>WebDriver</a:t>
            </a:r>
            <a:r>
              <a:rPr lang="zh-CN" altLang="en-US" sz="2400" dirty="0"/>
              <a:t>就会抛出异常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/>
              <a:t>Thread.sleep</a:t>
            </a:r>
            <a:r>
              <a:rPr lang="en-US" altLang="zh-CN" sz="2400" dirty="0"/>
              <a:t>()</a:t>
            </a:r>
            <a:r>
              <a:rPr lang="zh-CN" altLang="en-US" sz="2400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8174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定位一组元素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findElements</a:t>
            </a:r>
            <a:r>
              <a:rPr lang="en-US" altLang="zh-CN" dirty="0"/>
              <a:t>(By.name</a:t>
            </a:r>
            <a:r>
              <a:rPr lang="en-US" altLang="zh-CN" dirty="0" smtClean="0"/>
              <a:t>())</a:t>
            </a:r>
          </a:p>
          <a:p>
            <a:r>
              <a:rPr lang="en-US" altLang="zh-CN" dirty="0" err="1" smtClean="0"/>
              <a:t>findElements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By.className</a:t>
            </a:r>
            <a:r>
              <a:rPr lang="en-US" altLang="zh-CN" dirty="0" smtClean="0"/>
              <a:t>())</a:t>
            </a:r>
          </a:p>
          <a:p>
            <a:r>
              <a:rPr lang="en-US" altLang="zh-CN" dirty="0" err="1" smtClean="0"/>
              <a:t>findElements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By.tagName</a:t>
            </a:r>
            <a:r>
              <a:rPr lang="en-US" altLang="zh-CN" dirty="0" smtClean="0"/>
              <a:t>())</a:t>
            </a:r>
          </a:p>
          <a:p>
            <a:r>
              <a:rPr lang="en-US" altLang="zh-CN" dirty="0" err="1" smtClean="0"/>
              <a:t>findElements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By.linkText</a:t>
            </a:r>
            <a:r>
              <a:rPr lang="en-US" altLang="zh-CN" dirty="0" smtClean="0"/>
              <a:t>())</a:t>
            </a:r>
          </a:p>
          <a:p>
            <a:r>
              <a:rPr lang="en-US" altLang="zh-CN" dirty="0" err="1" smtClean="0"/>
              <a:t>findElements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By.partialLinkText</a:t>
            </a:r>
            <a:r>
              <a:rPr lang="en-US" altLang="zh-CN" dirty="0" smtClean="0"/>
              <a:t>())</a:t>
            </a:r>
          </a:p>
          <a:p>
            <a:r>
              <a:rPr lang="en-US" altLang="zh-CN" dirty="0" err="1" smtClean="0"/>
              <a:t>findElements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By.xpath</a:t>
            </a:r>
            <a:r>
              <a:rPr lang="en-US" altLang="zh-CN" dirty="0" smtClean="0"/>
              <a:t>())</a:t>
            </a:r>
          </a:p>
          <a:p>
            <a:r>
              <a:rPr lang="en-US" altLang="zh-CN" dirty="0" err="1" smtClean="0"/>
              <a:t>findElements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By.cssSelector</a:t>
            </a:r>
            <a:r>
              <a:rPr lang="en-US" altLang="zh-CN" dirty="0" smtClean="0"/>
              <a:t>())</a:t>
            </a:r>
          </a:p>
          <a:p>
            <a:r>
              <a:rPr lang="zh-CN" altLang="en-US" dirty="0"/>
              <a:t>实例</a:t>
            </a:r>
            <a:r>
              <a:rPr lang="zh-CN" altLang="en-US" dirty="0" smtClean="0"/>
              <a:t>演示：</a:t>
            </a:r>
            <a:r>
              <a:rPr lang="en-US" altLang="zh-CN" dirty="0"/>
              <a:t>selements.java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3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多表单切换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switchTo</a:t>
            </a:r>
            <a:r>
              <a:rPr lang="en-US" altLang="zh-CN" b="1" dirty="0"/>
              <a:t>().frame</a:t>
            </a:r>
            <a:r>
              <a:rPr lang="en-US" altLang="zh-CN" b="1" dirty="0" smtClean="0"/>
              <a:t>()</a:t>
            </a:r>
          </a:p>
          <a:p>
            <a:pPr marL="0" indent="0">
              <a:buNone/>
            </a:pPr>
            <a:r>
              <a:rPr lang="zh-CN" altLang="en-US" b="1" dirty="0" smtClean="0"/>
              <a:t>将</a:t>
            </a:r>
            <a:r>
              <a:rPr lang="zh-CN" altLang="en-US" b="1" dirty="0"/>
              <a:t>当前定位的主体切换为</a:t>
            </a:r>
            <a:r>
              <a:rPr lang="en-US" altLang="zh-CN" b="1" dirty="0"/>
              <a:t>frame/</a:t>
            </a:r>
            <a:r>
              <a:rPr lang="en-US" altLang="zh-CN" b="1" dirty="0" err="1"/>
              <a:t>iframe</a:t>
            </a:r>
            <a:r>
              <a:rPr lang="zh-CN" altLang="en-US" b="1" dirty="0"/>
              <a:t>表单的内嵌页面</a:t>
            </a:r>
            <a:r>
              <a:rPr lang="zh-CN" altLang="en-US" b="1" dirty="0" smtClean="0"/>
              <a:t>中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/>
              <a:t>默认可以直接取表单的</a:t>
            </a:r>
            <a:r>
              <a:rPr lang="en-US" altLang="zh-CN" b="1" dirty="0"/>
              <a:t>id </a:t>
            </a:r>
            <a:r>
              <a:rPr lang="zh-CN" altLang="en-US" b="1" dirty="0"/>
              <a:t>或</a:t>
            </a:r>
            <a:r>
              <a:rPr lang="en-US" altLang="zh-CN" b="1" dirty="0"/>
              <a:t>name</a:t>
            </a:r>
            <a:r>
              <a:rPr lang="zh-CN" altLang="en-US" b="1" dirty="0"/>
              <a:t>属性</a:t>
            </a:r>
            <a:endParaRPr lang="en-US" altLang="zh-CN" b="1" dirty="0" smtClean="0"/>
          </a:p>
          <a:p>
            <a:r>
              <a:rPr lang="zh-CN" altLang="en-US" b="1" dirty="0" smtClean="0"/>
              <a:t>实例演示：</a:t>
            </a:r>
            <a:r>
              <a:rPr lang="en-US" altLang="zh-CN" b="1" dirty="0"/>
              <a:t>Frame.java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455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多窗口切换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switchTo</a:t>
            </a:r>
            <a:r>
              <a:rPr lang="en-US" altLang="zh-CN" dirty="0"/>
              <a:t>().window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：可以</a:t>
            </a:r>
            <a:r>
              <a:rPr lang="zh-CN" altLang="en-US" dirty="0"/>
              <a:t>实现在不同的窗口之间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r>
              <a:rPr lang="en-US" altLang="zh-CN" dirty="0" err="1" smtClean="0"/>
              <a:t>getWindowHandles</a:t>
            </a:r>
            <a:r>
              <a:rPr lang="en-US" altLang="zh-CN" dirty="0"/>
              <a:t>()</a:t>
            </a:r>
            <a:r>
              <a:rPr lang="zh-CN" altLang="en-US" dirty="0"/>
              <a:t>：返回的所有窗口的句柄到当前</a:t>
            </a:r>
            <a:r>
              <a:rPr lang="zh-CN" altLang="en-US" dirty="0" smtClean="0"/>
              <a:t>会话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实例演示：</a:t>
            </a:r>
            <a:r>
              <a:rPr lang="en-US" altLang="zh-CN" dirty="0"/>
              <a:t>Windows.java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8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/>
              <a:t>警告框处理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getText</a:t>
            </a:r>
            <a:r>
              <a:rPr lang="en-US" altLang="zh-CN" dirty="0"/>
              <a:t>()</a:t>
            </a:r>
            <a:r>
              <a:rPr lang="zh-CN" altLang="en-US" dirty="0"/>
              <a:t>：返回 </a:t>
            </a:r>
            <a:r>
              <a:rPr lang="en-US" altLang="zh-CN" dirty="0"/>
              <a:t>alert/confirm/prompt </a:t>
            </a:r>
            <a:r>
              <a:rPr lang="zh-CN" altLang="en-US" dirty="0"/>
              <a:t>中的文字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 smtClean="0"/>
              <a:t>accept</a:t>
            </a:r>
            <a:r>
              <a:rPr lang="en-US" altLang="zh-CN" dirty="0"/>
              <a:t>()</a:t>
            </a:r>
            <a:r>
              <a:rPr lang="zh-CN" altLang="en-US" dirty="0"/>
              <a:t>： 接受现有警告</a:t>
            </a:r>
            <a:r>
              <a:rPr lang="zh-CN" altLang="en-US" dirty="0" smtClean="0"/>
              <a:t>框</a:t>
            </a:r>
            <a:endParaRPr lang="en-US" altLang="zh-CN" dirty="0" smtClean="0"/>
          </a:p>
          <a:p>
            <a:r>
              <a:rPr lang="en-US" altLang="zh-CN" dirty="0" smtClean="0"/>
              <a:t>dismiss</a:t>
            </a:r>
            <a:r>
              <a:rPr lang="en-US" altLang="zh-CN" dirty="0"/>
              <a:t>()</a:t>
            </a:r>
            <a:r>
              <a:rPr lang="zh-CN" altLang="en-US" dirty="0"/>
              <a:t>：解散现有警告</a:t>
            </a:r>
            <a:r>
              <a:rPr lang="zh-CN" altLang="en-US" dirty="0" smtClean="0"/>
              <a:t>框</a:t>
            </a:r>
            <a:endParaRPr lang="en-US" altLang="zh-CN" dirty="0" smtClean="0"/>
          </a:p>
          <a:p>
            <a:r>
              <a:rPr lang="en-US" altLang="zh-CN" dirty="0" err="1" smtClean="0"/>
              <a:t>sendKeys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keysToSend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  </a:t>
            </a:r>
            <a:r>
              <a:rPr lang="zh-CN" altLang="en-US" dirty="0"/>
              <a:t> 发送文本至警告</a:t>
            </a:r>
            <a:r>
              <a:rPr lang="zh-CN" altLang="en-US" dirty="0" smtClean="0"/>
              <a:t>框</a:t>
            </a:r>
            <a:endParaRPr lang="en-US" altLang="zh-CN" dirty="0" smtClean="0"/>
          </a:p>
          <a:p>
            <a:r>
              <a:rPr lang="en-US" altLang="zh-CN" dirty="0" err="1" smtClean="0"/>
              <a:t>keysToSend</a:t>
            </a:r>
            <a:r>
              <a:rPr lang="zh-CN" altLang="en-US" dirty="0"/>
              <a:t>：将文本发送至警告框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实例</a:t>
            </a:r>
            <a:r>
              <a:rPr lang="zh-CN" altLang="en-US" dirty="0" smtClean="0"/>
              <a:t>演示：</a:t>
            </a:r>
            <a:r>
              <a:rPr lang="en-US" altLang="zh-CN" dirty="0"/>
              <a:t>Alert.java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8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/>
              <a:t>定位元素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r>
              <a:rPr lang="en-US" altLang="zh-CN" dirty="0" err="1"/>
              <a:t>WebDriver</a:t>
            </a:r>
            <a:r>
              <a:rPr lang="zh-CN" altLang="en-US" dirty="0"/>
              <a:t>提供了八种元素定位方法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·</a:t>
            </a:r>
            <a:r>
              <a:rPr lang="en-US" altLang="zh-CN" dirty="0" smtClean="0"/>
              <a:t>id</a:t>
            </a:r>
          </a:p>
          <a:p>
            <a:pPr marL="0" indent="0">
              <a:buNone/>
            </a:pPr>
            <a:r>
              <a:rPr lang="en-US" altLang="zh-CN" dirty="0" smtClean="0"/>
              <a:t>·name</a:t>
            </a:r>
          </a:p>
          <a:p>
            <a:pPr marL="0" indent="0">
              <a:buNone/>
            </a:pPr>
            <a:r>
              <a:rPr lang="en-US" altLang="zh-CN" dirty="0" smtClean="0"/>
              <a:t>·</a:t>
            </a:r>
            <a:r>
              <a:rPr lang="en-US" altLang="zh-CN" dirty="0"/>
              <a:t>class </a:t>
            </a:r>
            <a:r>
              <a:rPr lang="en-US" altLang="zh-CN" dirty="0" smtClean="0"/>
              <a:t>name</a:t>
            </a:r>
          </a:p>
          <a:p>
            <a:pPr marL="0" indent="0">
              <a:buNone/>
            </a:pPr>
            <a:r>
              <a:rPr lang="en-US" altLang="zh-CN" dirty="0" smtClean="0"/>
              <a:t>·</a:t>
            </a:r>
            <a:r>
              <a:rPr lang="en-US" altLang="zh-CN" dirty="0"/>
              <a:t>tag </a:t>
            </a:r>
            <a:r>
              <a:rPr lang="en-US" altLang="zh-CN" dirty="0" smtClean="0"/>
              <a:t>name</a:t>
            </a:r>
          </a:p>
          <a:p>
            <a:pPr marL="0" indent="0">
              <a:buNone/>
            </a:pPr>
            <a:r>
              <a:rPr lang="en-US" altLang="zh-CN" dirty="0" smtClean="0"/>
              <a:t>·</a:t>
            </a:r>
            <a:r>
              <a:rPr lang="en-US" altLang="zh-CN" dirty="0"/>
              <a:t>link </a:t>
            </a:r>
            <a:r>
              <a:rPr lang="en-US" altLang="zh-CN" dirty="0" smtClean="0"/>
              <a:t>text</a:t>
            </a:r>
          </a:p>
          <a:p>
            <a:pPr marL="0" indent="0">
              <a:buNone/>
            </a:pPr>
            <a:r>
              <a:rPr lang="en-US" altLang="zh-CN" dirty="0" smtClean="0"/>
              <a:t>·</a:t>
            </a:r>
            <a:r>
              <a:rPr lang="en-US" altLang="zh-CN" dirty="0"/>
              <a:t>partial link </a:t>
            </a:r>
            <a:r>
              <a:rPr lang="en-US" altLang="zh-CN" dirty="0" smtClean="0"/>
              <a:t>text</a:t>
            </a:r>
          </a:p>
          <a:p>
            <a:pPr marL="0" indent="0">
              <a:buNone/>
            </a:pPr>
            <a:r>
              <a:rPr lang="en-US" altLang="zh-CN" dirty="0" smtClean="0"/>
              <a:t>·</a:t>
            </a:r>
            <a:r>
              <a:rPr lang="en-US" altLang="zh-CN" dirty="0" err="1" smtClean="0"/>
              <a:t>xpath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·</a:t>
            </a:r>
            <a:r>
              <a:rPr lang="en-US" altLang="zh-CN" dirty="0" err="1"/>
              <a:t>css</a:t>
            </a:r>
            <a:r>
              <a:rPr lang="en-US" altLang="zh-CN" dirty="0"/>
              <a:t> selector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4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905"/>
            <a:ext cx="8229600" cy="1143000"/>
          </a:xfrm>
        </p:spPr>
        <p:txBody>
          <a:bodyPr/>
          <a:lstStyle/>
          <a:p>
            <a:r>
              <a:rPr lang="zh-CN" altLang="en-US" dirty="0"/>
              <a:t>上传文件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496944" cy="4525963"/>
          </a:xfrm>
        </p:spPr>
        <p:txBody>
          <a:bodyPr/>
          <a:lstStyle/>
          <a:p>
            <a:r>
              <a:rPr lang="zh-CN" altLang="en-US" sz="2800" dirty="0"/>
              <a:t>普通上传：普通的附件上传是将本地文件的路径作为一个值放在</a:t>
            </a:r>
            <a:r>
              <a:rPr lang="en-US" altLang="zh-CN" sz="2800" dirty="0"/>
              <a:t>input</a:t>
            </a:r>
            <a:r>
              <a:rPr lang="zh-CN" altLang="en-US" sz="2800" dirty="0"/>
              <a:t>标签中，通过</a:t>
            </a:r>
            <a:r>
              <a:rPr lang="en-US" altLang="zh-CN" sz="2800" dirty="0"/>
              <a:t>form</a:t>
            </a:r>
            <a:r>
              <a:rPr lang="zh-CN" altLang="en-US" sz="2800" dirty="0"/>
              <a:t>表单将这个值提交给服务器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sendKeys</a:t>
            </a:r>
            <a:r>
              <a:rPr lang="en-US" altLang="zh-CN" sz="2800" dirty="0"/>
              <a:t>()</a:t>
            </a:r>
            <a:r>
              <a:rPr lang="zh-CN" altLang="en-US" sz="2800" dirty="0"/>
              <a:t>指定本地文件路径的方式实现文件上传</a:t>
            </a:r>
            <a:endParaRPr lang="en-US" altLang="zh-CN" sz="2800" dirty="0" smtClean="0"/>
          </a:p>
          <a:p>
            <a:r>
              <a:rPr lang="zh-CN" altLang="en-US" sz="2800" dirty="0" smtClean="0"/>
              <a:t>插件</a:t>
            </a:r>
            <a:r>
              <a:rPr lang="zh-CN" altLang="en-US" sz="2800" dirty="0"/>
              <a:t>上传：一般是指基于</a:t>
            </a:r>
            <a:r>
              <a:rPr lang="en-US" altLang="zh-CN" sz="2800" dirty="0"/>
              <a:t>Flash</a:t>
            </a:r>
            <a:r>
              <a:rPr lang="zh-CN" altLang="en-US" sz="2800" dirty="0"/>
              <a:t>、</a:t>
            </a:r>
            <a:r>
              <a:rPr lang="en-US" altLang="zh-CN" sz="2800" dirty="0"/>
              <a:t>JavaScript</a:t>
            </a:r>
            <a:r>
              <a:rPr lang="zh-CN" altLang="en-US" sz="2800" dirty="0"/>
              <a:t>或</a:t>
            </a:r>
            <a:r>
              <a:rPr lang="en-US" altLang="zh-CN" sz="2800" dirty="0"/>
              <a:t>Ajax</a:t>
            </a:r>
            <a:r>
              <a:rPr lang="zh-CN" altLang="en-US" sz="2800" dirty="0"/>
              <a:t>等技术所实现的上传功能</a:t>
            </a:r>
            <a:endParaRPr lang="en-US" altLang="zh-CN" sz="2800" dirty="0" smtClean="0"/>
          </a:p>
          <a:p>
            <a:r>
              <a:rPr lang="zh-CN" altLang="en-US" sz="2800" dirty="0" smtClean="0"/>
              <a:t>实例演示：</a:t>
            </a:r>
            <a:r>
              <a:rPr lang="en-US" altLang="zh-CN" sz="2800" dirty="0" smtClean="0"/>
              <a:t>Upfile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.java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69160"/>
            <a:ext cx="50292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42298"/>
            <a:ext cx="47529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5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5032"/>
            <a:ext cx="8229600" cy="1143000"/>
          </a:xfrm>
        </p:spPr>
        <p:txBody>
          <a:bodyPr/>
          <a:lstStyle/>
          <a:p>
            <a:r>
              <a:rPr lang="zh-CN" altLang="en-US" dirty="0"/>
              <a:t>下载文件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r>
              <a:rPr lang="en-US" altLang="zh-CN" sz="2800" dirty="0" err="1"/>
              <a:t>browser.download.folderList</a:t>
            </a:r>
            <a:r>
              <a:rPr lang="zh-CN" altLang="en-US" sz="2800" dirty="0"/>
              <a:t>设置成</a:t>
            </a:r>
            <a:r>
              <a:rPr lang="en-US" altLang="zh-CN" sz="2800" dirty="0"/>
              <a:t>0</a:t>
            </a:r>
            <a:r>
              <a:rPr lang="zh-CN" altLang="en-US" sz="2800" dirty="0"/>
              <a:t>代表下载到浏览器默认下载路径，设置成</a:t>
            </a:r>
            <a:r>
              <a:rPr lang="en-US" altLang="zh-CN" sz="2800" dirty="0"/>
              <a:t>2</a:t>
            </a:r>
            <a:r>
              <a:rPr lang="zh-CN" altLang="en-US" sz="2800" dirty="0"/>
              <a:t>则可以保存到指定目录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browser.download.manager.showWhenStarting</a:t>
            </a:r>
            <a:r>
              <a:rPr lang="zh-CN" altLang="en-US" sz="2800" dirty="0"/>
              <a:t>是否显示开始；</a:t>
            </a:r>
            <a:r>
              <a:rPr lang="en-US" altLang="zh-CN" sz="2800" dirty="0" err="1"/>
              <a:t>Ture</a:t>
            </a:r>
            <a:r>
              <a:rPr lang="zh-CN" altLang="en-US" sz="2800" dirty="0"/>
              <a:t>为显示，</a:t>
            </a:r>
            <a:r>
              <a:rPr lang="en-US" altLang="zh-CN" sz="2800" dirty="0" err="1"/>
              <a:t>Flase</a:t>
            </a:r>
            <a:r>
              <a:rPr lang="zh-CN" altLang="en-US" sz="2800" dirty="0"/>
              <a:t>为不显示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 smtClean="0"/>
              <a:t>browser.download.dir</a:t>
            </a:r>
            <a:r>
              <a:rPr lang="zh-CN" altLang="en-US" sz="2800" dirty="0"/>
              <a:t>用于指定所下载文件的目录。</a:t>
            </a:r>
            <a:r>
              <a:rPr lang="en-US" altLang="zh-CN" sz="2800" dirty="0" err="1"/>
              <a:t>os.getcwd</a:t>
            </a:r>
            <a:r>
              <a:rPr lang="en-US" altLang="zh-CN" sz="2800" dirty="0"/>
              <a:t>() </a:t>
            </a:r>
            <a:r>
              <a:rPr lang="zh-CN" altLang="en-US" sz="2800" dirty="0"/>
              <a:t>函数不需要传递参数，用于返回当前的目录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browser.helperApps.neverAsk.saveToDisk</a:t>
            </a:r>
            <a:r>
              <a:rPr lang="zh-CN" altLang="en-US" sz="2800" dirty="0"/>
              <a:t>指定要下载页面的</a:t>
            </a:r>
            <a:r>
              <a:rPr lang="en-US" altLang="zh-CN" sz="2800" dirty="0"/>
              <a:t>Content-type</a:t>
            </a:r>
            <a:r>
              <a:rPr lang="zh-CN" altLang="en-US" sz="2800" dirty="0"/>
              <a:t>值，“</a:t>
            </a:r>
            <a:r>
              <a:rPr lang="en-US" altLang="zh-CN" sz="2800" dirty="0"/>
              <a:t>application/octet-stream”</a:t>
            </a:r>
            <a:r>
              <a:rPr lang="zh-CN" altLang="en-US" sz="2800" dirty="0"/>
              <a:t>为文件</a:t>
            </a:r>
          </a:p>
          <a:p>
            <a:r>
              <a:rPr lang="zh-CN" altLang="en-US" sz="2800" dirty="0" smtClean="0"/>
              <a:t>实例</a:t>
            </a:r>
            <a:r>
              <a:rPr lang="zh-CN" altLang="en-US" sz="2800" dirty="0"/>
              <a:t>演示：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Download.java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121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525963"/>
          </a:xfrm>
        </p:spPr>
        <p:txBody>
          <a:bodyPr/>
          <a:lstStyle/>
          <a:p>
            <a:r>
              <a:rPr lang="en-US" altLang="zh-CN" sz="2800" dirty="0" err="1" smtClean="0"/>
              <a:t>getCookies</a:t>
            </a:r>
            <a:r>
              <a:rPr lang="en-US" altLang="zh-CN" sz="2800" dirty="0"/>
              <a:t>()            </a:t>
            </a:r>
            <a:r>
              <a:rPr lang="zh-CN" altLang="en-US" sz="2800" dirty="0"/>
              <a:t>获得所有</a:t>
            </a:r>
            <a:r>
              <a:rPr lang="en-US" altLang="zh-CN" sz="2800" dirty="0"/>
              <a:t>cookie</a:t>
            </a:r>
            <a:r>
              <a:rPr lang="zh-CN" altLang="en-US" sz="2800" dirty="0"/>
              <a:t>信息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getCookieNamed</a:t>
            </a:r>
            <a:r>
              <a:rPr lang="en-US" altLang="zh-CN" sz="2800" dirty="0" smtClean="0"/>
              <a:t>(String </a:t>
            </a:r>
            <a:r>
              <a:rPr lang="en-US" altLang="zh-CN" sz="2800" dirty="0"/>
              <a:t>name)   </a:t>
            </a:r>
            <a:r>
              <a:rPr lang="zh-CN" altLang="en-US" sz="2800" dirty="0"/>
              <a:t>返回字典的</a:t>
            </a:r>
            <a:r>
              <a:rPr lang="en-US" altLang="zh-CN" sz="2800" dirty="0"/>
              <a:t>key</a:t>
            </a:r>
            <a:r>
              <a:rPr lang="zh-CN" altLang="en-US" sz="2800" dirty="0"/>
              <a:t>为“</a:t>
            </a:r>
            <a:r>
              <a:rPr lang="en-US" altLang="zh-CN" sz="2800" dirty="0"/>
              <a:t>name”</a:t>
            </a:r>
            <a:r>
              <a:rPr lang="zh-CN" altLang="en-US" sz="2800" dirty="0"/>
              <a:t>的</a:t>
            </a:r>
            <a:r>
              <a:rPr lang="en-US" altLang="zh-CN" sz="2800" dirty="0"/>
              <a:t>cookie</a:t>
            </a:r>
            <a:r>
              <a:rPr lang="zh-CN" altLang="en-US" sz="2800" dirty="0"/>
              <a:t>信息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addCookie</a:t>
            </a:r>
            <a:r>
              <a:rPr lang="en-US" altLang="zh-CN" sz="2800" dirty="0" smtClean="0"/>
              <a:t>(cookie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)         </a:t>
            </a:r>
            <a:r>
              <a:rPr lang="zh-CN" altLang="en-US" sz="2800" dirty="0"/>
              <a:t>添加</a:t>
            </a:r>
            <a:r>
              <a:rPr lang="en-US" altLang="zh-CN" sz="2800" dirty="0"/>
              <a:t>cookie</a:t>
            </a:r>
            <a:r>
              <a:rPr lang="zh-CN" altLang="en-US" sz="2800" dirty="0"/>
              <a:t>。“</a:t>
            </a:r>
            <a:r>
              <a:rPr lang="en-US" altLang="zh-CN" sz="2800" dirty="0" err="1"/>
              <a:t>cookie_dict</a:t>
            </a:r>
            <a:r>
              <a:rPr lang="en-US" altLang="zh-CN" sz="2800" dirty="0"/>
              <a:t>”</a:t>
            </a:r>
            <a:r>
              <a:rPr lang="zh-CN" altLang="en-US" sz="2800" dirty="0"/>
              <a:t>指字典对象，必须有</a:t>
            </a:r>
            <a:r>
              <a:rPr lang="en-US" altLang="zh-CN" sz="2800" dirty="0"/>
              <a:t>name </a:t>
            </a:r>
            <a:r>
              <a:rPr lang="zh-CN" altLang="en-US" sz="2800" dirty="0"/>
              <a:t>和</a:t>
            </a:r>
            <a:r>
              <a:rPr lang="en-US" altLang="zh-CN" sz="2800" dirty="0"/>
              <a:t>value </a:t>
            </a:r>
            <a:r>
              <a:rPr lang="zh-CN" altLang="en-US" sz="2800" dirty="0"/>
              <a:t>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deleteCookieNamed</a:t>
            </a:r>
            <a:r>
              <a:rPr lang="en-US" altLang="zh-CN" sz="2800" dirty="0" smtClean="0"/>
              <a:t>(String </a:t>
            </a:r>
            <a:r>
              <a:rPr lang="en-US" altLang="zh-CN" sz="2800" dirty="0"/>
              <a:t>name)     </a:t>
            </a:r>
            <a:r>
              <a:rPr lang="zh-CN" altLang="en-US" sz="2800" dirty="0"/>
              <a:t>删除</a:t>
            </a:r>
            <a:r>
              <a:rPr lang="en-US" altLang="zh-CN" sz="2800" dirty="0"/>
              <a:t>cookie</a:t>
            </a:r>
            <a:r>
              <a:rPr lang="zh-CN" altLang="en-US" sz="2800" dirty="0"/>
              <a:t>信息。“</a:t>
            </a:r>
            <a:r>
              <a:rPr lang="en-US" altLang="zh-CN" sz="2800" dirty="0"/>
              <a:t>name”</a:t>
            </a:r>
            <a:r>
              <a:rPr lang="zh-CN" altLang="en-US" sz="2800" dirty="0"/>
              <a:t>是要删除的</a:t>
            </a:r>
            <a:r>
              <a:rPr lang="en-US" altLang="zh-CN" sz="2800" dirty="0"/>
              <a:t>cookie</a:t>
            </a:r>
            <a:r>
              <a:rPr lang="zh-CN" altLang="en-US" sz="2800" dirty="0"/>
              <a:t>的名称；“</a:t>
            </a:r>
            <a:r>
              <a:rPr lang="en-US" altLang="zh-CN" sz="2800" dirty="0" err="1"/>
              <a:t>optionsString</a:t>
            </a:r>
            <a:r>
              <a:rPr lang="en-US" altLang="zh-CN" sz="2800" dirty="0"/>
              <a:t>”</a:t>
            </a:r>
            <a:r>
              <a:rPr lang="zh-CN" altLang="en-US" sz="2800" dirty="0"/>
              <a:t>是该</a:t>
            </a:r>
            <a:r>
              <a:rPr lang="en-US" altLang="zh-CN" sz="2800" dirty="0"/>
              <a:t>cookie</a:t>
            </a:r>
            <a:r>
              <a:rPr lang="zh-CN" altLang="en-US" sz="2800" dirty="0"/>
              <a:t>的选项，目前支持的选项包括“路径”，</a:t>
            </a:r>
            <a:r>
              <a:rPr lang="zh-CN" altLang="en-US" sz="2800" dirty="0" smtClean="0"/>
              <a:t>“域”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deleteAllCookies</a:t>
            </a:r>
            <a:r>
              <a:rPr lang="en-US" altLang="zh-CN" sz="2800" dirty="0"/>
              <a:t>()      </a:t>
            </a:r>
            <a:r>
              <a:rPr lang="zh-CN" altLang="en-US" sz="2800" dirty="0"/>
              <a:t>删除所有</a:t>
            </a:r>
            <a:r>
              <a:rPr lang="en-US" altLang="zh-CN" sz="2800" dirty="0"/>
              <a:t>cookie</a:t>
            </a:r>
            <a:r>
              <a:rPr lang="zh-CN" altLang="en-US" sz="2800" dirty="0"/>
              <a:t>信息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实例</a:t>
            </a:r>
            <a:r>
              <a:rPr lang="zh-CN" altLang="en-US" sz="2800" dirty="0" smtClean="0"/>
              <a:t>演示：</a:t>
            </a:r>
            <a:r>
              <a:rPr lang="en-US" altLang="zh-CN" sz="2800" dirty="0"/>
              <a:t>CookieOpe.java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59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altLang="zh-CN" dirty="0" err="1"/>
              <a:t>execute_script</a:t>
            </a:r>
            <a:r>
              <a:rPr lang="en-US" altLang="zh-CN" dirty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/>
              <a:t>实例</a:t>
            </a:r>
            <a:r>
              <a:rPr lang="zh-CN" altLang="en-US" dirty="0" smtClean="0"/>
              <a:t>演示：</a:t>
            </a:r>
            <a:r>
              <a:rPr lang="en-US" altLang="zh-CN" dirty="0"/>
              <a:t>JS.java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48291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27584" y="3717031"/>
            <a:ext cx="6524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3200" dirty="0"/>
              <a:t>向页面中</a:t>
            </a:r>
            <a:r>
              <a:rPr lang="en-US" altLang="zh-CN" sz="3200" dirty="0" err="1"/>
              <a:t>textarea</a:t>
            </a:r>
            <a:r>
              <a:rPr lang="zh-CN" altLang="en-US" sz="3200" dirty="0"/>
              <a:t>文本框输入内容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3" y="4653136"/>
            <a:ext cx="50863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0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HTML5</a:t>
            </a:r>
            <a:r>
              <a:rPr lang="zh-CN" altLang="en-US" dirty="0"/>
              <a:t>的视频播放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load()</a:t>
            </a:r>
            <a:r>
              <a:rPr lang="zh-CN" altLang="en-US" dirty="0"/>
              <a:t>、</a:t>
            </a:r>
            <a:r>
              <a:rPr lang="en-US" altLang="zh-CN" dirty="0"/>
              <a:t>play()</a:t>
            </a:r>
            <a:r>
              <a:rPr lang="zh-CN" altLang="en-US" dirty="0"/>
              <a:t>、</a:t>
            </a:r>
            <a:r>
              <a:rPr lang="en-US" altLang="zh-CN" dirty="0"/>
              <a:t>pause() </a:t>
            </a:r>
            <a:r>
              <a:rPr lang="zh-CN" altLang="en-US" dirty="0"/>
              <a:t>等控制着视频的加载、播放和暂停</a:t>
            </a:r>
            <a:endParaRPr lang="en-US" altLang="zh-CN" dirty="0" smtClean="0"/>
          </a:p>
          <a:p>
            <a:r>
              <a:rPr lang="zh-CN" altLang="en-US" dirty="0" smtClean="0"/>
              <a:t>实例演示：</a:t>
            </a:r>
            <a:r>
              <a:rPr lang="en-US" altLang="zh-CN" dirty="0" smtClean="0"/>
              <a:t>Video.java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窗口截图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截图函数</a:t>
            </a:r>
            <a:r>
              <a:rPr lang="en-US" altLang="zh-CN" dirty="0" err="1"/>
              <a:t>getScreenshotAs</a:t>
            </a:r>
            <a:r>
              <a:rPr lang="en-US" altLang="zh-CN" dirty="0"/>
              <a:t>()</a:t>
            </a:r>
            <a:r>
              <a:rPr lang="zh-CN" altLang="en-US" dirty="0"/>
              <a:t>来截取当前窗口</a:t>
            </a:r>
            <a:endParaRPr lang="en-US" altLang="zh-CN" dirty="0" smtClean="0"/>
          </a:p>
          <a:p>
            <a:r>
              <a:rPr lang="zh-CN" altLang="en-US" dirty="0" smtClean="0"/>
              <a:t>实例演示：</a:t>
            </a:r>
            <a:r>
              <a:rPr lang="en-US" altLang="zh-CN" dirty="0" smtClean="0"/>
              <a:t>Baidu.java</a:t>
            </a:r>
          </a:p>
          <a:p>
            <a:r>
              <a:rPr lang="zh-CN" altLang="en-US" dirty="0"/>
              <a:t>关闭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quit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 dirty="0" smtClean="0"/>
              <a:t>，退出</a:t>
            </a:r>
            <a:r>
              <a:rPr lang="zh-CN" altLang="en-US" dirty="0"/>
              <a:t>相关的驱动程序和关闭所有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close</a:t>
            </a:r>
            <a:r>
              <a:rPr lang="en-US" altLang="zh-CN" dirty="0"/>
              <a:t>()</a:t>
            </a:r>
            <a:r>
              <a:rPr lang="zh-CN" altLang="en-US" dirty="0"/>
              <a:t>方法，用来关闭当前窗口</a:t>
            </a:r>
          </a:p>
        </p:txBody>
      </p:sp>
    </p:spTree>
    <p:extLst>
      <p:ext uri="{BB962C8B-B14F-4D97-AF65-F5344CB8AC3E}">
        <p14:creationId xmlns:p14="http://schemas.microsoft.com/office/powerpoint/2010/main" val="37104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dirty="0" err="1"/>
              <a:t>WebDriver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r>
              <a:rPr lang="en-US" altLang="zh-CN" sz="2800" dirty="0" err="1"/>
              <a:t>WebDriver</a:t>
            </a:r>
            <a:r>
              <a:rPr lang="zh-CN" altLang="en-US" sz="2800" dirty="0"/>
              <a:t>是按照</a:t>
            </a:r>
            <a:r>
              <a:rPr lang="en-US" altLang="zh-CN" sz="2800" dirty="0"/>
              <a:t>Server – Client</a:t>
            </a:r>
            <a:r>
              <a:rPr lang="zh-CN" altLang="en-US" sz="2800" dirty="0"/>
              <a:t>的经典设计模式设计的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Server</a:t>
            </a:r>
            <a:r>
              <a:rPr lang="zh-CN" altLang="en-US" sz="2800" dirty="0"/>
              <a:t>端就是</a:t>
            </a:r>
            <a:r>
              <a:rPr lang="en-US" altLang="zh-CN" sz="2800" dirty="0"/>
              <a:t>Remote Server</a:t>
            </a:r>
            <a:r>
              <a:rPr lang="zh-CN" altLang="en-US" sz="2800" dirty="0"/>
              <a:t>，可以是任意的浏览器。当我们的脚本启动浏览器后，该浏览器就是</a:t>
            </a:r>
            <a:r>
              <a:rPr lang="en-US" altLang="zh-CN" sz="2800" dirty="0"/>
              <a:t>Remote Server</a:t>
            </a:r>
            <a:r>
              <a:rPr lang="zh-CN" altLang="en-US" sz="2800" dirty="0"/>
              <a:t>，它的职责就是等待</a:t>
            </a:r>
            <a:r>
              <a:rPr lang="en-US" altLang="zh-CN" sz="2800" dirty="0"/>
              <a:t>Client</a:t>
            </a:r>
            <a:r>
              <a:rPr lang="zh-CN" altLang="en-US" sz="2800" dirty="0"/>
              <a:t>发送请求并做出响应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Client</a:t>
            </a:r>
            <a:r>
              <a:rPr lang="zh-CN" altLang="en-US" sz="2800" dirty="0"/>
              <a:t>端简单说来就是我们的测试代码。我们测试代码中的一些行为，例如打开浏览器，转跳到特定的</a:t>
            </a:r>
            <a:r>
              <a:rPr lang="en-US" altLang="zh-CN" sz="2800" dirty="0" err="1"/>
              <a:t>url</a:t>
            </a:r>
            <a:r>
              <a:rPr lang="zh-CN" altLang="en-US" sz="2800" dirty="0"/>
              <a:t>等操作是以</a:t>
            </a:r>
            <a:r>
              <a:rPr lang="en-US" altLang="zh-CN" sz="2800" dirty="0"/>
              <a:t>http</a:t>
            </a:r>
            <a:r>
              <a:rPr lang="zh-CN" altLang="en-US" sz="2800" dirty="0"/>
              <a:t>请求的方式发送给被测试浏览器的，也就是</a:t>
            </a:r>
            <a:r>
              <a:rPr lang="en-US" altLang="zh-CN" sz="2800" dirty="0"/>
              <a:t>Remote Server</a:t>
            </a:r>
            <a:r>
              <a:rPr lang="zh-CN" altLang="en-US" sz="2800" dirty="0"/>
              <a:t>。</a:t>
            </a:r>
            <a:r>
              <a:rPr lang="en-US" altLang="zh-CN" sz="2800" dirty="0"/>
              <a:t>Remote Server</a:t>
            </a:r>
            <a:r>
              <a:rPr lang="zh-CN" altLang="en-US" sz="2800" dirty="0"/>
              <a:t>接受请求，并执行相应操作，并在</a:t>
            </a:r>
            <a:r>
              <a:rPr lang="en-US" altLang="zh-CN" sz="2800" dirty="0"/>
              <a:t>Response</a:t>
            </a:r>
            <a:r>
              <a:rPr lang="zh-CN" altLang="en-US" sz="2800" dirty="0"/>
              <a:t>中返回执行状态、返回值等信息</a:t>
            </a:r>
          </a:p>
        </p:txBody>
      </p:sp>
    </p:spTree>
    <p:extLst>
      <p:ext uri="{BB962C8B-B14F-4D97-AF65-F5344CB8AC3E}">
        <p14:creationId xmlns:p14="http://schemas.microsoft.com/office/powerpoint/2010/main" val="2497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9371384" cy="4525963"/>
          </a:xfrm>
        </p:spPr>
        <p:txBody>
          <a:bodyPr/>
          <a:lstStyle/>
          <a:p>
            <a:r>
              <a:rPr lang="en-US" altLang="zh-CN" sz="2800" dirty="0" smtClean="0"/>
              <a:t>id</a:t>
            </a:r>
            <a:r>
              <a:rPr lang="zh-CN" altLang="en-US" sz="2800" dirty="0"/>
              <a:t>定位</a:t>
            </a:r>
            <a:endParaRPr lang="en-US" altLang="zh-CN" sz="2800" dirty="0" smtClean="0"/>
          </a:p>
          <a:p>
            <a:pPr marL="109537" indent="0">
              <a:lnSpc>
                <a:spcPct val="80000"/>
              </a:lnSpc>
              <a:buNone/>
            </a:pPr>
            <a:r>
              <a:rPr lang="en-US" altLang="zh-CN" sz="2400" dirty="0" err="1"/>
              <a:t>findElement</a:t>
            </a:r>
            <a:r>
              <a:rPr lang="en-US" altLang="zh-CN" sz="2400" dirty="0"/>
              <a:t>(By.id</a:t>
            </a:r>
            <a:r>
              <a:rPr lang="en-US" altLang="zh-CN" sz="2400" dirty="0"/>
              <a:t>("kw</a:t>
            </a:r>
            <a:r>
              <a:rPr lang="en-US" altLang="zh-CN" sz="2400" dirty="0"/>
              <a:t>"))</a:t>
            </a:r>
          </a:p>
          <a:p>
            <a:pPr marL="109537" indent="0">
              <a:lnSpc>
                <a:spcPct val="80000"/>
              </a:lnSpc>
              <a:buNone/>
            </a:pPr>
            <a:r>
              <a:rPr lang="en-US" altLang="zh-CN" sz="2400" dirty="0" err="1"/>
              <a:t>WebElement</a:t>
            </a:r>
            <a:r>
              <a:rPr lang="en-US" altLang="zh-CN" sz="2400" dirty="0"/>
              <a:t> element = </a:t>
            </a:r>
            <a:r>
              <a:rPr lang="en-US" altLang="zh-CN" sz="2400" dirty="0" err="1"/>
              <a:t>driver.findElement</a:t>
            </a:r>
            <a:r>
              <a:rPr lang="en-US" altLang="zh-CN" sz="2400" dirty="0"/>
              <a:t>(By.id("</a:t>
            </a:r>
            <a:r>
              <a:rPr lang="en-US" altLang="zh-CN" sz="2400" dirty="0" err="1"/>
              <a:t>passwd</a:t>
            </a:r>
            <a:r>
              <a:rPr lang="en-US" altLang="zh-CN" sz="2400" dirty="0"/>
              <a:t>-id</a:t>
            </a:r>
            <a:r>
              <a:rPr lang="en-US" altLang="zh-CN" sz="2400" dirty="0"/>
              <a:t>"));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name</a:t>
            </a:r>
            <a:r>
              <a:rPr lang="zh-CN" altLang="en-US" sz="2800" dirty="0"/>
              <a:t>定位</a:t>
            </a:r>
            <a:endParaRPr lang="en-US" altLang="zh-CN" sz="2800" dirty="0"/>
          </a:p>
          <a:p>
            <a:pPr marL="109537" indent="0">
              <a:lnSpc>
                <a:spcPct val="80000"/>
              </a:lnSpc>
              <a:buNone/>
            </a:pPr>
            <a:r>
              <a:rPr lang="en-US" altLang="zh-CN" sz="2400" dirty="0" err="1"/>
              <a:t>WebElement</a:t>
            </a:r>
            <a:r>
              <a:rPr lang="en-US" altLang="zh-CN" sz="2400" dirty="0"/>
              <a:t> element = </a:t>
            </a:r>
            <a:r>
              <a:rPr lang="en-US" altLang="zh-CN" sz="2400" dirty="0" err="1"/>
              <a:t>driver.findElement</a:t>
            </a:r>
            <a:r>
              <a:rPr lang="en-US" altLang="zh-CN" sz="2400" dirty="0"/>
              <a:t>(By.name("</a:t>
            </a:r>
            <a:r>
              <a:rPr lang="en-US" altLang="zh-CN" sz="2400" dirty="0" err="1"/>
              <a:t>passwd</a:t>
            </a:r>
            <a:r>
              <a:rPr lang="en-US" altLang="zh-CN" sz="2400" dirty="0"/>
              <a:t>"));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class</a:t>
            </a:r>
            <a:r>
              <a:rPr lang="zh-CN" altLang="en-US" sz="2800" dirty="0"/>
              <a:t>定位</a:t>
            </a:r>
            <a:endParaRPr lang="en-US" altLang="zh-CN" sz="2800" dirty="0"/>
          </a:p>
          <a:p>
            <a:pPr marL="109537" indent="0">
              <a:lnSpc>
                <a:spcPct val="80000"/>
              </a:lnSpc>
              <a:buNone/>
            </a:pPr>
            <a:r>
              <a:rPr lang="en-US" altLang="zh-CN" sz="2400" dirty="0"/>
              <a:t>&lt;div   class="cheese"&gt;</a:t>
            </a:r>
          </a:p>
          <a:p>
            <a:pPr marL="109537" indent="0">
              <a:lnSpc>
                <a:spcPct val="80000"/>
              </a:lnSpc>
              <a:buNone/>
            </a:pPr>
            <a:r>
              <a:rPr lang="en-US" altLang="zh-CN" sz="2400" dirty="0"/>
              <a:t>&lt;span&gt;Cheddar&lt;/span&gt;&lt;/div&gt;</a:t>
            </a:r>
          </a:p>
          <a:p>
            <a:pPr marL="109537" indent="0">
              <a:lnSpc>
                <a:spcPct val="80000"/>
              </a:lnSpc>
              <a:buNone/>
            </a:pPr>
            <a:r>
              <a:rPr lang="en-US" altLang="zh-CN" sz="2400" dirty="0"/>
              <a:t>List&lt;</a:t>
            </a:r>
            <a:r>
              <a:rPr lang="en-US" altLang="zh-CN" sz="2400" dirty="0" err="1"/>
              <a:t>WebElement</a:t>
            </a:r>
            <a:r>
              <a:rPr lang="en-US" altLang="zh-CN" sz="2400" dirty="0"/>
              <a:t>&gt;cheeses = </a:t>
            </a:r>
            <a:r>
              <a:rPr lang="en-US" altLang="zh-CN" sz="2400" dirty="0" err="1"/>
              <a:t>driver.findElements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By.className</a:t>
            </a:r>
            <a:r>
              <a:rPr lang="en-US" altLang="zh-CN" sz="2400" dirty="0"/>
              <a:t>("cheese"));</a:t>
            </a:r>
            <a:endParaRPr lang="zh-CN" altLang="zh-CN" sz="2400" dirty="0"/>
          </a:p>
          <a:p>
            <a:pPr>
              <a:lnSpc>
                <a:spcPct val="80000"/>
              </a:lnSpc>
            </a:pPr>
            <a:r>
              <a:rPr lang="en-US" altLang="zh-CN" sz="2800" dirty="0"/>
              <a:t>tag</a:t>
            </a:r>
            <a:r>
              <a:rPr lang="zh-CN" altLang="en-US" sz="2800" dirty="0"/>
              <a:t>定位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findElement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By.tagName</a:t>
            </a:r>
            <a:r>
              <a:rPr lang="en-US" altLang="zh-CN" sz="2800" dirty="0"/>
              <a:t>("input"))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62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/>
              <a:t>定位元素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US" altLang="zh-CN" dirty="0"/>
              <a:t> link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By.linkText</a:t>
            </a:r>
            <a:r>
              <a:rPr lang="en-US" altLang="zh-CN" dirty="0"/>
              <a:t>("</a:t>
            </a:r>
            <a:r>
              <a:rPr lang="zh-CN" altLang="en-US" dirty="0"/>
              <a:t>新闻</a:t>
            </a:r>
            <a:r>
              <a:rPr lang="en-US" altLang="zh-CN" dirty="0" smtClean="0"/>
              <a:t>"))</a:t>
            </a:r>
          </a:p>
          <a:p>
            <a:r>
              <a:rPr lang="en-US" altLang="zh-CN" dirty="0"/>
              <a:t>partial </a:t>
            </a:r>
            <a:r>
              <a:rPr lang="en-US" altLang="zh-CN" dirty="0"/>
              <a:t>link</a:t>
            </a:r>
            <a:r>
              <a:rPr lang="zh-CN" altLang="en-US" dirty="0"/>
              <a:t>定位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findElement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By.partialLinkText</a:t>
            </a:r>
            <a:r>
              <a:rPr lang="en-US" altLang="zh-CN" dirty="0"/>
              <a:t>("</a:t>
            </a:r>
            <a:r>
              <a:rPr lang="zh-CN" altLang="en-US" dirty="0"/>
              <a:t>一个很长的</a:t>
            </a:r>
            <a:r>
              <a:rPr lang="en-US" altLang="zh-CN" dirty="0" smtClean="0"/>
              <a:t>"))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59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/>
              <a:t>定位元素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US" altLang="zh-CN" sz="2800" dirty="0" err="1" smtClean="0"/>
              <a:t>XPath</a:t>
            </a:r>
            <a:r>
              <a:rPr lang="zh-CN" altLang="en-US" sz="2800" dirty="0" smtClean="0"/>
              <a:t>定位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绝对路径定位</a:t>
            </a:r>
            <a:r>
              <a:rPr lang="en-US" altLang="zh-CN" sz="2800" dirty="0" err="1" smtClean="0"/>
              <a:t>findElement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By.xpath</a:t>
            </a:r>
            <a:r>
              <a:rPr lang="en-US" altLang="zh-CN" sz="2800" dirty="0"/>
              <a:t>("/html/body/div/div[2]/div/div/div/from/span/input</a:t>
            </a:r>
            <a:r>
              <a:rPr lang="en-US" altLang="zh-CN" sz="2800" dirty="0" smtClean="0"/>
              <a:t>"))</a:t>
            </a:r>
          </a:p>
          <a:p>
            <a:pPr marL="0" indent="0">
              <a:buNone/>
            </a:pPr>
            <a:r>
              <a:rPr lang="zh-CN" altLang="en-US" dirty="0"/>
              <a:t>利用元素属性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err="1"/>
              <a:t>findElement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By.xpath</a:t>
            </a:r>
            <a:r>
              <a:rPr lang="en-US" altLang="zh-CN" sz="2800" dirty="0"/>
              <a:t>("//input[@id='kw</a:t>
            </a:r>
            <a:r>
              <a:rPr lang="en-US" altLang="zh-CN" sz="2800" dirty="0" smtClean="0"/>
              <a:t>']"))</a:t>
            </a:r>
          </a:p>
          <a:p>
            <a:pPr marL="0" indent="0">
              <a:buNone/>
            </a:pPr>
            <a:r>
              <a:rPr lang="en-US" altLang="zh-CN" sz="2800" dirty="0" err="1"/>
              <a:t>findElement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By.xpath</a:t>
            </a:r>
            <a:r>
              <a:rPr lang="en-US" altLang="zh-CN" sz="2800" dirty="0"/>
              <a:t>("//input[@name='</a:t>
            </a:r>
            <a:r>
              <a:rPr lang="en-US" altLang="zh-CN" sz="2800" dirty="0" err="1"/>
              <a:t>wd</a:t>
            </a:r>
            <a:r>
              <a:rPr lang="en-US" altLang="zh-CN" sz="2800" dirty="0" smtClean="0"/>
              <a:t>']"))</a:t>
            </a:r>
          </a:p>
          <a:p>
            <a:pPr marL="0" indent="0">
              <a:buNone/>
            </a:pPr>
            <a:r>
              <a:rPr lang="en-US" altLang="zh-CN" sz="2800" dirty="0" err="1" smtClean="0"/>
              <a:t>findElement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By.xpath</a:t>
            </a:r>
            <a:r>
              <a:rPr lang="en-US" altLang="zh-CN" sz="2800" dirty="0"/>
              <a:t>("//input[@class='</a:t>
            </a:r>
            <a:r>
              <a:rPr lang="en-US" altLang="zh-CN" sz="2800" dirty="0" err="1"/>
              <a:t>s_ipt</a:t>
            </a:r>
            <a:r>
              <a:rPr lang="en-US" altLang="zh-CN" sz="2800" dirty="0" smtClean="0"/>
              <a:t>']"))</a:t>
            </a:r>
          </a:p>
          <a:p>
            <a:pPr marL="0" indent="0">
              <a:buNone/>
            </a:pPr>
            <a:r>
              <a:rPr lang="en-US" altLang="zh-CN" sz="2800" dirty="0" err="1" smtClean="0"/>
              <a:t>findElement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By.xpath</a:t>
            </a:r>
            <a:r>
              <a:rPr lang="en-US" altLang="zh-CN" sz="2800" dirty="0"/>
              <a:t>("//*[@class='</a:t>
            </a:r>
            <a:r>
              <a:rPr lang="en-US" altLang="zh-CN" sz="2800" dirty="0" err="1"/>
              <a:t>bg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s_btn</a:t>
            </a:r>
            <a:r>
              <a:rPr lang="en-US" altLang="zh-CN" sz="2800" dirty="0"/>
              <a:t>']"))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379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err="1"/>
              <a:t>XPath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r>
              <a:rPr lang="zh-CN" altLang="en-US" dirty="0"/>
              <a:t>层级与属性</a:t>
            </a:r>
            <a:r>
              <a:rPr lang="zh-CN" altLang="en-US" dirty="0" smtClean="0"/>
              <a:t>结合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err="1"/>
              <a:t>findElement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By.xpath</a:t>
            </a:r>
            <a:r>
              <a:rPr lang="en-US" altLang="zh-CN" sz="2800" dirty="0"/>
              <a:t>("//span[@class='</a:t>
            </a:r>
            <a:r>
              <a:rPr lang="en-US" altLang="zh-CN" sz="2800" dirty="0" err="1"/>
              <a:t>bg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s_ipt_wr</a:t>
            </a:r>
            <a:r>
              <a:rPr lang="en-US" altLang="zh-CN" sz="2800" dirty="0"/>
              <a:t>']/input</a:t>
            </a:r>
            <a:r>
              <a:rPr lang="en-US" altLang="zh-CN" sz="2800" dirty="0" smtClean="0"/>
              <a:t>"))</a:t>
            </a:r>
          </a:p>
          <a:p>
            <a:r>
              <a:rPr lang="zh-CN" altLang="en-US" dirty="0"/>
              <a:t>使用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err="1"/>
              <a:t>findElement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By.xpath</a:t>
            </a:r>
            <a:r>
              <a:rPr lang="en-US" altLang="zh-CN" sz="2800" dirty="0"/>
              <a:t>("//input[@id='kw' and @class='</a:t>
            </a:r>
            <a:r>
              <a:rPr lang="en-US" altLang="zh-CN" sz="2800" dirty="0" err="1"/>
              <a:t>su</a:t>
            </a:r>
            <a:r>
              <a:rPr lang="en-US" altLang="zh-CN" sz="2800" dirty="0"/>
              <a:t>']/span/input</a:t>
            </a:r>
            <a:r>
              <a:rPr lang="en-US" altLang="zh-CN" sz="2800" dirty="0" smtClean="0"/>
              <a:t>"))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8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err="1"/>
              <a:t>CSS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611" y="980727"/>
            <a:ext cx="9229386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通过</a:t>
            </a:r>
            <a:r>
              <a:rPr lang="en-US" altLang="zh-CN" sz="2800" dirty="0"/>
              <a:t>class</a:t>
            </a:r>
            <a:r>
              <a:rPr lang="zh-CN" altLang="en-US" sz="2800" dirty="0"/>
              <a:t>属性定位</a:t>
            </a:r>
            <a:endParaRPr lang="en-US" altLang="zh-CN" sz="2800" dirty="0" smtClean="0"/>
          </a:p>
          <a:p>
            <a:r>
              <a:rPr lang="en-US" altLang="zh-CN" sz="2800" dirty="0" err="1" smtClean="0"/>
              <a:t>findElement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By.cssSelector</a:t>
            </a:r>
            <a:r>
              <a:rPr lang="en-US" altLang="zh-CN" sz="2800" dirty="0"/>
              <a:t>(".</a:t>
            </a:r>
            <a:r>
              <a:rPr lang="en-US" altLang="zh-CN" sz="2800" dirty="0" err="1"/>
              <a:t>s_ipt</a:t>
            </a:r>
            <a:r>
              <a:rPr lang="en-US" altLang="zh-CN" sz="2800" dirty="0" smtClean="0"/>
              <a:t>"))</a:t>
            </a:r>
          </a:p>
          <a:p>
            <a:r>
              <a:rPr lang="zh-CN" altLang="en-US" sz="2800" dirty="0"/>
              <a:t>通过</a:t>
            </a:r>
            <a:r>
              <a:rPr lang="en-US" altLang="zh-CN" sz="2800" dirty="0"/>
              <a:t>id</a:t>
            </a:r>
            <a:r>
              <a:rPr lang="zh-CN" altLang="en-US" sz="2800" dirty="0"/>
              <a:t>属性</a:t>
            </a:r>
            <a:r>
              <a:rPr lang="zh-CN" altLang="en-US" sz="2800" dirty="0" smtClean="0"/>
              <a:t>定位</a:t>
            </a:r>
            <a:endParaRPr lang="en-US" altLang="zh-CN" sz="2800" dirty="0" smtClean="0"/>
          </a:p>
          <a:p>
            <a:r>
              <a:rPr lang="en-US" altLang="zh-CN" sz="2800" dirty="0" err="1"/>
              <a:t>findElement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By.cssSelector</a:t>
            </a:r>
            <a:r>
              <a:rPr lang="en-US" altLang="zh-CN" sz="2800" dirty="0"/>
              <a:t>("#kw</a:t>
            </a:r>
            <a:r>
              <a:rPr lang="en-US" altLang="zh-CN" sz="2800" dirty="0" smtClean="0"/>
              <a:t>"))</a:t>
            </a:r>
          </a:p>
          <a:p>
            <a:r>
              <a:rPr lang="zh-CN" altLang="en-US" sz="2800" dirty="0"/>
              <a:t>通过标签名</a:t>
            </a:r>
            <a:r>
              <a:rPr lang="zh-CN" altLang="en-US" sz="2800" dirty="0" smtClean="0"/>
              <a:t>定位</a:t>
            </a:r>
            <a:endParaRPr lang="en-US" altLang="zh-CN" sz="2800" dirty="0" smtClean="0"/>
          </a:p>
          <a:p>
            <a:r>
              <a:rPr lang="en-US" altLang="zh-CN" sz="2800" dirty="0" err="1"/>
              <a:t>findElement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By.cssSelector</a:t>
            </a:r>
            <a:r>
              <a:rPr lang="en-US" altLang="zh-CN" sz="2800" dirty="0"/>
              <a:t>("input</a:t>
            </a:r>
            <a:r>
              <a:rPr lang="en-US" altLang="zh-CN" sz="2800" dirty="0" smtClean="0"/>
              <a:t>"))</a:t>
            </a:r>
          </a:p>
          <a:p>
            <a:r>
              <a:rPr lang="zh-CN" altLang="en-US" sz="2800" dirty="0"/>
              <a:t>通过父子关系</a:t>
            </a:r>
            <a:r>
              <a:rPr lang="zh-CN" altLang="en-US" sz="2800" dirty="0" smtClean="0"/>
              <a:t>定位</a:t>
            </a:r>
            <a:endParaRPr lang="en-US" altLang="zh-CN" sz="2800" dirty="0" smtClean="0"/>
          </a:p>
          <a:p>
            <a:r>
              <a:rPr lang="en-US" altLang="zh-CN" sz="2800" dirty="0" err="1" smtClean="0"/>
              <a:t>findElement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By.cssSelector</a:t>
            </a:r>
            <a:r>
              <a:rPr lang="en-US" altLang="zh-CN" sz="2800" dirty="0"/>
              <a:t>("span &gt; input</a:t>
            </a:r>
            <a:r>
              <a:rPr lang="en-US" altLang="zh-CN" sz="2800" dirty="0" smtClean="0"/>
              <a:t>"))</a:t>
            </a:r>
            <a:r>
              <a:rPr lang="zh-CN" altLang="en-US" sz="2800" dirty="0" smtClean="0"/>
              <a:t> 。</a:t>
            </a:r>
            <a:endParaRPr lang="en-US" altLang="zh-CN" sz="2800" dirty="0" smtClean="0"/>
          </a:p>
          <a:p>
            <a:r>
              <a:rPr lang="zh-CN" altLang="en-US" sz="2800" dirty="0" smtClean="0"/>
              <a:t>通过</a:t>
            </a:r>
            <a:r>
              <a:rPr lang="zh-CN" altLang="en-US" sz="2800" dirty="0"/>
              <a:t>属性</a:t>
            </a:r>
            <a:r>
              <a:rPr lang="zh-CN" altLang="en-US" sz="2800" dirty="0" smtClean="0"/>
              <a:t>定位</a:t>
            </a:r>
            <a:endParaRPr lang="en-US" altLang="zh-CN" sz="2800" dirty="0" smtClean="0"/>
          </a:p>
          <a:p>
            <a:r>
              <a:rPr lang="en-US" altLang="zh-CN" sz="2800" dirty="0" err="1" smtClean="0"/>
              <a:t>findElement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By.cssSelector</a:t>
            </a:r>
            <a:r>
              <a:rPr lang="en-US" altLang="zh-CN" sz="2800" dirty="0"/>
              <a:t>("input[autocomplete='off</a:t>
            </a:r>
            <a:r>
              <a:rPr lang="en-US" altLang="zh-CN" sz="2800" dirty="0" smtClean="0"/>
              <a:t>']"))</a:t>
            </a:r>
          </a:p>
          <a:p>
            <a:r>
              <a:rPr lang="zh-CN" altLang="en-US" sz="2800" dirty="0" smtClean="0"/>
              <a:t>组合定位</a:t>
            </a:r>
            <a:endParaRPr lang="en-US" altLang="zh-CN" sz="2800" dirty="0" smtClean="0"/>
          </a:p>
          <a:p>
            <a:r>
              <a:rPr lang="en-US" altLang="zh-CN" sz="2800" dirty="0" err="1"/>
              <a:t>findElement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By.cssSelector</a:t>
            </a:r>
            <a:r>
              <a:rPr lang="en-US" altLang="zh-CN" sz="2800" dirty="0"/>
              <a:t>("form.fm&gt;span&gt;</a:t>
            </a:r>
            <a:r>
              <a:rPr lang="en-US" altLang="zh-CN" sz="2800" dirty="0" err="1"/>
              <a:t>input.s_ipt</a:t>
            </a:r>
            <a:r>
              <a:rPr lang="en-US" altLang="zh-CN" sz="2800" dirty="0"/>
              <a:t>"))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6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/>
              <a:t>控制浏览器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91901"/>
            <a:ext cx="8229600" cy="4525963"/>
          </a:xfrm>
        </p:spPr>
        <p:txBody>
          <a:bodyPr/>
          <a:lstStyle/>
          <a:p>
            <a:r>
              <a:rPr lang="zh-CN" altLang="en-US" dirty="0"/>
              <a:t>控制浏览器窗口大小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9" y="1628800"/>
            <a:ext cx="51435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3140968"/>
            <a:ext cx="4634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3200" dirty="0"/>
              <a:t>控制浏览器后退、前进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9" y="3725743"/>
            <a:ext cx="45720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2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/>
              <a:t>控制浏览器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91901"/>
            <a:ext cx="8229600" cy="4525963"/>
          </a:xfrm>
        </p:spPr>
        <p:txBody>
          <a:bodyPr/>
          <a:lstStyle/>
          <a:p>
            <a:r>
              <a:rPr lang="zh-CN" altLang="en-US" dirty="0"/>
              <a:t> 模拟浏览器刷新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3140968"/>
            <a:ext cx="4634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3200" dirty="0"/>
              <a:t>控制浏览器后退、前进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9" y="3725743"/>
            <a:ext cx="45720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221177" y="1772816"/>
            <a:ext cx="4895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driver.navigate</a:t>
            </a:r>
            <a:r>
              <a:rPr lang="en-US" altLang="zh-CN" sz="3200" dirty="0"/>
              <a:t>().refresh();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3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橙色PPT模板</Template>
  <TotalTime>296</TotalTime>
  <Words>891</Words>
  <Application>Microsoft Office PowerPoint</Application>
  <PresentationFormat>全屏显示(4:3)</PresentationFormat>
  <Paragraphs>154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橙色PPT模板</vt:lpstr>
      <vt:lpstr>PowerPoint 演示文稿</vt:lpstr>
      <vt:lpstr>定位元素</vt:lpstr>
      <vt:lpstr>定位元素</vt:lpstr>
      <vt:lpstr>定位元素</vt:lpstr>
      <vt:lpstr>定位元素</vt:lpstr>
      <vt:lpstr>XPath定位</vt:lpstr>
      <vt:lpstr> CSS定位</vt:lpstr>
      <vt:lpstr>控制浏览器</vt:lpstr>
      <vt:lpstr>控制浏览器</vt:lpstr>
      <vt:lpstr>简单元素操作</vt:lpstr>
      <vt:lpstr>WebElement接口常用方法</vt:lpstr>
      <vt:lpstr>鼠标事件</vt:lpstr>
      <vt:lpstr>键盘事件</vt:lpstr>
      <vt:lpstr>键盘事件</vt:lpstr>
      <vt:lpstr>设置元素等待</vt:lpstr>
      <vt:lpstr>定位一组元素</vt:lpstr>
      <vt:lpstr>多表单切换</vt:lpstr>
      <vt:lpstr>多窗口切换</vt:lpstr>
      <vt:lpstr>警告框处理</vt:lpstr>
      <vt:lpstr>上传文件</vt:lpstr>
      <vt:lpstr>下载文件</vt:lpstr>
      <vt:lpstr>操作Cookie</vt:lpstr>
      <vt:lpstr>调用JavaScript</vt:lpstr>
      <vt:lpstr>处理HTML5的视频播放</vt:lpstr>
      <vt:lpstr>窗口截图</vt:lpstr>
      <vt:lpstr>WebDriver原理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23</cp:revision>
  <dcterms:created xsi:type="dcterms:W3CDTF">2014-09-05T00:47:13Z</dcterms:created>
  <dcterms:modified xsi:type="dcterms:W3CDTF">2016-07-20T05:29:53Z</dcterms:modified>
</cp:coreProperties>
</file>