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71" r:id="rId3"/>
    <p:sldId id="311" r:id="rId4"/>
    <p:sldId id="272" r:id="rId5"/>
    <p:sldId id="312" r:id="rId6"/>
    <p:sldId id="285" r:id="rId7"/>
    <p:sldId id="313" r:id="rId8"/>
    <p:sldId id="314" r:id="rId9"/>
    <p:sldId id="315" r:id="rId10"/>
    <p:sldId id="316" r:id="rId11"/>
    <p:sldId id="317" r:id="rId12"/>
    <p:sldId id="318" r:id="rId13"/>
    <p:sldId id="319" r:id="rId14"/>
    <p:sldId id="321" r:id="rId15"/>
    <p:sldId id="320" r:id="rId16"/>
    <p:sldId id="340" r:id="rId17"/>
    <p:sldId id="322" r:id="rId18"/>
    <p:sldId id="323" r:id="rId19"/>
    <p:sldId id="324" r:id="rId20"/>
    <p:sldId id="325" r:id="rId21"/>
    <p:sldId id="326" r:id="rId22"/>
    <p:sldId id="327" r:id="rId23"/>
    <p:sldId id="328" r:id="rId24"/>
    <p:sldId id="304" r:id="rId25"/>
    <p:sldId id="263" r:id="rId26"/>
    <p:sldId id="334" r:id="rId27"/>
    <p:sldId id="292" r:id="rId28"/>
    <p:sldId id="341" r:id="rId29"/>
    <p:sldId id="307" r:id="rId30"/>
    <p:sldId id="294" r:id="rId31"/>
    <p:sldId id="308" r:id="rId32"/>
    <p:sldId id="309" r:id="rId33"/>
    <p:sldId id="305" r:id="rId34"/>
    <p:sldId id="335" r:id="rId35"/>
    <p:sldId id="336" r:id="rId36"/>
    <p:sldId id="337" r:id="rId37"/>
    <p:sldId id="339" r:id="rId38"/>
    <p:sldId id="295" r:id="rId39"/>
    <p:sldId id="298" r:id="rId40"/>
    <p:sldId id="303" r:id="rId41"/>
    <p:sldId id="306" r:id="rId42"/>
    <p:sldId id="329" r:id="rId43"/>
    <p:sldId id="300" r:id="rId44"/>
    <p:sldId id="302" r:id="rId4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9" autoAdjust="0"/>
    <p:restoredTop sz="89852" autoAdjust="0"/>
  </p:normalViewPr>
  <p:slideViewPr>
    <p:cSldViewPr>
      <p:cViewPr varScale="1">
        <p:scale>
          <a:sx n="82" d="100"/>
          <a:sy n="82" d="100"/>
        </p:scale>
        <p:origin x="-774"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E0EA16-9076-4FE5-8A1E-5E3165543917}" type="datetimeFigureOut">
              <a:rPr lang="zh-CN" altLang="en-US" smtClean="0"/>
              <a:t>2019/5/15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F1DD4-9E55-4662-8770-743E8CF9A43E}" type="slidenum">
              <a:rPr lang="zh-CN" altLang="en-US" smtClean="0"/>
              <a:t>‹#›</a:t>
            </a:fld>
            <a:endParaRPr lang="zh-CN" altLang="en-US"/>
          </a:p>
        </p:txBody>
      </p:sp>
    </p:spTree>
    <p:extLst>
      <p:ext uri="{BB962C8B-B14F-4D97-AF65-F5344CB8AC3E}">
        <p14:creationId xmlns:p14="http://schemas.microsoft.com/office/powerpoint/2010/main" val="1915748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2cto.com/kf/yidong/Android/"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www.2cto.com/os/" TargetMode="External"/><Relationship Id="rId4" Type="http://schemas.openxmlformats.org/officeDocument/2006/relationships/hyperlink" Target="http://www.2cto.com/special/xtxz/"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a:t>
            </a:fld>
            <a:endParaRPr lang="zh-CN" altLang="en-US"/>
          </a:p>
        </p:txBody>
      </p:sp>
    </p:spTree>
    <p:extLst>
      <p:ext uri="{BB962C8B-B14F-4D97-AF65-F5344CB8AC3E}">
        <p14:creationId xmlns:p14="http://schemas.microsoft.com/office/powerpoint/2010/main" val="3461897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26</a:t>
            </a:fld>
            <a:endParaRPr lang="zh-CN" altLang="en-US"/>
          </a:p>
        </p:txBody>
      </p:sp>
    </p:spTree>
    <p:extLst>
      <p:ext uri="{BB962C8B-B14F-4D97-AF65-F5344CB8AC3E}">
        <p14:creationId xmlns:p14="http://schemas.microsoft.com/office/powerpoint/2010/main" val="2029727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服务只会被创建一次，除非被停止。可以通过外部</a:t>
            </a:r>
            <a:r>
              <a:rPr lang="en-US" altLang="zh-CN" dirty="0" err="1" smtClean="0">
                <a:effectLst/>
              </a:rPr>
              <a:t>stopService</a:t>
            </a:r>
            <a:r>
              <a:rPr lang="zh-CN" altLang="en-US" dirty="0" smtClean="0">
                <a:effectLst/>
              </a:rPr>
              <a:t>来终止</a:t>
            </a:r>
            <a:endParaRPr lang="en-US" altLang="zh-CN" dirty="0" smtClean="0">
              <a:effectLst/>
            </a:endParaRPr>
          </a:p>
          <a:p>
            <a:r>
              <a:rPr lang="zh-CN" altLang="en-US" dirty="0" smtClean="0">
                <a:effectLst/>
              </a:rPr>
              <a:t>执行一个已经启动的服务，会直接调用</a:t>
            </a:r>
            <a:r>
              <a:rPr lang="en-US" altLang="zh-CN" dirty="0" err="1" smtClean="0">
                <a:effectLst/>
              </a:rPr>
              <a:t>onStartCommand</a:t>
            </a:r>
            <a:r>
              <a:rPr lang="zh-CN" altLang="en-US" dirty="0" smtClean="0">
                <a:effectLst/>
              </a:rPr>
              <a:t>来执行业务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30</a:t>
            </a:fld>
            <a:endParaRPr lang="zh-CN" altLang="en-US"/>
          </a:p>
        </p:txBody>
      </p:sp>
    </p:spTree>
    <p:extLst>
      <p:ext uri="{BB962C8B-B14F-4D97-AF65-F5344CB8AC3E}">
        <p14:creationId xmlns:p14="http://schemas.microsoft.com/office/powerpoint/2010/main" val="202582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33</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36</a:t>
            </a:fld>
            <a:endParaRPr lang="zh-CN" altLang="en-US"/>
          </a:p>
        </p:txBody>
      </p:sp>
    </p:spTree>
    <p:extLst>
      <p:ext uri="{BB962C8B-B14F-4D97-AF65-F5344CB8AC3E}">
        <p14:creationId xmlns:p14="http://schemas.microsoft.com/office/powerpoint/2010/main" val="1312920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41</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陌生人的短信，短信应用里面添加联系人</a:t>
            </a:r>
            <a:endParaRPr lang="en-US" altLang="zh-CN" dirty="0"/>
          </a:p>
          <a:p>
            <a:endParaRPr lang="en-US" altLang="zh-CN" dirty="0"/>
          </a:p>
          <a:p>
            <a:endParaRPr lang="en-US" altLang="zh-CN" dirty="0"/>
          </a:p>
          <a:p>
            <a:r>
              <a:rPr lang="zh-CN" altLang="en-US" dirty="0"/>
              <a:t>可通过直接访问</a:t>
            </a:r>
            <a:r>
              <a:rPr lang="en-US" altLang="zh-CN" dirty="0" err="1"/>
              <a:t>sharedPreferences</a:t>
            </a:r>
            <a:endParaRPr lang="en-US" altLang="zh-CN" dirty="0"/>
          </a:p>
          <a:p>
            <a:r>
              <a:rPr lang="zh-CN" altLang="en-US" dirty="0"/>
              <a:t>文件</a:t>
            </a:r>
            <a:endParaRPr lang="en-US" altLang="zh-CN" dirty="0"/>
          </a:p>
          <a:p>
            <a:r>
              <a:rPr lang="zh-CN" altLang="en-US" dirty="0"/>
              <a:t>者数据库实现</a:t>
            </a:r>
            <a:endParaRPr lang="en-US" altLang="zh-CN" dirty="0"/>
          </a:p>
          <a:p>
            <a:r>
              <a:rPr lang="zh-CN" altLang="en-US" dirty="0"/>
              <a:t>但是比较麻烦也比较混乱</a:t>
            </a:r>
          </a:p>
        </p:txBody>
      </p:sp>
      <p:sp>
        <p:nvSpPr>
          <p:cNvPr id="4" name="灯片编号占位符 3"/>
          <p:cNvSpPr>
            <a:spLocks noGrp="1"/>
          </p:cNvSpPr>
          <p:nvPr>
            <p:ph type="sldNum" sz="quarter" idx="10"/>
          </p:nvPr>
        </p:nvSpPr>
        <p:spPr/>
        <p:txBody>
          <a:bodyPr/>
          <a:lstStyle/>
          <a:p>
            <a:fld id="{67AFED13-18EC-4853-B935-6E23F2540B2D}" type="slidenum">
              <a:rPr lang="zh-CN" altLang="en-US" smtClean="0"/>
              <a:t>42</a:t>
            </a:fld>
            <a:endParaRPr lang="zh-CN" altLang="en-US"/>
          </a:p>
        </p:txBody>
      </p:sp>
    </p:spTree>
    <p:extLst>
      <p:ext uri="{BB962C8B-B14F-4D97-AF65-F5344CB8AC3E}">
        <p14:creationId xmlns:p14="http://schemas.microsoft.com/office/powerpoint/2010/main" val="2482623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数据访问的通用接口，其他应用怎么访问联系人的数据的，数据库只能本应用访问。</a:t>
            </a:r>
            <a:endParaRPr lang="en-US" altLang="zh-CN" dirty="0" smtClean="0"/>
          </a:p>
          <a:p>
            <a:r>
              <a:rPr lang="en-US" altLang="zh-CN" dirty="0" smtClean="0"/>
              <a:t>android</a:t>
            </a:r>
            <a:r>
              <a:rPr lang="zh-CN" altLang="en-US" dirty="0" smtClean="0"/>
              <a:t>本身也通过</a:t>
            </a:r>
            <a:r>
              <a:rPr lang="en-US" altLang="zh-CN" dirty="0" err="1" smtClean="0"/>
              <a:t>CP</a:t>
            </a:r>
            <a:r>
              <a:rPr lang="zh-CN" altLang="en-US" dirty="0" smtClean="0"/>
              <a:t>来管理音频，视频，图像，个人联系信息等。本身不提供任何数据</a:t>
            </a:r>
            <a:endParaRPr lang="en-US" altLang="zh-CN" dirty="0" smtClean="0"/>
          </a:p>
          <a:p>
            <a:r>
              <a:rPr lang="en-US" altLang="zh-CN" dirty="0" smtClean="0"/>
              <a:t>/data/data </a:t>
            </a:r>
            <a:r>
              <a:rPr lang="zh-CN" altLang="en-US" dirty="0" smtClean="0"/>
              <a:t>目录下有</a:t>
            </a:r>
            <a:r>
              <a:rPr lang="en-US" altLang="zh-CN" dirty="0" smtClean="0"/>
              <a:t>provider</a:t>
            </a:r>
          </a:p>
          <a:p>
            <a:r>
              <a:rPr lang="en-US" altLang="zh-CN" dirty="0" smtClean="0"/>
              <a:t>provider</a:t>
            </a:r>
            <a:r>
              <a:rPr lang="zh-CN" altLang="en-US" dirty="0" smtClean="0"/>
              <a:t>目的是为了让其他应用程序使用</a:t>
            </a:r>
            <a:r>
              <a:rPr lang="en-US" altLang="zh-CN" dirty="0" smtClean="0"/>
              <a:t>provider</a:t>
            </a:r>
            <a:r>
              <a:rPr lang="zh-CN" altLang="en-US" dirty="0" smtClean="0"/>
              <a:t>的客户端对象访问</a:t>
            </a:r>
            <a:r>
              <a:rPr lang="en-US" altLang="zh-CN" dirty="0" smtClean="0"/>
              <a:t>provider</a:t>
            </a:r>
            <a:r>
              <a:rPr lang="zh-CN" altLang="en-US" dirty="0" smtClean="0"/>
              <a:t>。</a:t>
            </a:r>
            <a:endParaRPr lang="en-US" altLang="zh-CN" dirty="0" smtClean="0"/>
          </a:p>
          <a:p>
            <a:r>
              <a:rPr lang="zh-CN" altLang="en-US" dirty="0" smtClean="0"/>
              <a:t>所以</a:t>
            </a:r>
            <a:r>
              <a:rPr lang="en-US" altLang="zh-CN" dirty="0" smtClean="0"/>
              <a:t>provider</a:t>
            </a:r>
            <a:r>
              <a:rPr lang="zh-CN" altLang="en-US" dirty="0" smtClean="0"/>
              <a:t>和</a:t>
            </a:r>
            <a:r>
              <a:rPr lang="en-US" altLang="zh-CN" dirty="0" smtClean="0"/>
              <a:t>provider</a:t>
            </a:r>
            <a:r>
              <a:rPr lang="zh-CN" altLang="en-US" dirty="0" smtClean="0"/>
              <a:t>客户端共同通过了一个一致的标准接口用来处理进程间通信和安全的数据访问</a:t>
            </a:r>
            <a:endParaRPr lang="en-US" altLang="zh-CN" dirty="0" smtClean="0"/>
          </a:p>
          <a:p>
            <a:r>
              <a:rPr lang="zh-CN" altLang="en-US" dirty="0" smtClean="0"/>
              <a:t>开发的过程中，更多的是使用，得到信息，而不是创建</a:t>
            </a:r>
            <a:r>
              <a:rPr lang="en-US" altLang="zh-CN" dirty="0" smtClean="0"/>
              <a:t>provider</a:t>
            </a:r>
            <a:r>
              <a:rPr lang="zh-CN" altLang="en-US" dirty="0" smtClean="0"/>
              <a:t>。腾讯一系列的产品，中间数据的交互</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43</a:t>
            </a:fld>
            <a:endParaRPr lang="zh-CN" altLang="en-US"/>
          </a:p>
        </p:txBody>
      </p:sp>
    </p:spTree>
    <p:extLst>
      <p:ext uri="{BB962C8B-B14F-4D97-AF65-F5344CB8AC3E}">
        <p14:creationId xmlns:p14="http://schemas.microsoft.com/office/powerpoint/2010/main" val="2872872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44</a:t>
            </a:fld>
            <a:endParaRPr lang="zh-CN" altLang="en-US"/>
          </a:p>
        </p:txBody>
      </p:sp>
    </p:spTree>
    <p:extLst>
      <p:ext uri="{BB962C8B-B14F-4D97-AF65-F5344CB8AC3E}">
        <p14:creationId xmlns:p14="http://schemas.microsoft.com/office/powerpoint/2010/main" val="1687797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D:\Users\think\AppData\Local\Android\sdk\docs\guide</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activity</a:t>
            </a:r>
            <a:r>
              <a:rPr lang="zh-CN" altLang="en-US" dirty="0" smtClean="0"/>
              <a:t>的生命周期由系统统一管理</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3</a:t>
            </a:fld>
            <a:endParaRPr lang="zh-CN" altLang="en-US"/>
          </a:p>
        </p:txBody>
      </p:sp>
    </p:spTree>
    <p:extLst>
      <p:ext uri="{BB962C8B-B14F-4D97-AF65-F5344CB8AC3E}">
        <p14:creationId xmlns:p14="http://schemas.microsoft.com/office/powerpoint/2010/main" val="3199883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大多数应用程序都是由多个</a:t>
            </a:r>
            <a:r>
              <a:rPr lang="en-US" altLang="zh-CN" dirty="0" smtClean="0">
                <a:latin typeface="+mn-ea"/>
                <a:ea typeface="+mn-ea"/>
              </a:rPr>
              <a:t>Activity</a:t>
            </a:r>
            <a:r>
              <a:rPr lang="zh-CN" altLang="en-US" dirty="0" smtClean="0">
                <a:latin typeface="+mn-ea"/>
                <a:ea typeface="+mn-ea"/>
              </a:rPr>
              <a:t>组成的。</a:t>
            </a:r>
            <a:endParaRPr lang="en-US" altLang="zh-CN"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4</a:t>
            </a:fld>
            <a:endParaRPr lang="zh-CN" altLang="en-US"/>
          </a:p>
        </p:txBody>
      </p:sp>
    </p:spTree>
    <p:extLst>
      <p:ext uri="{BB962C8B-B14F-4D97-AF65-F5344CB8AC3E}">
        <p14:creationId xmlns:p14="http://schemas.microsoft.com/office/powerpoint/2010/main" val="602556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1" indent="-342900">
              <a:spcAft>
                <a:spcPts val="600"/>
              </a:spcAft>
              <a:buFont typeface="Arial" pitchFamily="34" charset="0"/>
              <a:buChar char="•"/>
            </a:pPr>
            <a:r>
              <a:rPr lang="zh-CN" altLang="en-US" sz="3200" dirty="0" smtClean="0">
                <a:solidFill>
                  <a:schemeClr val="tx1">
                    <a:lumMod val="85000"/>
                    <a:lumOff val="15000"/>
                  </a:schemeClr>
                </a:solidFill>
              </a:rPr>
              <a:t>回顾</a:t>
            </a:r>
            <a:r>
              <a:rPr lang="en-US" altLang="zh-CN" sz="3200" dirty="0" smtClean="0">
                <a:solidFill>
                  <a:schemeClr val="tx1">
                    <a:lumMod val="85000"/>
                    <a:lumOff val="15000"/>
                  </a:schemeClr>
                </a:solidFill>
              </a:rPr>
              <a:t>Web</a:t>
            </a:r>
            <a:r>
              <a:rPr lang="zh-CN" altLang="en-US" sz="3200" dirty="0" smtClean="0">
                <a:solidFill>
                  <a:schemeClr val="tx1">
                    <a:lumMod val="85000"/>
                    <a:lumOff val="15000"/>
                  </a:schemeClr>
                </a:solidFill>
              </a:rPr>
              <a:t>应用中，页面与页面之间的跳转是通过</a:t>
            </a:r>
            <a:r>
              <a:rPr lang="en-US" altLang="zh-CN" sz="3200" dirty="0" smtClean="0">
                <a:solidFill>
                  <a:schemeClr val="tx1">
                    <a:lumMod val="85000"/>
                    <a:lumOff val="15000"/>
                  </a:schemeClr>
                </a:solidFill>
              </a:rPr>
              <a:t>HTTP</a:t>
            </a:r>
            <a:r>
              <a:rPr lang="zh-CN" altLang="en-US" sz="3200" dirty="0" smtClean="0">
                <a:solidFill>
                  <a:schemeClr val="tx1">
                    <a:lumMod val="85000"/>
                    <a:lumOff val="15000"/>
                  </a:schemeClr>
                </a:solidFill>
              </a:rPr>
              <a:t>协议进行的。</a:t>
            </a:r>
            <a:endParaRPr lang="en-US" altLang="zh-CN" sz="3200" dirty="0" smtClean="0">
              <a:solidFill>
                <a:schemeClr val="tx1">
                  <a:lumMod val="85000"/>
                  <a:lumOff val="15000"/>
                </a:schemeClr>
              </a:solidFill>
            </a:endParaRPr>
          </a:p>
          <a:p>
            <a:pPr marL="857250" lvl="2" indent="-457200">
              <a:spcAft>
                <a:spcPts val="600"/>
              </a:spcAft>
              <a:buFont typeface="微软雅黑" panose="020B0503020204020204" pitchFamily="34" charset="-122"/>
              <a:buChar char="‐"/>
            </a:pPr>
            <a:r>
              <a:rPr lang="zh-CN" altLang="en-US" sz="2800" dirty="0" smtClean="0">
                <a:solidFill>
                  <a:schemeClr val="tx1">
                    <a:lumMod val="85000"/>
                    <a:lumOff val="15000"/>
                  </a:schemeClr>
                </a:solidFill>
              </a:rPr>
              <a:t>请求页面会向目的地页面发送一个</a:t>
            </a:r>
            <a:r>
              <a:rPr lang="en-US" altLang="zh-CN" sz="2800" dirty="0" smtClean="0">
                <a:solidFill>
                  <a:schemeClr val="tx1">
                    <a:lumMod val="85000"/>
                    <a:lumOff val="15000"/>
                  </a:schemeClr>
                </a:solidFill>
              </a:rPr>
              <a:t>HTTP</a:t>
            </a:r>
            <a:r>
              <a:rPr lang="zh-CN" altLang="en-US" sz="2800" dirty="0" smtClean="0">
                <a:solidFill>
                  <a:schemeClr val="tx1">
                    <a:lumMod val="85000"/>
                    <a:lumOff val="15000"/>
                  </a:schemeClr>
                </a:solidFill>
              </a:rPr>
              <a:t>请求（借助</a:t>
            </a:r>
            <a:r>
              <a:rPr lang="zh-CN" altLang="en-US" sz="2800" dirty="0" smtClean="0">
                <a:solidFill>
                  <a:srgbClr val="C00000"/>
                </a:solidFill>
              </a:rPr>
              <a:t>请求对象</a:t>
            </a:r>
            <a:r>
              <a:rPr lang="zh-CN" altLang="en-US" sz="2800" dirty="0" smtClean="0">
                <a:solidFill>
                  <a:schemeClr val="tx1">
                    <a:lumMod val="85000"/>
                    <a:lumOff val="15000"/>
                  </a:schemeClr>
                </a:solidFill>
              </a:rPr>
              <a:t>实现）。</a:t>
            </a:r>
            <a:endParaRPr lang="en-US" altLang="zh-CN" sz="2800" dirty="0" smtClean="0">
              <a:solidFill>
                <a:schemeClr val="tx1">
                  <a:lumMod val="85000"/>
                  <a:lumOff val="15000"/>
                </a:schemeClr>
              </a:solidFill>
            </a:endParaRPr>
          </a:p>
          <a:p>
            <a:pPr marL="1314450" lvl="3" indent="-457200">
              <a:spcAft>
                <a:spcPts val="600"/>
              </a:spcAft>
              <a:buFont typeface="Wingdings" panose="05000000000000000000" pitchFamily="2" charset="2"/>
              <a:buChar char="ü"/>
            </a:pPr>
            <a:r>
              <a:rPr lang="zh-CN" altLang="en-US" sz="2800" dirty="0" smtClean="0">
                <a:solidFill>
                  <a:schemeClr val="tx1">
                    <a:lumMod val="85000"/>
                    <a:lumOff val="15000"/>
                  </a:schemeClr>
                </a:solidFill>
              </a:rPr>
              <a:t>请求对象中内容包括（</a:t>
            </a:r>
            <a:r>
              <a:rPr lang="zh-CN" altLang="en-US" sz="2800" dirty="0" smtClean="0">
                <a:solidFill>
                  <a:srgbClr val="C00000"/>
                </a:solidFill>
              </a:rPr>
              <a:t>请求目的地、提交数据等</a:t>
            </a:r>
            <a:r>
              <a:rPr lang="zh-CN" altLang="en-US" sz="2800" dirty="0" smtClean="0">
                <a:solidFill>
                  <a:schemeClr val="tx1">
                    <a:lumMod val="85000"/>
                    <a:lumOff val="15000"/>
                  </a:schemeClr>
                </a:solidFill>
              </a:rPr>
              <a:t>）</a:t>
            </a:r>
            <a:endParaRPr lang="en-US" altLang="zh-CN" sz="2800" dirty="0" smtClean="0">
              <a:solidFill>
                <a:schemeClr val="tx1">
                  <a:lumMod val="85000"/>
                  <a:lumOff val="15000"/>
                </a:schemeClr>
              </a:solidFill>
            </a:endParaRPr>
          </a:p>
          <a:p>
            <a:pPr marL="857250" lvl="2" indent="-457200">
              <a:spcAft>
                <a:spcPts val="600"/>
              </a:spcAft>
              <a:buFont typeface="微软雅黑" panose="020B0503020204020204" pitchFamily="34" charset="-122"/>
              <a:buChar char="‐"/>
            </a:pPr>
            <a:r>
              <a:rPr lang="zh-CN" altLang="en-US" sz="2800" dirty="0" smtClean="0">
                <a:solidFill>
                  <a:schemeClr val="tx1">
                    <a:lumMod val="85000"/>
                    <a:lumOff val="15000"/>
                  </a:schemeClr>
                </a:solidFill>
              </a:rPr>
              <a:t>目的地页面会反馈给请求页面一个</a:t>
            </a:r>
            <a:r>
              <a:rPr lang="en-US" altLang="zh-CN" sz="2800" dirty="0" smtClean="0">
                <a:solidFill>
                  <a:schemeClr val="tx1">
                    <a:lumMod val="85000"/>
                    <a:lumOff val="15000"/>
                  </a:schemeClr>
                </a:solidFill>
              </a:rPr>
              <a:t>HTTP</a:t>
            </a:r>
            <a:r>
              <a:rPr lang="zh-CN" altLang="en-US" sz="2800" dirty="0" smtClean="0">
                <a:solidFill>
                  <a:schemeClr val="tx1">
                    <a:lumMod val="85000"/>
                    <a:lumOff val="15000"/>
                  </a:schemeClr>
                </a:solidFill>
              </a:rPr>
              <a:t>响应（借助</a:t>
            </a:r>
            <a:r>
              <a:rPr lang="zh-CN" altLang="en-US" sz="2800" dirty="0" smtClean="0">
                <a:solidFill>
                  <a:srgbClr val="C00000"/>
                </a:solidFill>
              </a:rPr>
              <a:t>响应对象</a:t>
            </a:r>
            <a:r>
              <a:rPr lang="zh-CN" altLang="en-US" sz="2800" dirty="0" smtClean="0">
                <a:solidFill>
                  <a:schemeClr val="tx1">
                    <a:lumMod val="85000"/>
                    <a:lumOff val="15000"/>
                  </a:schemeClr>
                </a:solidFill>
              </a:rPr>
              <a:t>实现）。</a:t>
            </a:r>
            <a:endParaRPr lang="en-US" altLang="zh-CN" sz="2800" dirty="0" smtClean="0">
              <a:solidFill>
                <a:schemeClr val="tx1">
                  <a:lumMod val="85000"/>
                  <a:lumOff val="15000"/>
                </a:schemeClr>
              </a:solidFill>
            </a:endParaRPr>
          </a:p>
          <a:p>
            <a:pPr marL="1314450" lvl="3" indent="-457200">
              <a:spcAft>
                <a:spcPts val="600"/>
              </a:spcAft>
              <a:buFont typeface="Wingdings" panose="05000000000000000000" pitchFamily="2" charset="2"/>
              <a:buChar char="ü"/>
            </a:pPr>
            <a:r>
              <a:rPr lang="zh-CN" altLang="en-US" sz="2800" dirty="0" smtClean="0">
                <a:solidFill>
                  <a:schemeClr val="tx1">
                    <a:lumMod val="85000"/>
                    <a:lumOff val="15000"/>
                  </a:schemeClr>
                </a:solidFill>
              </a:rPr>
              <a:t>响应对象中包括（</a:t>
            </a:r>
            <a:r>
              <a:rPr lang="zh-CN" altLang="en-US" sz="2800" dirty="0" smtClean="0">
                <a:solidFill>
                  <a:srgbClr val="C00000"/>
                </a:solidFill>
              </a:rPr>
              <a:t>响应消息内容</a:t>
            </a:r>
            <a:r>
              <a:rPr lang="zh-CN" altLang="en-US" sz="2800" dirty="0" smtClean="0">
                <a:solidFill>
                  <a:schemeClr val="tx1">
                    <a:lumMod val="85000"/>
                    <a:lumOff val="15000"/>
                  </a:schemeClr>
                </a:solidFill>
              </a:rPr>
              <a:t>）</a:t>
            </a:r>
            <a:endParaRPr lang="en-US" altLang="zh-CN" sz="2800" dirty="0" smtClean="0">
              <a:solidFill>
                <a:schemeClr val="tx1">
                  <a:lumMod val="85000"/>
                  <a:lumOff val="15000"/>
                </a:schemeClr>
              </a:solidFill>
            </a:endParaRPr>
          </a:p>
          <a:p>
            <a:pPr>
              <a:spcAft>
                <a:spcPts val="600"/>
              </a:spcAft>
            </a:pPr>
            <a:r>
              <a:rPr lang="en-US" altLang="zh-CN" sz="3200" dirty="0" smtClean="0">
                <a:solidFill>
                  <a:schemeClr val="tx1">
                    <a:lumMod val="85000"/>
                    <a:lumOff val="15000"/>
                  </a:schemeClr>
                </a:solidFill>
              </a:rPr>
              <a:t>Android</a:t>
            </a:r>
            <a:r>
              <a:rPr lang="zh-CN" altLang="en-US" sz="3200" dirty="0" smtClean="0">
                <a:solidFill>
                  <a:schemeClr val="tx1">
                    <a:lumMod val="85000"/>
                    <a:lumOff val="15000"/>
                  </a:schemeClr>
                </a:solidFill>
              </a:rPr>
              <a:t>中要实现页面跳转，同样需要具备充当请求对象和响应对象的东西。</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8</a:t>
            </a:fld>
            <a:endParaRPr lang="zh-CN" altLang="en-US"/>
          </a:p>
        </p:txBody>
      </p:sp>
    </p:spTree>
    <p:extLst>
      <p:ext uri="{BB962C8B-B14F-4D97-AF65-F5344CB8AC3E}">
        <p14:creationId xmlns:p14="http://schemas.microsoft.com/office/powerpoint/2010/main" val="214158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resume</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18</a:t>
            </a:fld>
            <a:endParaRPr lang="zh-CN" altLang="en-US"/>
          </a:p>
        </p:txBody>
      </p:sp>
    </p:spTree>
    <p:extLst>
      <p:ext uri="{BB962C8B-B14F-4D97-AF65-F5344CB8AC3E}">
        <p14:creationId xmlns:p14="http://schemas.microsoft.com/office/powerpoint/2010/main" val="3880102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onCreate</a:t>
            </a:r>
            <a:r>
              <a:rPr lang="en-US" altLang="zh-CN" baseline="0" dirty="0" smtClean="0"/>
              <a:t> </a:t>
            </a:r>
            <a:r>
              <a:rPr lang="zh-CN" altLang="en-US" baseline="0" dirty="0" smtClean="0"/>
              <a:t>相当于构造方法</a:t>
            </a:r>
            <a:endParaRPr lang="en-US" altLang="zh-CN" baseline="0" dirty="0" smtClean="0"/>
          </a:p>
          <a:p>
            <a:r>
              <a:rPr lang="en-US" altLang="zh-CN" baseline="0" dirty="0" err="1" smtClean="0"/>
              <a:t>onStart</a:t>
            </a:r>
            <a:r>
              <a:rPr lang="en-US" altLang="zh-CN" baseline="0" dirty="0" smtClean="0"/>
              <a:t> </a:t>
            </a:r>
            <a:r>
              <a:rPr lang="zh-CN" altLang="en-US" baseline="0" dirty="0" smtClean="0"/>
              <a:t>显示界面，还不能交互</a:t>
            </a:r>
            <a:endParaRPr lang="en-US" altLang="zh-CN" baseline="0" dirty="0" smtClean="0"/>
          </a:p>
          <a:p>
            <a:r>
              <a:rPr lang="en-US" altLang="zh-CN" dirty="0" err="1" smtClean="0"/>
              <a:t>OnResume</a:t>
            </a:r>
            <a:r>
              <a:rPr lang="zh-CN" altLang="en-US" dirty="0" smtClean="0"/>
              <a:t>可以交互了，处于栈顶了，进入</a:t>
            </a:r>
            <a:r>
              <a:rPr lang="en-US" altLang="zh-CN" dirty="0" smtClean="0"/>
              <a:t>Resume</a:t>
            </a:r>
            <a:r>
              <a:rPr lang="zh-CN" altLang="en-US" dirty="0" smtClean="0"/>
              <a:t>状态</a:t>
            </a:r>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23</a:t>
            </a:fld>
            <a:endParaRPr lang="zh-CN" altLang="en-US"/>
          </a:p>
        </p:txBody>
      </p:sp>
    </p:spTree>
    <p:extLst>
      <p:ext uri="{BB962C8B-B14F-4D97-AF65-F5344CB8AC3E}">
        <p14:creationId xmlns:p14="http://schemas.microsoft.com/office/powerpoint/2010/main" val="144047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24</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与</a:t>
            </a:r>
            <a:r>
              <a:rPr lang="en-US" altLang="zh-CN" dirty="0" smtClean="0"/>
              <a:t>Activity</a:t>
            </a:r>
            <a:r>
              <a:rPr lang="zh-CN" altLang="en-US" dirty="0" smtClean="0"/>
              <a:t>级别差不多，</a:t>
            </a:r>
            <a:r>
              <a:rPr lang="en-US" altLang="zh-CN" dirty="0" smtClean="0"/>
              <a:t>Windows</a:t>
            </a:r>
            <a:r>
              <a:rPr lang="zh-CN" altLang="en-US" dirty="0" smtClean="0"/>
              <a:t>下服务的后台，例如</a:t>
            </a:r>
            <a:r>
              <a:rPr lang="en-US" altLang="zh-CN" dirty="0" err="1" smtClean="0"/>
              <a:t>mysqld</a:t>
            </a:r>
            <a:r>
              <a:rPr lang="zh-CN" altLang="en-US" dirty="0" smtClean="0"/>
              <a:t>。</a:t>
            </a:r>
            <a:endParaRPr lang="en-US" altLang="zh-CN" dirty="0" smtClean="0"/>
          </a:p>
          <a:p>
            <a:r>
              <a:rPr lang="en-US" altLang="zh-CN" dirty="0" smtClean="0">
                <a:hlinkClick r:id="rId3"/>
              </a:rPr>
              <a:t>Android</a:t>
            </a:r>
            <a:r>
              <a:rPr lang="zh-CN" altLang="en-US" dirty="0" smtClean="0"/>
              <a:t>中的服务和</a:t>
            </a:r>
            <a:r>
              <a:rPr lang="en-US" altLang="zh-CN" dirty="0" smtClean="0">
                <a:hlinkClick r:id="rId4"/>
              </a:rPr>
              <a:t>windows</a:t>
            </a:r>
            <a:r>
              <a:rPr lang="zh-CN" altLang="en-US" dirty="0" smtClean="0"/>
              <a:t>中的服务是类似的东西，服务一般没有用户操作界面，它运行于</a:t>
            </a:r>
            <a:r>
              <a:rPr lang="zh-CN" altLang="en-US" dirty="0" smtClean="0">
                <a:hlinkClick r:id="rId5"/>
              </a:rPr>
              <a:t>系统</a:t>
            </a:r>
            <a:r>
              <a:rPr lang="zh-CN" altLang="en-US" dirty="0" smtClean="0"/>
              <a:t>中不容易被用户发觉，可以使用它开发如监控之类的程序</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也是</a:t>
            </a:r>
            <a:r>
              <a:rPr lang="en-US" altLang="zh-CN" dirty="0" smtClean="0"/>
              <a:t>Android</a:t>
            </a:r>
            <a:r>
              <a:rPr lang="zh-CN" altLang="en-US" dirty="0" smtClean="0"/>
              <a:t>应用程序中非常重要的组件。利用</a:t>
            </a:r>
            <a:r>
              <a:rPr lang="en-US" altLang="zh-CN" dirty="0" smtClean="0"/>
              <a:t>service</a:t>
            </a:r>
            <a:r>
              <a:rPr lang="zh-CN" altLang="en-US" dirty="0" smtClean="0"/>
              <a:t>实现版本的更新和检查</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85000"/>
                    <a:lumOff val="15000"/>
                  </a:schemeClr>
                </a:solidFill>
              </a:rPr>
              <a:t>服务是指执行指定系统功能的程序、例程或进程，以便支持其它程序，尤其是底层</a:t>
            </a:r>
            <a:r>
              <a:rPr lang="en-US" altLang="zh-CN" sz="1200" dirty="0" smtClean="0">
                <a:solidFill>
                  <a:schemeClr val="tx1">
                    <a:lumMod val="85000"/>
                    <a:lumOff val="15000"/>
                  </a:schemeClr>
                </a:solidFill>
              </a:rPr>
              <a:t>(</a:t>
            </a:r>
            <a:r>
              <a:rPr lang="zh-CN" altLang="en-US" sz="1200" dirty="0" smtClean="0">
                <a:solidFill>
                  <a:schemeClr val="tx1">
                    <a:lumMod val="85000"/>
                    <a:lumOff val="15000"/>
                  </a:schemeClr>
                </a:solidFill>
              </a:rPr>
              <a:t>接近硬件</a:t>
            </a:r>
            <a:r>
              <a:rPr lang="en-US" altLang="zh-CN" sz="1200" dirty="0" smtClean="0">
                <a:solidFill>
                  <a:schemeClr val="tx1">
                    <a:lumMod val="85000"/>
                    <a:lumOff val="15000"/>
                  </a:schemeClr>
                </a:solidFill>
              </a:rPr>
              <a:t>)</a:t>
            </a:r>
            <a:r>
              <a:rPr lang="zh-CN" altLang="en-US" sz="1200" dirty="0" smtClean="0">
                <a:solidFill>
                  <a:schemeClr val="tx1">
                    <a:lumMod val="85000"/>
                    <a:lumOff val="15000"/>
                  </a:schemeClr>
                </a:solidFill>
              </a:rPr>
              <a:t>程序。我们看不到他们在运行，但是它却在默默为我提供者服务。</a:t>
            </a:r>
            <a:endParaRPr lang="en-US" altLang="zh-CN" sz="1200" dirty="0" smtClean="0">
              <a:solidFill>
                <a:schemeClr val="tx1">
                  <a:lumMod val="85000"/>
                  <a:lumOff val="15000"/>
                </a:schemeClr>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25</a:t>
            </a:fld>
            <a:endParaRPr lang="zh-CN" altLang="en-US"/>
          </a:p>
        </p:txBody>
      </p:sp>
    </p:spTree>
    <p:extLst>
      <p:ext uri="{BB962C8B-B14F-4D97-AF65-F5344CB8AC3E}">
        <p14:creationId xmlns:p14="http://schemas.microsoft.com/office/powerpoint/2010/main" val="3526070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0" y="0"/>
            <a:ext cx="9144000" cy="614150"/>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731991"/>
            <a:ext cx="1053058" cy="31983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785997"/>
            <a:ext cx="1845146" cy="265826"/>
          </a:xfrm>
          <a:prstGeom prst="rect">
            <a:avLst/>
          </a:prstGeom>
        </p:spPr>
        <p:txBody>
          <a:bodyPr/>
          <a:lstStyle>
            <a:lvl1pPr>
              <a:defRPr>
                <a:solidFill>
                  <a:schemeClr val="tx1"/>
                </a:solidFill>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2019/5/15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eveloper.android.com/reference/android/os/Bundl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latin typeface="+mn-ea"/>
                <a:ea typeface="+mn-ea"/>
              </a:rPr>
              <a:t>Android </a:t>
            </a:r>
            <a:r>
              <a:rPr lang="en-US" altLang="zh-CN" dirty="0">
                <a:latin typeface="+mn-ea"/>
                <a:ea typeface="+mn-ea"/>
              </a:rPr>
              <a:t>App</a:t>
            </a:r>
            <a:r>
              <a:rPr lang="zh-CN" altLang="en-US" dirty="0">
                <a:latin typeface="+mn-ea"/>
                <a:ea typeface="+mn-ea"/>
              </a:rPr>
              <a:t>的</a:t>
            </a:r>
            <a:r>
              <a:rPr lang="zh-CN" altLang="en-US" dirty="0" smtClean="0">
                <a:latin typeface="+mn-ea"/>
                <a:ea typeface="+mn-ea"/>
              </a:rPr>
              <a:t>开发</a:t>
            </a:r>
            <a:r>
              <a:rPr lang="en-US" altLang="zh-CN" dirty="0" smtClean="0">
                <a:latin typeface="+mn-ea"/>
                <a:ea typeface="+mn-ea"/>
              </a:rPr>
              <a:t/>
            </a:r>
            <a:br>
              <a:rPr lang="en-US" altLang="zh-CN" dirty="0" smtClean="0">
                <a:latin typeface="+mn-ea"/>
                <a:ea typeface="+mn-ea"/>
              </a:rPr>
            </a:br>
            <a:r>
              <a:rPr lang="zh-CN" altLang="en-US" dirty="0">
                <a:latin typeface="+mn-ea"/>
                <a:ea typeface="+mn-ea"/>
              </a:rPr>
              <a:t>四大组件</a:t>
            </a:r>
          </a:p>
        </p:txBody>
      </p:sp>
    </p:spTree>
    <p:extLst>
      <p:ext uri="{BB962C8B-B14F-4D97-AF65-F5344CB8AC3E}">
        <p14:creationId xmlns:p14="http://schemas.microsoft.com/office/powerpoint/2010/main" val="2124215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mn-ea"/>
                <a:ea typeface="+mn-ea"/>
              </a:rPr>
              <a:t>Activity</a:t>
            </a:r>
            <a:r>
              <a:rPr lang="zh-CN" altLang="en-US" dirty="0">
                <a:latin typeface="+mn-ea"/>
                <a:ea typeface="+mn-ea"/>
              </a:rPr>
              <a:t>跳转（携带数据</a:t>
            </a:r>
            <a:r>
              <a:rPr lang="zh-CN" altLang="en-US" dirty="0"/>
              <a:t>）</a:t>
            </a:r>
          </a:p>
        </p:txBody>
      </p:sp>
      <p:sp>
        <p:nvSpPr>
          <p:cNvPr id="3" name="内容占位符 2"/>
          <p:cNvSpPr>
            <a:spLocks noGrp="1"/>
          </p:cNvSpPr>
          <p:nvPr>
            <p:ph idx="1"/>
          </p:nvPr>
        </p:nvSpPr>
        <p:spPr>
          <a:xfrm>
            <a:off x="629562" y="1113588"/>
            <a:ext cx="7992888" cy="1998222"/>
          </a:xfrm>
        </p:spPr>
        <p:txBody>
          <a:bodyPr>
            <a:noAutofit/>
          </a:bodyPr>
          <a:lstStyle/>
          <a:p>
            <a:pPr marL="0" indent="-300038">
              <a:spcAft>
                <a:spcPts val="450"/>
              </a:spcAft>
            </a:pPr>
            <a:r>
              <a:rPr lang="zh-CN" altLang="en-US" sz="2800" dirty="0">
                <a:solidFill>
                  <a:schemeClr val="tx1">
                    <a:lumMod val="85000"/>
                    <a:lumOff val="15000"/>
                  </a:schemeClr>
                </a:solidFill>
                <a:latin typeface="+mn-ea"/>
                <a:ea typeface="+mn-ea"/>
              </a:rPr>
              <a:t>发送请求的</a:t>
            </a:r>
            <a:r>
              <a:rPr lang="en-US" altLang="zh-CN" sz="2800" dirty="0">
                <a:solidFill>
                  <a:schemeClr val="tx1">
                    <a:lumMod val="85000"/>
                    <a:lumOff val="15000"/>
                  </a:schemeClr>
                </a:solidFill>
                <a:latin typeface="+mn-ea"/>
                <a:ea typeface="+mn-ea"/>
              </a:rPr>
              <a:t>Activity</a:t>
            </a:r>
            <a:r>
              <a:rPr lang="zh-CN" altLang="en-US" sz="2800" dirty="0">
                <a:solidFill>
                  <a:schemeClr val="tx1">
                    <a:lumMod val="85000"/>
                    <a:lumOff val="15000"/>
                  </a:schemeClr>
                </a:solidFill>
                <a:latin typeface="+mn-ea"/>
                <a:ea typeface="+mn-ea"/>
              </a:rPr>
              <a:t>页面</a:t>
            </a:r>
            <a:endParaRPr lang="en-US" altLang="zh-CN" sz="2800" dirty="0">
              <a:solidFill>
                <a:schemeClr val="tx1">
                  <a:lumMod val="85000"/>
                  <a:lumOff val="15000"/>
                </a:schemeClr>
              </a:solidFill>
              <a:latin typeface="+mn-ea"/>
              <a:ea typeface="+mn-ea"/>
            </a:endParaRPr>
          </a:p>
          <a:p>
            <a:pPr marL="685800" lvl="2" indent="-385763">
              <a:spcBef>
                <a:spcPts val="450"/>
              </a:spcBef>
              <a:spcAft>
                <a:spcPts val="450"/>
              </a:spcAft>
              <a:buFont typeface="+mj-lt"/>
              <a:buAutoNum type="arabicPeriod" startAt="3"/>
            </a:pPr>
            <a:r>
              <a:rPr lang="zh-CN" altLang="en-US" dirty="0">
                <a:solidFill>
                  <a:schemeClr val="tx1">
                    <a:lumMod val="85000"/>
                    <a:lumOff val="15000"/>
                  </a:schemeClr>
                </a:solidFill>
                <a:latin typeface="+mn-ea"/>
                <a:ea typeface="+mn-ea"/>
              </a:rPr>
              <a:t>携带数据（可选）：</a:t>
            </a:r>
            <a:endParaRPr lang="en-US" altLang="zh-CN" dirty="0">
              <a:solidFill>
                <a:schemeClr val="tx1">
                  <a:lumMod val="85000"/>
                  <a:lumOff val="15000"/>
                </a:schemeClr>
              </a:solidFill>
              <a:latin typeface="+mn-ea"/>
              <a:ea typeface="+mn-ea"/>
            </a:endParaRPr>
          </a:p>
          <a:p>
            <a:pPr marL="942975" lvl="3" indent="-300038">
              <a:spcBef>
                <a:spcPts val="450"/>
              </a:spcBef>
              <a:spcAft>
                <a:spcPts val="450"/>
              </a:spcAft>
            </a:pPr>
            <a:r>
              <a:rPr lang="zh-CN" altLang="en-US" sz="2400" dirty="0">
                <a:solidFill>
                  <a:schemeClr val="tx1">
                    <a:lumMod val="85000"/>
                    <a:lumOff val="15000"/>
                  </a:schemeClr>
                </a:solidFill>
                <a:latin typeface="+mn-ea"/>
                <a:ea typeface="+mn-ea"/>
              </a:rPr>
              <a:t>直接添加基本类型参数：</a:t>
            </a:r>
            <a:r>
              <a:rPr lang="en-US" altLang="zh-CN" sz="2400" dirty="0" err="1">
                <a:solidFill>
                  <a:srgbClr val="C00000"/>
                </a:solidFill>
                <a:latin typeface="+mn-ea"/>
                <a:ea typeface="+mn-ea"/>
              </a:rPr>
              <a:t>i.putExtra</a:t>
            </a:r>
            <a:r>
              <a:rPr lang="en-US" altLang="zh-CN" sz="2400" dirty="0">
                <a:solidFill>
                  <a:srgbClr val="C00000"/>
                </a:solidFill>
                <a:latin typeface="+mn-ea"/>
                <a:ea typeface="+mn-ea"/>
              </a:rPr>
              <a:t>( key, value );</a:t>
            </a:r>
          </a:p>
          <a:p>
            <a:pPr marL="942975" lvl="3" indent="-300038">
              <a:spcBef>
                <a:spcPts val="450"/>
              </a:spcBef>
              <a:spcAft>
                <a:spcPts val="450"/>
              </a:spcAft>
            </a:pPr>
            <a:r>
              <a:rPr lang="zh-CN" altLang="en-US" sz="2400" dirty="0">
                <a:solidFill>
                  <a:schemeClr val="tx1">
                    <a:lumMod val="85000"/>
                    <a:lumOff val="15000"/>
                  </a:schemeClr>
                </a:solidFill>
                <a:latin typeface="+mn-ea"/>
                <a:ea typeface="+mn-ea"/>
              </a:rPr>
              <a:t>传递类的对象（需要序列化对象后才可传递）</a:t>
            </a:r>
            <a:endParaRPr lang="en-US" altLang="zh-CN" sz="2400" dirty="0">
              <a:solidFill>
                <a:srgbClr val="C00000"/>
              </a:solidFill>
              <a:latin typeface="+mn-ea"/>
              <a:ea typeface="+mn-ea"/>
            </a:endParaRPr>
          </a:p>
        </p:txBody>
      </p:sp>
    </p:spTree>
    <p:extLst>
      <p:ext uri="{BB962C8B-B14F-4D97-AF65-F5344CB8AC3E}">
        <p14:creationId xmlns:p14="http://schemas.microsoft.com/office/powerpoint/2010/main" val="771390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mn-ea"/>
                <a:ea typeface="+mn-ea"/>
              </a:rPr>
              <a:t>Activity</a:t>
            </a:r>
            <a:r>
              <a:rPr lang="zh-CN" altLang="en-US" sz="3600" dirty="0">
                <a:latin typeface="+mn-ea"/>
                <a:ea typeface="+mn-ea"/>
              </a:rPr>
              <a:t>跳转（携带数据）</a:t>
            </a:r>
          </a:p>
        </p:txBody>
      </p:sp>
      <p:sp>
        <p:nvSpPr>
          <p:cNvPr id="3" name="内容占位符 2"/>
          <p:cNvSpPr>
            <a:spLocks noGrp="1"/>
          </p:cNvSpPr>
          <p:nvPr>
            <p:ph idx="1"/>
          </p:nvPr>
        </p:nvSpPr>
        <p:spPr>
          <a:xfrm>
            <a:off x="629562" y="1113588"/>
            <a:ext cx="8100900" cy="3780420"/>
          </a:xfrm>
        </p:spPr>
        <p:txBody>
          <a:bodyPr>
            <a:normAutofit/>
          </a:bodyPr>
          <a:lstStyle/>
          <a:p>
            <a:pPr marL="0" indent="-300038">
              <a:spcAft>
                <a:spcPts val="450"/>
              </a:spcAft>
            </a:pPr>
            <a:r>
              <a:rPr lang="zh-CN" altLang="en-US" sz="2400" dirty="0">
                <a:solidFill>
                  <a:schemeClr val="tx1">
                    <a:lumMod val="85000"/>
                    <a:lumOff val="15000"/>
                  </a:schemeClr>
                </a:solidFill>
                <a:latin typeface="+mn-ea"/>
                <a:ea typeface="+mn-ea"/>
              </a:rPr>
              <a:t>发送请求的</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页面</a:t>
            </a:r>
            <a:endParaRPr lang="en-US" altLang="zh-CN" sz="2400" dirty="0">
              <a:solidFill>
                <a:schemeClr val="tx1">
                  <a:lumMod val="85000"/>
                  <a:lumOff val="15000"/>
                </a:schemeClr>
              </a:solidFill>
              <a:latin typeface="+mn-ea"/>
              <a:ea typeface="+mn-ea"/>
            </a:endParaRPr>
          </a:p>
          <a:p>
            <a:pPr marL="685800" lvl="2" indent="-385763">
              <a:spcBef>
                <a:spcPts val="450"/>
              </a:spcBef>
              <a:spcAft>
                <a:spcPts val="450"/>
              </a:spcAft>
              <a:buFont typeface="+mj-lt"/>
              <a:buAutoNum type="arabicPeriod" startAt="3"/>
            </a:pPr>
            <a:r>
              <a:rPr lang="zh-CN" altLang="en-US" sz="2100" dirty="0">
                <a:solidFill>
                  <a:schemeClr val="tx1">
                    <a:lumMod val="85000"/>
                    <a:lumOff val="15000"/>
                  </a:schemeClr>
                </a:solidFill>
                <a:latin typeface="+mn-ea"/>
                <a:ea typeface="+mn-ea"/>
              </a:rPr>
              <a:t>携带数据（可选）：</a:t>
            </a:r>
            <a:endParaRPr lang="en-US" altLang="zh-CN" sz="2100" dirty="0">
              <a:solidFill>
                <a:schemeClr val="tx1">
                  <a:lumMod val="85000"/>
                  <a:lumOff val="15000"/>
                </a:schemeClr>
              </a:solidFill>
              <a:latin typeface="+mn-ea"/>
              <a:ea typeface="+mn-ea"/>
            </a:endParaRPr>
          </a:p>
          <a:p>
            <a:pPr marL="942975" lvl="3" indent="-300038">
              <a:spcBef>
                <a:spcPts val="450"/>
              </a:spcBef>
              <a:spcAft>
                <a:spcPts val="450"/>
              </a:spcAft>
            </a:pPr>
            <a:r>
              <a:rPr lang="zh-CN" altLang="en-US" sz="2100" dirty="0">
                <a:solidFill>
                  <a:schemeClr val="tx1">
                    <a:lumMod val="85000"/>
                    <a:lumOff val="15000"/>
                  </a:schemeClr>
                </a:solidFill>
                <a:latin typeface="+mn-ea"/>
                <a:ea typeface="+mn-ea"/>
              </a:rPr>
              <a:t>创建复杂数据对象：借助</a:t>
            </a:r>
            <a:r>
              <a:rPr lang="en-US" altLang="zh-CN" sz="2100" dirty="0">
                <a:solidFill>
                  <a:schemeClr val="tx1">
                    <a:lumMod val="85000"/>
                    <a:lumOff val="15000"/>
                  </a:schemeClr>
                </a:solidFill>
                <a:latin typeface="+mn-ea"/>
                <a:ea typeface="+mn-ea"/>
              </a:rPr>
              <a:t>Bundle</a:t>
            </a:r>
            <a:r>
              <a:rPr lang="zh-CN" altLang="en-US" sz="2100" dirty="0">
                <a:solidFill>
                  <a:schemeClr val="tx1">
                    <a:lumMod val="85000"/>
                    <a:lumOff val="15000"/>
                  </a:schemeClr>
                </a:solidFill>
                <a:latin typeface="+mn-ea"/>
                <a:ea typeface="+mn-ea"/>
              </a:rPr>
              <a:t>对象实现</a:t>
            </a:r>
            <a:endParaRPr lang="en-US" altLang="zh-CN" sz="2100" dirty="0">
              <a:solidFill>
                <a:schemeClr val="tx1">
                  <a:lumMod val="85000"/>
                  <a:lumOff val="15000"/>
                </a:schemeClr>
              </a:solidFill>
              <a:latin typeface="+mn-ea"/>
              <a:ea typeface="+mn-ea"/>
            </a:endParaRPr>
          </a:p>
          <a:p>
            <a:pPr marL="1285875" lvl="4" indent="-300038">
              <a:spcBef>
                <a:spcPts val="450"/>
              </a:spcBef>
              <a:spcAft>
                <a:spcPts val="450"/>
              </a:spcAft>
            </a:pPr>
            <a:r>
              <a:rPr lang="zh-CN" altLang="en-US" sz="2100" dirty="0">
                <a:solidFill>
                  <a:schemeClr val="tx1">
                    <a:lumMod val="85000"/>
                    <a:lumOff val="15000"/>
                  </a:schemeClr>
                </a:solidFill>
                <a:latin typeface="+mn-ea"/>
                <a:ea typeface="+mn-ea"/>
              </a:rPr>
              <a:t>创建</a:t>
            </a:r>
            <a:r>
              <a:rPr lang="en-US" altLang="zh-CN" sz="2100" dirty="0">
                <a:solidFill>
                  <a:schemeClr val="tx1">
                    <a:lumMod val="85000"/>
                    <a:lumOff val="15000"/>
                  </a:schemeClr>
                </a:solidFill>
                <a:latin typeface="+mn-ea"/>
                <a:ea typeface="+mn-ea"/>
              </a:rPr>
              <a:t>Bundle</a:t>
            </a:r>
            <a:r>
              <a:rPr lang="zh-CN" altLang="en-US" sz="2100" dirty="0">
                <a:solidFill>
                  <a:schemeClr val="tx1">
                    <a:lumMod val="85000"/>
                    <a:lumOff val="15000"/>
                  </a:schemeClr>
                </a:solidFill>
                <a:latin typeface="+mn-ea"/>
                <a:ea typeface="+mn-ea"/>
              </a:rPr>
              <a:t>对象：</a:t>
            </a:r>
            <a:r>
              <a:rPr lang="en-US" altLang="zh-CN" sz="2100" dirty="0">
                <a:solidFill>
                  <a:srgbClr val="C00000"/>
                </a:solidFill>
                <a:latin typeface="+mn-ea"/>
                <a:ea typeface="+mn-ea"/>
              </a:rPr>
              <a:t>Bundle b = new Bundle( );</a:t>
            </a:r>
          </a:p>
          <a:p>
            <a:pPr marL="1285875" lvl="4" indent="-300038">
              <a:spcBef>
                <a:spcPts val="450"/>
              </a:spcBef>
              <a:spcAft>
                <a:spcPts val="450"/>
              </a:spcAft>
            </a:pPr>
            <a:r>
              <a:rPr lang="zh-CN" altLang="en-US" sz="2100" dirty="0">
                <a:solidFill>
                  <a:schemeClr val="tx1">
                    <a:lumMod val="85000"/>
                    <a:lumOff val="15000"/>
                  </a:schemeClr>
                </a:solidFill>
                <a:latin typeface="+mn-ea"/>
                <a:ea typeface="+mn-ea"/>
              </a:rPr>
              <a:t>为</a:t>
            </a:r>
            <a:r>
              <a:rPr lang="en-US" altLang="zh-CN" sz="2100" dirty="0">
                <a:solidFill>
                  <a:schemeClr val="tx1">
                    <a:lumMod val="85000"/>
                    <a:lumOff val="15000"/>
                  </a:schemeClr>
                </a:solidFill>
                <a:latin typeface="+mn-ea"/>
                <a:ea typeface="+mn-ea"/>
              </a:rPr>
              <a:t>Bundle</a:t>
            </a:r>
            <a:r>
              <a:rPr lang="zh-CN" altLang="en-US" sz="2100" dirty="0">
                <a:solidFill>
                  <a:schemeClr val="tx1">
                    <a:lumMod val="85000"/>
                    <a:lumOff val="15000"/>
                  </a:schemeClr>
                </a:solidFill>
                <a:latin typeface="+mn-ea"/>
                <a:ea typeface="+mn-ea"/>
              </a:rPr>
              <a:t>对象添加数据：</a:t>
            </a:r>
            <a:r>
              <a:rPr lang="en-US" altLang="zh-CN" sz="2100" dirty="0" err="1">
                <a:solidFill>
                  <a:srgbClr val="C00000"/>
                </a:solidFill>
                <a:latin typeface="+mn-ea"/>
                <a:ea typeface="+mn-ea"/>
              </a:rPr>
              <a:t>b.putString</a:t>
            </a:r>
            <a:r>
              <a:rPr lang="en-US" altLang="zh-CN" sz="2100" dirty="0">
                <a:solidFill>
                  <a:srgbClr val="C00000"/>
                </a:solidFill>
                <a:latin typeface="+mn-ea"/>
                <a:ea typeface="+mn-ea"/>
              </a:rPr>
              <a:t>( );</a:t>
            </a:r>
            <a:r>
              <a:rPr lang="zh-CN" altLang="en-US" sz="2100" dirty="0">
                <a:solidFill>
                  <a:schemeClr val="tx1">
                    <a:lumMod val="85000"/>
                    <a:lumOff val="15000"/>
                  </a:schemeClr>
                </a:solidFill>
                <a:latin typeface="+mn-ea"/>
                <a:ea typeface="+mn-ea"/>
              </a:rPr>
              <a:t>、</a:t>
            </a:r>
            <a:r>
              <a:rPr lang="en-US" altLang="zh-CN" sz="2100" dirty="0" err="1">
                <a:solidFill>
                  <a:srgbClr val="C00000"/>
                </a:solidFill>
                <a:latin typeface="+mn-ea"/>
                <a:ea typeface="+mn-ea"/>
              </a:rPr>
              <a:t>b.putSerializable</a:t>
            </a:r>
            <a:r>
              <a:rPr lang="en-US" altLang="zh-CN" sz="2100" dirty="0">
                <a:solidFill>
                  <a:srgbClr val="C00000"/>
                </a:solidFill>
                <a:latin typeface="+mn-ea"/>
                <a:ea typeface="+mn-ea"/>
              </a:rPr>
              <a:t>( );</a:t>
            </a:r>
            <a:r>
              <a:rPr lang="zh-CN" altLang="en-US" sz="2100" dirty="0">
                <a:solidFill>
                  <a:schemeClr val="tx1">
                    <a:lumMod val="85000"/>
                    <a:lumOff val="15000"/>
                  </a:schemeClr>
                </a:solidFill>
                <a:latin typeface="+mn-ea"/>
                <a:ea typeface="+mn-ea"/>
              </a:rPr>
              <a:t>、</a:t>
            </a:r>
            <a:r>
              <a:rPr lang="en-US" altLang="zh-CN" sz="2100" dirty="0">
                <a:solidFill>
                  <a:schemeClr val="tx1">
                    <a:lumMod val="85000"/>
                    <a:lumOff val="15000"/>
                  </a:schemeClr>
                </a:solidFill>
                <a:latin typeface="+mn-ea"/>
                <a:ea typeface="+mn-ea"/>
              </a:rPr>
              <a:t>……</a:t>
            </a:r>
          </a:p>
          <a:p>
            <a:pPr marL="1285875" lvl="4" indent="-300038">
              <a:spcBef>
                <a:spcPts val="450"/>
              </a:spcBef>
              <a:spcAft>
                <a:spcPts val="450"/>
              </a:spcAft>
            </a:pPr>
            <a:r>
              <a:rPr lang="zh-CN" altLang="en-US" sz="2100" dirty="0">
                <a:solidFill>
                  <a:schemeClr val="tx1">
                    <a:lumMod val="85000"/>
                    <a:lumOff val="15000"/>
                  </a:schemeClr>
                </a:solidFill>
                <a:latin typeface="+mn-ea"/>
                <a:ea typeface="+mn-ea"/>
              </a:rPr>
              <a:t>把</a:t>
            </a:r>
            <a:r>
              <a:rPr lang="en-US" altLang="zh-CN" sz="2100" dirty="0">
                <a:solidFill>
                  <a:schemeClr val="tx1">
                    <a:lumMod val="85000"/>
                    <a:lumOff val="15000"/>
                  </a:schemeClr>
                </a:solidFill>
                <a:latin typeface="+mn-ea"/>
                <a:ea typeface="+mn-ea"/>
              </a:rPr>
              <a:t>Bundle</a:t>
            </a:r>
            <a:r>
              <a:rPr lang="zh-CN" altLang="en-US" sz="2100" dirty="0">
                <a:solidFill>
                  <a:schemeClr val="tx1">
                    <a:lumMod val="85000"/>
                    <a:lumOff val="15000"/>
                  </a:schemeClr>
                </a:solidFill>
                <a:latin typeface="+mn-ea"/>
                <a:ea typeface="+mn-ea"/>
              </a:rPr>
              <a:t>对象添加到</a:t>
            </a:r>
            <a:r>
              <a:rPr lang="en-US" altLang="zh-CN" sz="2100" dirty="0">
                <a:solidFill>
                  <a:schemeClr val="tx1">
                    <a:lumMod val="85000"/>
                    <a:lumOff val="15000"/>
                  </a:schemeClr>
                </a:solidFill>
                <a:latin typeface="+mn-ea"/>
                <a:ea typeface="+mn-ea"/>
              </a:rPr>
              <a:t>Intent</a:t>
            </a:r>
            <a:r>
              <a:rPr lang="zh-CN" altLang="en-US" sz="2100" dirty="0">
                <a:solidFill>
                  <a:schemeClr val="tx1">
                    <a:lumMod val="85000"/>
                    <a:lumOff val="15000"/>
                  </a:schemeClr>
                </a:solidFill>
                <a:latin typeface="+mn-ea"/>
                <a:ea typeface="+mn-ea"/>
              </a:rPr>
              <a:t>对象中：</a:t>
            </a:r>
            <a:r>
              <a:rPr lang="en-US" altLang="zh-CN" sz="2100" dirty="0" err="1">
                <a:solidFill>
                  <a:srgbClr val="C00000"/>
                </a:solidFill>
                <a:latin typeface="+mn-ea"/>
                <a:ea typeface="+mn-ea"/>
              </a:rPr>
              <a:t>i.putExtra</a:t>
            </a:r>
            <a:r>
              <a:rPr lang="en-US" altLang="zh-CN" sz="2100" dirty="0">
                <a:solidFill>
                  <a:srgbClr val="C00000"/>
                </a:solidFill>
                <a:latin typeface="+mn-ea"/>
                <a:ea typeface="+mn-ea"/>
              </a:rPr>
              <a:t>(Bundle</a:t>
            </a:r>
            <a:r>
              <a:rPr lang="zh-CN" altLang="en-US" sz="2100" dirty="0">
                <a:solidFill>
                  <a:srgbClr val="C00000"/>
                </a:solidFill>
                <a:latin typeface="+mn-ea"/>
                <a:ea typeface="+mn-ea"/>
              </a:rPr>
              <a:t>对象</a:t>
            </a:r>
            <a:r>
              <a:rPr lang="en-US" altLang="zh-CN" sz="2100" dirty="0">
                <a:solidFill>
                  <a:srgbClr val="C00000"/>
                </a:solidFill>
                <a:latin typeface="+mn-ea"/>
                <a:ea typeface="+mn-ea"/>
              </a:rPr>
              <a:t>);</a:t>
            </a:r>
          </a:p>
          <a:p>
            <a:pPr marL="642938" lvl="3" indent="0">
              <a:spcBef>
                <a:spcPts val="450"/>
              </a:spcBef>
              <a:spcAft>
                <a:spcPts val="450"/>
              </a:spcAft>
              <a:buNone/>
            </a:pPr>
            <a:r>
              <a:rPr lang="en-US" altLang="zh-CN" sz="1800" dirty="0">
                <a:solidFill>
                  <a:schemeClr val="tx1">
                    <a:lumMod val="85000"/>
                    <a:lumOff val="15000"/>
                  </a:schemeClr>
                </a:solidFill>
                <a:hlinkClick r:id="rId2"/>
              </a:rPr>
              <a:t>http://developer.android.com/reference/android/os/Bundle.html</a:t>
            </a:r>
            <a:endParaRPr lang="en-US" altLang="zh-CN" sz="1800" dirty="0">
              <a:solidFill>
                <a:schemeClr val="tx1">
                  <a:lumMod val="85000"/>
                  <a:lumOff val="15000"/>
                </a:schemeClr>
              </a:solidFill>
            </a:endParaRPr>
          </a:p>
        </p:txBody>
      </p:sp>
    </p:spTree>
    <p:extLst>
      <p:ext uri="{BB962C8B-B14F-4D97-AF65-F5344CB8AC3E}">
        <p14:creationId xmlns:p14="http://schemas.microsoft.com/office/powerpoint/2010/main" val="3976255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mn-ea"/>
                <a:ea typeface="+mn-ea"/>
              </a:rPr>
              <a:t>Activity</a:t>
            </a:r>
            <a:r>
              <a:rPr lang="zh-CN" altLang="en-US" sz="3600" dirty="0">
                <a:latin typeface="+mn-ea"/>
                <a:ea typeface="+mn-ea"/>
              </a:rPr>
              <a:t>跳转（被请求页面处理请求）</a:t>
            </a:r>
          </a:p>
        </p:txBody>
      </p:sp>
      <p:sp>
        <p:nvSpPr>
          <p:cNvPr id="3" name="内容占位符 2"/>
          <p:cNvSpPr>
            <a:spLocks noGrp="1"/>
          </p:cNvSpPr>
          <p:nvPr>
            <p:ph idx="1"/>
          </p:nvPr>
        </p:nvSpPr>
        <p:spPr>
          <a:xfrm>
            <a:off x="575556" y="1200151"/>
            <a:ext cx="8111244" cy="3394472"/>
          </a:xfrm>
        </p:spPr>
        <p:txBody>
          <a:bodyPr>
            <a:normAutofit/>
          </a:bodyPr>
          <a:lstStyle/>
          <a:p>
            <a:pPr marL="0" indent="-300038">
              <a:spcAft>
                <a:spcPts val="450"/>
              </a:spcAft>
            </a:pPr>
            <a:r>
              <a:rPr lang="zh-CN" altLang="en-US" sz="2400" dirty="0">
                <a:solidFill>
                  <a:schemeClr val="tx1">
                    <a:lumMod val="85000"/>
                    <a:lumOff val="15000"/>
                  </a:schemeClr>
                </a:solidFill>
                <a:latin typeface="+mn-ea"/>
                <a:ea typeface="+mn-ea"/>
              </a:rPr>
              <a:t>被请求的</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页面</a:t>
            </a:r>
            <a:endParaRPr lang="en-US" altLang="zh-CN" sz="2400" dirty="0">
              <a:solidFill>
                <a:schemeClr val="tx1">
                  <a:lumMod val="85000"/>
                  <a:lumOff val="15000"/>
                </a:schemeClr>
              </a:solidFill>
              <a:latin typeface="+mn-ea"/>
              <a:ea typeface="+mn-ea"/>
            </a:endParaRPr>
          </a:p>
          <a:p>
            <a:pPr marL="600075" lvl="2" indent="-300038">
              <a:spcBef>
                <a:spcPts val="450"/>
              </a:spcBef>
              <a:spcAft>
                <a:spcPts val="450"/>
              </a:spcAft>
            </a:pPr>
            <a:r>
              <a:rPr lang="zh-CN" altLang="en-US" sz="2100" dirty="0">
                <a:solidFill>
                  <a:schemeClr val="tx1">
                    <a:lumMod val="85000"/>
                    <a:lumOff val="15000"/>
                  </a:schemeClr>
                </a:solidFill>
                <a:latin typeface="+mn-ea"/>
                <a:ea typeface="+mn-ea"/>
              </a:rPr>
              <a:t>获得</a:t>
            </a:r>
            <a:r>
              <a:rPr lang="en-US" altLang="zh-CN" sz="2100" dirty="0">
                <a:solidFill>
                  <a:schemeClr val="tx1">
                    <a:lumMod val="85000"/>
                    <a:lumOff val="15000"/>
                  </a:schemeClr>
                </a:solidFill>
                <a:latin typeface="+mn-ea"/>
                <a:ea typeface="+mn-ea"/>
              </a:rPr>
              <a:t>Intent</a:t>
            </a:r>
            <a:r>
              <a:rPr lang="zh-CN" altLang="en-US" sz="2100" dirty="0">
                <a:solidFill>
                  <a:schemeClr val="tx1">
                    <a:lumMod val="85000"/>
                    <a:lumOff val="15000"/>
                  </a:schemeClr>
                </a:solidFill>
                <a:latin typeface="+mn-ea"/>
                <a:ea typeface="+mn-ea"/>
              </a:rPr>
              <a:t>对象（请求对象）：</a:t>
            </a:r>
            <a:endParaRPr lang="en-US" altLang="zh-CN" sz="2100" dirty="0">
              <a:solidFill>
                <a:schemeClr val="tx1">
                  <a:lumMod val="85000"/>
                  <a:lumOff val="15000"/>
                </a:schemeClr>
              </a:solidFill>
              <a:latin typeface="+mn-ea"/>
              <a:ea typeface="+mn-ea"/>
            </a:endParaRPr>
          </a:p>
          <a:p>
            <a:pPr marL="942975" lvl="3" indent="-300038">
              <a:spcBef>
                <a:spcPts val="450"/>
              </a:spcBef>
              <a:spcAft>
                <a:spcPts val="450"/>
              </a:spcAft>
            </a:pPr>
            <a:r>
              <a:rPr lang="en-US" altLang="zh-CN" sz="2100" dirty="0">
                <a:solidFill>
                  <a:srgbClr val="C00000"/>
                </a:solidFill>
                <a:latin typeface="+mn-ea"/>
                <a:ea typeface="+mn-ea"/>
              </a:rPr>
              <a:t>Intent request = </a:t>
            </a:r>
            <a:r>
              <a:rPr lang="en-US" altLang="zh-CN" sz="2100" dirty="0" err="1">
                <a:solidFill>
                  <a:srgbClr val="C00000"/>
                </a:solidFill>
                <a:latin typeface="+mn-ea"/>
                <a:ea typeface="+mn-ea"/>
              </a:rPr>
              <a:t>getIntent</a:t>
            </a:r>
            <a:r>
              <a:rPr lang="en-US" altLang="zh-CN" sz="2100" dirty="0">
                <a:solidFill>
                  <a:srgbClr val="C00000"/>
                </a:solidFill>
                <a:latin typeface="+mn-ea"/>
                <a:ea typeface="+mn-ea"/>
              </a:rPr>
              <a:t>( );</a:t>
            </a:r>
          </a:p>
          <a:p>
            <a:pPr marL="600075" lvl="2" indent="-300038">
              <a:spcBef>
                <a:spcPts val="450"/>
              </a:spcBef>
              <a:spcAft>
                <a:spcPts val="450"/>
              </a:spcAft>
            </a:pPr>
            <a:r>
              <a:rPr lang="zh-CN" altLang="en-US" sz="2100" dirty="0">
                <a:solidFill>
                  <a:schemeClr val="tx1">
                    <a:lumMod val="85000"/>
                    <a:lumOff val="15000"/>
                  </a:schemeClr>
                </a:solidFill>
                <a:latin typeface="+mn-ea"/>
                <a:ea typeface="+mn-ea"/>
              </a:rPr>
              <a:t>获得请求参数：</a:t>
            </a:r>
            <a:endParaRPr lang="en-US" altLang="zh-CN" sz="2100" dirty="0">
              <a:solidFill>
                <a:schemeClr val="tx1">
                  <a:lumMod val="85000"/>
                  <a:lumOff val="15000"/>
                </a:schemeClr>
              </a:solidFill>
              <a:latin typeface="+mn-ea"/>
              <a:ea typeface="+mn-ea"/>
            </a:endParaRPr>
          </a:p>
          <a:p>
            <a:pPr marL="942975" lvl="3" indent="-300038">
              <a:spcBef>
                <a:spcPts val="450"/>
              </a:spcBef>
              <a:spcAft>
                <a:spcPts val="450"/>
              </a:spcAft>
            </a:pPr>
            <a:r>
              <a:rPr lang="en-US" altLang="zh-CN" sz="2100" dirty="0" err="1">
                <a:solidFill>
                  <a:srgbClr val="C00000"/>
                </a:solidFill>
                <a:latin typeface="+mn-ea"/>
                <a:ea typeface="+mn-ea"/>
              </a:rPr>
              <a:t>request.getIntExtra</a:t>
            </a:r>
            <a:r>
              <a:rPr lang="en-US" altLang="zh-CN" sz="2100" dirty="0">
                <a:solidFill>
                  <a:srgbClr val="C00000"/>
                </a:solidFill>
                <a:latin typeface="+mn-ea"/>
                <a:ea typeface="+mn-ea"/>
              </a:rPr>
              <a:t>( );</a:t>
            </a:r>
            <a:r>
              <a:rPr lang="zh-CN" altLang="en-US" sz="2100" dirty="0">
                <a:solidFill>
                  <a:schemeClr val="tx1">
                    <a:lumMod val="85000"/>
                    <a:lumOff val="15000"/>
                  </a:schemeClr>
                </a:solidFill>
                <a:latin typeface="+mn-ea"/>
                <a:ea typeface="+mn-ea"/>
              </a:rPr>
              <a:t>：返回基本</a:t>
            </a:r>
            <a:r>
              <a:rPr lang="en-US" altLang="zh-CN" sz="2100" dirty="0" err="1">
                <a:solidFill>
                  <a:schemeClr val="tx1">
                    <a:lumMod val="85000"/>
                    <a:lumOff val="15000"/>
                  </a:schemeClr>
                </a:solidFill>
                <a:latin typeface="+mn-ea"/>
                <a:ea typeface="+mn-ea"/>
              </a:rPr>
              <a:t>int</a:t>
            </a:r>
            <a:r>
              <a:rPr lang="zh-CN" altLang="en-US" sz="2100" dirty="0">
                <a:solidFill>
                  <a:schemeClr val="tx1">
                    <a:lumMod val="85000"/>
                    <a:lumOff val="15000"/>
                  </a:schemeClr>
                </a:solidFill>
                <a:latin typeface="+mn-ea"/>
                <a:ea typeface="+mn-ea"/>
              </a:rPr>
              <a:t>类型数据</a:t>
            </a:r>
            <a:endParaRPr lang="en-US" altLang="zh-CN" sz="2100" dirty="0">
              <a:solidFill>
                <a:schemeClr val="tx1">
                  <a:lumMod val="85000"/>
                  <a:lumOff val="15000"/>
                </a:schemeClr>
              </a:solidFill>
              <a:latin typeface="+mn-ea"/>
              <a:ea typeface="+mn-ea"/>
            </a:endParaRPr>
          </a:p>
          <a:p>
            <a:pPr marL="942975" lvl="3" indent="-300038">
              <a:spcBef>
                <a:spcPts val="450"/>
              </a:spcBef>
              <a:spcAft>
                <a:spcPts val="450"/>
              </a:spcAft>
            </a:pPr>
            <a:r>
              <a:rPr lang="en-US" altLang="zh-CN" sz="2100" dirty="0" err="1">
                <a:solidFill>
                  <a:srgbClr val="C00000"/>
                </a:solidFill>
                <a:latin typeface="+mn-ea"/>
                <a:ea typeface="+mn-ea"/>
              </a:rPr>
              <a:t>request.getExtras</a:t>
            </a:r>
            <a:r>
              <a:rPr lang="en-US" altLang="zh-CN" sz="2100" dirty="0">
                <a:solidFill>
                  <a:srgbClr val="C00000"/>
                </a:solidFill>
                <a:latin typeface="+mn-ea"/>
                <a:ea typeface="+mn-ea"/>
              </a:rPr>
              <a:t>( );</a:t>
            </a:r>
            <a:r>
              <a:rPr lang="zh-CN" altLang="en-US" sz="2100" dirty="0">
                <a:solidFill>
                  <a:schemeClr val="tx1">
                    <a:lumMod val="85000"/>
                    <a:lumOff val="15000"/>
                  </a:schemeClr>
                </a:solidFill>
                <a:latin typeface="+mn-ea"/>
                <a:ea typeface="+mn-ea"/>
              </a:rPr>
              <a:t>：返回</a:t>
            </a:r>
            <a:r>
              <a:rPr lang="en-US" altLang="zh-CN" sz="2100" dirty="0">
                <a:solidFill>
                  <a:schemeClr val="tx1">
                    <a:lumMod val="85000"/>
                    <a:lumOff val="15000"/>
                  </a:schemeClr>
                </a:solidFill>
                <a:latin typeface="+mn-ea"/>
                <a:ea typeface="+mn-ea"/>
              </a:rPr>
              <a:t>Bundle</a:t>
            </a:r>
            <a:r>
              <a:rPr lang="zh-CN" altLang="en-US" sz="2100" dirty="0">
                <a:solidFill>
                  <a:schemeClr val="tx1">
                    <a:lumMod val="85000"/>
                    <a:lumOff val="15000"/>
                  </a:schemeClr>
                </a:solidFill>
                <a:latin typeface="+mn-ea"/>
                <a:ea typeface="+mn-ea"/>
              </a:rPr>
              <a:t>对象</a:t>
            </a:r>
            <a:endParaRPr lang="en-US" altLang="zh-CN" sz="2100" dirty="0">
              <a:solidFill>
                <a:schemeClr val="tx1">
                  <a:lumMod val="85000"/>
                  <a:lumOff val="15000"/>
                </a:schemeClr>
              </a:solidFill>
              <a:latin typeface="+mn-ea"/>
              <a:ea typeface="+mn-ea"/>
            </a:endParaRPr>
          </a:p>
          <a:p>
            <a:pPr marL="642938" lvl="3" indent="0">
              <a:spcBef>
                <a:spcPts val="450"/>
              </a:spcBef>
              <a:spcAft>
                <a:spcPts val="450"/>
              </a:spcAft>
              <a:buNone/>
            </a:pPr>
            <a:r>
              <a:rPr lang="en-US" altLang="zh-CN" sz="1500" dirty="0">
                <a:solidFill>
                  <a:schemeClr val="tx1">
                    <a:lumMod val="85000"/>
                    <a:lumOff val="15000"/>
                  </a:schemeClr>
                </a:solidFill>
                <a:latin typeface="+mn-ea"/>
                <a:ea typeface="+mn-ea"/>
                <a:hlinkClick r:id="rId2"/>
              </a:rPr>
              <a:t>http://developer.android.com/reference/android/content/Intent.html</a:t>
            </a:r>
            <a:endParaRPr lang="en-US" altLang="zh-CN" sz="1500" b="1" dirty="0">
              <a:solidFill>
                <a:schemeClr val="tx1">
                  <a:lumMod val="85000"/>
                  <a:lumOff val="15000"/>
                </a:schemeClr>
              </a:solidFill>
              <a:latin typeface="+mn-ea"/>
              <a:ea typeface="+mn-ea"/>
            </a:endParaRPr>
          </a:p>
        </p:txBody>
      </p:sp>
    </p:spTree>
    <p:extLst>
      <p:ext uri="{BB962C8B-B14F-4D97-AF65-F5344CB8AC3E}">
        <p14:creationId xmlns:p14="http://schemas.microsoft.com/office/powerpoint/2010/main" val="34973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mn-ea"/>
                <a:ea typeface="+mn-ea"/>
              </a:rPr>
              <a:t>Activity</a:t>
            </a:r>
            <a:r>
              <a:rPr lang="zh-CN" altLang="en-US" sz="3600" dirty="0">
                <a:latin typeface="+mn-ea"/>
                <a:ea typeface="+mn-ea"/>
              </a:rPr>
              <a:t>跳转（无响应）</a:t>
            </a:r>
          </a:p>
        </p:txBody>
      </p:sp>
      <p:sp>
        <p:nvSpPr>
          <p:cNvPr id="3" name="内容占位符 2"/>
          <p:cNvSpPr>
            <a:spLocks noGrp="1"/>
          </p:cNvSpPr>
          <p:nvPr>
            <p:ph idx="1"/>
          </p:nvPr>
        </p:nvSpPr>
        <p:spPr>
          <a:xfrm>
            <a:off x="575556" y="1200151"/>
            <a:ext cx="8111244" cy="2613737"/>
          </a:xfrm>
        </p:spPr>
        <p:txBody>
          <a:bodyPr>
            <a:normAutofit/>
          </a:bodyPr>
          <a:lstStyle/>
          <a:p>
            <a:pPr marL="0" indent="-300038">
              <a:spcAft>
                <a:spcPts val="450"/>
              </a:spcAft>
            </a:pPr>
            <a:r>
              <a:rPr lang="zh-CN" altLang="en-US" sz="2400" dirty="0">
                <a:solidFill>
                  <a:schemeClr val="tx1">
                    <a:lumMod val="85000"/>
                    <a:lumOff val="15000"/>
                  </a:schemeClr>
                </a:solidFill>
                <a:latin typeface="+mn-ea"/>
                <a:ea typeface="+mn-ea"/>
              </a:rPr>
              <a:t>完成</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的跳转的步骤：</a:t>
            </a:r>
            <a:endParaRPr lang="en-US" altLang="zh-CN" sz="2400" dirty="0">
              <a:solidFill>
                <a:schemeClr val="tx1">
                  <a:lumMod val="85000"/>
                  <a:lumOff val="15000"/>
                </a:schemeClr>
              </a:solidFill>
              <a:latin typeface="+mn-ea"/>
              <a:ea typeface="+mn-ea"/>
            </a:endParaRPr>
          </a:p>
          <a:p>
            <a:pPr marL="642938" lvl="3" indent="-300038">
              <a:spcAft>
                <a:spcPts val="450"/>
              </a:spcAft>
            </a:pPr>
            <a:r>
              <a:rPr lang="zh-CN" altLang="en-US" sz="2400" dirty="0">
                <a:solidFill>
                  <a:schemeClr val="tx1">
                    <a:lumMod val="85000"/>
                    <a:lumOff val="15000"/>
                  </a:schemeClr>
                </a:solidFill>
                <a:latin typeface="+mn-ea"/>
                <a:ea typeface="+mn-ea"/>
              </a:rPr>
              <a:t>注册跳转的触发事件；</a:t>
            </a:r>
            <a:endParaRPr lang="en-US" altLang="zh-CN" sz="2400" dirty="0">
              <a:solidFill>
                <a:schemeClr val="tx1">
                  <a:lumMod val="85000"/>
                  <a:lumOff val="15000"/>
                </a:schemeClr>
              </a:solidFill>
              <a:latin typeface="+mn-ea"/>
              <a:ea typeface="+mn-ea"/>
            </a:endParaRPr>
          </a:p>
          <a:p>
            <a:pPr marL="642938" lvl="3" indent="-300038">
              <a:spcAft>
                <a:spcPts val="450"/>
              </a:spcAft>
            </a:pPr>
            <a:r>
              <a:rPr lang="zh-CN" altLang="en-US" sz="2400" dirty="0">
                <a:solidFill>
                  <a:schemeClr val="tx1">
                    <a:lumMod val="85000"/>
                    <a:lumOff val="15000"/>
                  </a:schemeClr>
                </a:solidFill>
                <a:latin typeface="+mn-ea"/>
                <a:ea typeface="+mn-ea"/>
              </a:rPr>
              <a:t>构造跳转</a:t>
            </a:r>
            <a:r>
              <a:rPr lang="en-US" altLang="zh-CN" sz="2400" dirty="0">
                <a:solidFill>
                  <a:schemeClr val="tx1">
                    <a:lumMod val="85000"/>
                    <a:lumOff val="15000"/>
                  </a:schemeClr>
                </a:solidFill>
                <a:latin typeface="+mn-ea"/>
                <a:ea typeface="+mn-ea"/>
              </a:rPr>
              <a:t>Intent</a:t>
            </a:r>
            <a:r>
              <a:rPr lang="zh-CN" altLang="en-US" sz="2400" dirty="0">
                <a:solidFill>
                  <a:schemeClr val="tx1">
                    <a:lumMod val="85000"/>
                    <a:lumOff val="15000"/>
                  </a:schemeClr>
                </a:solidFill>
                <a:latin typeface="+mn-ea"/>
                <a:ea typeface="+mn-ea"/>
              </a:rPr>
              <a:t>，加入参数；</a:t>
            </a:r>
            <a:endParaRPr lang="en-US" altLang="zh-CN" sz="2400" dirty="0">
              <a:solidFill>
                <a:schemeClr val="tx1">
                  <a:lumMod val="85000"/>
                  <a:lumOff val="15000"/>
                </a:schemeClr>
              </a:solidFill>
              <a:latin typeface="+mn-ea"/>
              <a:ea typeface="+mn-ea"/>
            </a:endParaRPr>
          </a:p>
          <a:p>
            <a:pPr marL="642938" lvl="3" indent="-300038">
              <a:spcAft>
                <a:spcPts val="450"/>
              </a:spcAft>
            </a:pPr>
            <a:r>
              <a:rPr lang="zh-CN" altLang="en-US" sz="2400" dirty="0">
                <a:solidFill>
                  <a:schemeClr val="tx1">
                    <a:lumMod val="85000"/>
                    <a:lumOff val="15000"/>
                  </a:schemeClr>
                </a:solidFill>
                <a:latin typeface="+mn-ea"/>
                <a:ea typeface="+mn-ea"/>
              </a:rPr>
              <a:t>进行</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的跳转；</a:t>
            </a:r>
            <a:endParaRPr lang="en-US" altLang="zh-CN" sz="2400" dirty="0">
              <a:solidFill>
                <a:schemeClr val="tx1">
                  <a:lumMod val="85000"/>
                  <a:lumOff val="15000"/>
                </a:schemeClr>
              </a:solidFill>
              <a:latin typeface="+mn-ea"/>
              <a:ea typeface="+mn-ea"/>
            </a:endParaRPr>
          </a:p>
          <a:p>
            <a:pPr marL="642938" lvl="3" indent="-300038">
              <a:spcAft>
                <a:spcPts val="450"/>
              </a:spcAft>
            </a:pPr>
            <a:r>
              <a:rPr lang="zh-CN" altLang="en-US" sz="2400" dirty="0">
                <a:solidFill>
                  <a:schemeClr val="tx1">
                    <a:lumMod val="85000"/>
                    <a:lumOff val="15000"/>
                  </a:schemeClr>
                </a:solidFill>
                <a:latin typeface="+mn-ea"/>
                <a:ea typeface="+mn-ea"/>
              </a:rPr>
              <a:t>在跳转到的</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中接受传入的参数。</a:t>
            </a:r>
            <a:endParaRPr lang="en-US" altLang="zh-CN" sz="2400" dirty="0">
              <a:solidFill>
                <a:schemeClr val="tx1">
                  <a:lumMod val="85000"/>
                  <a:lumOff val="15000"/>
                </a:schemeClr>
              </a:solidFill>
              <a:latin typeface="+mn-ea"/>
              <a:ea typeface="+mn-ea"/>
            </a:endParaRPr>
          </a:p>
        </p:txBody>
      </p:sp>
    </p:spTree>
    <p:extLst>
      <p:ext uri="{BB962C8B-B14F-4D97-AF65-F5344CB8AC3E}">
        <p14:creationId xmlns:p14="http://schemas.microsoft.com/office/powerpoint/2010/main" val="4162869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mn-ea"/>
                <a:ea typeface="+mn-ea"/>
              </a:rPr>
              <a:t>Activity</a:t>
            </a:r>
            <a:r>
              <a:rPr lang="zh-CN" altLang="en-US" sz="3600" dirty="0">
                <a:latin typeface="+mn-ea"/>
                <a:ea typeface="+mn-ea"/>
              </a:rPr>
              <a:t>跳转（被请求页面设置响应）</a:t>
            </a:r>
          </a:p>
        </p:txBody>
      </p:sp>
      <p:sp>
        <p:nvSpPr>
          <p:cNvPr id="3" name="内容占位符 2"/>
          <p:cNvSpPr>
            <a:spLocks noGrp="1"/>
          </p:cNvSpPr>
          <p:nvPr>
            <p:ph idx="1"/>
          </p:nvPr>
        </p:nvSpPr>
        <p:spPr>
          <a:xfrm>
            <a:off x="457200" y="1200151"/>
            <a:ext cx="8229600" cy="3693857"/>
          </a:xfrm>
        </p:spPr>
        <p:txBody>
          <a:bodyPr>
            <a:normAutofit fontScale="92500" lnSpcReduction="10000"/>
          </a:bodyPr>
          <a:lstStyle/>
          <a:p>
            <a:pPr marL="0" indent="-300038">
              <a:spcAft>
                <a:spcPts val="450"/>
              </a:spcAft>
            </a:pPr>
            <a:r>
              <a:rPr lang="zh-CN" altLang="en-US" sz="2400" dirty="0">
                <a:solidFill>
                  <a:schemeClr val="tx1">
                    <a:lumMod val="85000"/>
                    <a:lumOff val="15000"/>
                  </a:schemeClr>
                </a:solidFill>
                <a:latin typeface="+mn-ea"/>
                <a:ea typeface="+mn-ea"/>
              </a:rPr>
              <a:t>被请求的</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页面</a:t>
            </a:r>
            <a:endParaRPr lang="en-US" altLang="zh-CN" sz="2400" dirty="0">
              <a:solidFill>
                <a:schemeClr val="tx1">
                  <a:lumMod val="85000"/>
                  <a:lumOff val="15000"/>
                </a:schemeClr>
              </a:solidFill>
              <a:latin typeface="+mn-ea"/>
              <a:ea typeface="+mn-ea"/>
            </a:endParaRPr>
          </a:p>
          <a:p>
            <a:pPr marL="600075" lvl="2" indent="-300038">
              <a:spcBef>
                <a:spcPts val="450"/>
              </a:spcBef>
              <a:spcAft>
                <a:spcPts val="450"/>
              </a:spcAft>
            </a:pPr>
            <a:r>
              <a:rPr lang="zh-CN" altLang="en-US" sz="2100" dirty="0">
                <a:solidFill>
                  <a:schemeClr val="tx1">
                    <a:lumMod val="85000"/>
                    <a:lumOff val="15000"/>
                  </a:schemeClr>
                </a:solidFill>
                <a:latin typeface="+mn-ea"/>
                <a:ea typeface="+mn-ea"/>
              </a:rPr>
              <a:t>获得</a:t>
            </a:r>
            <a:r>
              <a:rPr lang="en-US" altLang="zh-CN" sz="2100" dirty="0">
                <a:solidFill>
                  <a:schemeClr val="tx1">
                    <a:lumMod val="85000"/>
                    <a:lumOff val="15000"/>
                  </a:schemeClr>
                </a:solidFill>
                <a:latin typeface="+mn-ea"/>
                <a:ea typeface="+mn-ea"/>
              </a:rPr>
              <a:t>Intent</a:t>
            </a:r>
            <a:r>
              <a:rPr lang="zh-CN" altLang="en-US" sz="2100" dirty="0">
                <a:solidFill>
                  <a:schemeClr val="tx1">
                    <a:lumMod val="85000"/>
                    <a:lumOff val="15000"/>
                  </a:schemeClr>
                </a:solidFill>
                <a:latin typeface="+mn-ea"/>
                <a:ea typeface="+mn-ea"/>
              </a:rPr>
              <a:t>对象（响应对象）：</a:t>
            </a:r>
            <a:endParaRPr lang="en-US" altLang="zh-CN" sz="2100" dirty="0">
              <a:solidFill>
                <a:schemeClr val="tx1">
                  <a:lumMod val="85000"/>
                  <a:lumOff val="15000"/>
                </a:schemeClr>
              </a:solidFill>
              <a:latin typeface="+mn-ea"/>
              <a:ea typeface="+mn-ea"/>
            </a:endParaRPr>
          </a:p>
          <a:p>
            <a:pPr marL="942975" lvl="3" indent="-300038">
              <a:spcBef>
                <a:spcPts val="450"/>
              </a:spcBef>
              <a:spcAft>
                <a:spcPts val="450"/>
              </a:spcAft>
            </a:pPr>
            <a:r>
              <a:rPr lang="en-US" altLang="zh-CN" sz="2100" dirty="0">
                <a:solidFill>
                  <a:srgbClr val="C00000"/>
                </a:solidFill>
                <a:latin typeface="+mn-ea"/>
                <a:ea typeface="+mn-ea"/>
              </a:rPr>
              <a:t>Intent response = new  Intent( );</a:t>
            </a:r>
          </a:p>
          <a:p>
            <a:pPr marL="600075" lvl="2" indent="-300038">
              <a:spcBef>
                <a:spcPts val="450"/>
              </a:spcBef>
              <a:spcAft>
                <a:spcPts val="450"/>
              </a:spcAft>
            </a:pPr>
            <a:r>
              <a:rPr lang="zh-CN" altLang="en-US" sz="2100" dirty="0">
                <a:solidFill>
                  <a:schemeClr val="tx1">
                    <a:lumMod val="85000"/>
                    <a:lumOff val="15000"/>
                  </a:schemeClr>
                </a:solidFill>
                <a:latin typeface="+mn-ea"/>
                <a:ea typeface="+mn-ea"/>
              </a:rPr>
              <a:t>添加响应消息：</a:t>
            </a:r>
            <a:endParaRPr lang="en-US" altLang="zh-CN" sz="2100" dirty="0">
              <a:solidFill>
                <a:schemeClr val="tx1">
                  <a:lumMod val="85000"/>
                  <a:lumOff val="15000"/>
                </a:schemeClr>
              </a:solidFill>
              <a:latin typeface="+mn-ea"/>
              <a:ea typeface="+mn-ea"/>
            </a:endParaRPr>
          </a:p>
          <a:p>
            <a:pPr marL="942975" lvl="3" indent="-300038">
              <a:spcBef>
                <a:spcPts val="450"/>
              </a:spcBef>
              <a:spcAft>
                <a:spcPts val="450"/>
              </a:spcAft>
            </a:pPr>
            <a:r>
              <a:rPr lang="en-US" altLang="zh-CN" sz="2100" dirty="0" err="1">
                <a:solidFill>
                  <a:srgbClr val="C00000"/>
                </a:solidFill>
                <a:latin typeface="+mn-ea"/>
                <a:ea typeface="+mn-ea"/>
              </a:rPr>
              <a:t>response.putIntExtra</a:t>
            </a:r>
            <a:r>
              <a:rPr lang="en-US" altLang="zh-CN" sz="2100" dirty="0">
                <a:solidFill>
                  <a:srgbClr val="C00000"/>
                </a:solidFill>
                <a:latin typeface="+mn-ea"/>
                <a:ea typeface="+mn-ea"/>
              </a:rPr>
              <a:t>( );</a:t>
            </a:r>
            <a:r>
              <a:rPr lang="zh-CN" altLang="en-US" sz="2100" dirty="0">
                <a:solidFill>
                  <a:schemeClr val="tx1">
                    <a:lumMod val="85000"/>
                    <a:lumOff val="15000"/>
                  </a:schemeClr>
                </a:solidFill>
                <a:latin typeface="+mn-ea"/>
                <a:ea typeface="+mn-ea"/>
              </a:rPr>
              <a:t>：添加基本</a:t>
            </a:r>
            <a:r>
              <a:rPr lang="en-US" altLang="zh-CN" sz="2100" dirty="0" err="1">
                <a:solidFill>
                  <a:schemeClr val="tx1">
                    <a:lumMod val="85000"/>
                    <a:lumOff val="15000"/>
                  </a:schemeClr>
                </a:solidFill>
                <a:latin typeface="+mn-ea"/>
                <a:ea typeface="+mn-ea"/>
              </a:rPr>
              <a:t>int</a:t>
            </a:r>
            <a:r>
              <a:rPr lang="zh-CN" altLang="en-US" sz="2100" dirty="0">
                <a:solidFill>
                  <a:schemeClr val="tx1">
                    <a:lumMod val="85000"/>
                    <a:lumOff val="15000"/>
                  </a:schemeClr>
                </a:solidFill>
                <a:latin typeface="+mn-ea"/>
                <a:ea typeface="+mn-ea"/>
              </a:rPr>
              <a:t>类型数据</a:t>
            </a:r>
            <a:endParaRPr lang="en-US" altLang="zh-CN" sz="2100" dirty="0">
              <a:solidFill>
                <a:schemeClr val="tx1">
                  <a:lumMod val="85000"/>
                  <a:lumOff val="15000"/>
                </a:schemeClr>
              </a:solidFill>
              <a:latin typeface="+mn-ea"/>
              <a:ea typeface="+mn-ea"/>
            </a:endParaRPr>
          </a:p>
          <a:p>
            <a:pPr marL="942975" lvl="3" indent="-300038">
              <a:spcBef>
                <a:spcPts val="450"/>
              </a:spcBef>
              <a:spcAft>
                <a:spcPts val="450"/>
              </a:spcAft>
            </a:pPr>
            <a:r>
              <a:rPr lang="en-US" altLang="zh-CN" sz="2100" dirty="0" err="1">
                <a:solidFill>
                  <a:srgbClr val="C00000"/>
                </a:solidFill>
                <a:latin typeface="+mn-ea"/>
                <a:ea typeface="+mn-ea"/>
              </a:rPr>
              <a:t>response.putExtras</a:t>
            </a:r>
            <a:r>
              <a:rPr lang="en-US" altLang="zh-CN" sz="2100" dirty="0">
                <a:solidFill>
                  <a:srgbClr val="C00000"/>
                </a:solidFill>
                <a:latin typeface="+mn-ea"/>
                <a:ea typeface="+mn-ea"/>
              </a:rPr>
              <a:t>( );</a:t>
            </a:r>
            <a:r>
              <a:rPr lang="zh-CN" altLang="en-US" sz="2100" dirty="0">
                <a:solidFill>
                  <a:schemeClr val="tx1">
                    <a:lumMod val="85000"/>
                    <a:lumOff val="15000"/>
                  </a:schemeClr>
                </a:solidFill>
                <a:latin typeface="+mn-ea"/>
                <a:ea typeface="+mn-ea"/>
              </a:rPr>
              <a:t>：添加</a:t>
            </a:r>
            <a:r>
              <a:rPr lang="en-US" altLang="zh-CN" sz="2100" dirty="0">
                <a:solidFill>
                  <a:schemeClr val="tx1">
                    <a:lumMod val="85000"/>
                    <a:lumOff val="15000"/>
                  </a:schemeClr>
                </a:solidFill>
                <a:latin typeface="+mn-ea"/>
                <a:ea typeface="+mn-ea"/>
              </a:rPr>
              <a:t>Bundle</a:t>
            </a:r>
            <a:r>
              <a:rPr lang="zh-CN" altLang="en-US" sz="2100" dirty="0">
                <a:solidFill>
                  <a:schemeClr val="tx1">
                    <a:lumMod val="85000"/>
                    <a:lumOff val="15000"/>
                  </a:schemeClr>
                </a:solidFill>
                <a:latin typeface="+mn-ea"/>
                <a:ea typeface="+mn-ea"/>
              </a:rPr>
              <a:t>对象</a:t>
            </a:r>
            <a:endParaRPr lang="en-US" altLang="zh-CN" sz="2100" dirty="0">
              <a:solidFill>
                <a:schemeClr val="tx1">
                  <a:lumMod val="85000"/>
                  <a:lumOff val="15000"/>
                </a:schemeClr>
              </a:solidFill>
              <a:latin typeface="+mn-ea"/>
              <a:ea typeface="+mn-ea"/>
            </a:endParaRPr>
          </a:p>
          <a:p>
            <a:pPr marL="600075" lvl="2" indent="-300038">
              <a:spcBef>
                <a:spcPts val="450"/>
              </a:spcBef>
              <a:spcAft>
                <a:spcPts val="450"/>
              </a:spcAft>
            </a:pPr>
            <a:r>
              <a:rPr lang="zh-CN" altLang="en-US" sz="2100" dirty="0">
                <a:solidFill>
                  <a:schemeClr val="tx1">
                    <a:lumMod val="85000"/>
                    <a:lumOff val="15000"/>
                  </a:schemeClr>
                </a:solidFill>
                <a:latin typeface="+mn-ea"/>
                <a:ea typeface="+mn-ea"/>
              </a:rPr>
              <a:t>实现响应：</a:t>
            </a:r>
            <a:endParaRPr lang="en-US" altLang="zh-CN" sz="2100" dirty="0">
              <a:solidFill>
                <a:schemeClr val="tx1">
                  <a:lumMod val="85000"/>
                  <a:lumOff val="15000"/>
                </a:schemeClr>
              </a:solidFill>
              <a:latin typeface="+mn-ea"/>
              <a:ea typeface="+mn-ea"/>
            </a:endParaRPr>
          </a:p>
          <a:p>
            <a:pPr marL="942975" lvl="3" indent="-300038">
              <a:spcBef>
                <a:spcPts val="450"/>
              </a:spcBef>
              <a:spcAft>
                <a:spcPts val="450"/>
              </a:spcAft>
            </a:pPr>
            <a:r>
              <a:rPr lang="en-US" altLang="zh-CN" sz="2100" dirty="0" err="1">
                <a:solidFill>
                  <a:srgbClr val="C00000"/>
                </a:solidFill>
                <a:latin typeface="+mn-ea"/>
                <a:ea typeface="+mn-ea"/>
              </a:rPr>
              <a:t>this.setResult</a:t>
            </a:r>
            <a:r>
              <a:rPr lang="en-US" altLang="zh-CN" sz="2100" dirty="0">
                <a:solidFill>
                  <a:srgbClr val="C00000"/>
                </a:solidFill>
                <a:latin typeface="+mn-ea"/>
                <a:ea typeface="+mn-ea"/>
              </a:rPr>
              <a:t>( </a:t>
            </a:r>
            <a:r>
              <a:rPr lang="en-US" altLang="zh-CN" sz="2100" dirty="0" err="1">
                <a:solidFill>
                  <a:srgbClr val="C00000"/>
                </a:solidFill>
                <a:latin typeface="+mn-ea"/>
                <a:ea typeface="+mn-ea"/>
              </a:rPr>
              <a:t>int</a:t>
            </a:r>
            <a:r>
              <a:rPr lang="en-US" altLang="zh-CN" sz="2100" dirty="0">
                <a:solidFill>
                  <a:srgbClr val="C00000"/>
                </a:solidFill>
                <a:latin typeface="+mn-ea"/>
                <a:ea typeface="+mn-ea"/>
              </a:rPr>
              <a:t> </a:t>
            </a:r>
            <a:r>
              <a:rPr lang="en-US" altLang="zh-CN" sz="2100" dirty="0" err="1">
                <a:solidFill>
                  <a:srgbClr val="C00000"/>
                </a:solidFill>
                <a:latin typeface="+mn-ea"/>
                <a:ea typeface="+mn-ea"/>
              </a:rPr>
              <a:t>resoponseCode</a:t>
            </a:r>
            <a:r>
              <a:rPr lang="en-US" altLang="zh-CN" sz="2100" dirty="0">
                <a:solidFill>
                  <a:srgbClr val="C00000"/>
                </a:solidFill>
                <a:latin typeface="+mn-ea"/>
                <a:ea typeface="+mn-ea"/>
              </a:rPr>
              <a:t>, Intent </a:t>
            </a:r>
            <a:r>
              <a:rPr lang="zh-CN" altLang="en-US" sz="2100" dirty="0">
                <a:solidFill>
                  <a:srgbClr val="C00000"/>
                </a:solidFill>
                <a:latin typeface="+mn-ea"/>
                <a:ea typeface="+mn-ea"/>
              </a:rPr>
              <a:t>响应对象</a:t>
            </a:r>
            <a:r>
              <a:rPr lang="en-US" altLang="zh-CN" sz="2100" dirty="0" smtClean="0">
                <a:solidFill>
                  <a:srgbClr val="C00000"/>
                </a:solidFill>
                <a:latin typeface="+mn-ea"/>
                <a:ea typeface="+mn-ea"/>
              </a:rPr>
              <a:t>)</a:t>
            </a:r>
          </a:p>
          <a:p>
            <a:pPr marL="942975" lvl="3" indent="-300038">
              <a:spcBef>
                <a:spcPts val="450"/>
              </a:spcBef>
              <a:spcAft>
                <a:spcPts val="450"/>
              </a:spcAft>
            </a:pPr>
            <a:r>
              <a:rPr lang="en-US" altLang="zh-CN" sz="2100" dirty="0" smtClean="0">
                <a:solidFill>
                  <a:srgbClr val="C00000"/>
                </a:solidFill>
                <a:latin typeface="+mn-ea"/>
                <a:ea typeface="+mn-ea"/>
              </a:rPr>
              <a:t>finish()</a:t>
            </a:r>
            <a:endParaRPr lang="en-US" altLang="zh-CN" sz="2100" dirty="0">
              <a:solidFill>
                <a:srgbClr val="C00000"/>
              </a:solidFill>
              <a:latin typeface="+mn-ea"/>
              <a:ea typeface="+mn-ea"/>
            </a:endParaRPr>
          </a:p>
        </p:txBody>
      </p:sp>
    </p:spTree>
    <p:extLst>
      <p:ext uri="{BB962C8B-B14F-4D97-AF65-F5344CB8AC3E}">
        <p14:creationId xmlns:p14="http://schemas.microsoft.com/office/powerpoint/2010/main" val="154042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anim calcmode="lin" valueType="num">
                                      <p:cBhvr>
                                        <p:cTn id="3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629562" y="1200151"/>
            <a:ext cx="8057238" cy="540209"/>
          </a:xfrm>
        </p:spPr>
        <p:txBody>
          <a:bodyPr>
            <a:normAutofit/>
          </a:bodyPr>
          <a:lstStyle/>
          <a:p>
            <a:pPr marL="0" indent="-300038">
              <a:spcAft>
                <a:spcPts val="450"/>
              </a:spcAft>
            </a:pPr>
            <a:r>
              <a:rPr lang="zh-CN" altLang="en-US" sz="2400" dirty="0">
                <a:solidFill>
                  <a:schemeClr val="tx1">
                    <a:lumMod val="85000"/>
                    <a:lumOff val="15000"/>
                  </a:schemeClr>
                </a:solidFill>
                <a:latin typeface="+mn-ea"/>
                <a:ea typeface="+mn-ea"/>
              </a:rPr>
              <a:t>请求的</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页面</a:t>
            </a:r>
            <a:endParaRPr lang="en-US" altLang="zh-CN" sz="2400" dirty="0">
              <a:solidFill>
                <a:schemeClr val="tx1">
                  <a:lumMod val="85000"/>
                  <a:lumOff val="15000"/>
                </a:schemeClr>
              </a:solidFill>
              <a:latin typeface="+mn-ea"/>
              <a:ea typeface="+mn-ea"/>
            </a:endParaRPr>
          </a:p>
        </p:txBody>
      </p:sp>
      <p:sp>
        <p:nvSpPr>
          <p:cNvPr id="2" name="标题 1"/>
          <p:cNvSpPr>
            <a:spLocks noGrp="1"/>
          </p:cNvSpPr>
          <p:nvPr>
            <p:ph type="title"/>
          </p:nvPr>
        </p:nvSpPr>
        <p:spPr/>
        <p:txBody>
          <a:bodyPr>
            <a:noAutofit/>
          </a:bodyPr>
          <a:lstStyle/>
          <a:p>
            <a:r>
              <a:rPr lang="en-US" altLang="zh-CN" sz="3600" dirty="0">
                <a:latin typeface="+mn-ea"/>
                <a:ea typeface="+mn-ea"/>
              </a:rPr>
              <a:t>Activity</a:t>
            </a:r>
            <a:r>
              <a:rPr lang="zh-CN" altLang="en-US" sz="3600" dirty="0">
                <a:latin typeface="+mn-ea"/>
                <a:ea typeface="+mn-ea"/>
              </a:rPr>
              <a:t>跳转（请求页获取响应消息）</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197" y="1740360"/>
            <a:ext cx="5129068" cy="2775607"/>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183903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9582"/>
            <a:ext cx="8229600" cy="3394472"/>
          </a:xfrm>
        </p:spPr>
        <p:txBody>
          <a:bodyPr/>
          <a:lstStyle/>
          <a:p>
            <a:pPr marL="0" indent="0">
              <a:buNone/>
            </a:pPr>
            <a:r>
              <a:rPr lang="zh-CN" altLang="en-US" dirty="0" smtClean="0"/>
              <a:t>父</a:t>
            </a:r>
            <a:r>
              <a:rPr lang="en-US" altLang="zh-CN" dirty="0" err="1" smtClean="0"/>
              <a:t>Acvity</a:t>
            </a:r>
            <a:r>
              <a:rPr lang="zh-CN" altLang="en-US" dirty="0" smtClean="0"/>
              <a:t>：</a:t>
            </a:r>
            <a:r>
              <a:rPr lang="en-US" altLang="zh-CN" dirty="0" err="1" smtClean="0"/>
              <a:t>EarthActivity</a:t>
            </a:r>
            <a:r>
              <a:rPr lang="zh-CN" altLang="en-US" dirty="0" smtClean="0"/>
              <a:t>，去火星（带参数）</a:t>
            </a:r>
            <a:endParaRPr lang="en-US" altLang="zh-CN" dirty="0" smtClean="0"/>
          </a:p>
          <a:p>
            <a:pPr marL="0" indent="0">
              <a:buNone/>
            </a:pPr>
            <a:r>
              <a:rPr lang="zh-CN" altLang="en-US" dirty="0" smtClean="0"/>
              <a:t>子</a:t>
            </a:r>
            <a:r>
              <a:rPr lang="en-US" altLang="zh-CN" dirty="0" err="1" smtClean="0"/>
              <a:t>Acvity</a:t>
            </a:r>
            <a:r>
              <a:rPr lang="zh-CN" altLang="en-US" dirty="0" smtClean="0"/>
              <a:t>：</a:t>
            </a:r>
            <a:r>
              <a:rPr lang="en-US" altLang="zh-CN" dirty="0" err="1" smtClean="0"/>
              <a:t>MoonActivity</a:t>
            </a:r>
            <a:r>
              <a:rPr lang="zh-CN" altLang="en-US" dirty="0" smtClean="0"/>
              <a:t>，</a:t>
            </a:r>
            <a:r>
              <a:rPr lang="en-US" altLang="zh-CN" dirty="0" err="1" smtClean="0"/>
              <a:t>MarsActivity</a:t>
            </a:r>
            <a:r>
              <a:rPr lang="zh-CN" altLang="en-US" dirty="0" smtClean="0"/>
              <a:t>（返回地球，并带响应信息）</a:t>
            </a:r>
            <a:endParaRPr lang="en-US" altLang="zh-CN" dirty="0" smtClean="0"/>
          </a:p>
          <a:p>
            <a:pPr marL="0" indent="0">
              <a:buNone/>
            </a:pPr>
            <a:endParaRPr lang="zh-CN" altLang="en-US" dirty="0"/>
          </a:p>
        </p:txBody>
      </p:sp>
      <p:sp>
        <p:nvSpPr>
          <p:cNvPr id="3" name="标题 2"/>
          <p:cNvSpPr>
            <a:spLocks noGrp="1"/>
          </p:cNvSpPr>
          <p:nvPr>
            <p:ph type="title"/>
          </p:nvPr>
        </p:nvSpPr>
        <p:spPr/>
        <p:txBody>
          <a:bodyPr>
            <a:noAutofit/>
          </a:bodyPr>
          <a:lstStyle/>
          <a:p>
            <a:r>
              <a:rPr lang="zh-CN" altLang="en-US" sz="3600" dirty="0">
                <a:latin typeface="+mn-ea"/>
                <a:ea typeface="+mn-ea"/>
              </a:rPr>
              <a:t>综合应用</a:t>
            </a:r>
          </a:p>
        </p:txBody>
      </p:sp>
    </p:spTree>
    <p:extLst>
      <p:ext uri="{BB962C8B-B14F-4D97-AF65-F5344CB8AC3E}">
        <p14:creationId xmlns:p14="http://schemas.microsoft.com/office/powerpoint/2010/main" val="1707837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dirty="0">
                <a:latin typeface="+mn-ea"/>
                <a:ea typeface="+mn-ea"/>
              </a:rPr>
              <a:t>Activity</a:t>
            </a:r>
            <a:r>
              <a:rPr lang="zh-CN" altLang="en-US" dirty="0">
                <a:latin typeface="+mn-ea"/>
                <a:ea typeface="+mn-ea"/>
              </a:rPr>
              <a:t>活动栈</a:t>
            </a:r>
          </a:p>
        </p:txBody>
      </p:sp>
      <p:sp>
        <p:nvSpPr>
          <p:cNvPr id="3" name="内容占位符 2"/>
          <p:cNvSpPr>
            <a:spLocks noGrp="1"/>
          </p:cNvSpPr>
          <p:nvPr>
            <p:ph idx="1"/>
          </p:nvPr>
        </p:nvSpPr>
        <p:spPr>
          <a:xfrm>
            <a:off x="179512" y="789553"/>
            <a:ext cx="8229600" cy="3394472"/>
          </a:xfrm>
        </p:spPr>
        <p:txBody>
          <a:bodyPr>
            <a:normAutofit/>
          </a:bodyPr>
          <a:lstStyle/>
          <a:p>
            <a:pPr marL="342900" lvl="1" indent="-342900">
              <a:spcBef>
                <a:spcPts val="1200"/>
              </a:spcBef>
              <a:spcAft>
                <a:spcPts val="600"/>
              </a:spcAft>
              <a:buFont typeface="Arial" pitchFamily="34" charset="0"/>
              <a:buChar char="•"/>
            </a:pPr>
            <a:r>
              <a:rPr lang="en-US" altLang="zh-CN" sz="2800" dirty="0" smtClean="0">
                <a:latin typeface="+mn-ea"/>
                <a:ea typeface="+mn-ea"/>
              </a:rPr>
              <a:t>Android</a:t>
            </a:r>
            <a:r>
              <a:rPr lang="zh-CN" altLang="en-US" sz="2800" dirty="0" smtClean="0">
                <a:latin typeface="+mn-ea"/>
                <a:ea typeface="+mn-ea"/>
              </a:rPr>
              <a:t>应用可能含有多个</a:t>
            </a:r>
            <a:r>
              <a:rPr lang="en-US" altLang="zh-CN" sz="2800" dirty="0" smtClean="0">
                <a:latin typeface="+mn-ea"/>
                <a:ea typeface="+mn-ea"/>
              </a:rPr>
              <a:t>Activity</a:t>
            </a:r>
            <a:r>
              <a:rPr lang="zh-CN" altLang="en-US" sz="2800" dirty="0" smtClean="0">
                <a:latin typeface="+mn-ea"/>
                <a:ea typeface="+mn-ea"/>
              </a:rPr>
              <a:t>，管理这些</a:t>
            </a:r>
            <a:r>
              <a:rPr lang="en-US" altLang="zh-CN" sz="2800" dirty="0" smtClean="0">
                <a:latin typeface="+mn-ea"/>
                <a:ea typeface="+mn-ea"/>
              </a:rPr>
              <a:t>Activity</a:t>
            </a:r>
            <a:r>
              <a:rPr lang="zh-CN" altLang="en-US" sz="2800" dirty="0" smtClean="0">
                <a:latin typeface="+mn-ea"/>
                <a:ea typeface="+mn-ea"/>
              </a:rPr>
              <a:t>之间的先后次序关系，需要</a:t>
            </a:r>
            <a:r>
              <a:rPr lang="en-US" altLang="zh-CN" sz="2800" b="1" dirty="0" smtClean="0">
                <a:solidFill>
                  <a:srgbClr val="FF0000"/>
                </a:solidFill>
                <a:latin typeface="+mn-ea"/>
                <a:ea typeface="+mn-ea"/>
              </a:rPr>
              <a:t>Activity</a:t>
            </a:r>
            <a:r>
              <a:rPr lang="zh-CN" altLang="en-US" sz="2800" b="1" dirty="0" smtClean="0">
                <a:solidFill>
                  <a:srgbClr val="FF0000"/>
                </a:solidFill>
                <a:latin typeface="+mn-ea"/>
                <a:ea typeface="+mn-ea"/>
              </a:rPr>
              <a:t>活动栈机制</a:t>
            </a:r>
            <a:endParaRPr lang="en-US" altLang="zh-CN" sz="2800" dirty="0" smtClean="0">
              <a:latin typeface="+mn-ea"/>
              <a:ea typeface="+mn-ea"/>
            </a:endParaRPr>
          </a:p>
        </p:txBody>
      </p:sp>
      <p:sp>
        <p:nvSpPr>
          <p:cNvPr id="2053"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204002825"/>
              </p:ext>
            </p:extLst>
          </p:nvPr>
        </p:nvGraphicFramePr>
        <p:xfrm>
          <a:off x="2195736" y="1923678"/>
          <a:ext cx="6517656" cy="3057804"/>
        </p:xfrm>
        <a:graphic>
          <a:graphicData uri="http://schemas.openxmlformats.org/presentationml/2006/ole">
            <mc:AlternateContent xmlns:mc="http://schemas.openxmlformats.org/markup-compatibility/2006">
              <mc:Choice xmlns:v="urn:schemas-microsoft-com:vml" Requires="v">
                <p:oleObj spid="_x0000_s2104" name="Visio" r:id="rId3" imgW="5572760" imgH="3490383" progId="Visio.Drawing.11">
                  <p:embed/>
                </p:oleObj>
              </mc:Choice>
              <mc:Fallback>
                <p:oleObj name="Visio" r:id="rId3" imgW="5572760" imgH="349038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923678"/>
                        <a:ext cx="6517656" cy="305780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253825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4715"/>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的活动状态</a:t>
            </a:r>
          </a:p>
        </p:txBody>
      </p:sp>
      <p:sp>
        <p:nvSpPr>
          <p:cNvPr id="3" name="内容占位符 2"/>
          <p:cNvSpPr>
            <a:spLocks noGrp="1"/>
          </p:cNvSpPr>
          <p:nvPr>
            <p:ph idx="4294967295"/>
          </p:nvPr>
        </p:nvSpPr>
        <p:spPr>
          <a:xfrm>
            <a:off x="629562" y="1200150"/>
            <a:ext cx="8057238" cy="2721750"/>
          </a:xfrm>
        </p:spPr>
        <p:txBody>
          <a:bodyPr>
            <a:noAutofit/>
          </a:bodyPr>
          <a:lstStyle/>
          <a:p>
            <a:pPr marL="257175" lvl="1" indent="-257175">
              <a:lnSpc>
                <a:spcPct val="120000"/>
              </a:lnSpc>
              <a:spcBef>
                <a:spcPts val="900"/>
              </a:spcBef>
              <a:spcAft>
                <a:spcPts val="450"/>
              </a:spcAft>
              <a:buFont typeface="Arial" pitchFamily="34" charset="0"/>
              <a:buChar char="•"/>
            </a:pPr>
            <a:r>
              <a:rPr lang="zh-CN" altLang="en-US" sz="2400" dirty="0">
                <a:solidFill>
                  <a:schemeClr val="tx1">
                    <a:lumMod val="85000"/>
                    <a:lumOff val="15000"/>
                  </a:schemeClr>
                </a:solidFill>
              </a:rPr>
              <a:t>随着</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的创建、销毁，</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在内存中有</a:t>
            </a:r>
            <a:r>
              <a:rPr lang="en-US" altLang="zh-CN" sz="2400" dirty="0">
                <a:solidFill>
                  <a:schemeClr val="tx1">
                    <a:lumMod val="85000"/>
                    <a:lumOff val="15000"/>
                  </a:schemeClr>
                </a:solidFill>
              </a:rPr>
              <a:t>4</a:t>
            </a:r>
            <a:r>
              <a:rPr lang="zh-CN" altLang="en-US" sz="2400" dirty="0">
                <a:solidFill>
                  <a:schemeClr val="tx1">
                    <a:lumMod val="85000"/>
                    <a:lumOff val="15000"/>
                  </a:schemeClr>
                </a:solidFill>
              </a:rPr>
              <a:t>种状态表现形式：</a:t>
            </a:r>
            <a:endParaRPr lang="en-US" altLang="zh-CN" sz="2400" dirty="0">
              <a:solidFill>
                <a:schemeClr val="tx1">
                  <a:lumMod val="85000"/>
                  <a:lumOff val="15000"/>
                </a:schemeClr>
              </a:solidFill>
            </a:endParaRPr>
          </a:p>
          <a:p>
            <a:pPr lvl="1">
              <a:lnSpc>
                <a:spcPct val="120000"/>
              </a:lnSpc>
              <a:spcBef>
                <a:spcPts val="900"/>
              </a:spcBef>
              <a:spcAft>
                <a:spcPts val="450"/>
              </a:spcAft>
              <a:defRPr/>
            </a:pPr>
            <a:r>
              <a:rPr lang="zh-CN" altLang="en-US" sz="2400" dirty="0">
                <a:solidFill>
                  <a:srgbClr val="C00000"/>
                </a:solidFill>
              </a:rPr>
              <a:t>活动状态</a:t>
            </a:r>
            <a:r>
              <a:rPr lang="zh-CN" altLang="en-US" sz="2400" dirty="0">
                <a:solidFill>
                  <a:schemeClr val="tx1">
                    <a:lumMod val="85000"/>
                    <a:lumOff val="15000"/>
                  </a:schemeClr>
                </a:solidFill>
              </a:rPr>
              <a:t>：当前</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在</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活动栈中处于最上层，完全能被用户看到，并能够与用户进行交互。</a:t>
            </a:r>
            <a:endParaRPr lang="en-US" altLang="zh-CN" sz="2400"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正在运行的屏幕即为此种状态。</a:t>
            </a: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887324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3125"/>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的活动状态</a:t>
            </a:r>
          </a:p>
        </p:txBody>
      </p:sp>
      <p:sp>
        <p:nvSpPr>
          <p:cNvPr id="3" name="内容占位符 2"/>
          <p:cNvSpPr>
            <a:spLocks noGrp="1"/>
          </p:cNvSpPr>
          <p:nvPr>
            <p:ph idx="4294967295"/>
          </p:nvPr>
        </p:nvSpPr>
        <p:spPr>
          <a:xfrm>
            <a:off x="629562" y="1200150"/>
            <a:ext cx="8057238" cy="3153798"/>
          </a:xfrm>
        </p:spPr>
        <p:txBody>
          <a:bodyPr>
            <a:normAutofit/>
          </a:bodyPr>
          <a:lstStyle/>
          <a:p>
            <a:pPr lvl="1">
              <a:lnSpc>
                <a:spcPct val="120000"/>
              </a:lnSpc>
              <a:spcBef>
                <a:spcPts val="900"/>
              </a:spcBef>
              <a:spcAft>
                <a:spcPts val="450"/>
              </a:spcAft>
              <a:defRPr/>
            </a:pPr>
            <a:r>
              <a:rPr lang="zh-CN" altLang="en-US" sz="2400" dirty="0">
                <a:solidFill>
                  <a:srgbClr val="C00000"/>
                </a:solidFill>
              </a:rPr>
              <a:t>暂停状态</a:t>
            </a:r>
            <a:r>
              <a:rPr lang="zh-CN" altLang="en-US" sz="2400" dirty="0">
                <a:solidFill>
                  <a:schemeClr val="tx1">
                    <a:lumMod val="85000"/>
                    <a:lumOff val="15000"/>
                  </a:schemeClr>
                </a:solidFill>
              </a:rPr>
              <a:t>：当前</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在界面上被部分遮挡，不再处于用户界面的最上层，</a:t>
            </a:r>
            <a:r>
              <a:rPr lang="zh-CN" altLang="en-US" sz="2400" dirty="0">
                <a:solidFill>
                  <a:srgbClr val="FF0000"/>
                </a:solidFill>
              </a:rPr>
              <a:t>不能够与用户进行交互</a:t>
            </a:r>
            <a:r>
              <a:rPr lang="zh-CN" altLang="en-US" sz="2400" dirty="0">
                <a:solidFill>
                  <a:schemeClr val="tx1">
                    <a:lumMod val="85000"/>
                    <a:lumOff val="15000"/>
                  </a:schemeClr>
                </a:solidFill>
              </a:rPr>
              <a:t>。</a:t>
            </a:r>
            <a:endParaRPr lang="en-US" altLang="zh-CN" sz="2400"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若启动一个新的</a:t>
            </a:r>
            <a:r>
              <a:rPr lang="en-US" altLang="zh-CN" dirty="0">
                <a:solidFill>
                  <a:schemeClr val="tx1">
                    <a:lumMod val="85000"/>
                    <a:lumOff val="15000"/>
                  </a:schemeClr>
                </a:solidFill>
              </a:rPr>
              <a:t>Activity</a:t>
            </a:r>
            <a:r>
              <a:rPr lang="zh-CN" altLang="en-US" dirty="0">
                <a:solidFill>
                  <a:schemeClr val="tx1">
                    <a:lumMod val="85000"/>
                    <a:lumOff val="15000"/>
                  </a:schemeClr>
                </a:solidFill>
              </a:rPr>
              <a:t>（以对话框形式展示），则原来的</a:t>
            </a:r>
            <a:r>
              <a:rPr lang="en-US" altLang="zh-CN" dirty="0">
                <a:solidFill>
                  <a:schemeClr val="tx1">
                    <a:lumMod val="85000"/>
                    <a:lumOff val="15000"/>
                  </a:schemeClr>
                </a:solidFill>
              </a:rPr>
              <a:t>Activity</a:t>
            </a:r>
            <a:r>
              <a:rPr lang="zh-CN" altLang="en-US" dirty="0">
                <a:solidFill>
                  <a:schemeClr val="tx1">
                    <a:lumMod val="85000"/>
                    <a:lumOff val="15000"/>
                  </a:schemeClr>
                </a:solidFill>
              </a:rPr>
              <a:t>就处于暂停状态。</a:t>
            </a:r>
            <a:endParaRPr lang="en-US" altLang="zh-CN"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处于暂停状态的</a:t>
            </a:r>
            <a:r>
              <a:rPr lang="en-US" altLang="zh-CN" dirty="0">
                <a:solidFill>
                  <a:schemeClr val="tx1">
                    <a:lumMod val="85000"/>
                    <a:lumOff val="15000"/>
                  </a:schemeClr>
                </a:solidFill>
              </a:rPr>
              <a:t>Activity</a:t>
            </a:r>
            <a:r>
              <a:rPr lang="zh-CN" altLang="en-US" dirty="0">
                <a:solidFill>
                  <a:schemeClr val="tx1">
                    <a:lumMod val="85000"/>
                    <a:lumOff val="15000"/>
                  </a:schemeClr>
                </a:solidFill>
              </a:rPr>
              <a:t>仍然保留用户的状态信息，但在系统内存不足时，可能会被系统杀死。</a:t>
            </a:r>
            <a:endParaRPr lang="en-US" altLang="zh-CN"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214561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7574"/>
            <a:ext cx="8229600" cy="3394472"/>
          </a:xfrm>
        </p:spPr>
        <p:txBody>
          <a:bodyPr>
            <a:normAutofit/>
          </a:bodyPr>
          <a:lstStyle/>
          <a:p>
            <a:pPr marL="0" indent="0">
              <a:lnSpc>
                <a:spcPct val="150000"/>
              </a:lnSpc>
              <a:buNone/>
            </a:pPr>
            <a:r>
              <a:rPr lang="en-US" altLang="zh-CN" sz="2800" dirty="0">
                <a:solidFill>
                  <a:srgbClr val="FF0000"/>
                </a:solidFill>
                <a:latin typeface="+mn-ea"/>
                <a:ea typeface="+mn-ea"/>
              </a:rPr>
              <a:t>Activity </a:t>
            </a:r>
            <a:r>
              <a:rPr lang="zh-CN" altLang="en-US" sz="2800" dirty="0" smtClean="0">
                <a:solidFill>
                  <a:srgbClr val="FF0000"/>
                </a:solidFill>
                <a:latin typeface="+mn-ea"/>
                <a:ea typeface="+mn-ea"/>
              </a:rPr>
              <a:t>（活动）</a:t>
            </a:r>
            <a:endParaRPr lang="en-US" altLang="zh-CN" sz="2800" dirty="0" smtClean="0">
              <a:solidFill>
                <a:srgbClr val="FF0000"/>
              </a:solidFill>
              <a:latin typeface="+mn-ea"/>
              <a:ea typeface="+mn-ea"/>
            </a:endParaRPr>
          </a:p>
          <a:p>
            <a:pPr marL="0" indent="0">
              <a:lnSpc>
                <a:spcPct val="150000"/>
              </a:lnSpc>
              <a:buNone/>
            </a:pPr>
            <a:r>
              <a:rPr lang="en-US" altLang="zh-CN" sz="2800" dirty="0" smtClean="0">
                <a:latin typeface="+mn-ea"/>
                <a:ea typeface="+mn-ea"/>
              </a:rPr>
              <a:t>Service</a:t>
            </a:r>
            <a:r>
              <a:rPr lang="zh-CN" altLang="en-US" sz="2800" dirty="0" smtClean="0">
                <a:latin typeface="+mn-ea"/>
                <a:ea typeface="+mn-ea"/>
              </a:rPr>
              <a:t>（服务）</a:t>
            </a:r>
            <a:endParaRPr lang="en-US" altLang="zh-CN" sz="2800" dirty="0" smtClean="0">
              <a:latin typeface="+mn-ea"/>
              <a:ea typeface="+mn-ea"/>
            </a:endParaRPr>
          </a:p>
          <a:p>
            <a:pPr marL="0" indent="0">
              <a:lnSpc>
                <a:spcPct val="150000"/>
              </a:lnSpc>
              <a:buNone/>
            </a:pPr>
            <a:r>
              <a:rPr lang="en-US" altLang="zh-CN" sz="2800" dirty="0" smtClean="0">
                <a:latin typeface="+mn-ea"/>
                <a:ea typeface="+mn-ea"/>
              </a:rPr>
              <a:t>BroadcastReceiver</a:t>
            </a:r>
            <a:r>
              <a:rPr lang="zh-CN" altLang="en-US" sz="2800" dirty="0" smtClean="0">
                <a:latin typeface="+mn-ea"/>
                <a:ea typeface="+mn-ea"/>
              </a:rPr>
              <a:t>（</a:t>
            </a:r>
            <a:r>
              <a:rPr lang="zh-CN" altLang="en-US" sz="2800" dirty="0">
                <a:latin typeface="+mn-ea"/>
                <a:ea typeface="+mn-ea"/>
              </a:rPr>
              <a:t>广播</a:t>
            </a:r>
            <a:r>
              <a:rPr lang="zh-CN" altLang="en-US" sz="2800" dirty="0" smtClean="0">
                <a:latin typeface="+mn-ea"/>
                <a:ea typeface="+mn-ea"/>
              </a:rPr>
              <a:t>接收器）</a:t>
            </a:r>
            <a:endParaRPr lang="en-US" altLang="zh-CN" sz="2800" dirty="0" smtClean="0">
              <a:latin typeface="+mn-ea"/>
              <a:ea typeface="+mn-ea"/>
            </a:endParaRPr>
          </a:p>
          <a:p>
            <a:pPr marL="0" indent="0">
              <a:lnSpc>
                <a:spcPct val="150000"/>
              </a:lnSpc>
              <a:buNone/>
            </a:pPr>
            <a:r>
              <a:rPr lang="en-US" altLang="zh-CN" sz="2800" dirty="0">
                <a:latin typeface="+mn-ea"/>
                <a:ea typeface="+mn-ea"/>
              </a:rPr>
              <a:t>Content Provider</a:t>
            </a:r>
            <a:r>
              <a:rPr lang="zh-CN" altLang="en-US" sz="2800" dirty="0">
                <a:latin typeface="+mn-ea"/>
                <a:ea typeface="+mn-ea"/>
              </a:rPr>
              <a:t>（内容提供者）</a:t>
            </a:r>
            <a:endParaRPr lang="en-US" altLang="zh-CN" sz="2800" dirty="0">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3978585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2996"/>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的活动状态</a:t>
            </a:r>
          </a:p>
        </p:txBody>
      </p:sp>
      <p:sp>
        <p:nvSpPr>
          <p:cNvPr id="3" name="内容占位符 2"/>
          <p:cNvSpPr>
            <a:spLocks noGrp="1"/>
          </p:cNvSpPr>
          <p:nvPr>
            <p:ph idx="4294967295"/>
          </p:nvPr>
        </p:nvSpPr>
        <p:spPr>
          <a:xfrm>
            <a:off x="629562" y="1200150"/>
            <a:ext cx="8057238" cy="3801870"/>
          </a:xfrm>
        </p:spPr>
        <p:txBody>
          <a:bodyPr>
            <a:noAutofit/>
          </a:bodyPr>
          <a:lstStyle/>
          <a:p>
            <a:pPr lvl="1">
              <a:lnSpc>
                <a:spcPct val="120000"/>
              </a:lnSpc>
              <a:spcBef>
                <a:spcPts val="900"/>
              </a:spcBef>
              <a:spcAft>
                <a:spcPts val="450"/>
              </a:spcAft>
              <a:defRPr/>
            </a:pPr>
            <a:r>
              <a:rPr lang="zh-CN" altLang="en-US" sz="2400">
                <a:solidFill>
                  <a:srgbClr val="C00000"/>
                </a:solidFill>
              </a:rPr>
              <a:t>停止</a:t>
            </a:r>
            <a:r>
              <a:rPr lang="zh-CN" altLang="en-US" sz="2400" dirty="0">
                <a:solidFill>
                  <a:srgbClr val="C00000"/>
                </a:solidFill>
              </a:rPr>
              <a:t>状态</a:t>
            </a:r>
            <a:r>
              <a:rPr lang="zh-CN" altLang="en-US" sz="2400" dirty="0">
                <a:solidFill>
                  <a:schemeClr val="tx1">
                    <a:lumMod val="85000"/>
                    <a:lumOff val="15000"/>
                  </a:schemeClr>
                </a:solidFill>
              </a:rPr>
              <a:t>：</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在界面上完全不能被用户看到，也就是说这个</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被其他</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全部遮挡。</a:t>
            </a:r>
            <a:endParaRPr lang="en-US" altLang="zh-CN" sz="2400"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例如：在</a:t>
            </a:r>
            <a:r>
              <a:rPr lang="en-US" altLang="zh-CN" dirty="0">
                <a:solidFill>
                  <a:schemeClr val="tx1">
                    <a:lumMod val="85000"/>
                    <a:lumOff val="15000"/>
                  </a:schemeClr>
                </a:solidFill>
              </a:rPr>
              <a:t>Activity</a:t>
            </a:r>
            <a:r>
              <a:rPr lang="zh-CN" altLang="en-US" dirty="0">
                <a:solidFill>
                  <a:schemeClr val="tx1">
                    <a:lumMod val="85000"/>
                    <a:lumOff val="15000"/>
                  </a:schemeClr>
                </a:solidFill>
              </a:rPr>
              <a:t>中，用户按下“</a:t>
            </a:r>
            <a:r>
              <a:rPr lang="en-US" altLang="zh-CN" dirty="0">
                <a:solidFill>
                  <a:schemeClr val="tx1">
                    <a:lumMod val="85000"/>
                    <a:lumOff val="15000"/>
                  </a:schemeClr>
                </a:solidFill>
              </a:rPr>
              <a:t>Home</a:t>
            </a:r>
            <a:r>
              <a:rPr lang="zh-CN" altLang="en-US" dirty="0">
                <a:solidFill>
                  <a:schemeClr val="tx1">
                    <a:lumMod val="85000"/>
                    <a:lumOff val="15000"/>
                  </a:schemeClr>
                </a:solidFill>
              </a:rPr>
              <a:t>”键时，原来的</a:t>
            </a:r>
            <a:r>
              <a:rPr lang="en-US" altLang="zh-CN" dirty="0">
                <a:solidFill>
                  <a:schemeClr val="tx1">
                    <a:lumMod val="85000"/>
                    <a:lumOff val="15000"/>
                  </a:schemeClr>
                </a:solidFill>
              </a:rPr>
              <a:t>Activity</a:t>
            </a:r>
            <a:r>
              <a:rPr lang="zh-CN" altLang="en-US" dirty="0">
                <a:solidFill>
                  <a:schemeClr val="tx1">
                    <a:lumMod val="85000"/>
                    <a:lumOff val="15000"/>
                  </a:schemeClr>
                </a:solidFill>
              </a:rPr>
              <a:t>就处于停止状态。</a:t>
            </a:r>
            <a:endParaRPr lang="en-US" altLang="zh-CN"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处于停止状态的</a:t>
            </a:r>
            <a:r>
              <a:rPr lang="en-US" altLang="zh-CN" dirty="0">
                <a:solidFill>
                  <a:schemeClr val="tx1">
                    <a:lumMod val="85000"/>
                    <a:lumOff val="15000"/>
                  </a:schemeClr>
                </a:solidFill>
              </a:rPr>
              <a:t>Activity</a:t>
            </a:r>
            <a:r>
              <a:rPr lang="zh-CN" altLang="en-US" dirty="0">
                <a:solidFill>
                  <a:schemeClr val="tx1">
                    <a:lumMod val="85000"/>
                    <a:lumOff val="15000"/>
                  </a:schemeClr>
                </a:solidFill>
              </a:rPr>
              <a:t>，仍然保留用户状态信息，但当系统内存不足时，会优先杀死该类</a:t>
            </a:r>
            <a:r>
              <a:rPr lang="en-US" altLang="zh-CN">
                <a:solidFill>
                  <a:schemeClr val="tx1">
                    <a:lumMod val="85000"/>
                    <a:lumOff val="15000"/>
                  </a:schemeClr>
                </a:solidFill>
              </a:rPr>
              <a:t>Activity</a:t>
            </a:r>
            <a:r>
              <a:rPr lang="zh-CN" altLang="en-US">
                <a:solidFill>
                  <a:schemeClr val="tx1">
                    <a:lumMod val="85000"/>
                    <a:lumOff val="15000"/>
                  </a:schemeClr>
                </a:solidFill>
              </a:rPr>
              <a:t>。</a:t>
            </a:r>
            <a:endParaRPr lang="zh-CN" altLang="en-US"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905073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57470"/>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的活动状态</a:t>
            </a:r>
          </a:p>
        </p:txBody>
      </p:sp>
      <p:sp>
        <p:nvSpPr>
          <p:cNvPr id="3" name="内容占位符 2"/>
          <p:cNvSpPr>
            <a:spLocks noGrp="1"/>
          </p:cNvSpPr>
          <p:nvPr>
            <p:ph idx="4294967295"/>
          </p:nvPr>
        </p:nvSpPr>
        <p:spPr>
          <a:xfrm>
            <a:off x="629562" y="1200150"/>
            <a:ext cx="8057238" cy="1803648"/>
          </a:xfrm>
        </p:spPr>
        <p:txBody>
          <a:bodyPr>
            <a:noAutofit/>
          </a:bodyPr>
          <a:lstStyle/>
          <a:p>
            <a:pPr lvl="1">
              <a:lnSpc>
                <a:spcPct val="120000"/>
              </a:lnSpc>
              <a:spcBef>
                <a:spcPts val="900"/>
              </a:spcBef>
              <a:spcAft>
                <a:spcPts val="450"/>
              </a:spcAft>
              <a:defRPr/>
            </a:pPr>
            <a:r>
              <a:rPr lang="zh-CN" altLang="en-US" sz="2400">
                <a:solidFill>
                  <a:srgbClr val="C00000"/>
                </a:solidFill>
              </a:rPr>
              <a:t>非</a:t>
            </a:r>
            <a:r>
              <a:rPr lang="zh-CN" altLang="en-US" sz="2400" dirty="0">
                <a:solidFill>
                  <a:srgbClr val="C00000"/>
                </a:solidFill>
              </a:rPr>
              <a:t>活动状态</a:t>
            </a:r>
            <a:r>
              <a:rPr lang="zh-CN" altLang="en-US" sz="2400" dirty="0">
                <a:solidFill>
                  <a:schemeClr val="tx1">
                    <a:lumMod val="85000"/>
                    <a:lumOff val="15000"/>
                  </a:schemeClr>
                </a:solidFill>
              </a:rPr>
              <a:t>：不在以上三种状态中的</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，处于非活动状态。</a:t>
            </a:r>
            <a:endParaRPr lang="en-US" altLang="zh-CN" sz="2400"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被销毁的</a:t>
            </a:r>
            <a:r>
              <a:rPr lang="en-US" altLang="zh-CN" dirty="0">
                <a:solidFill>
                  <a:schemeClr val="tx1">
                    <a:lumMod val="85000"/>
                    <a:lumOff val="15000"/>
                  </a:schemeClr>
                </a:solidFill>
              </a:rPr>
              <a:t>Activity</a:t>
            </a:r>
            <a:r>
              <a:rPr lang="zh-CN" altLang="en-US" dirty="0">
                <a:solidFill>
                  <a:schemeClr val="tx1">
                    <a:lumMod val="85000"/>
                    <a:lumOff val="15000"/>
                  </a:schemeClr>
                </a:solidFill>
              </a:rPr>
              <a:t>即处于该类</a:t>
            </a:r>
            <a:r>
              <a:rPr lang="zh-CN" altLang="en-US">
                <a:solidFill>
                  <a:schemeClr val="tx1">
                    <a:lumMod val="85000"/>
                    <a:lumOff val="15000"/>
                  </a:schemeClr>
                </a:solidFill>
              </a:rPr>
              <a:t>状态。</a:t>
            </a:r>
            <a:endParaRPr lang="en-US" altLang="zh-CN"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301494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381" y="-92546"/>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活动状态之间的切换</a:t>
            </a:r>
          </a:p>
        </p:txBody>
      </p:sp>
      <p:sp>
        <p:nvSpPr>
          <p:cNvPr id="3" name="内容占位符 2"/>
          <p:cNvSpPr>
            <a:spLocks noGrp="1"/>
          </p:cNvSpPr>
          <p:nvPr>
            <p:ph idx="4294967295"/>
          </p:nvPr>
        </p:nvSpPr>
        <p:spPr>
          <a:xfrm>
            <a:off x="629562" y="915566"/>
            <a:ext cx="8057238" cy="885546"/>
          </a:xfrm>
        </p:spPr>
        <p:txBody>
          <a:bodyPr>
            <a:normAutofit/>
          </a:bodyPr>
          <a:lstStyle/>
          <a:p>
            <a:pPr marL="257175" lvl="1" indent="-257175">
              <a:spcBef>
                <a:spcPts val="900"/>
              </a:spcBef>
              <a:spcAft>
                <a:spcPts val="450"/>
              </a:spcAft>
              <a:buFont typeface="Arial" pitchFamily="34" charset="0"/>
              <a:buChar char="•"/>
            </a:pPr>
            <a:r>
              <a:rPr lang="zh-CN" altLang="en-US" sz="2400" dirty="0">
                <a:solidFill>
                  <a:schemeClr val="tx1">
                    <a:lumMod val="85000"/>
                    <a:lumOff val="15000"/>
                  </a:schemeClr>
                </a:solidFill>
              </a:rPr>
              <a:t>当</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各个活动状态之间发生切换时，会触发以下</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回调方法：</a:t>
            </a:r>
            <a:endParaRPr lang="en-US" altLang="zh-CN" sz="2400"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
        <p:nvSpPr>
          <p:cNvPr id="5" name="Rectangle 3"/>
          <p:cNvSpPr>
            <a:spLocks noChangeArrowheads="1"/>
          </p:cNvSpPr>
          <p:nvPr/>
        </p:nvSpPr>
        <p:spPr bwMode="auto">
          <a:xfrm>
            <a:off x="2621758" y="2235510"/>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tabLst>
                <a:tab pos="1977629" algn="ctr"/>
                <a:tab pos="3955256" algn="r"/>
              </a:tabLst>
            </a:pPr>
            <a:endParaRPr lang="zh-CN" altLang="zh-CN">
              <a:latin typeface="Arial" pitchFamily="34" charset="0"/>
              <a:ea typeface="宋体" pitchFamily="2" charset="-122"/>
              <a:cs typeface="宋体" pitchFamily="2" charset="-122"/>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682" y="2031690"/>
            <a:ext cx="6066999" cy="2891815"/>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27338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918" y="-164554"/>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活动状态之间的切换</a:t>
            </a:r>
          </a:p>
        </p:txBody>
      </p:sp>
      <p:sp>
        <p:nvSpPr>
          <p:cNvPr id="3" name="内容占位符 2"/>
          <p:cNvSpPr>
            <a:spLocks noGrp="1"/>
          </p:cNvSpPr>
          <p:nvPr>
            <p:ph idx="4294967295"/>
          </p:nvPr>
        </p:nvSpPr>
        <p:spPr>
          <a:xfrm>
            <a:off x="360813" y="699542"/>
            <a:ext cx="8057238" cy="710053"/>
          </a:xfrm>
        </p:spPr>
        <p:txBody>
          <a:bodyPr>
            <a:noAutofit/>
          </a:bodyPr>
          <a:lstStyle/>
          <a:p>
            <a:pPr marL="257175" lvl="1" indent="-257175">
              <a:spcBef>
                <a:spcPts val="900"/>
              </a:spcBef>
              <a:spcAft>
                <a:spcPts val="450"/>
              </a:spcAft>
              <a:buFont typeface="Arial" pitchFamily="34" charset="0"/>
              <a:buChar char="•"/>
            </a:pPr>
            <a:r>
              <a:rPr lang="zh-CN" altLang="en-US" sz="2400" dirty="0">
                <a:solidFill>
                  <a:schemeClr val="tx1">
                    <a:lumMod val="85000"/>
                    <a:lumOff val="15000"/>
                  </a:schemeClr>
                </a:solidFill>
              </a:rPr>
              <a:t>当</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各个活动状态之间发生切换时，会触发以下</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回调方法：</a:t>
            </a:r>
            <a:endParaRPr lang="en-US" altLang="zh-CN" sz="2400"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grpSp>
        <p:nvGrpSpPr>
          <p:cNvPr id="115" name="组合 114"/>
          <p:cNvGrpSpPr/>
          <p:nvPr/>
        </p:nvGrpSpPr>
        <p:grpSpPr>
          <a:xfrm>
            <a:off x="251520" y="1522661"/>
            <a:ext cx="8640960" cy="2931229"/>
            <a:chOff x="272424" y="2204864"/>
            <a:chExt cx="11485351" cy="4170462"/>
          </a:xfrm>
        </p:grpSpPr>
        <p:sp>
          <p:nvSpPr>
            <p:cNvPr id="5" name="Rectangle 3"/>
            <p:cNvSpPr>
              <a:spLocks noChangeArrowheads="1"/>
            </p:cNvSpPr>
            <p:nvPr/>
          </p:nvSpPr>
          <p:spPr bwMode="auto">
            <a:xfrm>
              <a:off x="3519787" y="3186397"/>
              <a:ext cx="277555" cy="394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1977629" algn="ctr"/>
                  <a:tab pos="3955256" algn="r"/>
                </a:tabLst>
              </a:pPr>
              <a:endParaRPr lang="zh-CN" altLang="zh-CN" sz="1200">
                <a:latin typeface="+mn-ea"/>
                <a:cs typeface="宋体" pitchFamily="2" charset="-122"/>
              </a:endParaRPr>
            </a:p>
          </p:txBody>
        </p:sp>
        <p:sp>
          <p:nvSpPr>
            <p:cNvPr id="4" name="圆角矩形 3"/>
            <p:cNvSpPr/>
            <p:nvPr/>
          </p:nvSpPr>
          <p:spPr>
            <a:xfrm>
              <a:off x="272424" y="4064982"/>
              <a:ext cx="989020" cy="752901"/>
            </a:xfrm>
            <a:prstGeom prst="roundRect">
              <a:avLst/>
            </a:prstGeom>
            <a:solidFill>
              <a:schemeClr val="accent5">
                <a:lumMod val="60000"/>
                <a:lumOff val="4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85000"/>
                      <a:lumOff val="15000"/>
                    </a:schemeClr>
                  </a:solidFill>
                  <a:latin typeface="+mn-ea"/>
                  <a:cs typeface="Arial" panose="020B0604020202020204" pitchFamily="34" charset="0"/>
                </a:rPr>
                <a:t>Activity </a:t>
              </a:r>
            </a:p>
            <a:p>
              <a:pPr algn="ctr"/>
              <a:r>
                <a:rPr lang="zh-CN" altLang="en-US" sz="1200" b="1" dirty="0" smtClean="0">
                  <a:solidFill>
                    <a:schemeClr val="tx1">
                      <a:lumMod val="85000"/>
                      <a:lumOff val="15000"/>
                    </a:schemeClr>
                  </a:solidFill>
                  <a:latin typeface="+mn-ea"/>
                  <a:cs typeface="Arial" panose="020B0604020202020204" pitchFamily="34" charset="0"/>
                </a:rPr>
                <a:t>启动</a:t>
              </a:r>
              <a:endParaRPr lang="zh-CN" altLang="en-US" sz="1200" b="1" dirty="0">
                <a:solidFill>
                  <a:schemeClr val="tx1">
                    <a:lumMod val="85000"/>
                    <a:lumOff val="15000"/>
                  </a:schemeClr>
                </a:solidFill>
                <a:latin typeface="+mn-ea"/>
                <a:cs typeface="Arial" panose="020B0604020202020204" pitchFamily="34" charset="0"/>
              </a:endParaRPr>
            </a:p>
          </p:txBody>
        </p:sp>
        <p:sp>
          <p:nvSpPr>
            <p:cNvPr id="8" name="圆角矩形 7"/>
            <p:cNvSpPr/>
            <p:nvPr/>
          </p:nvSpPr>
          <p:spPr>
            <a:xfrm>
              <a:off x="6048104" y="4064982"/>
              <a:ext cx="1298783" cy="752901"/>
            </a:xfrm>
            <a:prstGeom prst="roundRect">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85000"/>
                      <a:lumOff val="15000"/>
                    </a:schemeClr>
                  </a:solidFill>
                  <a:latin typeface="+mn-ea"/>
                  <a:cs typeface="Arial" panose="020B0604020202020204" pitchFamily="34" charset="0"/>
                </a:rPr>
                <a:t>Activity </a:t>
              </a:r>
            </a:p>
            <a:p>
              <a:pPr algn="ctr"/>
              <a:r>
                <a:rPr lang="en-US" altLang="zh-CN" sz="1200" b="1" dirty="0" smtClean="0">
                  <a:solidFill>
                    <a:schemeClr val="tx1">
                      <a:lumMod val="85000"/>
                      <a:lumOff val="15000"/>
                    </a:schemeClr>
                  </a:solidFill>
                  <a:latin typeface="+mn-ea"/>
                  <a:cs typeface="Arial" panose="020B0604020202020204" pitchFamily="34" charset="0"/>
                </a:rPr>
                <a:t>is running</a:t>
              </a:r>
              <a:endParaRPr lang="zh-CN" altLang="en-US" sz="1200" b="1" dirty="0">
                <a:solidFill>
                  <a:schemeClr val="tx1">
                    <a:lumMod val="85000"/>
                    <a:lumOff val="15000"/>
                  </a:schemeClr>
                </a:solidFill>
                <a:latin typeface="+mn-ea"/>
                <a:cs typeface="Arial" panose="020B0604020202020204" pitchFamily="34" charset="0"/>
              </a:endParaRPr>
            </a:p>
          </p:txBody>
        </p:sp>
        <p:sp>
          <p:nvSpPr>
            <p:cNvPr id="6" name="矩形 5"/>
            <p:cNvSpPr/>
            <p:nvPr/>
          </p:nvSpPr>
          <p:spPr>
            <a:xfrm>
              <a:off x="1583608" y="4168348"/>
              <a:ext cx="1195902"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onCreate()</a:t>
              </a:r>
              <a:endParaRPr lang="zh-CN" altLang="en-US" sz="1200" b="1">
                <a:solidFill>
                  <a:schemeClr val="tx1">
                    <a:lumMod val="85000"/>
                    <a:lumOff val="15000"/>
                  </a:schemeClr>
                </a:solidFill>
                <a:latin typeface="+mn-ea"/>
                <a:cs typeface="Arial" panose="020B0604020202020204" pitchFamily="34" charset="0"/>
              </a:endParaRPr>
            </a:p>
          </p:txBody>
        </p:sp>
        <p:sp>
          <p:nvSpPr>
            <p:cNvPr id="10" name="矩形 9"/>
            <p:cNvSpPr/>
            <p:nvPr/>
          </p:nvSpPr>
          <p:spPr>
            <a:xfrm>
              <a:off x="3158020" y="4168348"/>
              <a:ext cx="997128"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onStart()</a:t>
              </a:r>
              <a:endParaRPr lang="zh-CN" altLang="en-US" sz="1200" b="1">
                <a:solidFill>
                  <a:schemeClr val="tx1">
                    <a:lumMod val="85000"/>
                    <a:lumOff val="15000"/>
                  </a:schemeClr>
                </a:solidFill>
                <a:latin typeface="+mn-ea"/>
                <a:cs typeface="Arial" panose="020B0604020202020204" pitchFamily="34" charset="0"/>
              </a:endParaRPr>
            </a:p>
          </p:txBody>
        </p:sp>
        <p:sp>
          <p:nvSpPr>
            <p:cNvPr id="11" name="矩形 10"/>
            <p:cNvSpPr/>
            <p:nvPr/>
          </p:nvSpPr>
          <p:spPr>
            <a:xfrm>
              <a:off x="4463928" y="4168348"/>
              <a:ext cx="1311184"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solidFill>
                    <a:schemeClr val="tx1">
                      <a:lumMod val="85000"/>
                      <a:lumOff val="15000"/>
                    </a:schemeClr>
                  </a:solidFill>
                  <a:latin typeface="+mn-ea"/>
                  <a:cs typeface="Arial" panose="020B0604020202020204" pitchFamily="34" charset="0"/>
                </a:rPr>
                <a:t>onResume</a:t>
              </a:r>
              <a:r>
                <a:rPr lang="en-US" altLang="zh-CN" sz="1200" b="1" dirty="0" smtClean="0">
                  <a:solidFill>
                    <a:schemeClr val="tx1">
                      <a:lumMod val="85000"/>
                      <a:lumOff val="15000"/>
                    </a:schemeClr>
                  </a:solidFill>
                  <a:latin typeface="+mn-ea"/>
                  <a:cs typeface="Arial" panose="020B0604020202020204" pitchFamily="34" charset="0"/>
                </a:rPr>
                <a:t>()</a:t>
              </a:r>
              <a:endParaRPr lang="zh-CN" altLang="en-US" sz="1200" b="1" dirty="0">
                <a:solidFill>
                  <a:schemeClr val="tx1">
                    <a:lumMod val="85000"/>
                    <a:lumOff val="15000"/>
                  </a:schemeClr>
                </a:solidFill>
                <a:latin typeface="+mn-ea"/>
                <a:cs typeface="Arial" panose="020B0604020202020204" pitchFamily="34" charset="0"/>
              </a:endParaRPr>
            </a:p>
          </p:txBody>
        </p:sp>
        <p:sp>
          <p:nvSpPr>
            <p:cNvPr id="12" name="矩形 11"/>
            <p:cNvSpPr/>
            <p:nvPr/>
          </p:nvSpPr>
          <p:spPr>
            <a:xfrm>
              <a:off x="7632280" y="4168348"/>
              <a:ext cx="1196815"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onPause()</a:t>
              </a:r>
              <a:endParaRPr lang="zh-CN" altLang="en-US" sz="1200" b="1">
                <a:solidFill>
                  <a:schemeClr val="tx1">
                    <a:lumMod val="85000"/>
                    <a:lumOff val="15000"/>
                  </a:schemeClr>
                </a:solidFill>
                <a:latin typeface="+mn-ea"/>
                <a:cs typeface="Arial" panose="020B0604020202020204" pitchFamily="34" charset="0"/>
              </a:endParaRPr>
            </a:p>
          </p:txBody>
        </p:sp>
        <p:sp>
          <p:nvSpPr>
            <p:cNvPr id="13" name="矩形 12"/>
            <p:cNvSpPr/>
            <p:nvPr/>
          </p:nvSpPr>
          <p:spPr>
            <a:xfrm>
              <a:off x="9104564" y="4168348"/>
              <a:ext cx="1047996"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onStop()</a:t>
              </a:r>
              <a:endParaRPr lang="zh-CN" altLang="en-US" sz="1200" b="1">
                <a:solidFill>
                  <a:schemeClr val="tx1">
                    <a:lumMod val="85000"/>
                    <a:lumOff val="15000"/>
                  </a:schemeClr>
                </a:solidFill>
                <a:latin typeface="+mn-ea"/>
                <a:cs typeface="Arial" panose="020B0604020202020204" pitchFamily="34" charset="0"/>
              </a:endParaRPr>
            </a:p>
          </p:txBody>
        </p:sp>
        <p:sp>
          <p:nvSpPr>
            <p:cNvPr id="14" name="矩形 13"/>
            <p:cNvSpPr/>
            <p:nvPr/>
          </p:nvSpPr>
          <p:spPr>
            <a:xfrm>
              <a:off x="3065264" y="2924944"/>
              <a:ext cx="1182640"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1">
                      <a:lumMod val="85000"/>
                      <a:lumOff val="15000"/>
                    </a:schemeClr>
                  </a:solidFill>
                  <a:latin typeface="+mn-ea"/>
                  <a:cs typeface="Arial" panose="020B0604020202020204" pitchFamily="34" charset="0"/>
                </a:rPr>
                <a:t>onRestart()</a:t>
              </a:r>
              <a:endParaRPr lang="zh-CN" altLang="en-US" sz="1200" b="1">
                <a:solidFill>
                  <a:schemeClr val="tx1">
                    <a:lumMod val="85000"/>
                    <a:lumOff val="15000"/>
                  </a:schemeClr>
                </a:solidFill>
                <a:latin typeface="+mn-ea"/>
                <a:cs typeface="Arial" panose="020B0604020202020204" pitchFamily="34" charset="0"/>
              </a:endParaRPr>
            </a:p>
          </p:txBody>
        </p:sp>
        <p:sp>
          <p:nvSpPr>
            <p:cNvPr id="15" name="矩形 14"/>
            <p:cNvSpPr/>
            <p:nvPr/>
          </p:nvSpPr>
          <p:spPr>
            <a:xfrm>
              <a:off x="10467449" y="4168348"/>
              <a:ext cx="1290326"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onDestory()</a:t>
              </a:r>
              <a:endParaRPr lang="zh-CN" altLang="en-US" sz="1200" b="1">
                <a:solidFill>
                  <a:schemeClr val="tx1">
                    <a:lumMod val="85000"/>
                    <a:lumOff val="15000"/>
                  </a:schemeClr>
                </a:solidFill>
                <a:latin typeface="+mn-ea"/>
                <a:cs typeface="Arial" panose="020B0604020202020204" pitchFamily="34" charset="0"/>
              </a:endParaRPr>
            </a:p>
          </p:txBody>
        </p:sp>
        <p:cxnSp>
          <p:nvCxnSpPr>
            <p:cNvPr id="16" name="直接箭头连接符 15"/>
            <p:cNvCxnSpPr>
              <a:stCxn id="4" idx="3"/>
              <a:endCxn id="6" idx="1"/>
            </p:cNvCxnSpPr>
            <p:nvPr/>
          </p:nvCxnSpPr>
          <p:spPr>
            <a:xfrm>
              <a:off x="1261444" y="4441433"/>
              <a:ext cx="322164"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3"/>
              <a:endCxn id="10" idx="1"/>
            </p:cNvCxnSpPr>
            <p:nvPr/>
          </p:nvCxnSpPr>
          <p:spPr>
            <a:xfrm>
              <a:off x="2779510" y="4441433"/>
              <a:ext cx="378510"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3"/>
              <a:endCxn id="11" idx="1"/>
            </p:cNvCxnSpPr>
            <p:nvPr/>
          </p:nvCxnSpPr>
          <p:spPr>
            <a:xfrm>
              <a:off x="4155148" y="4441433"/>
              <a:ext cx="308780"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1" idx="3"/>
              <a:endCxn id="8" idx="1"/>
            </p:cNvCxnSpPr>
            <p:nvPr/>
          </p:nvCxnSpPr>
          <p:spPr>
            <a:xfrm>
              <a:off x="5775112" y="4441433"/>
              <a:ext cx="272992"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10513973" y="5176533"/>
              <a:ext cx="1197278" cy="752901"/>
            </a:xfrm>
            <a:prstGeom prst="roundRect">
              <a:avLst/>
            </a:prstGeom>
            <a:solidFill>
              <a:schemeClr val="accent2">
                <a:lumMod val="40000"/>
                <a:lumOff val="6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Activity</a:t>
              </a:r>
            </a:p>
            <a:p>
              <a:pPr algn="ctr"/>
              <a:r>
                <a:rPr lang="zh-CN" altLang="en-US" sz="1200" b="1">
                  <a:solidFill>
                    <a:schemeClr val="tx1">
                      <a:lumMod val="85000"/>
                      <a:lumOff val="15000"/>
                    </a:schemeClr>
                  </a:solidFill>
                  <a:latin typeface="+mn-ea"/>
                  <a:cs typeface="Arial" panose="020B0604020202020204" pitchFamily="34" charset="0"/>
                </a:rPr>
                <a:t>关闭</a:t>
              </a:r>
            </a:p>
          </p:txBody>
        </p:sp>
        <p:cxnSp>
          <p:nvCxnSpPr>
            <p:cNvPr id="25" name="直接箭头连接符 24"/>
            <p:cNvCxnSpPr>
              <a:stCxn id="15" idx="2"/>
              <a:endCxn id="24" idx="0"/>
            </p:cNvCxnSpPr>
            <p:nvPr/>
          </p:nvCxnSpPr>
          <p:spPr>
            <a:xfrm>
              <a:off x="11112612" y="4714517"/>
              <a:ext cx="0" cy="462016"/>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3"/>
              <a:endCxn id="15" idx="1"/>
            </p:cNvCxnSpPr>
            <p:nvPr/>
          </p:nvCxnSpPr>
          <p:spPr>
            <a:xfrm>
              <a:off x="10152560" y="4441433"/>
              <a:ext cx="314889"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1583608" y="5618579"/>
              <a:ext cx="1197386" cy="752901"/>
            </a:xfrm>
            <a:prstGeom prst="roundRect">
              <a:avLst/>
            </a:prstGeom>
            <a:solidFill>
              <a:schemeClr val="accent2">
                <a:lumMod val="40000"/>
                <a:lumOff val="6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smtClean="0">
                  <a:solidFill>
                    <a:schemeClr val="tx1">
                      <a:lumMod val="85000"/>
                      <a:lumOff val="15000"/>
                    </a:schemeClr>
                  </a:solidFill>
                  <a:latin typeface="+mn-ea"/>
                  <a:cs typeface="Arial" panose="020B0604020202020204" pitchFamily="34" charset="0"/>
                </a:rPr>
                <a:t>进程</a:t>
              </a:r>
              <a:endParaRPr lang="en-US" altLang="zh-CN" sz="1200" b="1" smtClean="0">
                <a:solidFill>
                  <a:schemeClr val="tx1">
                    <a:lumMod val="85000"/>
                    <a:lumOff val="15000"/>
                  </a:schemeClr>
                </a:solidFill>
                <a:latin typeface="+mn-ea"/>
                <a:cs typeface="Arial" panose="020B0604020202020204" pitchFamily="34" charset="0"/>
              </a:endParaRPr>
            </a:p>
            <a:p>
              <a:pPr algn="ctr"/>
              <a:r>
                <a:rPr lang="zh-CN" altLang="en-US" sz="1200" b="1">
                  <a:solidFill>
                    <a:schemeClr val="tx1">
                      <a:lumMod val="85000"/>
                      <a:lumOff val="15000"/>
                    </a:schemeClr>
                  </a:solidFill>
                  <a:latin typeface="+mn-ea"/>
                  <a:cs typeface="Arial" panose="020B0604020202020204" pitchFamily="34" charset="0"/>
                </a:rPr>
                <a:t>终止</a:t>
              </a:r>
            </a:p>
          </p:txBody>
        </p:sp>
        <p:cxnSp>
          <p:nvCxnSpPr>
            <p:cNvPr id="59" name="直接箭头连接符 58"/>
            <p:cNvCxnSpPr>
              <a:stCxn id="8" idx="3"/>
              <a:endCxn id="12" idx="1"/>
            </p:cNvCxnSpPr>
            <p:nvPr/>
          </p:nvCxnSpPr>
          <p:spPr>
            <a:xfrm>
              <a:off x="7346887" y="4441433"/>
              <a:ext cx="285393"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12" idx="3"/>
              <a:endCxn id="13" idx="1"/>
            </p:cNvCxnSpPr>
            <p:nvPr/>
          </p:nvCxnSpPr>
          <p:spPr>
            <a:xfrm>
              <a:off x="8829095" y="4441433"/>
              <a:ext cx="275469"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14" idx="2"/>
              <a:endCxn id="10" idx="0"/>
            </p:cNvCxnSpPr>
            <p:nvPr/>
          </p:nvCxnSpPr>
          <p:spPr>
            <a:xfrm>
              <a:off x="3656584" y="3471113"/>
              <a:ext cx="0" cy="697235"/>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58" idx="0"/>
              <a:endCxn id="6" idx="2"/>
            </p:cNvCxnSpPr>
            <p:nvPr/>
          </p:nvCxnSpPr>
          <p:spPr>
            <a:xfrm flipH="1" flipV="1">
              <a:off x="2181559" y="4714517"/>
              <a:ext cx="742" cy="904062"/>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13" idx="0"/>
              <a:endCxn id="14" idx="3"/>
            </p:cNvCxnSpPr>
            <p:nvPr/>
          </p:nvCxnSpPr>
          <p:spPr>
            <a:xfrm rot="16200000" flipV="1">
              <a:off x="6453074" y="992860"/>
              <a:ext cx="970319" cy="5380658"/>
            </a:xfrm>
            <a:prstGeom prst="bentConnector2">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12" idx="0"/>
              <a:endCxn id="11" idx="0"/>
            </p:cNvCxnSpPr>
            <p:nvPr/>
          </p:nvCxnSpPr>
          <p:spPr>
            <a:xfrm rot="16200000" flipV="1">
              <a:off x="6675104" y="2612764"/>
              <a:ext cx="12700" cy="3111168"/>
            </a:xfrm>
            <a:prstGeom prst="bentConnector3">
              <a:avLst>
                <a:gd name="adj1" fmla="val 4200000"/>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9" name="肘形连接符 78"/>
            <p:cNvCxnSpPr>
              <a:stCxn id="13" idx="2"/>
              <a:endCxn id="58" idx="3"/>
            </p:cNvCxnSpPr>
            <p:nvPr/>
          </p:nvCxnSpPr>
          <p:spPr>
            <a:xfrm rot="5400000">
              <a:off x="5564522" y="1930989"/>
              <a:ext cx="1280513" cy="6847568"/>
            </a:xfrm>
            <a:prstGeom prst="bentConnector2">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1" name="肘形连接符 80"/>
            <p:cNvCxnSpPr>
              <a:stCxn id="12" idx="2"/>
              <a:endCxn id="58" idx="3"/>
            </p:cNvCxnSpPr>
            <p:nvPr/>
          </p:nvCxnSpPr>
          <p:spPr>
            <a:xfrm rot="5400000">
              <a:off x="4865585" y="2629926"/>
              <a:ext cx="1280513" cy="5449694"/>
            </a:xfrm>
            <a:prstGeom prst="bentConnector2">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5463664" y="5981220"/>
              <a:ext cx="2589603" cy="394106"/>
            </a:xfrm>
            <a:prstGeom prst="rect">
              <a:avLst/>
            </a:prstGeom>
            <a:noFill/>
            <a:ln>
              <a:noFill/>
            </a:ln>
          </p:spPr>
          <p:txBody>
            <a:bodyPr wrap="none" rtlCol="0">
              <a:spAutoFit/>
            </a:bodyPr>
            <a:lstStyle/>
            <a:p>
              <a:r>
                <a:rPr lang="zh-CN" altLang="en-US" sz="1200">
                  <a:solidFill>
                    <a:schemeClr val="tx1">
                      <a:lumMod val="85000"/>
                      <a:lumOff val="15000"/>
                    </a:schemeClr>
                  </a:solidFill>
                  <a:latin typeface="+mn-ea"/>
                </a:rPr>
                <a:t>其它应用程序需要内存</a:t>
              </a:r>
            </a:p>
          </p:txBody>
        </p:sp>
        <p:sp>
          <p:nvSpPr>
            <p:cNvPr id="105" name="文本框 104"/>
            <p:cNvSpPr txBox="1"/>
            <p:nvPr/>
          </p:nvSpPr>
          <p:spPr>
            <a:xfrm>
              <a:off x="2207568" y="5022066"/>
              <a:ext cx="2127174" cy="394106"/>
            </a:xfrm>
            <a:prstGeom prst="rect">
              <a:avLst/>
            </a:prstGeom>
            <a:noFill/>
            <a:ln>
              <a:noFill/>
            </a:ln>
          </p:spPr>
          <p:txBody>
            <a:bodyPr wrap="none" rtlCol="0">
              <a:spAutoFit/>
            </a:bodyPr>
            <a:lstStyle/>
            <a:p>
              <a:r>
                <a:rPr lang="zh-CN" altLang="en-US" sz="1200">
                  <a:solidFill>
                    <a:schemeClr val="tx1">
                      <a:lumMod val="85000"/>
                      <a:lumOff val="15000"/>
                    </a:schemeClr>
                  </a:solidFill>
                  <a:latin typeface="+mn-ea"/>
                </a:rPr>
                <a:t>用户返回</a:t>
              </a:r>
              <a:r>
                <a:rPr lang="en-US" altLang="zh-CN" sz="1200">
                  <a:solidFill>
                    <a:schemeClr val="tx1">
                      <a:lumMod val="85000"/>
                      <a:lumOff val="15000"/>
                    </a:schemeClr>
                  </a:solidFill>
                  <a:latin typeface="+mn-ea"/>
                </a:rPr>
                <a:t>Acticity</a:t>
              </a:r>
              <a:endParaRPr lang="zh-CN" altLang="en-US" sz="1200">
                <a:solidFill>
                  <a:schemeClr val="tx1">
                    <a:lumMod val="85000"/>
                    <a:lumOff val="15000"/>
                  </a:schemeClr>
                </a:solidFill>
                <a:latin typeface="+mn-ea"/>
              </a:endParaRPr>
            </a:p>
          </p:txBody>
        </p:sp>
        <p:sp>
          <p:nvSpPr>
            <p:cNvPr id="106" name="文本框 105"/>
            <p:cNvSpPr txBox="1"/>
            <p:nvPr/>
          </p:nvSpPr>
          <p:spPr>
            <a:xfrm>
              <a:off x="8832304" y="2204864"/>
              <a:ext cx="2127174" cy="394106"/>
            </a:xfrm>
            <a:prstGeom prst="rect">
              <a:avLst/>
            </a:prstGeom>
            <a:noFill/>
            <a:ln>
              <a:noFill/>
            </a:ln>
          </p:spPr>
          <p:txBody>
            <a:bodyPr wrap="none" rtlCol="0">
              <a:spAutoFit/>
            </a:bodyPr>
            <a:lstStyle/>
            <a:p>
              <a:r>
                <a:rPr lang="en-US" altLang="zh-CN" sz="1200">
                  <a:solidFill>
                    <a:schemeClr val="tx1">
                      <a:lumMod val="85000"/>
                      <a:lumOff val="15000"/>
                    </a:schemeClr>
                  </a:solidFill>
                  <a:latin typeface="+mn-ea"/>
                </a:rPr>
                <a:t>Acticity</a:t>
              </a:r>
              <a:r>
                <a:rPr lang="zh-CN" altLang="en-US" sz="1200">
                  <a:solidFill>
                    <a:schemeClr val="tx1">
                      <a:lumMod val="85000"/>
                      <a:lumOff val="15000"/>
                    </a:schemeClr>
                  </a:solidFill>
                  <a:latin typeface="+mn-ea"/>
                </a:rPr>
                <a:t>不再可见</a:t>
              </a:r>
            </a:p>
          </p:txBody>
        </p:sp>
        <p:sp>
          <p:nvSpPr>
            <p:cNvPr id="107" name="文本框 106"/>
            <p:cNvSpPr txBox="1"/>
            <p:nvPr/>
          </p:nvSpPr>
          <p:spPr>
            <a:xfrm>
              <a:off x="6023993" y="2204864"/>
              <a:ext cx="2589603" cy="394106"/>
            </a:xfrm>
            <a:prstGeom prst="rect">
              <a:avLst/>
            </a:prstGeom>
            <a:noFill/>
            <a:ln>
              <a:noFill/>
            </a:ln>
          </p:spPr>
          <p:txBody>
            <a:bodyPr wrap="none" rtlCol="0">
              <a:spAutoFit/>
            </a:bodyPr>
            <a:lstStyle/>
            <a:p>
              <a:r>
                <a:rPr lang="zh-CN" altLang="en-US" sz="1200">
                  <a:solidFill>
                    <a:schemeClr val="tx1">
                      <a:lumMod val="85000"/>
                      <a:lumOff val="15000"/>
                    </a:schemeClr>
                  </a:solidFill>
                  <a:latin typeface="+mn-ea"/>
                </a:rPr>
                <a:t>其它</a:t>
              </a:r>
              <a:r>
                <a:rPr lang="en-US" altLang="zh-CN" sz="1200">
                  <a:solidFill>
                    <a:schemeClr val="tx1">
                      <a:lumMod val="85000"/>
                      <a:lumOff val="15000"/>
                    </a:schemeClr>
                  </a:solidFill>
                  <a:latin typeface="+mn-ea"/>
                </a:rPr>
                <a:t>Acticity</a:t>
              </a:r>
              <a:r>
                <a:rPr lang="zh-CN" altLang="en-US" sz="1200">
                  <a:solidFill>
                    <a:schemeClr val="tx1">
                      <a:lumMod val="85000"/>
                      <a:lumOff val="15000"/>
                    </a:schemeClr>
                  </a:solidFill>
                  <a:latin typeface="+mn-ea"/>
                </a:rPr>
                <a:t>位于顶层</a:t>
              </a:r>
            </a:p>
          </p:txBody>
        </p:sp>
        <p:sp>
          <p:nvSpPr>
            <p:cNvPr id="108" name="文本框 107"/>
            <p:cNvSpPr txBox="1"/>
            <p:nvPr/>
          </p:nvSpPr>
          <p:spPr>
            <a:xfrm>
              <a:off x="4779022" y="2780928"/>
              <a:ext cx="2127174" cy="394106"/>
            </a:xfrm>
            <a:prstGeom prst="rect">
              <a:avLst/>
            </a:prstGeom>
            <a:noFill/>
            <a:ln>
              <a:noFill/>
            </a:ln>
          </p:spPr>
          <p:txBody>
            <a:bodyPr wrap="none" rtlCol="0">
              <a:spAutoFit/>
            </a:bodyPr>
            <a:lstStyle/>
            <a:p>
              <a:r>
                <a:rPr lang="en-US" altLang="zh-CN" sz="1200">
                  <a:solidFill>
                    <a:schemeClr val="tx1">
                      <a:lumMod val="85000"/>
                      <a:lumOff val="15000"/>
                    </a:schemeClr>
                  </a:solidFill>
                  <a:latin typeface="+mn-ea"/>
                </a:rPr>
                <a:t>Acticity</a:t>
              </a:r>
              <a:r>
                <a:rPr lang="zh-CN" altLang="en-US" sz="1200">
                  <a:solidFill>
                    <a:schemeClr val="tx1">
                      <a:lumMod val="85000"/>
                      <a:lumOff val="15000"/>
                    </a:schemeClr>
                  </a:solidFill>
                  <a:latin typeface="+mn-ea"/>
                </a:rPr>
                <a:t>回到顶层</a:t>
              </a:r>
            </a:p>
          </p:txBody>
        </p:sp>
        <p:cxnSp>
          <p:nvCxnSpPr>
            <p:cNvPr id="109" name="直接连接符 108"/>
            <p:cNvCxnSpPr>
              <a:stCxn id="107" idx="2"/>
            </p:cNvCxnSpPr>
            <p:nvPr/>
          </p:nvCxnSpPr>
          <p:spPr>
            <a:xfrm>
              <a:off x="7318795" y="2598970"/>
              <a:ext cx="166229" cy="177359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06" idx="2"/>
            </p:cNvCxnSpPr>
            <p:nvPr/>
          </p:nvCxnSpPr>
          <p:spPr>
            <a:xfrm flipH="1">
              <a:off x="8959713" y="2598970"/>
              <a:ext cx="936178" cy="1842463"/>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5253196" y="3219912"/>
              <a:ext cx="2127174" cy="394106"/>
            </a:xfrm>
            <a:prstGeom prst="rect">
              <a:avLst/>
            </a:prstGeom>
            <a:noFill/>
            <a:ln>
              <a:noFill/>
            </a:ln>
          </p:spPr>
          <p:txBody>
            <a:bodyPr wrap="none" rtlCol="0">
              <a:spAutoFit/>
            </a:bodyPr>
            <a:lstStyle/>
            <a:p>
              <a:r>
                <a:rPr lang="en-US" altLang="zh-CN" sz="1200">
                  <a:solidFill>
                    <a:schemeClr val="tx1">
                      <a:lumMod val="85000"/>
                      <a:lumOff val="15000"/>
                    </a:schemeClr>
                  </a:solidFill>
                  <a:latin typeface="+mn-ea"/>
                </a:rPr>
                <a:t>Acticity</a:t>
              </a:r>
              <a:r>
                <a:rPr lang="zh-CN" altLang="en-US" sz="1200">
                  <a:solidFill>
                    <a:schemeClr val="tx1">
                      <a:lumMod val="85000"/>
                      <a:lumOff val="15000"/>
                    </a:schemeClr>
                  </a:solidFill>
                  <a:latin typeface="+mn-ea"/>
                </a:rPr>
                <a:t>回到顶层</a:t>
              </a:r>
            </a:p>
          </p:txBody>
        </p:sp>
      </p:grpSp>
    </p:spTree>
    <p:extLst>
      <p:ext uri="{BB962C8B-B14F-4D97-AF65-F5344CB8AC3E}">
        <p14:creationId xmlns:p14="http://schemas.microsoft.com/office/powerpoint/2010/main" val="901141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latin typeface="+mn-ea"/>
                <a:ea typeface="+mn-ea"/>
              </a:rPr>
              <a:t>Activity </a:t>
            </a:r>
            <a:r>
              <a:rPr lang="zh-CN" altLang="en-US" sz="2800" dirty="0">
                <a:latin typeface="+mn-ea"/>
                <a:ea typeface="+mn-ea"/>
              </a:rPr>
              <a:t>（活动）</a:t>
            </a:r>
            <a:endParaRPr lang="en-US" altLang="zh-CN" sz="2800" dirty="0">
              <a:latin typeface="+mn-ea"/>
              <a:ea typeface="+mn-ea"/>
            </a:endParaRPr>
          </a:p>
          <a:p>
            <a:pPr marL="0" indent="0">
              <a:lnSpc>
                <a:spcPct val="150000"/>
              </a:lnSpc>
              <a:buNone/>
            </a:pPr>
            <a:r>
              <a:rPr lang="en-US" altLang="zh-CN" sz="2800" dirty="0" smtClean="0">
                <a:solidFill>
                  <a:srgbClr val="FF0000"/>
                </a:solidFill>
                <a:latin typeface="+mn-ea"/>
                <a:ea typeface="+mn-ea"/>
              </a:rPr>
              <a:t>Service</a:t>
            </a:r>
            <a:r>
              <a:rPr lang="zh-CN" altLang="en-US" sz="2800" dirty="0" smtClean="0">
                <a:solidFill>
                  <a:srgbClr val="FF0000"/>
                </a:solidFill>
                <a:latin typeface="+mn-ea"/>
                <a:ea typeface="+mn-ea"/>
              </a:rPr>
              <a:t>（服务）</a:t>
            </a:r>
            <a:endParaRPr lang="en-US" altLang="zh-CN" sz="2800" dirty="0" smtClean="0">
              <a:solidFill>
                <a:srgbClr val="FF0000"/>
              </a:solidFill>
              <a:latin typeface="+mn-ea"/>
              <a:ea typeface="+mn-ea"/>
            </a:endParaRPr>
          </a:p>
          <a:p>
            <a:pPr marL="0" indent="0">
              <a:lnSpc>
                <a:spcPct val="150000"/>
              </a:lnSpc>
              <a:buNone/>
            </a:pPr>
            <a:r>
              <a:rPr lang="en-US" altLang="zh-CN" sz="2800" dirty="0" smtClean="0">
                <a:latin typeface="+mn-ea"/>
                <a:ea typeface="+mn-ea"/>
              </a:rPr>
              <a:t>BroadcastReceiver</a:t>
            </a:r>
            <a:r>
              <a:rPr lang="zh-CN" altLang="en-US" sz="2800" dirty="0" smtClean="0">
                <a:latin typeface="+mn-ea"/>
                <a:ea typeface="+mn-ea"/>
              </a:rPr>
              <a:t>（</a:t>
            </a:r>
            <a:r>
              <a:rPr lang="zh-CN" altLang="en-US" sz="2800" dirty="0">
                <a:latin typeface="+mn-ea"/>
                <a:ea typeface="+mn-ea"/>
              </a:rPr>
              <a:t>广播</a:t>
            </a:r>
            <a:r>
              <a:rPr lang="zh-CN" altLang="en-US" sz="2800" dirty="0" smtClean="0">
                <a:latin typeface="+mn-ea"/>
                <a:ea typeface="+mn-ea"/>
              </a:rPr>
              <a:t>接收器）</a:t>
            </a:r>
            <a:endParaRPr lang="en-US" altLang="zh-CN" sz="2800" dirty="0" smtClean="0">
              <a:latin typeface="+mn-ea"/>
              <a:ea typeface="+mn-ea"/>
            </a:endParaRPr>
          </a:p>
          <a:p>
            <a:pPr marL="0" indent="0">
              <a:lnSpc>
                <a:spcPct val="150000"/>
              </a:lnSpc>
              <a:buNone/>
            </a:pPr>
            <a:r>
              <a:rPr lang="en-US" altLang="zh-CN" sz="2800" dirty="0">
                <a:latin typeface="+mn-ea"/>
                <a:ea typeface="+mn-ea"/>
              </a:rPr>
              <a:t>Content Provider</a:t>
            </a:r>
            <a:r>
              <a:rPr lang="zh-CN" altLang="en-US" sz="2800" dirty="0">
                <a:latin typeface="+mn-ea"/>
                <a:ea typeface="+mn-ea"/>
              </a:rPr>
              <a:t>（内容提供者）</a:t>
            </a:r>
            <a:endParaRPr lang="en-US" altLang="zh-CN" sz="2800" dirty="0">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2324759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528" y="915566"/>
            <a:ext cx="9144000" cy="3394472"/>
          </a:xfrm>
        </p:spPr>
        <p:txBody>
          <a:bodyPr/>
          <a:lstStyle/>
          <a:p>
            <a:pPr marL="457200" lvl="1" indent="0">
              <a:lnSpc>
                <a:spcPct val="150000"/>
              </a:lnSpc>
              <a:buNone/>
            </a:pPr>
            <a:r>
              <a:rPr lang="en-US" altLang="zh-CN" dirty="0" smtClean="0">
                <a:latin typeface="+mn-ea"/>
                <a:ea typeface="+mn-ea"/>
              </a:rPr>
              <a:t>    Service</a:t>
            </a:r>
            <a:r>
              <a:rPr lang="zh-CN" altLang="en-US" dirty="0" smtClean="0">
                <a:latin typeface="+mn-ea"/>
                <a:ea typeface="+mn-ea"/>
              </a:rPr>
              <a:t>是具有一个较长生命周期且</a:t>
            </a:r>
            <a:r>
              <a:rPr lang="zh-CN" altLang="en-US" dirty="0" smtClean="0">
                <a:solidFill>
                  <a:srgbClr val="FF0000"/>
                </a:solidFill>
                <a:latin typeface="+mn-ea"/>
                <a:ea typeface="+mn-ea"/>
              </a:rPr>
              <a:t>没有用户界面</a:t>
            </a:r>
            <a:r>
              <a:rPr lang="zh-CN" altLang="en-US" dirty="0" smtClean="0">
                <a:latin typeface="+mn-ea"/>
                <a:ea typeface="+mn-ea"/>
              </a:rPr>
              <a:t>的程序，</a:t>
            </a:r>
            <a:r>
              <a:rPr lang="zh-CN" altLang="en-US" dirty="0" smtClean="0">
                <a:solidFill>
                  <a:srgbClr val="FF0000"/>
                </a:solidFill>
                <a:latin typeface="+mn-ea"/>
                <a:ea typeface="+mn-ea"/>
              </a:rPr>
              <a:t>只能在后台运行</a:t>
            </a:r>
            <a:r>
              <a:rPr lang="zh-CN" altLang="en-US" dirty="0" smtClean="0">
                <a:latin typeface="+mn-ea"/>
                <a:ea typeface="+mn-ea"/>
              </a:rPr>
              <a:t>，可以和其他组件进行交互。</a:t>
            </a:r>
            <a:endParaRPr lang="en-US" altLang="zh-CN" dirty="0" smtClean="0">
              <a:latin typeface="+mn-ea"/>
              <a:ea typeface="+mn-ea"/>
            </a:endParaRPr>
          </a:p>
          <a:p>
            <a:pPr marL="457200" lvl="1" indent="0">
              <a:lnSpc>
                <a:spcPct val="150000"/>
              </a:lnSpc>
              <a:buNone/>
            </a:pPr>
            <a:r>
              <a:rPr lang="zh-CN" altLang="en-US" dirty="0" smtClean="0">
                <a:latin typeface="+mn-ea"/>
                <a:ea typeface="+mn-ea"/>
              </a:rPr>
              <a:t>    例如：一个音乐播放器。用户可以再设备上一边播放音乐一边进行别的操作。</a:t>
            </a:r>
            <a:endParaRPr lang="zh-CN" altLang="en-US" dirty="0">
              <a:latin typeface="+mn-ea"/>
              <a:ea typeface="+mn-ea"/>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Service </a:t>
            </a:r>
            <a:r>
              <a:rPr lang="zh-CN" altLang="en-US" dirty="0">
                <a:latin typeface="+mn-ea"/>
                <a:ea typeface="+mn-ea"/>
              </a:rPr>
              <a:t>介绍</a:t>
            </a:r>
            <a:endParaRPr lang="en-US" altLang="zh-CN" dirty="0">
              <a:latin typeface="+mn-ea"/>
              <a:ea typeface="+mn-ea"/>
            </a:endParaRPr>
          </a:p>
        </p:txBody>
      </p:sp>
    </p:spTree>
    <p:extLst>
      <p:ext uri="{BB962C8B-B14F-4D97-AF65-F5344CB8AC3E}">
        <p14:creationId xmlns:p14="http://schemas.microsoft.com/office/powerpoint/2010/main" val="2552306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453583" y="915566"/>
            <a:ext cx="5010996" cy="4104456"/>
            <a:chOff x="2279576" y="1727838"/>
            <a:chExt cx="7108517" cy="4723828"/>
          </a:xfrm>
        </p:grpSpPr>
        <p:sp>
          <p:nvSpPr>
            <p:cNvPr id="5" name="任意多边形 4"/>
            <p:cNvSpPr/>
            <p:nvPr/>
          </p:nvSpPr>
          <p:spPr>
            <a:xfrm>
              <a:off x="2279576" y="1727838"/>
              <a:ext cx="2988000" cy="860770"/>
            </a:xfrm>
            <a:custGeom>
              <a:avLst/>
              <a:gdLst>
                <a:gd name="connsiteX0" fmla="*/ 0 w 2060297"/>
                <a:gd name="connsiteY0" fmla="*/ 103015 h 1030148"/>
                <a:gd name="connsiteX1" fmla="*/ 103015 w 2060297"/>
                <a:gd name="connsiteY1" fmla="*/ 0 h 1030148"/>
                <a:gd name="connsiteX2" fmla="*/ 1957282 w 2060297"/>
                <a:gd name="connsiteY2" fmla="*/ 0 h 1030148"/>
                <a:gd name="connsiteX3" fmla="*/ 2060297 w 2060297"/>
                <a:gd name="connsiteY3" fmla="*/ 103015 h 1030148"/>
                <a:gd name="connsiteX4" fmla="*/ 2060297 w 2060297"/>
                <a:gd name="connsiteY4" fmla="*/ 927133 h 1030148"/>
                <a:gd name="connsiteX5" fmla="*/ 1957282 w 2060297"/>
                <a:gd name="connsiteY5" fmla="*/ 1030148 h 1030148"/>
                <a:gd name="connsiteX6" fmla="*/ 103015 w 2060297"/>
                <a:gd name="connsiteY6" fmla="*/ 1030148 h 1030148"/>
                <a:gd name="connsiteX7" fmla="*/ 0 w 2060297"/>
                <a:gd name="connsiteY7" fmla="*/ 927133 h 1030148"/>
                <a:gd name="connsiteX8" fmla="*/ 0 w 2060297"/>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0297" h="1030148">
                  <a:moveTo>
                    <a:pt x="0" y="103015"/>
                  </a:moveTo>
                  <a:cubicBezTo>
                    <a:pt x="0" y="46121"/>
                    <a:pt x="46121" y="0"/>
                    <a:pt x="103015" y="0"/>
                  </a:cubicBezTo>
                  <a:lnTo>
                    <a:pt x="1957282" y="0"/>
                  </a:lnTo>
                  <a:cubicBezTo>
                    <a:pt x="2014176" y="0"/>
                    <a:pt x="2060297" y="46121"/>
                    <a:pt x="2060297" y="103015"/>
                  </a:cubicBezTo>
                  <a:lnTo>
                    <a:pt x="2060297" y="927133"/>
                  </a:lnTo>
                  <a:cubicBezTo>
                    <a:pt x="2060297" y="984027"/>
                    <a:pt x="2014176" y="1030148"/>
                    <a:pt x="1957282" y="1030148"/>
                  </a:cubicBezTo>
                  <a:lnTo>
                    <a:pt x="103015" y="1030148"/>
                  </a:lnTo>
                  <a:cubicBezTo>
                    <a:pt x="46121" y="1030148"/>
                    <a:pt x="0" y="984027"/>
                    <a:pt x="0" y="927133"/>
                  </a:cubicBezTo>
                  <a:lnTo>
                    <a:pt x="0" y="103015"/>
                  </a:lnTo>
                  <a:close/>
                </a:path>
              </a:pathLst>
            </a:cu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9707" tIns="89862" rIns="119707" bIns="89862" numCol="1" spcCol="1270" anchor="ctr" anchorCtr="0">
              <a:noAutofit/>
            </a:bodyPr>
            <a:lstStyle/>
            <a:p>
              <a:pPr algn="ctr" defTabSz="685800">
                <a:spcBef>
                  <a:spcPct val="0"/>
                </a:spcBef>
                <a:defRPr/>
              </a:pPr>
              <a:r>
                <a:rPr lang="en-US" altLang="zh-CN" sz="2400" dirty="0">
                  <a:latin typeface="+mn-ea"/>
                </a:rPr>
                <a:t>Activity</a:t>
              </a:r>
              <a:endParaRPr lang="zh-CN" altLang="en-US" sz="3600" dirty="0">
                <a:latin typeface="+mn-ea"/>
              </a:endParaRPr>
            </a:p>
          </p:txBody>
        </p:sp>
        <p:sp>
          <p:nvSpPr>
            <p:cNvPr id="6" name="任意多边形 5"/>
            <p:cNvSpPr/>
            <p:nvPr/>
          </p:nvSpPr>
          <p:spPr>
            <a:xfrm>
              <a:off x="2485607" y="2588609"/>
              <a:ext cx="206029" cy="772611"/>
            </a:xfrm>
            <a:custGeom>
              <a:avLst/>
              <a:gdLst/>
              <a:ahLst/>
              <a:cxnLst/>
              <a:rect l="0" t="0" r="0" b="0"/>
              <a:pathLst>
                <a:path>
                  <a:moveTo>
                    <a:pt x="0" y="0"/>
                  </a:moveTo>
                  <a:lnTo>
                    <a:pt x="0" y="772611"/>
                  </a:lnTo>
                  <a:lnTo>
                    <a:pt x="206029" y="772611"/>
                  </a:lnTo>
                </a:path>
              </a:pathLst>
            </a:custGeom>
            <a:noFill/>
            <a:ln w="38100">
              <a:solidFill>
                <a:srgbClr val="C0504D"/>
              </a:solidFill>
            </a:ln>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7" name="任意多边形 6"/>
            <p:cNvSpPr/>
            <p:nvPr/>
          </p:nvSpPr>
          <p:spPr>
            <a:xfrm>
              <a:off x="2691638" y="3136699"/>
              <a:ext cx="2592001" cy="739595"/>
            </a:xfrm>
            <a:custGeom>
              <a:avLst/>
              <a:gdLst>
                <a:gd name="connsiteX0" fmla="*/ 0 w 1740951"/>
                <a:gd name="connsiteY0" fmla="*/ 103015 h 1030148"/>
                <a:gd name="connsiteX1" fmla="*/ 103015 w 1740951"/>
                <a:gd name="connsiteY1" fmla="*/ 0 h 1030148"/>
                <a:gd name="connsiteX2" fmla="*/ 1637936 w 1740951"/>
                <a:gd name="connsiteY2" fmla="*/ 0 h 1030148"/>
                <a:gd name="connsiteX3" fmla="*/ 1740951 w 1740951"/>
                <a:gd name="connsiteY3" fmla="*/ 103015 h 1030148"/>
                <a:gd name="connsiteX4" fmla="*/ 1740951 w 1740951"/>
                <a:gd name="connsiteY4" fmla="*/ 927133 h 1030148"/>
                <a:gd name="connsiteX5" fmla="*/ 1637936 w 1740951"/>
                <a:gd name="connsiteY5" fmla="*/ 1030148 h 1030148"/>
                <a:gd name="connsiteX6" fmla="*/ 103015 w 1740951"/>
                <a:gd name="connsiteY6" fmla="*/ 1030148 h 1030148"/>
                <a:gd name="connsiteX7" fmla="*/ 0 w 1740951"/>
                <a:gd name="connsiteY7" fmla="*/ 927133 h 1030148"/>
                <a:gd name="connsiteX8" fmla="*/ 0 w 1740951"/>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0951" h="1030148">
                  <a:moveTo>
                    <a:pt x="0" y="103015"/>
                  </a:moveTo>
                  <a:cubicBezTo>
                    <a:pt x="0" y="46121"/>
                    <a:pt x="46121" y="0"/>
                    <a:pt x="103015" y="0"/>
                  </a:cubicBezTo>
                  <a:lnTo>
                    <a:pt x="1637936" y="0"/>
                  </a:lnTo>
                  <a:cubicBezTo>
                    <a:pt x="1694830" y="0"/>
                    <a:pt x="1740951" y="46121"/>
                    <a:pt x="1740951" y="103015"/>
                  </a:cubicBezTo>
                  <a:lnTo>
                    <a:pt x="1740951" y="927133"/>
                  </a:lnTo>
                  <a:cubicBezTo>
                    <a:pt x="1740951" y="984027"/>
                    <a:pt x="1694830" y="1030148"/>
                    <a:pt x="1637936" y="1030148"/>
                  </a:cubicBezTo>
                  <a:lnTo>
                    <a:pt x="103015" y="1030148"/>
                  </a:lnTo>
                  <a:cubicBezTo>
                    <a:pt x="46121" y="1030148"/>
                    <a:pt x="0" y="984027"/>
                    <a:pt x="0" y="927133"/>
                  </a:cubicBezTo>
                  <a:lnTo>
                    <a:pt x="0" y="103015"/>
                  </a:lnTo>
                  <a:close/>
                </a:path>
              </a:pathLst>
            </a:custGeom>
            <a:solidFill>
              <a:schemeClr val="accent2">
                <a:lumMod val="20000"/>
                <a:lumOff val="80000"/>
                <a:alpha val="90000"/>
              </a:schemeClr>
            </a:solidFill>
            <a:ln w="38100"/>
            <a:effectLst>
              <a:outerShdw blurRad="50800" dist="38100" dir="2700000" algn="tl" rotWithShape="0">
                <a:prstClr val="black">
                  <a:alpha val="40000"/>
                </a:prstClr>
              </a:outerShdw>
            </a:effectLst>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前台运行</a:t>
              </a:r>
            </a:p>
          </p:txBody>
        </p:sp>
        <p:sp>
          <p:nvSpPr>
            <p:cNvPr id="9" name="任意多边形 8"/>
            <p:cNvSpPr/>
            <p:nvPr/>
          </p:nvSpPr>
          <p:spPr>
            <a:xfrm>
              <a:off x="2485607" y="2588609"/>
              <a:ext cx="206029" cy="2060297"/>
            </a:xfrm>
            <a:custGeom>
              <a:avLst/>
              <a:gdLst/>
              <a:ahLst/>
              <a:cxnLst/>
              <a:rect l="0" t="0" r="0" b="0"/>
              <a:pathLst>
                <a:path>
                  <a:moveTo>
                    <a:pt x="0" y="0"/>
                  </a:moveTo>
                  <a:lnTo>
                    <a:pt x="0" y="2060297"/>
                  </a:lnTo>
                  <a:lnTo>
                    <a:pt x="206029" y="2060297"/>
                  </a:lnTo>
                </a:path>
              </a:pathLst>
            </a:custGeom>
            <a:noFill/>
            <a:ln w="38100">
              <a:solidFill>
                <a:srgbClr val="C0504D"/>
              </a:solidFill>
            </a:ln>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0" name="任意多边形 9"/>
            <p:cNvSpPr/>
            <p:nvPr/>
          </p:nvSpPr>
          <p:spPr>
            <a:xfrm>
              <a:off x="2691638" y="4505445"/>
              <a:ext cx="2592001" cy="787302"/>
            </a:xfrm>
            <a:custGeom>
              <a:avLst/>
              <a:gdLst>
                <a:gd name="connsiteX0" fmla="*/ 0 w 1802743"/>
                <a:gd name="connsiteY0" fmla="*/ 103015 h 1030148"/>
                <a:gd name="connsiteX1" fmla="*/ 103015 w 1802743"/>
                <a:gd name="connsiteY1" fmla="*/ 0 h 1030148"/>
                <a:gd name="connsiteX2" fmla="*/ 1699728 w 1802743"/>
                <a:gd name="connsiteY2" fmla="*/ 0 h 1030148"/>
                <a:gd name="connsiteX3" fmla="*/ 1802743 w 1802743"/>
                <a:gd name="connsiteY3" fmla="*/ 103015 h 1030148"/>
                <a:gd name="connsiteX4" fmla="*/ 1802743 w 1802743"/>
                <a:gd name="connsiteY4" fmla="*/ 927133 h 1030148"/>
                <a:gd name="connsiteX5" fmla="*/ 1699728 w 1802743"/>
                <a:gd name="connsiteY5" fmla="*/ 1030148 h 1030148"/>
                <a:gd name="connsiteX6" fmla="*/ 103015 w 1802743"/>
                <a:gd name="connsiteY6" fmla="*/ 1030148 h 1030148"/>
                <a:gd name="connsiteX7" fmla="*/ 0 w 1802743"/>
                <a:gd name="connsiteY7" fmla="*/ 927133 h 1030148"/>
                <a:gd name="connsiteX8" fmla="*/ 0 w 1802743"/>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2743" h="1030148">
                  <a:moveTo>
                    <a:pt x="0" y="103015"/>
                  </a:moveTo>
                  <a:cubicBezTo>
                    <a:pt x="0" y="46121"/>
                    <a:pt x="46121" y="0"/>
                    <a:pt x="103015" y="0"/>
                  </a:cubicBezTo>
                  <a:lnTo>
                    <a:pt x="1699728" y="0"/>
                  </a:lnTo>
                  <a:cubicBezTo>
                    <a:pt x="1756622" y="0"/>
                    <a:pt x="1802743" y="46121"/>
                    <a:pt x="1802743" y="103015"/>
                  </a:cubicBezTo>
                  <a:lnTo>
                    <a:pt x="1802743" y="927133"/>
                  </a:lnTo>
                  <a:cubicBezTo>
                    <a:pt x="1802743" y="984027"/>
                    <a:pt x="1756622" y="1030148"/>
                    <a:pt x="1699728" y="1030148"/>
                  </a:cubicBezTo>
                  <a:lnTo>
                    <a:pt x="103015" y="1030148"/>
                  </a:lnTo>
                  <a:cubicBezTo>
                    <a:pt x="46121" y="1030148"/>
                    <a:pt x="0" y="984027"/>
                    <a:pt x="0" y="927133"/>
                  </a:cubicBezTo>
                  <a:lnTo>
                    <a:pt x="0" y="103015"/>
                  </a:lnTo>
                  <a:close/>
                </a:path>
              </a:pathLst>
            </a:custGeom>
            <a:solidFill>
              <a:schemeClr val="accent2">
                <a:lumMod val="20000"/>
                <a:lumOff val="80000"/>
                <a:alpha val="90000"/>
              </a:schemeClr>
            </a:solidFill>
            <a:ln w="38100"/>
            <a:effectLst>
              <a:outerShdw blurRad="50800" dist="38100" dir="2700000" algn="tl" rotWithShape="0">
                <a:prstClr val="black">
                  <a:alpha val="40000"/>
                </a:prstClr>
              </a:outerShdw>
            </a:effectLst>
          </p:spPr>
          <p:style>
            <a:lnRef idx="2">
              <a:schemeClr val="accent2">
                <a:hueOff val="936304"/>
                <a:satOff val="-1168"/>
                <a:lumOff val="27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具有生命周期</a:t>
              </a:r>
            </a:p>
          </p:txBody>
        </p:sp>
        <p:sp>
          <p:nvSpPr>
            <p:cNvPr id="11" name="任意多边形 10"/>
            <p:cNvSpPr/>
            <p:nvPr/>
          </p:nvSpPr>
          <p:spPr>
            <a:xfrm>
              <a:off x="2485607" y="2588609"/>
              <a:ext cx="206029" cy="3347983"/>
            </a:xfrm>
            <a:custGeom>
              <a:avLst/>
              <a:gdLst/>
              <a:ahLst/>
              <a:cxnLst/>
              <a:rect l="0" t="0" r="0" b="0"/>
              <a:pathLst>
                <a:path>
                  <a:moveTo>
                    <a:pt x="0" y="0"/>
                  </a:moveTo>
                  <a:lnTo>
                    <a:pt x="0" y="3347983"/>
                  </a:lnTo>
                  <a:lnTo>
                    <a:pt x="206029" y="3347983"/>
                  </a:lnTo>
                </a:path>
              </a:pathLst>
            </a:custGeom>
            <a:noFill/>
            <a:ln w="38100">
              <a:solidFill>
                <a:srgbClr val="C0504D"/>
              </a:solidFill>
            </a:ln>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2" name="任意多边形 11"/>
            <p:cNvSpPr/>
            <p:nvPr/>
          </p:nvSpPr>
          <p:spPr>
            <a:xfrm>
              <a:off x="2691638" y="5788673"/>
              <a:ext cx="2592001" cy="662993"/>
            </a:xfrm>
            <a:custGeom>
              <a:avLst/>
              <a:gdLst>
                <a:gd name="connsiteX0" fmla="*/ 0 w 1917922"/>
                <a:gd name="connsiteY0" fmla="*/ 103015 h 1030148"/>
                <a:gd name="connsiteX1" fmla="*/ 103015 w 1917922"/>
                <a:gd name="connsiteY1" fmla="*/ 0 h 1030148"/>
                <a:gd name="connsiteX2" fmla="*/ 1814907 w 1917922"/>
                <a:gd name="connsiteY2" fmla="*/ 0 h 1030148"/>
                <a:gd name="connsiteX3" fmla="*/ 1917922 w 1917922"/>
                <a:gd name="connsiteY3" fmla="*/ 103015 h 1030148"/>
                <a:gd name="connsiteX4" fmla="*/ 1917922 w 1917922"/>
                <a:gd name="connsiteY4" fmla="*/ 927133 h 1030148"/>
                <a:gd name="connsiteX5" fmla="*/ 1814907 w 1917922"/>
                <a:gd name="connsiteY5" fmla="*/ 1030148 h 1030148"/>
                <a:gd name="connsiteX6" fmla="*/ 103015 w 1917922"/>
                <a:gd name="connsiteY6" fmla="*/ 1030148 h 1030148"/>
                <a:gd name="connsiteX7" fmla="*/ 0 w 1917922"/>
                <a:gd name="connsiteY7" fmla="*/ 927133 h 1030148"/>
                <a:gd name="connsiteX8" fmla="*/ 0 w 1917922"/>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7922" h="1030148">
                  <a:moveTo>
                    <a:pt x="0" y="103015"/>
                  </a:moveTo>
                  <a:cubicBezTo>
                    <a:pt x="0" y="46121"/>
                    <a:pt x="46121" y="0"/>
                    <a:pt x="103015" y="0"/>
                  </a:cubicBezTo>
                  <a:lnTo>
                    <a:pt x="1814907" y="0"/>
                  </a:lnTo>
                  <a:cubicBezTo>
                    <a:pt x="1871801" y="0"/>
                    <a:pt x="1917922" y="46121"/>
                    <a:pt x="1917922" y="103015"/>
                  </a:cubicBezTo>
                  <a:lnTo>
                    <a:pt x="1917922" y="927133"/>
                  </a:lnTo>
                  <a:cubicBezTo>
                    <a:pt x="1917922" y="984027"/>
                    <a:pt x="1871801" y="1030148"/>
                    <a:pt x="1814907" y="1030148"/>
                  </a:cubicBezTo>
                  <a:lnTo>
                    <a:pt x="103015" y="1030148"/>
                  </a:lnTo>
                  <a:cubicBezTo>
                    <a:pt x="46121" y="1030148"/>
                    <a:pt x="0" y="984027"/>
                    <a:pt x="0" y="927133"/>
                  </a:cubicBezTo>
                  <a:lnTo>
                    <a:pt x="0" y="103015"/>
                  </a:lnTo>
                  <a:close/>
                </a:path>
              </a:pathLst>
            </a:custGeom>
            <a:solidFill>
              <a:schemeClr val="accent2">
                <a:lumMod val="20000"/>
                <a:lumOff val="80000"/>
                <a:alpha val="90000"/>
              </a:schemeClr>
            </a:solidFill>
            <a:ln w="38100"/>
            <a:effectLst>
              <a:outerShdw blurRad="50800" dist="38100" dir="2700000" algn="tl" rotWithShape="0">
                <a:prstClr val="black">
                  <a:alpha val="40000"/>
                </a:prstClr>
              </a:outerShdw>
            </a:effectLst>
          </p:spPr>
          <p:style>
            <a:lnRef idx="2">
              <a:schemeClr val="accent2">
                <a:hueOff val="1872608"/>
                <a:satOff val="-2336"/>
                <a:lumOff val="54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具有界面</a:t>
              </a:r>
            </a:p>
          </p:txBody>
        </p:sp>
        <p:sp>
          <p:nvSpPr>
            <p:cNvPr id="13" name="任意多边形 12"/>
            <p:cNvSpPr/>
            <p:nvPr/>
          </p:nvSpPr>
          <p:spPr>
            <a:xfrm>
              <a:off x="6384032" y="1727838"/>
              <a:ext cx="2988000" cy="860770"/>
            </a:xfrm>
            <a:custGeom>
              <a:avLst/>
              <a:gdLst>
                <a:gd name="connsiteX0" fmla="*/ 0 w 2060297"/>
                <a:gd name="connsiteY0" fmla="*/ 103015 h 1030148"/>
                <a:gd name="connsiteX1" fmla="*/ 103015 w 2060297"/>
                <a:gd name="connsiteY1" fmla="*/ 0 h 1030148"/>
                <a:gd name="connsiteX2" fmla="*/ 1957282 w 2060297"/>
                <a:gd name="connsiteY2" fmla="*/ 0 h 1030148"/>
                <a:gd name="connsiteX3" fmla="*/ 2060297 w 2060297"/>
                <a:gd name="connsiteY3" fmla="*/ 103015 h 1030148"/>
                <a:gd name="connsiteX4" fmla="*/ 2060297 w 2060297"/>
                <a:gd name="connsiteY4" fmla="*/ 927133 h 1030148"/>
                <a:gd name="connsiteX5" fmla="*/ 1957282 w 2060297"/>
                <a:gd name="connsiteY5" fmla="*/ 1030148 h 1030148"/>
                <a:gd name="connsiteX6" fmla="*/ 103015 w 2060297"/>
                <a:gd name="connsiteY6" fmla="*/ 1030148 h 1030148"/>
                <a:gd name="connsiteX7" fmla="*/ 0 w 2060297"/>
                <a:gd name="connsiteY7" fmla="*/ 927133 h 1030148"/>
                <a:gd name="connsiteX8" fmla="*/ 0 w 2060297"/>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0297" h="1030148">
                  <a:moveTo>
                    <a:pt x="0" y="103015"/>
                  </a:moveTo>
                  <a:cubicBezTo>
                    <a:pt x="0" y="46121"/>
                    <a:pt x="46121" y="0"/>
                    <a:pt x="103015" y="0"/>
                  </a:cubicBezTo>
                  <a:lnTo>
                    <a:pt x="1957282" y="0"/>
                  </a:lnTo>
                  <a:cubicBezTo>
                    <a:pt x="2014176" y="0"/>
                    <a:pt x="2060297" y="46121"/>
                    <a:pt x="2060297" y="103015"/>
                  </a:cubicBezTo>
                  <a:lnTo>
                    <a:pt x="2060297" y="927133"/>
                  </a:lnTo>
                  <a:cubicBezTo>
                    <a:pt x="2060297" y="984027"/>
                    <a:pt x="2014176" y="1030148"/>
                    <a:pt x="1957282" y="1030148"/>
                  </a:cubicBezTo>
                  <a:lnTo>
                    <a:pt x="103015" y="1030148"/>
                  </a:lnTo>
                  <a:cubicBezTo>
                    <a:pt x="46121" y="1030148"/>
                    <a:pt x="0" y="984027"/>
                    <a:pt x="0" y="927133"/>
                  </a:cubicBezTo>
                  <a:lnTo>
                    <a:pt x="0" y="103015"/>
                  </a:lnTo>
                  <a:close/>
                </a:path>
              </a:pathLst>
            </a:cu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2">
                <a:hueOff val="4681519"/>
                <a:satOff val="-5839"/>
                <a:lumOff val="1373"/>
                <a:alphaOff val="0"/>
              </a:schemeClr>
            </a:fillRef>
            <a:effectRef idx="0">
              <a:schemeClr val="accent2">
                <a:hueOff val="4681519"/>
                <a:satOff val="-5839"/>
                <a:lumOff val="1373"/>
                <a:alphaOff val="0"/>
              </a:schemeClr>
            </a:effectRef>
            <a:fontRef idx="minor">
              <a:schemeClr val="lt1"/>
            </a:fontRef>
          </p:style>
          <p:txBody>
            <a:bodyPr spcFirstLastPara="0" vert="horz" wrap="square" lIns="119707" tIns="89862" rIns="119707" bIns="89862" numCol="1" spcCol="1270" anchor="ctr" anchorCtr="0">
              <a:noAutofit/>
            </a:bodyPr>
            <a:lstStyle/>
            <a:p>
              <a:pPr algn="ctr" defTabSz="1566863">
                <a:lnSpc>
                  <a:spcPct val="90000"/>
                </a:lnSpc>
                <a:spcBef>
                  <a:spcPct val="0"/>
                </a:spcBef>
                <a:spcAft>
                  <a:spcPct val="35000"/>
                </a:spcAft>
              </a:pPr>
              <a:r>
                <a:rPr lang="en-US" altLang="zh-CN" sz="2400" dirty="0">
                  <a:latin typeface="+mn-ea"/>
                </a:rPr>
                <a:t>Service</a:t>
              </a:r>
              <a:endParaRPr lang="zh-CN" altLang="en-US" sz="2400" dirty="0">
                <a:latin typeface="+mn-ea"/>
              </a:endParaRPr>
            </a:p>
          </p:txBody>
        </p:sp>
        <p:sp>
          <p:nvSpPr>
            <p:cNvPr id="14" name="任意多边形 13"/>
            <p:cNvSpPr/>
            <p:nvPr/>
          </p:nvSpPr>
          <p:spPr>
            <a:xfrm>
              <a:off x="6590063" y="2588609"/>
              <a:ext cx="206029" cy="772611"/>
            </a:xfrm>
            <a:custGeom>
              <a:avLst/>
              <a:gdLst/>
              <a:ahLst/>
              <a:cxnLst/>
              <a:rect l="0" t="0" r="0" b="0"/>
              <a:pathLst>
                <a:path>
                  <a:moveTo>
                    <a:pt x="0" y="0"/>
                  </a:moveTo>
                  <a:lnTo>
                    <a:pt x="0" y="772611"/>
                  </a:lnTo>
                  <a:lnTo>
                    <a:pt x="206029" y="772611"/>
                  </a:lnTo>
                </a:path>
              </a:pathLst>
            </a:custGeom>
            <a:noFill/>
            <a:ln w="38100"/>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5" name="任意多边形 14"/>
            <p:cNvSpPr/>
            <p:nvPr/>
          </p:nvSpPr>
          <p:spPr>
            <a:xfrm>
              <a:off x="6796092" y="3136699"/>
              <a:ext cx="2592001" cy="739595"/>
            </a:xfrm>
            <a:custGeom>
              <a:avLst/>
              <a:gdLst>
                <a:gd name="connsiteX0" fmla="*/ 0 w 1913818"/>
                <a:gd name="connsiteY0" fmla="*/ 103015 h 1030148"/>
                <a:gd name="connsiteX1" fmla="*/ 103015 w 1913818"/>
                <a:gd name="connsiteY1" fmla="*/ 0 h 1030148"/>
                <a:gd name="connsiteX2" fmla="*/ 1810803 w 1913818"/>
                <a:gd name="connsiteY2" fmla="*/ 0 h 1030148"/>
                <a:gd name="connsiteX3" fmla="*/ 1913818 w 1913818"/>
                <a:gd name="connsiteY3" fmla="*/ 103015 h 1030148"/>
                <a:gd name="connsiteX4" fmla="*/ 1913818 w 1913818"/>
                <a:gd name="connsiteY4" fmla="*/ 927133 h 1030148"/>
                <a:gd name="connsiteX5" fmla="*/ 1810803 w 1913818"/>
                <a:gd name="connsiteY5" fmla="*/ 1030148 h 1030148"/>
                <a:gd name="connsiteX6" fmla="*/ 103015 w 1913818"/>
                <a:gd name="connsiteY6" fmla="*/ 1030148 h 1030148"/>
                <a:gd name="connsiteX7" fmla="*/ 0 w 1913818"/>
                <a:gd name="connsiteY7" fmla="*/ 927133 h 1030148"/>
                <a:gd name="connsiteX8" fmla="*/ 0 w 1913818"/>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3818" h="1030148">
                  <a:moveTo>
                    <a:pt x="0" y="103015"/>
                  </a:moveTo>
                  <a:cubicBezTo>
                    <a:pt x="0" y="46121"/>
                    <a:pt x="46121" y="0"/>
                    <a:pt x="103015" y="0"/>
                  </a:cubicBezTo>
                  <a:lnTo>
                    <a:pt x="1810803" y="0"/>
                  </a:lnTo>
                  <a:cubicBezTo>
                    <a:pt x="1867697" y="0"/>
                    <a:pt x="1913818" y="46121"/>
                    <a:pt x="1913818" y="103015"/>
                  </a:cubicBezTo>
                  <a:lnTo>
                    <a:pt x="1913818" y="927133"/>
                  </a:lnTo>
                  <a:cubicBezTo>
                    <a:pt x="1913818" y="984027"/>
                    <a:pt x="1867697" y="1030148"/>
                    <a:pt x="1810803" y="1030148"/>
                  </a:cubicBezTo>
                  <a:lnTo>
                    <a:pt x="103015" y="1030148"/>
                  </a:lnTo>
                  <a:cubicBezTo>
                    <a:pt x="46121" y="1030148"/>
                    <a:pt x="0" y="984027"/>
                    <a:pt x="0" y="927133"/>
                  </a:cubicBezTo>
                  <a:lnTo>
                    <a:pt x="0" y="103015"/>
                  </a:lnTo>
                  <a:close/>
                </a:path>
              </a:pathLst>
            </a:custGeom>
            <a:solidFill>
              <a:schemeClr val="accent3">
                <a:lumMod val="40000"/>
                <a:lumOff val="60000"/>
                <a:alpha val="90000"/>
              </a:schemeClr>
            </a:solidFill>
            <a:ln w="38100">
              <a:solidFill>
                <a:schemeClr val="accent3">
                  <a:lumMod val="75000"/>
                </a:schemeClr>
              </a:solidFill>
            </a:ln>
            <a:effectLst>
              <a:outerShdw blurRad="50800" dist="38100" dir="2700000" algn="tl" rotWithShape="0">
                <a:prstClr val="black">
                  <a:alpha val="40000"/>
                </a:prstClr>
              </a:outerShdw>
            </a:effectLst>
          </p:spPr>
          <p:style>
            <a:lnRef idx="2">
              <a:schemeClr val="accent2">
                <a:hueOff val="2808911"/>
                <a:satOff val="-3503"/>
                <a:lumOff val="82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后台运行</a:t>
              </a:r>
            </a:p>
          </p:txBody>
        </p:sp>
        <p:sp>
          <p:nvSpPr>
            <p:cNvPr id="16" name="任意多边形 15"/>
            <p:cNvSpPr/>
            <p:nvPr/>
          </p:nvSpPr>
          <p:spPr>
            <a:xfrm>
              <a:off x="6590063" y="2588609"/>
              <a:ext cx="206029" cy="2060297"/>
            </a:xfrm>
            <a:custGeom>
              <a:avLst/>
              <a:gdLst/>
              <a:ahLst/>
              <a:cxnLst/>
              <a:rect l="0" t="0" r="0" b="0"/>
              <a:pathLst>
                <a:path>
                  <a:moveTo>
                    <a:pt x="0" y="0"/>
                  </a:moveTo>
                  <a:lnTo>
                    <a:pt x="0" y="2060297"/>
                  </a:lnTo>
                  <a:lnTo>
                    <a:pt x="206029" y="2060297"/>
                  </a:lnTo>
                </a:path>
              </a:pathLst>
            </a:custGeom>
            <a:noFill/>
            <a:ln w="38100"/>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7" name="任意多边形 16"/>
            <p:cNvSpPr/>
            <p:nvPr/>
          </p:nvSpPr>
          <p:spPr>
            <a:xfrm>
              <a:off x="6796092" y="4548203"/>
              <a:ext cx="2592001" cy="743225"/>
            </a:xfrm>
            <a:custGeom>
              <a:avLst/>
              <a:gdLst>
                <a:gd name="connsiteX0" fmla="*/ 0 w 1912236"/>
                <a:gd name="connsiteY0" fmla="*/ 103015 h 1030148"/>
                <a:gd name="connsiteX1" fmla="*/ 103015 w 1912236"/>
                <a:gd name="connsiteY1" fmla="*/ 0 h 1030148"/>
                <a:gd name="connsiteX2" fmla="*/ 1809221 w 1912236"/>
                <a:gd name="connsiteY2" fmla="*/ 0 h 1030148"/>
                <a:gd name="connsiteX3" fmla="*/ 1912236 w 1912236"/>
                <a:gd name="connsiteY3" fmla="*/ 103015 h 1030148"/>
                <a:gd name="connsiteX4" fmla="*/ 1912236 w 1912236"/>
                <a:gd name="connsiteY4" fmla="*/ 927133 h 1030148"/>
                <a:gd name="connsiteX5" fmla="*/ 1809221 w 1912236"/>
                <a:gd name="connsiteY5" fmla="*/ 1030148 h 1030148"/>
                <a:gd name="connsiteX6" fmla="*/ 103015 w 1912236"/>
                <a:gd name="connsiteY6" fmla="*/ 1030148 h 1030148"/>
                <a:gd name="connsiteX7" fmla="*/ 0 w 1912236"/>
                <a:gd name="connsiteY7" fmla="*/ 927133 h 1030148"/>
                <a:gd name="connsiteX8" fmla="*/ 0 w 1912236"/>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236" h="1030148">
                  <a:moveTo>
                    <a:pt x="0" y="103015"/>
                  </a:moveTo>
                  <a:cubicBezTo>
                    <a:pt x="0" y="46121"/>
                    <a:pt x="46121" y="0"/>
                    <a:pt x="103015" y="0"/>
                  </a:cubicBezTo>
                  <a:lnTo>
                    <a:pt x="1809221" y="0"/>
                  </a:lnTo>
                  <a:cubicBezTo>
                    <a:pt x="1866115" y="0"/>
                    <a:pt x="1912236" y="46121"/>
                    <a:pt x="1912236" y="103015"/>
                  </a:cubicBezTo>
                  <a:lnTo>
                    <a:pt x="1912236" y="927133"/>
                  </a:lnTo>
                  <a:cubicBezTo>
                    <a:pt x="1912236" y="984027"/>
                    <a:pt x="1866115" y="1030148"/>
                    <a:pt x="1809221" y="1030148"/>
                  </a:cubicBezTo>
                  <a:lnTo>
                    <a:pt x="103015" y="1030148"/>
                  </a:lnTo>
                  <a:cubicBezTo>
                    <a:pt x="46121" y="1030148"/>
                    <a:pt x="0" y="984027"/>
                    <a:pt x="0" y="927133"/>
                  </a:cubicBezTo>
                  <a:lnTo>
                    <a:pt x="0" y="103015"/>
                  </a:lnTo>
                  <a:close/>
                </a:path>
              </a:pathLst>
            </a:custGeom>
            <a:solidFill>
              <a:schemeClr val="accent3">
                <a:lumMod val="40000"/>
                <a:lumOff val="60000"/>
                <a:alpha val="90000"/>
              </a:schemeClr>
            </a:solidFill>
            <a:ln w="38100">
              <a:solidFill>
                <a:schemeClr val="accent3">
                  <a:lumMod val="75000"/>
                </a:schemeClr>
              </a:solidFill>
            </a:ln>
            <a:effectLst>
              <a:outerShdw blurRad="50800" dist="38100" dir="2700000" algn="tl" rotWithShape="0">
                <a:prstClr val="black">
                  <a:alpha val="40000"/>
                </a:prstClr>
              </a:outerShdw>
            </a:effectLst>
          </p:spPr>
          <p:style>
            <a:lnRef idx="2">
              <a:schemeClr val="accent2">
                <a:hueOff val="3745215"/>
                <a:satOff val="-4671"/>
                <a:lumOff val="109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具有生命周期</a:t>
              </a:r>
            </a:p>
          </p:txBody>
        </p:sp>
        <p:sp>
          <p:nvSpPr>
            <p:cNvPr id="18" name="任意多边形 17"/>
            <p:cNvSpPr/>
            <p:nvPr/>
          </p:nvSpPr>
          <p:spPr>
            <a:xfrm>
              <a:off x="6590063" y="2588609"/>
              <a:ext cx="206029" cy="3347983"/>
            </a:xfrm>
            <a:custGeom>
              <a:avLst/>
              <a:gdLst/>
              <a:ahLst/>
              <a:cxnLst/>
              <a:rect l="0" t="0" r="0" b="0"/>
              <a:pathLst>
                <a:path>
                  <a:moveTo>
                    <a:pt x="0" y="0"/>
                  </a:moveTo>
                  <a:lnTo>
                    <a:pt x="0" y="3347983"/>
                  </a:lnTo>
                  <a:lnTo>
                    <a:pt x="206029" y="3347983"/>
                  </a:lnTo>
                </a:path>
              </a:pathLst>
            </a:custGeom>
            <a:noFill/>
            <a:ln w="38100"/>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9" name="任意多边形 18"/>
            <p:cNvSpPr/>
            <p:nvPr/>
          </p:nvSpPr>
          <p:spPr>
            <a:xfrm>
              <a:off x="6796092" y="5788673"/>
              <a:ext cx="2592001" cy="662993"/>
            </a:xfrm>
            <a:custGeom>
              <a:avLst/>
              <a:gdLst>
                <a:gd name="connsiteX0" fmla="*/ 0 w 1939926"/>
                <a:gd name="connsiteY0" fmla="*/ 103015 h 1030148"/>
                <a:gd name="connsiteX1" fmla="*/ 103015 w 1939926"/>
                <a:gd name="connsiteY1" fmla="*/ 0 h 1030148"/>
                <a:gd name="connsiteX2" fmla="*/ 1836911 w 1939926"/>
                <a:gd name="connsiteY2" fmla="*/ 0 h 1030148"/>
                <a:gd name="connsiteX3" fmla="*/ 1939926 w 1939926"/>
                <a:gd name="connsiteY3" fmla="*/ 103015 h 1030148"/>
                <a:gd name="connsiteX4" fmla="*/ 1939926 w 1939926"/>
                <a:gd name="connsiteY4" fmla="*/ 927133 h 1030148"/>
                <a:gd name="connsiteX5" fmla="*/ 1836911 w 1939926"/>
                <a:gd name="connsiteY5" fmla="*/ 1030148 h 1030148"/>
                <a:gd name="connsiteX6" fmla="*/ 103015 w 1939926"/>
                <a:gd name="connsiteY6" fmla="*/ 1030148 h 1030148"/>
                <a:gd name="connsiteX7" fmla="*/ 0 w 1939926"/>
                <a:gd name="connsiteY7" fmla="*/ 927133 h 1030148"/>
                <a:gd name="connsiteX8" fmla="*/ 0 w 1939926"/>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9926" h="1030148">
                  <a:moveTo>
                    <a:pt x="0" y="103015"/>
                  </a:moveTo>
                  <a:cubicBezTo>
                    <a:pt x="0" y="46121"/>
                    <a:pt x="46121" y="0"/>
                    <a:pt x="103015" y="0"/>
                  </a:cubicBezTo>
                  <a:lnTo>
                    <a:pt x="1836911" y="0"/>
                  </a:lnTo>
                  <a:cubicBezTo>
                    <a:pt x="1893805" y="0"/>
                    <a:pt x="1939926" y="46121"/>
                    <a:pt x="1939926" y="103015"/>
                  </a:cubicBezTo>
                  <a:lnTo>
                    <a:pt x="1939926" y="927133"/>
                  </a:lnTo>
                  <a:cubicBezTo>
                    <a:pt x="1939926" y="984027"/>
                    <a:pt x="1893805" y="1030148"/>
                    <a:pt x="1836911" y="1030148"/>
                  </a:cubicBezTo>
                  <a:lnTo>
                    <a:pt x="103015" y="1030148"/>
                  </a:lnTo>
                  <a:cubicBezTo>
                    <a:pt x="46121" y="1030148"/>
                    <a:pt x="0" y="984027"/>
                    <a:pt x="0" y="927133"/>
                  </a:cubicBezTo>
                  <a:lnTo>
                    <a:pt x="0" y="103015"/>
                  </a:lnTo>
                  <a:close/>
                </a:path>
              </a:pathLst>
            </a:custGeom>
            <a:solidFill>
              <a:schemeClr val="accent3">
                <a:lumMod val="40000"/>
                <a:lumOff val="60000"/>
                <a:alpha val="90000"/>
              </a:schemeClr>
            </a:solidFill>
            <a:ln w="38100">
              <a:solidFill>
                <a:schemeClr val="accent3">
                  <a:lumMod val="75000"/>
                </a:schemeClr>
              </a:solidFill>
            </a:ln>
            <a:effectLst>
              <a:outerShdw blurRad="50800" dist="38100" dir="2700000" algn="tl" rotWithShape="0">
                <a:prstClr val="black">
                  <a:alpha val="40000"/>
                </a:prstClr>
              </a:outerShdw>
            </a:effectLst>
          </p:spPr>
          <p:style>
            <a:lnRef idx="2">
              <a:schemeClr val="accent2">
                <a:hueOff val="4681519"/>
                <a:satOff val="-5839"/>
                <a:lumOff val="137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没有界面</a:t>
              </a:r>
            </a:p>
          </p:txBody>
        </p:sp>
      </p:grpSp>
      <p:sp>
        <p:nvSpPr>
          <p:cNvPr id="2" name="标题 1"/>
          <p:cNvSpPr>
            <a:spLocks noGrp="1"/>
          </p:cNvSpPr>
          <p:nvPr>
            <p:ph type="title"/>
          </p:nvPr>
        </p:nvSpPr>
        <p:spPr/>
        <p:txBody>
          <a:bodyPr>
            <a:normAutofit fontScale="90000"/>
          </a:bodyPr>
          <a:lstStyle/>
          <a:p>
            <a:r>
              <a:rPr lang="en-US" altLang="zh-CN"/>
              <a:t>Service VS Activity</a:t>
            </a:r>
            <a:endParaRPr lang="zh-CN" altLang="en-US"/>
          </a:p>
        </p:txBody>
      </p:sp>
    </p:spTree>
    <p:extLst>
      <p:ext uri="{BB962C8B-B14F-4D97-AF65-F5344CB8AC3E}">
        <p14:creationId xmlns:p14="http://schemas.microsoft.com/office/powerpoint/2010/main" val="3924914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latin typeface="+mn-ea"/>
                <a:ea typeface="+mn-ea"/>
              </a:rPr>
              <a:t>Service </a:t>
            </a:r>
            <a:r>
              <a:rPr lang="zh-CN" altLang="en-US" dirty="0">
                <a:latin typeface="+mn-ea"/>
                <a:ea typeface="+mn-ea"/>
              </a:rPr>
              <a:t>生命</a:t>
            </a:r>
            <a:r>
              <a:rPr lang="zh-CN" altLang="en-US" dirty="0" smtClean="0">
                <a:latin typeface="+mn-ea"/>
                <a:ea typeface="+mn-ea"/>
              </a:rPr>
              <a:t>周期</a:t>
            </a:r>
            <a:endParaRPr lang="zh-CN" altLang="en-US" dirty="0">
              <a:latin typeface="+mn-ea"/>
              <a:ea typeface="+mn-e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3" y="951570"/>
            <a:ext cx="4352701" cy="4011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118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71550"/>
            <a:ext cx="8352928" cy="4104456"/>
          </a:xfrm>
        </p:spPr>
        <p:txBody>
          <a:bodyPr>
            <a:normAutofit fontScale="55000" lnSpcReduction="20000"/>
          </a:bodyPr>
          <a:lstStyle/>
          <a:p>
            <a:pPr marL="0" indent="0">
              <a:lnSpc>
                <a:spcPts val="3000"/>
              </a:lnSpc>
              <a:spcBef>
                <a:spcPts val="0"/>
              </a:spcBef>
              <a:buNone/>
            </a:pPr>
            <a:r>
              <a:rPr lang="en-US" altLang="zh-CN" sz="3600" b="1" dirty="0" smtClean="0">
                <a:latin typeface="+mn-ea"/>
                <a:ea typeface="+mn-ea"/>
              </a:rPr>
              <a:t>Android Service</a:t>
            </a:r>
            <a:r>
              <a:rPr lang="zh-CN" altLang="en-US" sz="3600" b="1" dirty="0" smtClean="0">
                <a:latin typeface="+mn-ea"/>
                <a:ea typeface="+mn-ea"/>
              </a:rPr>
              <a:t>两种启动方式的区别</a:t>
            </a:r>
            <a:endParaRPr lang="en-US" altLang="zh-CN" sz="3600" b="1" dirty="0" smtClean="0">
              <a:latin typeface="+mn-ea"/>
              <a:ea typeface="+mn-ea"/>
            </a:endParaRPr>
          </a:p>
          <a:p>
            <a:pPr marL="0" indent="0">
              <a:lnSpc>
                <a:spcPts val="3000"/>
              </a:lnSpc>
              <a:spcBef>
                <a:spcPts val="0"/>
              </a:spcBef>
              <a:buNone/>
            </a:pPr>
            <a:r>
              <a:rPr lang="en-US" altLang="zh-CN" sz="3600" b="1" dirty="0" smtClean="0">
                <a:latin typeface="+mn-ea"/>
                <a:ea typeface="+mn-ea"/>
              </a:rPr>
              <a:t>1</a:t>
            </a:r>
            <a:r>
              <a:rPr lang="zh-CN" altLang="en-US" sz="3600" b="1" dirty="0" smtClean="0">
                <a:latin typeface="+mn-ea"/>
                <a:ea typeface="+mn-ea"/>
              </a:rPr>
              <a:t>、采用</a:t>
            </a:r>
            <a:r>
              <a:rPr lang="en-US" altLang="zh-CN" sz="3600" b="1" dirty="0" smtClean="0">
                <a:latin typeface="+mn-ea"/>
                <a:ea typeface="+mn-ea"/>
              </a:rPr>
              <a:t>start</a:t>
            </a:r>
            <a:r>
              <a:rPr lang="zh-CN" altLang="en-US" sz="3600" b="1" dirty="0" smtClean="0">
                <a:latin typeface="+mn-ea"/>
                <a:ea typeface="+mn-ea"/>
              </a:rPr>
              <a:t>的方式开启服务</a:t>
            </a:r>
            <a:endParaRPr lang="en-US" altLang="zh-CN" sz="3600" b="1" dirty="0" smtClean="0">
              <a:latin typeface="+mn-ea"/>
              <a:ea typeface="+mn-ea"/>
            </a:endParaRPr>
          </a:p>
          <a:p>
            <a:pPr marL="0" indent="0">
              <a:lnSpc>
                <a:spcPts val="3000"/>
              </a:lnSpc>
              <a:spcBef>
                <a:spcPts val="0"/>
              </a:spcBef>
              <a:buNone/>
            </a:pPr>
            <a:r>
              <a:rPr lang="zh-CN" altLang="en-US" sz="3600" b="1" dirty="0" smtClean="0">
                <a:latin typeface="+mn-ea"/>
                <a:ea typeface="+mn-ea"/>
              </a:rPr>
              <a:t>特点：如果服务已经开启，不会重复的执行</a:t>
            </a:r>
            <a:r>
              <a:rPr lang="en-US" altLang="zh-CN" sz="3600" b="1" dirty="0" err="1" smtClean="0">
                <a:latin typeface="+mn-ea"/>
                <a:ea typeface="+mn-ea"/>
              </a:rPr>
              <a:t>onCreate</a:t>
            </a:r>
            <a:r>
              <a:rPr lang="en-US" altLang="zh-CN" sz="3600" b="1" dirty="0" smtClean="0">
                <a:latin typeface="+mn-ea"/>
                <a:ea typeface="+mn-ea"/>
              </a:rPr>
              <a:t>()</a:t>
            </a:r>
            <a:r>
              <a:rPr lang="zh-CN" altLang="en-US" sz="3600" b="1" dirty="0" smtClean="0">
                <a:latin typeface="+mn-ea"/>
                <a:ea typeface="+mn-ea"/>
              </a:rPr>
              <a:t>， 而是会调用</a:t>
            </a:r>
            <a:r>
              <a:rPr lang="en-US" altLang="zh-CN" sz="3600" b="1" dirty="0" err="1" smtClean="0">
                <a:latin typeface="+mn-ea"/>
                <a:ea typeface="+mn-ea"/>
              </a:rPr>
              <a:t>onStartCommand</a:t>
            </a:r>
            <a:r>
              <a:rPr lang="en-US" altLang="zh-CN" sz="3600" b="1" dirty="0" smtClean="0">
                <a:latin typeface="+mn-ea"/>
                <a:ea typeface="+mn-ea"/>
              </a:rPr>
              <a:t>()</a:t>
            </a:r>
            <a:r>
              <a:rPr lang="zh-CN" altLang="en-US" sz="3600" b="1" dirty="0" smtClean="0">
                <a:latin typeface="+mn-ea"/>
                <a:ea typeface="+mn-ea"/>
              </a:rPr>
              <a:t>。服务停止的时候调用 </a:t>
            </a:r>
            <a:r>
              <a:rPr lang="en-US" altLang="zh-CN" sz="3600" b="1" dirty="0" err="1" smtClean="0">
                <a:latin typeface="+mn-ea"/>
                <a:ea typeface="+mn-ea"/>
              </a:rPr>
              <a:t>onDestory</a:t>
            </a:r>
            <a:r>
              <a:rPr lang="en-US" altLang="zh-CN" sz="3600" b="1" dirty="0" smtClean="0">
                <a:latin typeface="+mn-ea"/>
                <a:ea typeface="+mn-ea"/>
              </a:rPr>
              <a:t>()</a:t>
            </a:r>
            <a:r>
              <a:rPr lang="zh-CN" altLang="en-US" sz="3600" b="1" dirty="0" smtClean="0">
                <a:latin typeface="+mn-ea"/>
                <a:ea typeface="+mn-ea"/>
              </a:rPr>
              <a:t>。服务只会被停止一次。一旦服务开启跟调用者</a:t>
            </a:r>
            <a:r>
              <a:rPr lang="en-US" altLang="zh-CN" sz="3600" b="1" dirty="0" smtClean="0">
                <a:latin typeface="+mn-ea"/>
                <a:ea typeface="+mn-ea"/>
              </a:rPr>
              <a:t>(</a:t>
            </a:r>
            <a:r>
              <a:rPr lang="zh-CN" altLang="en-US" sz="3600" b="1" dirty="0" smtClean="0">
                <a:latin typeface="+mn-ea"/>
                <a:ea typeface="+mn-ea"/>
              </a:rPr>
              <a:t>开启者</a:t>
            </a:r>
            <a:r>
              <a:rPr lang="en-US" altLang="zh-CN" sz="3600" b="1" dirty="0" smtClean="0">
                <a:latin typeface="+mn-ea"/>
                <a:ea typeface="+mn-ea"/>
              </a:rPr>
              <a:t>)</a:t>
            </a:r>
            <a:r>
              <a:rPr lang="zh-CN" altLang="en-US" sz="3600" b="1" dirty="0" smtClean="0">
                <a:latin typeface="+mn-ea"/>
                <a:ea typeface="+mn-ea"/>
              </a:rPr>
              <a:t>就没有任何关系了。开启者退出了，开启者挂了，服务还在后台长期的运行。</a:t>
            </a:r>
            <a:br>
              <a:rPr lang="zh-CN" altLang="en-US" sz="3600" b="1" dirty="0" smtClean="0">
                <a:latin typeface="+mn-ea"/>
                <a:ea typeface="+mn-ea"/>
              </a:rPr>
            </a:br>
            <a:r>
              <a:rPr lang="zh-CN" altLang="en-US" sz="3600" b="1" dirty="0" smtClean="0">
                <a:latin typeface="+mn-ea"/>
                <a:ea typeface="+mn-ea"/>
              </a:rPr>
              <a:t>开启者不能调用服务里面的方法。</a:t>
            </a:r>
            <a:endParaRPr lang="en-US" altLang="zh-CN" sz="3600" b="1" dirty="0" smtClean="0">
              <a:latin typeface="+mn-ea"/>
              <a:ea typeface="+mn-ea"/>
            </a:endParaRPr>
          </a:p>
          <a:p>
            <a:pPr marL="0" indent="0">
              <a:lnSpc>
                <a:spcPts val="3000"/>
              </a:lnSpc>
              <a:buNone/>
            </a:pPr>
            <a:r>
              <a:rPr lang="en-US" altLang="zh-CN" sz="3600" b="1" dirty="0" smtClean="0">
                <a:latin typeface="+mn-ea"/>
                <a:ea typeface="+mn-ea"/>
              </a:rPr>
              <a:t>2</a:t>
            </a:r>
            <a:r>
              <a:rPr lang="zh-CN" altLang="en-US" sz="3600" b="1" dirty="0" smtClean="0">
                <a:latin typeface="+mn-ea"/>
                <a:ea typeface="+mn-ea"/>
              </a:rPr>
              <a:t>、采用</a:t>
            </a:r>
            <a:r>
              <a:rPr lang="en-US" altLang="zh-CN" sz="3600" b="1" dirty="0" smtClean="0">
                <a:latin typeface="+mn-ea"/>
                <a:ea typeface="+mn-ea"/>
              </a:rPr>
              <a:t>bind</a:t>
            </a:r>
            <a:r>
              <a:rPr lang="zh-CN" altLang="en-US" sz="3600" b="1" dirty="0" smtClean="0">
                <a:latin typeface="+mn-ea"/>
                <a:ea typeface="+mn-ea"/>
              </a:rPr>
              <a:t>的方式开启服务</a:t>
            </a:r>
            <a:endParaRPr lang="en-US" altLang="zh-CN" sz="3600" b="1" dirty="0" smtClean="0">
              <a:latin typeface="+mn-ea"/>
              <a:ea typeface="+mn-ea"/>
            </a:endParaRPr>
          </a:p>
          <a:p>
            <a:pPr marL="0" indent="0">
              <a:lnSpc>
                <a:spcPts val="3000"/>
              </a:lnSpc>
              <a:buNone/>
            </a:pPr>
            <a:r>
              <a:rPr lang="en-US" altLang="zh-CN" sz="3600" b="1" dirty="0" smtClean="0">
                <a:latin typeface="+mn-ea"/>
                <a:ea typeface="+mn-ea"/>
              </a:rPr>
              <a:t>    bind</a:t>
            </a:r>
            <a:r>
              <a:rPr lang="zh-CN" altLang="en-US" sz="3600" b="1" dirty="0" smtClean="0">
                <a:latin typeface="+mn-ea"/>
                <a:ea typeface="+mn-ea"/>
              </a:rPr>
              <a:t>的方式开启服务，绑定服务，调用者挂了，服务也会跟着挂掉。绑定者可以调用服务里面的方法。</a:t>
            </a:r>
          </a:p>
          <a:p>
            <a:pPr marL="0" indent="0">
              <a:lnSpc>
                <a:spcPct val="160000"/>
              </a:lnSpc>
              <a:spcBef>
                <a:spcPts val="0"/>
              </a:spcBef>
              <a:buNone/>
            </a:pPr>
            <a:endParaRPr lang="zh-CN" altLang="en-US" sz="2800" b="1" dirty="0" smtClean="0">
              <a:latin typeface="+mn-ea"/>
              <a:ea typeface="+mn-ea"/>
            </a:endParaRPr>
          </a:p>
          <a:p>
            <a:pPr marL="0" indent="0">
              <a:buNone/>
            </a:pPr>
            <a:endParaRPr lang="en-US" altLang="zh-CN" sz="2800" dirty="0" smtClean="0"/>
          </a:p>
          <a:p>
            <a:pPr marL="0" indent="0">
              <a:buNone/>
            </a:pPr>
            <a:endParaRPr lang="zh-CN" altLang="en-US" dirty="0"/>
          </a:p>
        </p:txBody>
      </p:sp>
      <p:sp>
        <p:nvSpPr>
          <p:cNvPr id="3" name="标题 2"/>
          <p:cNvSpPr>
            <a:spLocks noGrp="1"/>
          </p:cNvSpPr>
          <p:nvPr>
            <p:ph type="title"/>
          </p:nvPr>
        </p:nvSpPr>
        <p:spPr/>
        <p:txBody>
          <a:bodyPr>
            <a:noAutofit/>
          </a:bodyPr>
          <a:lstStyle/>
          <a:p>
            <a:r>
              <a:rPr lang="en-US" altLang="zh-CN" sz="3600" dirty="0">
                <a:latin typeface="+mn-ea"/>
                <a:ea typeface="+mn-ea"/>
              </a:rPr>
              <a:t>Service</a:t>
            </a:r>
            <a:r>
              <a:rPr lang="zh-CN" altLang="en-US" sz="3600" dirty="0">
                <a:latin typeface="+mn-ea"/>
                <a:ea typeface="+mn-ea"/>
              </a:rPr>
              <a:t>使用</a:t>
            </a:r>
          </a:p>
        </p:txBody>
      </p:sp>
    </p:spTree>
    <p:extLst>
      <p:ext uri="{BB962C8B-B14F-4D97-AF65-F5344CB8AC3E}">
        <p14:creationId xmlns:p14="http://schemas.microsoft.com/office/powerpoint/2010/main" val="3224005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897564"/>
            <a:ext cx="8229600" cy="3996444"/>
          </a:xfrm>
        </p:spPr>
        <p:txBody>
          <a:bodyPr>
            <a:noAutofit/>
          </a:bodyPr>
          <a:lstStyle/>
          <a:p>
            <a:pPr marL="0" indent="0">
              <a:buNone/>
            </a:pPr>
            <a:r>
              <a:rPr lang="en-US" altLang="zh-CN" sz="2400" dirty="0" smtClean="0">
                <a:latin typeface="+mn-ea"/>
                <a:ea typeface="+mn-ea"/>
              </a:rPr>
              <a:t>1</a:t>
            </a:r>
            <a:r>
              <a:rPr lang="zh-CN" altLang="en-US" sz="2400" dirty="0" smtClean="0">
                <a:latin typeface="+mn-ea"/>
                <a:ea typeface="+mn-ea"/>
              </a:rPr>
              <a:t>、直接创建</a:t>
            </a:r>
            <a:r>
              <a:rPr lang="en-US" altLang="zh-CN" sz="2400" dirty="0" smtClean="0">
                <a:latin typeface="+mn-ea"/>
                <a:ea typeface="+mn-ea"/>
              </a:rPr>
              <a:t>Service</a:t>
            </a:r>
            <a:r>
              <a:rPr lang="zh-CN" altLang="en-US" sz="2400" dirty="0" smtClean="0">
                <a:latin typeface="+mn-ea"/>
                <a:ea typeface="+mn-ea"/>
              </a:rPr>
              <a:t>，继承</a:t>
            </a:r>
            <a:r>
              <a:rPr lang="en-US" altLang="zh-CN" sz="2400" dirty="0" smtClean="0">
                <a:latin typeface="+mn-ea"/>
                <a:ea typeface="+mn-ea"/>
              </a:rPr>
              <a:t>Service</a:t>
            </a:r>
            <a:r>
              <a:rPr lang="zh-CN" altLang="en-US" sz="2400" dirty="0" smtClean="0">
                <a:latin typeface="+mn-ea"/>
                <a:ea typeface="+mn-ea"/>
              </a:rPr>
              <a:t>，创建成功后，会在</a:t>
            </a:r>
            <a:r>
              <a:rPr lang="en-US" altLang="zh-CN" sz="2400" dirty="0" smtClean="0">
                <a:latin typeface="+mn-ea"/>
                <a:ea typeface="+mn-ea"/>
              </a:rPr>
              <a:t>AndroidManifest.xml</a:t>
            </a:r>
            <a:r>
              <a:rPr lang="zh-CN" altLang="en-US" sz="2400" dirty="0" smtClean="0">
                <a:latin typeface="+mn-ea"/>
                <a:ea typeface="+mn-ea"/>
              </a:rPr>
              <a:t>进行注册</a:t>
            </a:r>
            <a:endParaRPr lang="en-US" altLang="zh-CN" sz="2400" dirty="0" smtClean="0">
              <a:latin typeface="+mn-ea"/>
              <a:ea typeface="+mn-ea"/>
            </a:endParaRPr>
          </a:p>
          <a:p>
            <a:pPr marL="0" indent="0">
              <a:buNone/>
            </a:pPr>
            <a:r>
              <a:rPr lang="en-US" altLang="zh-CN" sz="2400" dirty="0" smtClean="0">
                <a:latin typeface="+mn-ea"/>
                <a:ea typeface="+mn-ea"/>
              </a:rPr>
              <a:t>2</a:t>
            </a:r>
            <a:r>
              <a:rPr lang="zh-CN" altLang="en-US" sz="2400" dirty="0" smtClean="0">
                <a:latin typeface="+mn-ea"/>
                <a:ea typeface="+mn-ea"/>
              </a:rPr>
              <a:t>、实现以下函数</a:t>
            </a:r>
            <a:endParaRPr lang="en-US" altLang="zh-CN" sz="2400" dirty="0" smtClean="0">
              <a:latin typeface="+mn-ea"/>
              <a:ea typeface="+mn-ea"/>
            </a:endParaRPr>
          </a:p>
          <a:p>
            <a:pPr marL="457200" lvl="1" indent="0">
              <a:buNone/>
            </a:pPr>
            <a:r>
              <a:rPr lang="en-US" altLang="zh-CN" sz="2400" dirty="0">
                <a:latin typeface="+mn-ea"/>
                <a:ea typeface="+mn-ea"/>
              </a:rPr>
              <a:t>void </a:t>
            </a:r>
            <a:r>
              <a:rPr lang="en-US" altLang="zh-CN" sz="2400" dirty="0" err="1">
                <a:latin typeface="+mn-ea"/>
                <a:ea typeface="+mn-ea"/>
              </a:rPr>
              <a:t>onCreate</a:t>
            </a:r>
            <a:r>
              <a:rPr lang="en-US" altLang="zh-CN" sz="2400" dirty="0">
                <a:latin typeface="+mn-ea"/>
                <a:ea typeface="+mn-ea"/>
              </a:rPr>
              <a:t>():</a:t>
            </a:r>
            <a:r>
              <a:rPr lang="zh-CN" altLang="en-US" sz="2400" dirty="0">
                <a:latin typeface="+mn-ea"/>
                <a:ea typeface="+mn-ea"/>
              </a:rPr>
              <a:t>第一次创建后回调</a:t>
            </a:r>
            <a:endParaRPr lang="en-US" altLang="zh-CN" sz="2400" dirty="0">
              <a:latin typeface="+mn-ea"/>
              <a:ea typeface="+mn-ea"/>
            </a:endParaRPr>
          </a:p>
          <a:p>
            <a:pPr marL="457200" lvl="1" indent="0">
              <a:buNone/>
            </a:pPr>
            <a:r>
              <a:rPr lang="en-US" altLang="zh-CN" sz="2400" dirty="0">
                <a:latin typeface="+mn-ea"/>
                <a:ea typeface="+mn-ea"/>
              </a:rPr>
              <a:t>void </a:t>
            </a:r>
            <a:r>
              <a:rPr lang="en-US" altLang="zh-CN" sz="2400" dirty="0" err="1">
                <a:latin typeface="+mn-ea"/>
                <a:ea typeface="+mn-ea"/>
              </a:rPr>
              <a:t>onDestroy</a:t>
            </a:r>
            <a:r>
              <a:rPr lang="en-US" altLang="zh-CN" sz="2400" dirty="0">
                <a:latin typeface="+mn-ea"/>
                <a:ea typeface="+mn-ea"/>
              </a:rPr>
              <a:t>():</a:t>
            </a:r>
            <a:r>
              <a:rPr lang="zh-CN" altLang="en-US" sz="2400" dirty="0">
                <a:latin typeface="+mn-ea"/>
                <a:ea typeface="+mn-ea"/>
              </a:rPr>
              <a:t>关闭前回调</a:t>
            </a:r>
            <a:endParaRPr lang="en-US" altLang="zh-CN" sz="2400" dirty="0">
              <a:latin typeface="+mn-ea"/>
              <a:ea typeface="+mn-ea"/>
            </a:endParaRPr>
          </a:p>
          <a:p>
            <a:pPr marL="457200" lvl="1" indent="0">
              <a:buNone/>
            </a:pPr>
            <a:r>
              <a:rPr lang="en-US" altLang="zh-CN" sz="2400" dirty="0">
                <a:latin typeface="+mn-ea"/>
                <a:ea typeface="+mn-ea"/>
              </a:rPr>
              <a:t>void </a:t>
            </a:r>
            <a:r>
              <a:rPr lang="en-US" altLang="zh-CN" sz="2400" dirty="0" err="1">
                <a:latin typeface="+mn-ea"/>
                <a:ea typeface="+mn-ea"/>
              </a:rPr>
              <a:t>onStartCommand</a:t>
            </a:r>
            <a:r>
              <a:rPr lang="en-US" altLang="zh-CN" sz="2400" dirty="0">
                <a:latin typeface="+mn-ea"/>
                <a:ea typeface="+mn-ea"/>
              </a:rPr>
              <a:t>(</a:t>
            </a:r>
            <a:r>
              <a:rPr lang="en-US" altLang="zh-CN" sz="2400" dirty="0" err="1">
                <a:latin typeface="+mn-ea"/>
                <a:ea typeface="+mn-ea"/>
              </a:rPr>
              <a:t>intent,flags,startID</a:t>
            </a:r>
            <a:r>
              <a:rPr lang="en-US" altLang="zh-CN" sz="2400" dirty="0" smtClean="0">
                <a:latin typeface="+mn-ea"/>
                <a:ea typeface="+mn-ea"/>
              </a:rPr>
              <a:t>):</a:t>
            </a:r>
            <a:r>
              <a:rPr lang="zh-CN" altLang="en-US" sz="2400" dirty="0" smtClean="0">
                <a:latin typeface="+mn-ea"/>
                <a:ea typeface="+mn-ea"/>
              </a:rPr>
              <a:t>实现核心业务</a:t>
            </a:r>
            <a:endParaRPr lang="en-US" altLang="zh-CN" sz="2400" dirty="0" smtClean="0">
              <a:latin typeface="+mn-ea"/>
              <a:ea typeface="+mn-ea"/>
            </a:endParaRPr>
          </a:p>
          <a:p>
            <a:pPr marL="0" lvl="1" indent="0">
              <a:buNone/>
            </a:pPr>
            <a:r>
              <a:rPr lang="en-US" altLang="zh-CN" sz="2400" dirty="0">
                <a:latin typeface="+mn-ea"/>
                <a:ea typeface="+mn-ea"/>
              </a:rPr>
              <a:t>3</a:t>
            </a:r>
            <a:r>
              <a:rPr lang="zh-CN" altLang="en-US" sz="2400" dirty="0">
                <a:latin typeface="+mn-ea"/>
                <a:ea typeface="+mn-ea"/>
              </a:rPr>
              <a:t>、创建</a:t>
            </a:r>
            <a:r>
              <a:rPr lang="en-US" altLang="zh-CN" sz="2400" dirty="0">
                <a:latin typeface="+mn-ea"/>
                <a:ea typeface="+mn-ea"/>
              </a:rPr>
              <a:t>Activity</a:t>
            </a:r>
            <a:r>
              <a:rPr lang="zh-CN" altLang="en-US" sz="2400" dirty="0">
                <a:latin typeface="+mn-ea"/>
                <a:ea typeface="+mn-ea"/>
              </a:rPr>
              <a:t>调用启动</a:t>
            </a:r>
            <a:r>
              <a:rPr lang="en-US" altLang="zh-CN" sz="2400" dirty="0">
                <a:latin typeface="+mn-ea"/>
                <a:ea typeface="+mn-ea"/>
              </a:rPr>
              <a:t>/</a:t>
            </a:r>
            <a:r>
              <a:rPr lang="zh-CN" altLang="en-US" sz="2400" dirty="0">
                <a:latin typeface="+mn-ea"/>
                <a:ea typeface="+mn-ea"/>
              </a:rPr>
              <a:t>关闭</a:t>
            </a:r>
            <a:r>
              <a:rPr lang="en-US" altLang="zh-CN" sz="2400" dirty="0" smtClean="0">
                <a:latin typeface="+mn-ea"/>
                <a:ea typeface="+mn-ea"/>
              </a:rPr>
              <a:t>Service</a:t>
            </a:r>
          </a:p>
          <a:p>
            <a:pPr marL="400050" lvl="2" indent="0">
              <a:buNone/>
            </a:pPr>
            <a:r>
              <a:rPr lang="en-US" altLang="zh-CN" dirty="0" err="1">
                <a:latin typeface="+mn-ea"/>
                <a:ea typeface="+mn-ea"/>
              </a:rPr>
              <a:t>startService</a:t>
            </a:r>
            <a:r>
              <a:rPr lang="en-US" altLang="zh-CN" dirty="0">
                <a:latin typeface="+mn-ea"/>
                <a:ea typeface="+mn-ea"/>
              </a:rPr>
              <a:t>(intent);</a:t>
            </a:r>
          </a:p>
          <a:p>
            <a:pPr marL="400050" lvl="2" indent="0">
              <a:buNone/>
            </a:pPr>
            <a:r>
              <a:rPr lang="en-US" altLang="zh-CN" dirty="0" err="1">
                <a:latin typeface="+mn-ea"/>
                <a:ea typeface="+mn-ea"/>
              </a:rPr>
              <a:t>stopService</a:t>
            </a:r>
            <a:r>
              <a:rPr lang="en-US" altLang="zh-CN" dirty="0">
                <a:latin typeface="+mn-ea"/>
                <a:ea typeface="+mn-ea"/>
              </a:rPr>
              <a:t>(intent);</a:t>
            </a:r>
          </a:p>
        </p:txBody>
      </p:sp>
      <p:sp>
        <p:nvSpPr>
          <p:cNvPr id="3" name="标题 2"/>
          <p:cNvSpPr>
            <a:spLocks noGrp="1"/>
          </p:cNvSpPr>
          <p:nvPr>
            <p:ph type="title"/>
          </p:nvPr>
        </p:nvSpPr>
        <p:spPr/>
        <p:txBody>
          <a:bodyPr>
            <a:normAutofit fontScale="90000"/>
          </a:bodyPr>
          <a:lstStyle/>
          <a:p>
            <a:r>
              <a:rPr lang="en-US" altLang="zh-CN" dirty="0">
                <a:latin typeface="+mn-ea"/>
                <a:ea typeface="+mn-ea"/>
              </a:rPr>
              <a:t>Service</a:t>
            </a:r>
            <a:r>
              <a:rPr lang="zh-CN" altLang="en-US" dirty="0">
                <a:latin typeface="+mn-ea"/>
                <a:ea typeface="+mn-ea"/>
              </a:rPr>
              <a:t>使用</a:t>
            </a:r>
          </a:p>
        </p:txBody>
      </p:sp>
    </p:spTree>
    <p:extLst>
      <p:ext uri="{BB962C8B-B14F-4D97-AF65-F5344CB8AC3E}">
        <p14:creationId xmlns:p14="http://schemas.microsoft.com/office/powerpoint/2010/main" val="1466042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dirty="0"/>
              <a:t>Activity</a:t>
            </a:r>
            <a:r>
              <a:rPr lang="zh-CN" altLang="en-US" dirty="0"/>
              <a:t>概念</a:t>
            </a:r>
          </a:p>
        </p:txBody>
      </p:sp>
      <p:sp>
        <p:nvSpPr>
          <p:cNvPr id="3" name="内容占位符 2"/>
          <p:cNvSpPr>
            <a:spLocks noGrp="1"/>
          </p:cNvSpPr>
          <p:nvPr>
            <p:ph idx="1"/>
          </p:nvPr>
        </p:nvSpPr>
        <p:spPr>
          <a:xfrm>
            <a:off x="107504" y="987574"/>
            <a:ext cx="4464496" cy="3793583"/>
          </a:xfrm>
        </p:spPr>
        <p:txBody>
          <a:bodyPr>
            <a:normAutofit/>
          </a:bodyPr>
          <a:lstStyle/>
          <a:p>
            <a:pPr marL="257175" lvl="1" indent="-257175">
              <a:lnSpc>
                <a:spcPct val="150000"/>
              </a:lnSpc>
              <a:spcBef>
                <a:spcPts val="900"/>
              </a:spcBef>
              <a:spcAft>
                <a:spcPts val="450"/>
              </a:spcAft>
              <a:buFont typeface="Arial" pitchFamily="34" charset="0"/>
              <a:buChar char="•"/>
            </a:pP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是</a:t>
            </a:r>
            <a:r>
              <a:rPr lang="en-US" altLang="zh-CN" sz="2400" dirty="0">
                <a:solidFill>
                  <a:schemeClr val="tx1">
                    <a:lumMod val="85000"/>
                    <a:lumOff val="15000"/>
                  </a:schemeClr>
                </a:solidFill>
                <a:latin typeface="+mn-ea"/>
                <a:ea typeface="+mn-ea"/>
              </a:rPr>
              <a:t>Android</a:t>
            </a:r>
            <a:r>
              <a:rPr lang="zh-CN" altLang="en-US" sz="2400" dirty="0">
                <a:solidFill>
                  <a:schemeClr val="tx1">
                    <a:lumMod val="85000"/>
                    <a:lumOff val="15000"/>
                  </a:schemeClr>
                </a:solidFill>
                <a:latin typeface="+mn-ea"/>
                <a:ea typeface="+mn-ea"/>
              </a:rPr>
              <a:t>应用中最重要的核心组件，每一个应用屏幕就是一个</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；这意味着，要创建多屏幕的应用，必须创建多个</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a:t>
            </a:r>
            <a:endParaRPr lang="en-US" altLang="zh-CN" sz="2400" dirty="0">
              <a:solidFill>
                <a:schemeClr val="tx1">
                  <a:lumMod val="85000"/>
                  <a:lumOff val="15000"/>
                </a:schemeClr>
              </a:solidFill>
              <a:latin typeface="+mn-ea"/>
              <a:ea typeface="+mn-ea"/>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148" y="1491630"/>
            <a:ext cx="1862840" cy="303937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1437624"/>
            <a:ext cx="1890210" cy="3100344"/>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7" name="直接箭头连接符 6"/>
          <p:cNvCxnSpPr/>
          <p:nvPr/>
        </p:nvCxnSpPr>
        <p:spPr>
          <a:xfrm flipV="1">
            <a:off x="5328084" y="2247714"/>
            <a:ext cx="1998222" cy="32403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91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1000"/>
                                        <p:tgtEl>
                                          <p:spTgt spid="1027"/>
                                        </p:tgtEl>
                                      </p:cBhvr>
                                    </p:animEffect>
                                    <p:anim calcmode="lin" valueType="num">
                                      <p:cBhvr>
                                        <p:cTn id="13" dur="1000" fill="hold"/>
                                        <p:tgtEl>
                                          <p:spTgt spid="1027"/>
                                        </p:tgtEl>
                                        <p:attrNameLst>
                                          <p:attrName>ppt_x</p:attrName>
                                        </p:attrNameLst>
                                      </p:cBhvr>
                                      <p:tavLst>
                                        <p:tav tm="0">
                                          <p:val>
                                            <p:strVal val="#ppt_x"/>
                                          </p:val>
                                        </p:tav>
                                        <p:tav tm="100000">
                                          <p:val>
                                            <p:strVal val="#ppt_x"/>
                                          </p:val>
                                        </p:tav>
                                      </p:tavLst>
                                    </p:anim>
                                    <p:anim calcmode="lin" valueType="num">
                                      <p:cBhvr>
                                        <p:cTn id="14"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latin typeface="+mn-ea"/>
                <a:ea typeface="+mn-ea"/>
              </a:rPr>
              <a:t>Service</a:t>
            </a:r>
            <a:r>
              <a:rPr lang="zh-CN" altLang="en-US" dirty="0">
                <a:latin typeface="+mn-ea"/>
                <a:ea typeface="+mn-ea"/>
              </a:rPr>
              <a:t>实例</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14" y="951570"/>
            <a:ext cx="6543157" cy="264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317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fontScale="90000"/>
          </a:bodyPr>
          <a:lstStyle/>
          <a:p>
            <a:r>
              <a:rPr lang="en-US" altLang="zh-CN" dirty="0">
                <a:latin typeface="+mn-ea"/>
                <a:ea typeface="+mn-ea"/>
              </a:rPr>
              <a:t>Service</a:t>
            </a:r>
            <a:r>
              <a:rPr lang="zh-CN" altLang="en-US" dirty="0">
                <a:latin typeface="+mn-ea"/>
                <a:ea typeface="+mn-ea"/>
              </a:rPr>
              <a:t>实例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67594"/>
            <a:ext cx="8388424" cy="320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5182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15566"/>
            <a:ext cx="8229600" cy="3394472"/>
          </a:xfrm>
        </p:spPr>
        <p:txBody>
          <a:bodyPr>
            <a:noAutofit/>
          </a:bodyPr>
          <a:lstStyle/>
          <a:p>
            <a:pPr marL="514350" indent="-514350">
              <a:buFont typeface="+mj-lt"/>
              <a:buAutoNum type="arabicPeriod"/>
            </a:pPr>
            <a:r>
              <a:rPr lang="zh-CN" altLang="zh-CN" sz="2400" dirty="0">
                <a:latin typeface="+mn-ea"/>
                <a:ea typeface="+mn-ea"/>
              </a:rPr>
              <a:t>服务只被创建一次，可以通过外部调用</a:t>
            </a:r>
            <a:r>
              <a:rPr lang="en-US" altLang="zh-CN" sz="2400" dirty="0" err="1">
                <a:latin typeface="+mn-ea"/>
                <a:ea typeface="+mn-ea"/>
              </a:rPr>
              <a:t>stopService</a:t>
            </a:r>
            <a:r>
              <a:rPr lang="en-US" altLang="zh-CN" sz="2400" dirty="0">
                <a:latin typeface="+mn-ea"/>
                <a:ea typeface="+mn-ea"/>
              </a:rPr>
              <a:t>(intent)</a:t>
            </a:r>
            <a:r>
              <a:rPr lang="zh-CN" altLang="zh-CN" sz="2400" dirty="0">
                <a:latin typeface="+mn-ea"/>
                <a:ea typeface="+mn-ea"/>
              </a:rPr>
              <a:t>或</a:t>
            </a:r>
            <a:r>
              <a:rPr lang="en-US" altLang="zh-CN" sz="2400" dirty="0" err="1">
                <a:latin typeface="+mn-ea"/>
                <a:ea typeface="+mn-ea"/>
              </a:rPr>
              <a:t>stopSelf</a:t>
            </a:r>
            <a:r>
              <a:rPr lang="en-US" altLang="zh-CN" sz="2400" dirty="0" smtClean="0">
                <a:latin typeface="+mn-ea"/>
                <a:ea typeface="+mn-ea"/>
              </a:rPr>
              <a:t>()</a:t>
            </a:r>
          </a:p>
          <a:p>
            <a:pPr marL="514350" indent="-514350">
              <a:buFont typeface="+mj-lt"/>
              <a:buAutoNum type="arabicPeriod"/>
            </a:pPr>
            <a:r>
              <a:rPr lang="zh-CN" altLang="zh-CN" sz="2400" dirty="0" smtClean="0">
                <a:latin typeface="+mn-ea"/>
                <a:ea typeface="+mn-ea"/>
              </a:rPr>
              <a:t>当</a:t>
            </a:r>
            <a:r>
              <a:rPr lang="zh-CN" altLang="zh-CN" sz="2400" dirty="0">
                <a:latin typeface="+mn-ea"/>
                <a:ea typeface="+mn-ea"/>
              </a:rPr>
              <a:t>执行一个已启动的服务，或直接调用</a:t>
            </a:r>
            <a:r>
              <a:rPr lang="en-US" altLang="zh-CN" sz="2400" dirty="0" err="1">
                <a:latin typeface="+mn-ea"/>
                <a:ea typeface="+mn-ea"/>
              </a:rPr>
              <a:t>onStartCommand</a:t>
            </a:r>
            <a:r>
              <a:rPr lang="zh-CN" altLang="zh-CN" sz="2400" dirty="0">
                <a:latin typeface="+mn-ea"/>
                <a:ea typeface="+mn-ea"/>
              </a:rPr>
              <a:t>方法来执行</a:t>
            </a:r>
            <a:r>
              <a:rPr lang="zh-CN" altLang="zh-CN" sz="2400" dirty="0" smtClean="0">
                <a:latin typeface="+mn-ea"/>
                <a:ea typeface="+mn-ea"/>
              </a:rPr>
              <a:t>业务</a:t>
            </a:r>
            <a:endParaRPr lang="en-US" altLang="zh-CN" sz="2400" dirty="0" smtClean="0">
              <a:latin typeface="+mn-ea"/>
              <a:ea typeface="+mn-ea"/>
            </a:endParaRPr>
          </a:p>
          <a:p>
            <a:pPr marL="514350" indent="-514350">
              <a:buFont typeface="+mj-lt"/>
              <a:buAutoNum type="arabicPeriod"/>
            </a:pPr>
            <a:r>
              <a:rPr lang="zh-CN" altLang="zh-CN" sz="2400" dirty="0" smtClean="0">
                <a:latin typeface="+mn-ea"/>
                <a:ea typeface="+mn-ea"/>
              </a:rPr>
              <a:t>默认</a:t>
            </a:r>
            <a:r>
              <a:rPr lang="zh-CN" altLang="zh-CN" sz="2400" dirty="0">
                <a:latin typeface="+mn-ea"/>
                <a:ea typeface="+mn-ea"/>
              </a:rPr>
              <a:t>情况下服务与主线程在同一个进程中的同一</a:t>
            </a:r>
            <a:r>
              <a:rPr lang="zh-CN" altLang="zh-CN" sz="2400" dirty="0" smtClean="0">
                <a:latin typeface="+mn-ea"/>
                <a:ea typeface="+mn-ea"/>
              </a:rPr>
              <a:t>个</a:t>
            </a:r>
            <a:r>
              <a:rPr lang="zh-CN" altLang="en-US" sz="2400" dirty="0">
                <a:latin typeface="+mn-ea"/>
                <a:ea typeface="+mn-ea"/>
              </a:rPr>
              <a:t>线程</a:t>
            </a:r>
            <a:r>
              <a:rPr lang="zh-CN" altLang="zh-CN" sz="2400" dirty="0" smtClean="0">
                <a:latin typeface="+mn-ea"/>
                <a:ea typeface="+mn-ea"/>
              </a:rPr>
              <a:t>中</a:t>
            </a:r>
            <a:r>
              <a:rPr lang="zh-CN" altLang="zh-CN" sz="2400" dirty="0">
                <a:latin typeface="+mn-ea"/>
                <a:ea typeface="+mn-ea"/>
              </a:rPr>
              <a:t>执行，如果服务执行一个比较耗时的操作，我们必须使用</a:t>
            </a:r>
            <a:r>
              <a:rPr lang="zh-CN" altLang="zh-CN" sz="2400" dirty="0" smtClean="0">
                <a:latin typeface="+mn-ea"/>
                <a:ea typeface="+mn-ea"/>
              </a:rPr>
              <a:t>子</a:t>
            </a:r>
            <a:r>
              <a:rPr lang="zh-CN" altLang="en-US" sz="2400" dirty="0" smtClean="0">
                <a:latin typeface="+mn-ea"/>
                <a:ea typeface="+mn-ea"/>
              </a:rPr>
              <a:t>线</a:t>
            </a:r>
            <a:r>
              <a:rPr lang="zh-CN" altLang="zh-CN" sz="2400" dirty="0" smtClean="0">
                <a:latin typeface="+mn-ea"/>
                <a:ea typeface="+mn-ea"/>
              </a:rPr>
              <a:t>程</a:t>
            </a:r>
            <a:r>
              <a:rPr lang="zh-CN" altLang="zh-CN" sz="2400" dirty="0">
                <a:latin typeface="+mn-ea"/>
                <a:ea typeface="+mn-ea"/>
              </a:rPr>
              <a:t>来完成工作，避免阻塞主</a:t>
            </a:r>
            <a:r>
              <a:rPr lang="zh-CN" altLang="zh-CN" sz="2400" dirty="0" smtClean="0">
                <a:latin typeface="+mn-ea"/>
                <a:ea typeface="+mn-ea"/>
              </a:rPr>
              <a:t>线程</a:t>
            </a:r>
            <a:endParaRPr lang="en-US" altLang="zh-CN" sz="2400" dirty="0" smtClean="0">
              <a:latin typeface="+mn-ea"/>
              <a:ea typeface="+mn-ea"/>
            </a:endParaRPr>
          </a:p>
          <a:p>
            <a:pPr marL="514350" indent="-514350">
              <a:buFont typeface="+mj-lt"/>
              <a:buAutoNum type="arabicPeriod"/>
            </a:pPr>
            <a:r>
              <a:rPr lang="zh-CN" altLang="zh-CN" sz="2400" dirty="0" smtClean="0">
                <a:latin typeface="+mn-ea"/>
                <a:ea typeface="+mn-ea"/>
              </a:rPr>
              <a:t>使用</a:t>
            </a:r>
            <a:r>
              <a:rPr lang="en-US" altLang="zh-CN" sz="2400" dirty="0" err="1">
                <a:latin typeface="+mn-ea"/>
                <a:ea typeface="+mn-ea"/>
              </a:rPr>
              <a:t>startService</a:t>
            </a:r>
            <a:r>
              <a:rPr lang="en-US" altLang="zh-CN" sz="2400" dirty="0">
                <a:latin typeface="+mn-ea"/>
                <a:ea typeface="+mn-ea"/>
              </a:rPr>
              <a:t>(intent);</a:t>
            </a:r>
            <a:r>
              <a:rPr lang="zh-CN" altLang="zh-CN" sz="2400" dirty="0">
                <a:latin typeface="+mn-ea"/>
                <a:ea typeface="+mn-ea"/>
              </a:rPr>
              <a:t>启动的服务，在没有关闭之前会一直在后台运行</a:t>
            </a:r>
            <a:endParaRPr lang="zh-CN" altLang="en-US" sz="2400" dirty="0">
              <a:latin typeface="+mn-ea"/>
              <a:ea typeface="+mn-ea"/>
            </a:endParaRPr>
          </a:p>
        </p:txBody>
      </p:sp>
      <p:sp>
        <p:nvSpPr>
          <p:cNvPr id="3" name="标题 2"/>
          <p:cNvSpPr>
            <a:spLocks noGrp="1"/>
          </p:cNvSpPr>
          <p:nvPr>
            <p:ph type="title"/>
          </p:nvPr>
        </p:nvSpPr>
        <p:spPr/>
        <p:txBody>
          <a:bodyPr>
            <a:noAutofit/>
          </a:bodyPr>
          <a:lstStyle/>
          <a:p>
            <a:r>
              <a:rPr lang="en-US" altLang="zh-CN" sz="3600" dirty="0">
                <a:latin typeface="+mn-ea"/>
                <a:ea typeface="+mn-ea"/>
              </a:rPr>
              <a:t>Service</a:t>
            </a:r>
            <a:r>
              <a:rPr lang="zh-CN" altLang="en-US" sz="3600" dirty="0">
                <a:latin typeface="+mn-ea"/>
                <a:ea typeface="+mn-ea"/>
              </a:rPr>
              <a:t>总结</a:t>
            </a:r>
          </a:p>
        </p:txBody>
      </p:sp>
    </p:spTree>
    <p:extLst>
      <p:ext uri="{BB962C8B-B14F-4D97-AF65-F5344CB8AC3E}">
        <p14:creationId xmlns:p14="http://schemas.microsoft.com/office/powerpoint/2010/main" val="2483901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latin typeface="+mn-ea"/>
                <a:ea typeface="+mn-ea"/>
              </a:rPr>
              <a:t>Activity </a:t>
            </a:r>
            <a:r>
              <a:rPr lang="zh-CN" altLang="en-US" sz="2800" dirty="0">
                <a:latin typeface="+mn-ea"/>
                <a:ea typeface="+mn-ea"/>
              </a:rPr>
              <a:t>（活动）</a:t>
            </a:r>
            <a:endParaRPr lang="en-US" altLang="zh-CN" sz="2800" dirty="0">
              <a:latin typeface="+mn-ea"/>
              <a:ea typeface="+mn-ea"/>
            </a:endParaRPr>
          </a:p>
          <a:p>
            <a:pPr marL="0" indent="0">
              <a:lnSpc>
                <a:spcPct val="150000"/>
              </a:lnSpc>
              <a:buNone/>
            </a:pPr>
            <a:r>
              <a:rPr lang="en-US" altLang="zh-CN" sz="2800" dirty="0" smtClean="0">
                <a:latin typeface="+mn-ea"/>
                <a:ea typeface="+mn-ea"/>
              </a:rPr>
              <a:t>Service</a:t>
            </a:r>
            <a:r>
              <a:rPr lang="zh-CN" altLang="en-US" sz="2800" dirty="0" smtClean="0">
                <a:latin typeface="+mn-ea"/>
                <a:ea typeface="+mn-ea"/>
              </a:rPr>
              <a:t>（服务）</a:t>
            </a:r>
            <a:endParaRPr lang="en-US" altLang="zh-CN" sz="2800" dirty="0" smtClean="0">
              <a:latin typeface="+mn-ea"/>
              <a:ea typeface="+mn-ea"/>
            </a:endParaRPr>
          </a:p>
          <a:p>
            <a:pPr marL="0" indent="0">
              <a:lnSpc>
                <a:spcPct val="150000"/>
              </a:lnSpc>
              <a:buNone/>
            </a:pPr>
            <a:r>
              <a:rPr lang="en-US" altLang="zh-CN" sz="2800" dirty="0" smtClean="0">
                <a:solidFill>
                  <a:srgbClr val="FF0000"/>
                </a:solidFill>
                <a:latin typeface="+mn-ea"/>
                <a:ea typeface="+mn-ea"/>
              </a:rPr>
              <a:t>BroadcastReceiver</a:t>
            </a:r>
            <a:r>
              <a:rPr lang="zh-CN" altLang="en-US" sz="2800" dirty="0" smtClean="0">
                <a:solidFill>
                  <a:srgbClr val="FF0000"/>
                </a:solidFill>
                <a:latin typeface="+mn-ea"/>
                <a:ea typeface="+mn-ea"/>
              </a:rPr>
              <a:t>（</a:t>
            </a:r>
            <a:r>
              <a:rPr lang="zh-CN" altLang="en-US" sz="2800" dirty="0">
                <a:solidFill>
                  <a:srgbClr val="FF0000"/>
                </a:solidFill>
                <a:latin typeface="+mn-ea"/>
                <a:ea typeface="+mn-ea"/>
              </a:rPr>
              <a:t>广播</a:t>
            </a:r>
            <a:r>
              <a:rPr lang="zh-CN" altLang="en-US" sz="2800" dirty="0" smtClean="0">
                <a:solidFill>
                  <a:srgbClr val="FF0000"/>
                </a:solidFill>
                <a:latin typeface="+mn-ea"/>
                <a:ea typeface="+mn-ea"/>
              </a:rPr>
              <a:t>接收器）</a:t>
            </a:r>
            <a:endParaRPr lang="en-US" altLang="zh-CN" sz="2800" dirty="0" smtClean="0">
              <a:solidFill>
                <a:srgbClr val="FF0000"/>
              </a:solidFill>
              <a:latin typeface="+mn-ea"/>
              <a:ea typeface="+mn-ea"/>
            </a:endParaRPr>
          </a:p>
          <a:p>
            <a:pPr marL="0" indent="0">
              <a:lnSpc>
                <a:spcPct val="150000"/>
              </a:lnSpc>
              <a:buNone/>
            </a:pPr>
            <a:r>
              <a:rPr lang="en-US" altLang="zh-CN" sz="2800" dirty="0">
                <a:latin typeface="+mn-ea"/>
                <a:ea typeface="+mn-ea"/>
              </a:rPr>
              <a:t>Content Provider</a:t>
            </a:r>
            <a:r>
              <a:rPr lang="zh-CN" altLang="en-US" sz="2800" dirty="0">
                <a:latin typeface="+mn-ea"/>
                <a:ea typeface="+mn-ea"/>
              </a:rPr>
              <a:t>（内容提供者）</a:t>
            </a:r>
            <a:endParaRPr lang="en-US" altLang="zh-CN" sz="2800" dirty="0">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59646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718" y="1653649"/>
            <a:ext cx="1971675" cy="2564606"/>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055" y="1653649"/>
            <a:ext cx="1764506" cy="2607469"/>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标题 2"/>
          <p:cNvSpPr>
            <a:spLocks noGrp="1"/>
          </p:cNvSpPr>
          <p:nvPr>
            <p:ph type="title"/>
          </p:nvPr>
        </p:nvSpPr>
        <p:spPr/>
        <p:txBody>
          <a:bodyPr>
            <a:noAutofit/>
          </a:bodyPr>
          <a:lstStyle/>
          <a:p>
            <a:r>
              <a:rPr lang="zh-CN" altLang="en-US" sz="3600" dirty="0">
                <a:latin typeface="+mn-ea"/>
                <a:ea typeface="+mn-ea"/>
              </a:rPr>
              <a:t>生活中的广播</a:t>
            </a:r>
          </a:p>
        </p:txBody>
      </p:sp>
    </p:spTree>
    <p:extLst>
      <p:ext uri="{BB962C8B-B14F-4D97-AF65-F5344CB8AC3E}">
        <p14:creationId xmlns:p14="http://schemas.microsoft.com/office/powerpoint/2010/main" val="3671401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4294967295"/>
          </p:nvPr>
        </p:nvSpPr>
        <p:spPr>
          <a:xfrm>
            <a:off x="629562" y="1167594"/>
            <a:ext cx="3840231" cy="2376264"/>
          </a:xfrm>
        </p:spPr>
        <p:txBody>
          <a:bodyPr>
            <a:normAutofit lnSpcReduction="10000"/>
          </a:bodyPr>
          <a:lstStyle/>
          <a:p>
            <a:r>
              <a:rPr lang="zh-CN" altLang="en-US" dirty="0">
                <a:solidFill>
                  <a:schemeClr val="tx1">
                    <a:lumMod val="85000"/>
                    <a:lumOff val="15000"/>
                  </a:schemeClr>
                </a:solidFill>
                <a:latin typeface="+mn-ea"/>
              </a:rPr>
              <a:t>广播发送者</a:t>
            </a:r>
            <a:endParaRPr lang="en-US" altLang="zh-CN" dirty="0">
              <a:solidFill>
                <a:schemeClr val="tx1">
                  <a:lumMod val="85000"/>
                  <a:lumOff val="15000"/>
                </a:schemeClr>
              </a:solidFill>
              <a:latin typeface="+mn-ea"/>
            </a:endParaRPr>
          </a:p>
          <a:p>
            <a:pPr lvl="1"/>
            <a:r>
              <a:rPr lang="zh-CN" altLang="en-US" dirty="0">
                <a:solidFill>
                  <a:schemeClr val="tx1">
                    <a:lumMod val="85000"/>
                    <a:lumOff val="15000"/>
                  </a:schemeClr>
                </a:solidFill>
                <a:latin typeface="+mn-ea"/>
              </a:rPr>
              <a:t>可发送一种或多种广播</a:t>
            </a:r>
            <a:endParaRPr lang="en-US" altLang="zh-CN" dirty="0">
              <a:solidFill>
                <a:schemeClr val="tx1">
                  <a:lumMod val="85000"/>
                  <a:lumOff val="15000"/>
                </a:schemeClr>
              </a:solidFill>
              <a:latin typeface="+mn-ea"/>
            </a:endParaRPr>
          </a:p>
          <a:p>
            <a:pPr lvl="1"/>
            <a:r>
              <a:rPr lang="zh-CN" altLang="en-US" dirty="0">
                <a:solidFill>
                  <a:schemeClr val="tx1">
                    <a:lumMod val="85000"/>
                    <a:lumOff val="15000"/>
                  </a:schemeClr>
                </a:solidFill>
                <a:latin typeface="+mn-ea"/>
              </a:rPr>
              <a:t>不关心是谁接收</a:t>
            </a:r>
            <a:endParaRPr lang="en-US" altLang="zh-CN" dirty="0">
              <a:solidFill>
                <a:schemeClr val="tx1">
                  <a:lumMod val="85000"/>
                  <a:lumOff val="15000"/>
                </a:schemeClr>
              </a:solidFill>
              <a:latin typeface="+mn-ea"/>
            </a:endParaRPr>
          </a:p>
          <a:p>
            <a:pPr lvl="1"/>
            <a:r>
              <a:rPr lang="zh-CN" altLang="en-US" dirty="0">
                <a:solidFill>
                  <a:schemeClr val="tx1">
                    <a:lumMod val="85000"/>
                    <a:lumOff val="15000"/>
                  </a:schemeClr>
                </a:solidFill>
                <a:latin typeface="+mn-ea"/>
              </a:rPr>
              <a:t>具有实时性</a:t>
            </a:r>
            <a:endParaRPr lang="en-US" altLang="zh-CN" dirty="0">
              <a:solidFill>
                <a:schemeClr val="tx1">
                  <a:lumMod val="85000"/>
                  <a:lumOff val="15000"/>
                </a:schemeClr>
              </a:solidFill>
              <a:latin typeface="+mn-ea"/>
            </a:endParaRPr>
          </a:p>
        </p:txBody>
      </p:sp>
      <p:sp>
        <p:nvSpPr>
          <p:cNvPr id="3" name="标题 2"/>
          <p:cNvSpPr>
            <a:spLocks noGrp="1"/>
          </p:cNvSpPr>
          <p:nvPr>
            <p:ph type="title"/>
          </p:nvPr>
        </p:nvSpPr>
        <p:spPr/>
        <p:txBody>
          <a:bodyPr>
            <a:noAutofit/>
          </a:bodyPr>
          <a:lstStyle/>
          <a:p>
            <a:r>
              <a:rPr lang="zh-CN" altLang="en-US" sz="3600" dirty="0">
                <a:latin typeface="+mn-ea"/>
                <a:ea typeface="+mn-ea"/>
              </a:rPr>
              <a:t>广播机制的总结</a:t>
            </a:r>
          </a:p>
        </p:txBody>
      </p:sp>
      <p:sp>
        <p:nvSpPr>
          <p:cNvPr id="7" name="文本占位符 7"/>
          <p:cNvSpPr txBox="1">
            <a:spLocks/>
          </p:cNvSpPr>
          <p:nvPr/>
        </p:nvSpPr>
        <p:spPr>
          <a:xfrm>
            <a:off x="4734018" y="1167594"/>
            <a:ext cx="3840231" cy="2376264"/>
          </a:xfrm>
          <a:prstGeom prst="rect">
            <a:avLst/>
          </a:prstGeom>
        </p:spPr>
        <p:txBody>
          <a:bodyPr vert="horz" lIns="68580" tIns="34290" rIns="68580" bIns="3429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solidFill>
                  <a:schemeClr val="tx1">
                    <a:lumMod val="85000"/>
                    <a:lumOff val="15000"/>
                  </a:schemeClr>
                </a:solidFill>
                <a:latin typeface="宋体" panose="02010600030101010101" pitchFamily="2" charset="-122"/>
                <a:ea typeface="宋体" panose="02010600030101010101" pitchFamily="2" charset="-122"/>
              </a:rPr>
              <a:t>广播接收者</a:t>
            </a:r>
          </a:p>
          <a:p>
            <a:pPr lvl="1"/>
            <a:r>
              <a:rPr lang="zh-CN" altLang="en-US" dirty="0">
                <a:solidFill>
                  <a:schemeClr val="tx1">
                    <a:lumMod val="85000"/>
                    <a:lumOff val="15000"/>
                  </a:schemeClr>
                </a:solidFill>
                <a:latin typeface="宋体" panose="02010600030101010101" pitchFamily="2" charset="-122"/>
                <a:ea typeface="宋体" panose="02010600030101010101" pitchFamily="2" charset="-122"/>
              </a:rPr>
              <a:t>可接收一种或多种广播</a:t>
            </a:r>
          </a:p>
          <a:p>
            <a:pPr lvl="1"/>
            <a:r>
              <a:rPr lang="zh-CN" altLang="en-US" dirty="0">
                <a:solidFill>
                  <a:schemeClr val="tx1">
                    <a:lumMod val="85000"/>
                    <a:lumOff val="15000"/>
                  </a:schemeClr>
                </a:solidFill>
                <a:latin typeface="宋体" panose="02010600030101010101" pitchFamily="2" charset="-122"/>
                <a:ea typeface="宋体" panose="02010600030101010101" pitchFamily="2" charset="-122"/>
              </a:rPr>
              <a:t>不关心是谁发送</a:t>
            </a:r>
          </a:p>
          <a:p>
            <a:pPr lvl="1"/>
            <a:r>
              <a:rPr lang="zh-CN" altLang="en-US" dirty="0">
                <a:solidFill>
                  <a:schemeClr val="tx1">
                    <a:lumMod val="85000"/>
                    <a:lumOff val="15000"/>
                  </a:schemeClr>
                </a:solidFill>
                <a:latin typeface="宋体" panose="02010600030101010101" pitchFamily="2" charset="-122"/>
                <a:ea typeface="宋体" panose="02010600030101010101" pitchFamily="2" charset="-122"/>
              </a:rPr>
              <a:t>具有实时性</a:t>
            </a:r>
          </a:p>
        </p:txBody>
      </p:sp>
    </p:spTree>
    <p:extLst>
      <p:ext uri="{BB962C8B-B14F-4D97-AF65-F5344CB8AC3E}">
        <p14:creationId xmlns:p14="http://schemas.microsoft.com/office/powerpoint/2010/main" val="13795409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467544" y="987574"/>
            <a:ext cx="8057238" cy="3639852"/>
          </a:xfrm>
        </p:spPr>
        <p:txBody>
          <a:bodyPr>
            <a:normAutofit/>
          </a:bodyPr>
          <a:lstStyle/>
          <a:p>
            <a:pPr marL="0" indent="0">
              <a:lnSpc>
                <a:spcPct val="150000"/>
              </a:lnSpc>
              <a:buNone/>
            </a:pPr>
            <a:r>
              <a:rPr lang="en-US" altLang="zh-CN" sz="2800" dirty="0" smtClean="0">
                <a:solidFill>
                  <a:schemeClr val="tx1">
                    <a:lumMod val="85000"/>
                    <a:lumOff val="15000"/>
                  </a:schemeClr>
                </a:solidFill>
                <a:latin typeface="宋体" panose="02010600030101010101" pitchFamily="2" charset="-122"/>
                <a:ea typeface="宋体" panose="02010600030101010101" pitchFamily="2" charset="-122"/>
              </a:rPr>
              <a:t>	BroadcastReceiver</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组件本质上是一种</a:t>
            </a:r>
            <a:r>
              <a:rPr lang="zh-CN" altLang="en-US" sz="2800" dirty="0">
                <a:solidFill>
                  <a:srgbClr val="C00000"/>
                </a:solidFill>
                <a:latin typeface="宋体" panose="02010600030101010101" pitchFamily="2" charset="-122"/>
                <a:ea typeface="宋体" panose="02010600030101010101" pitchFamily="2" charset="-122"/>
              </a:rPr>
              <a:t>全局的监听器</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a:t>
            </a:r>
            <a:r>
              <a:rPr lang="zh-CN" altLang="en-US" sz="2800" dirty="0" smtClean="0">
                <a:solidFill>
                  <a:schemeClr val="tx1">
                    <a:lumMod val="85000"/>
                    <a:lumOff val="15000"/>
                  </a:schemeClr>
                </a:solidFill>
                <a:latin typeface="宋体" panose="02010600030101010101" pitchFamily="2" charset="-122"/>
                <a:ea typeface="宋体" panose="02010600030101010101" pitchFamily="2" charset="-122"/>
              </a:rPr>
              <a:t>因此它的</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主要作用是实现系统间不同组件之间的通讯</a:t>
            </a:r>
            <a:r>
              <a:rPr lang="zh-CN" altLang="en-US" sz="2800" dirty="0" smtClean="0">
                <a:solidFill>
                  <a:schemeClr val="tx1">
                    <a:lumMod val="85000"/>
                    <a:lumOff val="15000"/>
                  </a:schemeClr>
                </a:solidFill>
                <a:latin typeface="宋体" panose="02010600030101010101" pitchFamily="2" charset="-122"/>
                <a:ea typeface="宋体" panose="02010600030101010101" pitchFamily="2" charset="-122"/>
              </a:rPr>
              <a:t>。</a:t>
            </a:r>
            <a:endParaRPr lang="en-US" altLang="zh-CN" sz="2800"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2" name="标题 1"/>
          <p:cNvSpPr>
            <a:spLocks noGrp="1"/>
          </p:cNvSpPr>
          <p:nvPr>
            <p:ph type="title"/>
          </p:nvPr>
        </p:nvSpPr>
        <p:spPr/>
        <p:txBody>
          <a:bodyPr>
            <a:noAutofit/>
          </a:bodyPr>
          <a:lstStyle/>
          <a:p>
            <a:r>
              <a:rPr lang="en-US" altLang="zh-CN" sz="3600" dirty="0">
                <a:latin typeface="+mn-ea"/>
                <a:ea typeface="+mn-ea"/>
              </a:rPr>
              <a:t>BroadcastReceiver</a:t>
            </a:r>
            <a:r>
              <a:rPr lang="zh-CN" altLang="en-US" sz="3600" dirty="0">
                <a:latin typeface="+mn-ea"/>
                <a:ea typeface="+mn-ea"/>
              </a:rPr>
              <a:t>简介</a:t>
            </a: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6778"/>
          <a:stretch/>
        </p:blipFill>
        <p:spPr bwMode="auto">
          <a:xfrm>
            <a:off x="2411760" y="2931790"/>
            <a:ext cx="4993333" cy="154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9684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611560" y="1059582"/>
            <a:ext cx="8057238" cy="3855875"/>
          </a:xfrm>
        </p:spPr>
        <p:txBody>
          <a:bodyPr>
            <a:normAutofit lnSpcReduction="10000"/>
          </a:bodyPr>
          <a:lstStyle/>
          <a:p>
            <a:r>
              <a:rPr lang="en-US" altLang="zh-CN" dirty="0">
                <a:solidFill>
                  <a:schemeClr val="tx1">
                    <a:lumMod val="85000"/>
                    <a:lumOff val="15000"/>
                  </a:schemeClr>
                </a:solidFill>
              </a:rPr>
              <a:t>Android</a:t>
            </a:r>
            <a:r>
              <a:rPr lang="zh-CN" altLang="en-US" dirty="0">
                <a:solidFill>
                  <a:schemeClr val="tx1">
                    <a:lumMod val="85000"/>
                    <a:lumOff val="15000"/>
                  </a:schemeClr>
                </a:solidFill>
              </a:rPr>
              <a:t>手机中有很多应用采用广播机制：</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电话的接听和拨打</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短信的</a:t>
            </a:r>
            <a:r>
              <a:rPr lang="zh-CN" altLang="en-US" dirty="0" smtClean="0">
                <a:solidFill>
                  <a:schemeClr val="tx1">
                    <a:lumMod val="85000"/>
                    <a:lumOff val="15000"/>
                  </a:schemeClr>
                </a:solidFill>
              </a:rPr>
              <a:t>接收和</a:t>
            </a:r>
            <a:r>
              <a:rPr lang="zh-CN" altLang="en-US" dirty="0">
                <a:solidFill>
                  <a:schemeClr val="tx1">
                    <a:lumMod val="85000"/>
                    <a:lumOff val="15000"/>
                  </a:schemeClr>
                </a:solidFill>
              </a:rPr>
              <a:t>发送</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电池的状态</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系统的闹钟</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手机连接电脑</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手机脱离电脑</a:t>
            </a:r>
            <a:endParaRPr lang="en-US" altLang="zh-CN" dirty="0">
              <a:solidFill>
                <a:schemeClr val="tx1">
                  <a:lumMod val="85000"/>
                  <a:lumOff val="15000"/>
                </a:schemeClr>
              </a:solidFill>
            </a:endParaRPr>
          </a:p>
          <a:p>
            <a:pPr lvl="1"/>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2" name="标题 1"/>
          <p:cNvSpPr>
            <a:spLocks noGrp="1"/>
          </p:cNvSpPr>
          <p:nvPr>
            <p:ph type="title"/>
          </p:nvPr>
        </p:nvSpPr>
        <p:spPr/>
        <p:txBody>
          <a:bodyPr>
            <a:normAutofit fontScale="90000"/>
          </a:bodyPr>
          <a:lstStyle/>
          <a:p>
            <a:r>
              <a:rPr lang="en-US" altLang="zh-CN"/>
              <a:t>Android</a:t>
            </a:r>
            <a:r>
              <a:rPr lang="zh-CN" altLang="en-US"/>
              <a:t>中广播机制的介绍</a:t>
            </a:r>
          </a:p>
        </p:txBody>
      </p:sp>
    </p:spTree>
    <p:extLst>
      <p:ext uri="{BB962C8B-B14F-4D97-AF65-F5344CB8AC3E}">
        <p14:creationId xmlns:p14="http://schemas.microsoft.com/office/powerpoint/2010/main" val="3970403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61067" y="1005576"/>
            <a:ext cx="8867328" cy="3394472"/>
          </a:xfrm>
        </p:spPr>
        <p:txBody>
          <a:bodyPr>
            <a:normAutofit fontScale="92500" lnSpcReduction="20000"/>
          </a:bodyPr>
          <a:lstStyle/>
          <a:p>
            <a:pPr marL="514350" indent="-514350">
              <a:lnSpc>
                <a:spcPct val="150000"/>
              </a:lnSpc>
              <a:buFont typeface="+mj-lt"/>
              <a:buAutoNum type="arabicPeriod"/>
            </a:pPr>
            <a:r>
              <a:rPr lang="zh-CN" altLang="en-US" sz="2800" dirty="0" smtClean="0">
                <a:latin typeface="+mn-ea"/>
                <a:ea typeface="+mn-ea"/>
              </a:rPr>
              <a:t>在</a:t>
            </a:r>
            <a:r>
              <a:rPr lang="en-US" altLang="zh-CN" sz="2800" dirty="0" smtClean="0">
                <a:latin typeface="+mn-ea"/>
                <a:ea typeface="+mn-ea"/>
              </a:rPr>
              <a:t>Activity</a:t>
            </a:r>
            <a:r>
              <a:rPr lang="zh-CN" altLang="en-US" sz="2800" dirty="0" smtClean="0">
                <a:latin typeface="+mn-ea"/>
                <a:ea typeface="+mn-ea"/>
              </a:rPr>
              <a:t>事件中构建</a:t>
            </a:r>
            <a:r>
              <a:rPr lang="en-US" altLang="zh-CN" sz="2800" dirty="0" smtClean="0">
                <a:latin typeface="+mn-ea"/>
                <a:ea typeface="+mn-ea"/>
              </a:rPr>
              <a:t>Intent</a:t>
            </a:r>
            <a:r>
              <a:rPr lang="zh-CN" altLang="en-US" sz="2800" dirty="0" smtClean="0">
                <a:latin typeface="+mn-ea"/>
                <a:ea typeface="+mn-ea"/>
              </a:rPr>
              <a:t>，使用</a:t>
            </a:r>
            <a:r>
              <a:rPr lang="en-US" altLang="zh-CN" sz="2800" dirty="0" err="1" smtClean="0">
                <a:latin typeface="+mn-ea"/>
                <a:ea typeface="+mn-ea"/>
              </a:rPr>
              <a:t>sendBroadcast</a:t>
            </a:r>
            <a:r>
              <a:rPr lang="zh-CN" altLang="en-US" sz="2800" dirty="0" smtClean="0">
                <a:latin typeface="+mn-ea"/>
                <a:ea typeface="+mn-ea"/>
              </a:rPr>
              <a:t>方法发送广播</a:t>
            </a:r>
            <a:endParaRPr lang="en-US" altLang="zh-CN" sz="2800" dirty="0" smtClean="0">
              <a:latin typeface="+mn-ea"/>
              <a:ea typeface="+mn-ea"/>
            </a:endParaRPr>
          </a:p>
          <a:p>
            <a:pPr marL="514350" indent="-514350">
              <a:lnSpc>
                <a:spcPct val="150000"/>
              </a:lnSpc>
              <a:buFont typeface="+mj-lt"/>
              <a:buAutoNum type="arabicPeriod"/>
            </a:pPr>
            <a:r>
              <a:rPr lang="zh-CN" altLang="en-US" sz="2800" dirty="0">
                <a:latin typeface="+mn-ea"/>
                <a:ea typeface="+mn-ea"/>
              </a:rPr>
              <a:t>定义一</a:t>
            </a:r>
            <a:r>
              <a:rPr lang="zh-CN" altLang="en-US" sz="2800" dirty="0" smtClean="0">
                <a:latin typeface="+mn-ea"/>
                <a:ea typeface="+mn-ea"/>
              </a:rPr>
              <a:t>个</a:t>
            </a:r>
            <a:r>
              <a:rPr lang="en-US" altLang="zh-CN" sz="2800" dirty="0" smtClean="0">
                <a:latin typeface="+mn-ea"/>
                <a:ea typeface="+mn-ea"/>
              </a:rPr>
              <a:t>BroadcastReceiver</a:t>
            </a:r>
            <a:r>
              <a:rPr lang="zh-CN" altLang="en-US" sz="2800" dirty="0" smtClean="0">
                <a:latin typeface="+mn-ea"/>
                <a:ea typeface="+mn-ea"/>
              </a:rPr>
              <a:t>，覆盖</a:t>
            </a:r>
            <a:r>
              <a:rPr lang="en-US" altLang="zh-CN" sz="2800" dirty="0" err="1" smtClean="0">
                <a:latin typeface="+mn-ea"/>
                <a:ea typeface="+mn-ea"/>
              </a:rPr>
              <a:t>onReceive</a:t>
            </a:r>
            <a:r>
              <a:rPr lang="en-US" altLang="zh-CN" sz="2800" dirty="0" smtClean="0">
                <a:latin typeface="+mn-ea"/>
                <a:ea typeface="+mn-ea"/>
              </a:rPr>
              <a:t>()</a:t>
            </a:r>
            <a:r>
              <a:rPr lang="zh-CN" altLang="en-US" sz="2800" dirty="0" smtClean="0">
                <a:latin typeface="+mn-ea"/>
                <a:ea typeface="+mn-ea"/>
              </a:rPr>
              <a:t>方法来响应事件（</a:t>
            </a:r>
            <a:r>
              <a:rPr lang="en-US" altLang="zh-CN" sz="2800" dirty="0" smtClean="0">
                <a:latin typeface="+mn-ea"/>
                <a:ea typeface="+mn-ea"/>
              </a:rPr>
              <a:t>new/Other/</a:t>
            </a:r>
            <a:r>
              <a:rPr lang="en-US" altLang="zh-CN" sz="2800" dirty="0">
                <a:latin typeface="+mn-ea"/>
              </a:rPr>
              <a:t>BroadcastReceiver</a:t>
            </a:r>
            <a:r>
              <a:rPr lang="zh-CN" altLang="en-US" sz="2800" dirty="0" smtClean="0">
                <a:latin typeface="+mn-ea"/>
                <a:ea typeface="+mn-ea"/>
              </a:rPr>
              <a:t>）</a:t>
            </a:r>
            <a:endParaRPr lang="en-US" altLang="zh-CN" sz="2800" dirty="0" smtClean="0">
              <a:latin typeface="+mn-ea"/>
              <a:ea typeface="+mn-ea"/>
            </a:endParaRPr>
          </a:p>
          <a:p>
            <a:pPr marL="514350" indent="-514350">
              <a:lnSpc>
                <a:spcPct val="150000"/>
              </a:lnSpc>
              <a:buFont typeface="+mj-lt"/>
              <a:buAutoNum type="arabicPeriod"/>
            </a:pPr>
            <a:r>
              <a:rPr lang="zh-CN" altLang="en-US" sz="2800" dirty="0" smtClean="0">
                <a:latin typeface="+mn-ea"/>
                <a:ea typeface="+mn-ea"/>
              </a:rPr>
              <a:t>注册</a:t>
            </a:r>
            <a:r>
              <a:rPr lang="en-US" altLang="zh-CN" sz="2800" dirty="0" smtClean="0">
                <a:latin typeface="+mn-ea"/>
                <a:ea typeface="+mn-ea"/>
              </a:rPr>
              <a:t>BroadcastReceiver</a:t>
            </a:r>
            <a:r>
              <a:rPr lang="zh-CN" altLang="en-US" sz="2800" dirty="0" smtClean="0">
                <a:latin typeface="+mn-ea"/>
                <a:ea typeface="+mn-ea"/>
              </a:rPr>
              <a:t>（在代码中或者</a:t>
            </a:r>
            <a:r>
              <a:rPr lang="en-US" altLang="zh-CN" sz="2800" dirty="0" smtClean="0">
                <a:latin typeface="+mn-ea"/>
                <a:ea typeface="+mn-ea"/>
              </a:rPr>
              <a:t>AndroidManifest.xml</a:t>
            </a:r>
            <a:r>
              <a:rPr lang="zh-CN" altLang="en-US" sz="2800" dirty="0" smtClean="0">
                <a:latin typeface="+mn-ea"/>
                <a:ea typeface="+mn-ea"/>
              </a:rPr>
              <a:t>文件中</a:t>
            </a:r>
            <a:r>
              <a:rPr lang="en-US" altLang="zh-CN" sz="2800" dirty="0" smtClean="0">
                <a:latin typeface="+mn-ea"/>
                <a:ea typeface="+mn-ea"/>
              </a:rPr>
              <a:t> </a:t>
            </a:r>
            <a:r>
              <a:rPr lang="zh-CN" altLang="en-US" sz="2800" dirty="0" smtClean="0">
                <a:latin typeface="+mn-ea"/>
                <a:ea typeface="+mn-ea"/>
              </a:rPr>
              <a:t>）</a:t>
            </a:r>
            <a:endParaRPr lang="en-US" altLang="zh-CN" sz="2800" dirty="0" smtClean="0">
              <a:latin typeface="+mn-ea"/>
              <a:ea typeface="+mn-ea"/>
            </a:endParaRPr>
          </a:p>
        </p:txBody>
      </p:sp>
      <p:sp>
        <p:nvSpPr>
          <p:cNvPr id="3" name="标题 2"/>
          <p:cNvSpPr>
            <a:spLocks noGrp="1"/>
          </p:cNvSpPr>
          <p:nvPr>
            <p:ph type="title"/>
          </p:nvPr>
        </p:nvSpPr>
        <p:spPr/>
        <p:txBody>
          <a:bodyPr>
            <a:normAutofit fontScale="90000"/>
          </a:bodyPr>
          <a:lstStyle/>
          <a:p>
            <a:r>
              <a:rPr lang="en-US" altLang="zh-CN" dirty="0">
                <a:latin typeface="+mn-ea"/>
                <a:ea typeface="+mn-ea"/>
              </a:rPr>
              <a:t>BroadcastReceiver</a:t>
            </a:r>
            <a:r>
              <a:rPr lang="zh-CN" altLang="en-US" dirty="0">
                <a:latin typeface="+mn-ea"/>
                <a:ea typeface="+mn-ea"/>
              </a:rPr>
              <a:t>的创建步骤</a:t>
            </a:r>
          </a:p>
        </p:txBody>
      </p:sp>
    </p:spTree>
    <p:extLst>
      <p:ext uri="{BB962C8B-B14F-4D97-AF65-F5344CB8AC3E}">
        <p14:creationId xmlns:p14="http://schemas.microsoft.com/office/powerpoint/2010/main" val="22492843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latin typeface="+mn-ea"/>
                <a:ea typeface="+mn-ea"/>
              </a:rPr>
              <a:t>BroadcastReceiver</a:t>
            </a:r>
            <a:r>
              <a:rPr lang="zh-CN" altLang="en-US" dirty="0">
                <a:latin typeface="+mn-ea"/>
                <a:ea typeface="+mn-ea"/>
              </a:rPr>
              <a:t>实例</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35546"/>
            <a:ext cx="5457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9" y="3903002"/>
            <a:ext cx="6732587"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09" y="2097028"/>
            <a:ext cx="6465887"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7530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1253" y="824460"/>
            <a:ext cx="8483195" cy="3979537"/>
          </a:xfrm>
        </p:spPr>
        <p:txBody>
          <a:bodyPr>
            <a:normAutofit fontScale="85000" lnSpcReduction="10000"/>
          </a:bodyPr>
          <a:lstStyle/>
          <a:p>
            <a:pPr marL="457200" lvl="1" indent="0">
              <a:lnSpc>
                <a:spcPct val="160000"/>
              </a:lnSpc>
              <a:spcBef>
                <a:spcPts val="0"/>
              </a:spcBef>
              <a:buNone/>
            </a:pPr>
            <a:r>
              <a:rPr lang="en-US" altLang="zh-CN" dirty="0" smtClean="0">
                <a:latin typeface="+mn-ea"/>
                <a:ea typeface="+mn-ea"/>
              </a:rPr>
              <a:t>   Activity</a:t>
            </a:r>
            <a:r>
              <a:rPr lang="zh-CN" altLang="en-US" dirty="0" smtClean="0">
                <a:latin typeface="+mn-ea"/>
                <a:ea typeface="+mn-ea"/>
              </a:rPr>
              <a:t>是会</a:t>
            </a:r>
            <a:r>
              <a:rPr lang="zh-CN" altLang="en-US" dirty="0">
                <a:latin typeface="+mn-ea"/>
                <a:ea typeface="+mn-ea"/>
              </a:rPr>
              <a:t>显示视图控制组件的用户接口，并对事件</a:t>
            </a:r>
            <a:r>
              <a:rPr lang="zh-CN" altLang="en-US" dirty="0" smtClean="0">
                <a:latin typeface="+mn-ea"/>
                <a:ea typeface="+mn-ea"/>
              </a:rPr>
              <a:t>作出响应，</a:t>
            </a:r>
            <a:r>
              <a:rPr lang="en-US" altLang="zh-CN" dirty="0">
                <a:latin typeface="+mn-ea"/>
                <a:ea typeface="+mn-ea"/>
              </a:rPr>
              <a:t> Activity</a:t>
            </a:r>
            <a:r>
              <a:rPr lang="zh-CN" altLang="en-US" dirty="0">
                <a:latin typeface="+mn-ea"/>
                <a:ea typeface="+mn-ea"/>
              </a:rPr>
              <a:t>是</a:t>
            </a:r>
            <a:r>
              <a:rPr lang="en-US" altLang="zh-CN" dirty="0">
                <a:latin typeface="+mn-ea"/>
                <a:ea typeface="+mn-ea"/>
              </a:rPr>
              <a:t>Android</a:t>
            </a:r>
            <a:r>
              <a:rPr lang="zh-CN" altLang="en-US" dirty="0">
                <a:latin typeface="+mn-ea"/>
                <a:ea typeface="+mn-ea"/>
              </a:rPr>
              <a:t>应用程序的最基本的</a:t>
            </a:r>
            <a:r>
              <a:rPr lang="zh-CN" altLang="en-US" dirty="0" smtClean="0">
                <a:latin typeface="+mn-ea"/>
                <a:ea typeface="+mn-ea"/>
              </a:rPr>
              <a:t>组件。</a:t>
            </a:r>
            <a:endParaRPr lang="en-US" altLang="zh-CN" dirty="0" smtClean="0">
              <a:latin typeface="+mn-ea"/>
              <a:ea typeface="+mn-ea"/>
            </a:endParaRPr>
          </a:p>
          <a:p>
            <a:pPr lvl="2">
              <a:lnSpc>
                <a:spcPct val="170000"/>
              </a:lnSpc>
            </a:pPr>
            <a:r>
              <a:rPr lang="en-US" altLang="zh-CN" dirty="0" smtClean="0">
                <a:latin typeface="+mn-ea"/>
                <a:ea typeface="+mn-ea"/>
              </a:rPr>
              <a:t>Android</a:t>
            </a:r>
            <a:r>
              <a:rPr lang="zh-CN" altLang="en-US" dirty="0" smtClean="0">
                <a:latin typeface="+mn-ea"/>
                <a:ea typeface="+mn-ea"/>
              </a:rPr>
              <a:t>应用程序中</a:t>
            </a:r>
            <a:r>
              <a:rPr lang="zh-CN" altLang="en-US" dirty="0" smtClean="0">
                <a:solidFill>
                  <a:srgbClr val="FF0000"/>
                </a:solidFill>
                <a:latin typeface="+mn-ea"/>
                <a:ea typeface="+mn-ea"/>
              </a:rPr>
              <a:t>一个单独的屏幕通常</a:t>
            </a:r>
            <a:r>
              <a:rPr lang="zh-CN" altLang="en-US" dirty="0">
                <a:solidFill>
                  <a:srgbClr val="FF0000"/>
                </a:solidFill>
                <a:latin typeface="+mn-ea"/>
                <a:ea typeface="+mn-ea"/>
              </a:rPr>
              <a:t>就是一</a:t>
            </a:r>
            <a:r>
              <a:rPr lang="zh-CN" altLang="en-US" dirty="0" smtClean="0">
                <a:solidFill>
                  <a:srgbClr val="FF0000"/>
                </a:solidFill>
                <a:latin typeface="+mn-ea"/>
                <a:ea typeface="+mn-ea"/>
              </a:rPr>
              <a:t>个</a:t>
            </a:r>
            <a:r>
              <a:rPr lang="en-US" altLang="zh-CN" dirty="0" smtClean="0">
                <a:solidFill>
                  <a:srgbClr val="FF0000"/>
                </a:solidFill>
                <a:latin typeface="+mn-ea"/>
                <a:ea typeface="+mn-ea"/>
              </a:rPr>
              <a:t>Activity</a:t>
            </a:r>
            <a:r>
              <a:rPr lang="zh-CN" altLang="en-US" dirty="0" smtClean="0">
                <a:latin typeface="+mn-ea"/>
                <a:ea typeface="+mn-ea"/>
              </a:rPr>
              <a:t>。它上面可以显示一些控件，也可以监听处理用户的事件并做出响应。</a:t>
            </a:r>
            <a:endParaRPr lang="en-US" altLang="zh-CN" dirty="0" smtClean="0">
              <a:latin typeface="+mn-ea"/>
              <a:ea typeface="+mn-ea"/>
            </a:endParaRPr>
          </a:p>
          <a:p>
            <a:pPr lvl="2">
              <a:lnSpc>
                <a:spcPct val="170000"/>
              </a:lnSpc>
            </a:pPr>
            <a:r>
              <a:rPr lang="zh-CN" altLang="en-US" dirty="0" smtClean="0">
                <a:latin typeface="+mn-ea"/>
                <a:ea typeface="+mn-ea"/>
              </a:rPr>
              <a:t>每个屏幕通常都被实现为一个独立的</a:t>
            </a:r>
            <a:r>
              <a:rPr lang="en-US" altLang="zh-CN" dirty="0" smtClean="0">
                <a:latin typeface="+mn-ea"/>
                <a:ea typeface="+mn-ea"/>
              </a:rPr>
              <a:t>Activity</a:t>
            </a:r>
            <a:r>
              <a:rPr lang="zh-CN" altLang="en-US" dirty="0" smtClean="0">
                <a:latin typeface="+mn-ea"/>
                <a:ea typeface="+mn-ea"/>
              </a:rPr>
              <a:t>类，即继承</a:t>
            </a:r>
            <a:r>
              <a:rPr lang="zh-CN" altLang="en-US" dirty="0">
                <a:latin typeface="+mn-ea"/>
                <a:ea typeface="+mn-ea"/>
              </a:rPr>
              <a:t>自</a:t>
            </a:r>
            <a:r>
              <a:rPr lang="en-US" altLang="zh-CN" dirty="0" err="1">
                <a:solidFill>
                  <a:srgbClr val="FF0000"/>
                </a:solidFill>
                <a:latin typeface="+mn-ea"/>
                <a:ea typeface="+mn-ea"/>
              </a:rPr>
              <a:t>AppCompatActivity</a:t>
            </a:r>
            <a:r>
              <a:rPr lang="zh-CN" altLang="en-US" dirty="0">
                <a:latin typeface="+mn-ea"/>
                <a:ea typeface="+mn-ea"/>
              </a:rPr>
              <a:t>基类。</a:t>
            </a:r>
            <a:endParaRPr lang="en-US" altLang="zh-CN" dirty="0">
              <a:latin typeface="+mn-ea"/>
              <a:ea typeface="+mn-ea"/>
            </a:endParaRPr>
          </a:p>
          <a:p>
            <a:pPr lvl="2">
              <a:lnSpc>
                <a:spcPct val="170000"/>
              </a:lnSpc>
            </a:pPr>
            <a:r>
              <a:rPr lang="zh-CN" altLang="en-US" dirty="0" smtClean="0">
                <a:latin typeface="+mn-ea"/>
                <a:ea typeface="+mn-ea"/>
              </a:rPr>
              <a:t>它</a:t>
            </a:r>
            <a:r>
              <a:rPr lang="zh-CN" altLang="en-US" dirty="0">
                <a:latin typeface="+mn-ea"/>
                <a:ea typeface="+mn-ea"/>
              </a:rPr>
              <a:t>是整个应用程序的门面，主要负责数据的显示与交互</a:t>
            </a:r>
          </a:p>
          <a:p>
            <a:pPr lvl="2"/>
            <a:endParaRPr lang="zh-CN" altLang="en-US" dirty="0">
              <a:latin typeface="+mn-ea"/>
              <a:ea typeface="+mn-ea"/>
            </a:endParaRPr>
          </a:p>
        </p:txBody>
      </p:sp>
      <p:sp>
        <p:nvSpPr>
          <p:cNvPr id="2" name="标题 1"/>
          <p:cNvSpPr>
            <a:spLocks noGrp="1"/>
          </p:cNvSpPr>
          <p:nvPr>
            <p:ph type="title"/>
          </p:nvPr>
        </p:nvSpPr>
        <p:spPr/>
        <p:txBody>
          <a:bodyPr>
            <a:noAutofit/>
          </a:bodyPr>
          <a:lstStyle/>
          <a:p>
            <a:pPr>
              <a:defRPr/>
            </a:pPr>
            <a:r>
              <a:rPr lang="en-US" altLang="zh-CN" sz="3600" dirty="0">
                <a:latin typeface="+mn-ea"/>
                <a:ea typeface="+mn-ea"/>
              </a:rPr>
              <a:t>Activity</a:t>
            </a:r>
            <a:endParaRPr lang="zh-CN" altLang="en-US" sz="3600" dirty="0">
              <a:latin typeface="+mn-ea"/>
              <a:ea typeface="+mn-ea"/>
            </a:endParaRPr>
          </a:p>
        </p:txBody>
      </p:sp>
    </p:spTree>
    <p:extLst>
      <p:ext uri="{BB962C8B-B14F-4D97-AF65-F5344CB8AC3E}">
        <p14:creationId xmlns:p14="http://schemas.microsoft.com/office/powerpoint/2010/main" val="26527956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7574"/>
            <a:ext cx="8229600" cy="3394472"/>
          </a:xfrm>
        </p:spPr>
        <p:txBody>
          <a:bodyPr>
            <a:normAutofit fontScale="85000" lnSpcReduction="20000"/>
          </a:bodyPr>
          <a:lstStyle/>
          <a:p>
            <a:pPr>
              <a:lnSpc>
                <a:spcPct val="150000"/>
              </a:lnSpc>
            </a:pPr>
            <a:r>
              <a:rPr lang="en-US" altLang="zh-CN" dirty="0">
                <a:latin typeface="+mn-ea"/>
                <a:ea typeface="+mn-ea"/>
              </a:rPr>
              <a:t>BroadcastReceiver</a:t>
            </a:r>
            <a:r>
              <a:rPr lang="zh-CN" altLang="en-US" dirty="0">
                <a:latin typeface="+mn-ea"/>
                <a:ea typeface="+mn-ea"/>
              </a:rPr>
              <a:t>生命周期只有十秒左右，如果在</a:t>
            </a:r>
            <a:r>
              <a:rPr lang="en-US" altLang="zh-CN" dirty="0" err="1">
                <a:latin typeface="+mn-ea"/>
                <a:ea typeface="+mn-ea"/>
              </a:rPr>
              <a:t>onReceive</a:t>
            </a:r>
            <a:r>
              <a:rPr lang="zh-CN" altLang="en-US" dirty="0">
                <a:latin typeface="+mn-ea"/>
                <a:ea typeface="+mn-ea"/>
              </a:rPr>
              <a:t>内做超过</a:t>
            </a:r>
            <a:r>
              <a:rPr lang="en-US" altLang="zh-CN" dirty="0">
                <a:latin typeface="+mn-ea"/>
                <a:ea typeface="+mn-ea"/>
              </a:rPr>
              <a:t>10</a:t>
            </a:r>
            <a:r>
              <a:rPr lang="zh-CN" altLang="en-US" dirty="0">
                <a:latin typeface="+mn-ea"/>
                <a:ea typeface="+mn-ea"/>
              </a:rPr>
              <a:t>秒内的事情，就会报</a:t>
            </a:r>
            <a:r>
              <a:rPr lang="en-US" altLang="zh-CN" dirty="0" err="1">
                <a:latin typeface="+mn-ea"/>
                <a:ea typeface="+mn-ea"/>
              </a:rPr>
              <a:t>ANR</a:t>
            </a:r>
            <a:r>
              <a:rPr lang="zh-CN" altLang="en-US" dirty="0">
                <a:latin typeface="+mn-ea"/>
                <a:ea typeface="+mn-ea"/>
              </a:rPr>
              <a:t>（无响应）的错误信息</a:t>
            </a:r>
            <a:r>
              <a:rPr lang="zh-CN" altLang="en-US" dirty="0" smtClean="0">
                <a:latin typeface="+mn-ea"/>
                <a:ea typeface="+mn-ea"/>
              </a:rPr>
              <a:t>。</a:t>
            </a:r>
            <a:endParaRPr lang="en-US" altLang="zh-CN" dirty="0" smtClean="0">
              <a:latin typeface="+mn-ea"/>
              <a:ea typeface="+mn-ea"/>
            </a:endParaRPr>
          </a:p>
          <a:p>
            <a:pPr marL="342900" lvl="1" indent="-342900">
              <a:lnSpc>
                <a:spcPct val="150000"/>
              </a:lnSpc>
              <a:buFont typeface="Arial" pitchFamily="34" charset="0"/>
              <a:buChar char="•"/>
            </a:pPr>
            <a:r>
              <a:rPr lang="en-US" altLang="zh-CN" sz="3200" dirty="0" err="1">
                <a:latin typeface="+mn-ea"/>
                <a:ea typeface="+mn-ea"/>
              </a:rPr>
              <a:t>onReceive</a:t>
            </a:r>
            <a:r>
              <a:rPr lang="zh-CN" altLang="en-US" sz="3200" dirty="0">
                <a:latin typeface="+mn-ea"/>
                <a:ea typeface="+mn-ea"/>
              </a:rPr>
              <a:t>方法中</a:t>
            </a:r>
            <a:r>
              <a:rPr lang="zh-CN" altLang="en-US" sz="3200" dirty="0">
                <a:solidFill>
                  <a:srgbClr val="FF0000"/>
                </a:solidFill>
                <a:latin typeface="+mn-ea"/>
                <a:ea typeface="+mn-ea"/>
              </a:rPr>
              <a:t>不能加入比较耗时</a:t>
            </a:r>
            <a:r>
              <a:rPr lang="zh-CN" altLang="en-US" sz="3200" dirty="0">
                <a:latin typeface="+mn-ea"/>
                <a:ea typeface="+mn-ea"/>
              </a:rPr>
              <a:t>的操作，否则系统会认为程序无响应，如果一定要执行耗时的操作的话，一般通过</a:t>
            </a:r>
            <a:r>
              <a:rPr lang="en-US" altLang="zh-CN" sz="3200" dirty="0">
                <a:latin typeface="+mn-ea"/>
                <a:ea typeface="+mn-ea"/>
              </a:rPr>
              <a:t>Intent</a:t>
            </a:r>
            <a:r>
              <a:rPr lang="zh-CN" altLang="en-US" sz="3200" dirty="0">
                <a:latin typeface="+mn-ea"/>
                <a:ea typeface="+mn-ea"/>
              </a:rPr>
              <a:t>启动一个</a:t>
            </a:r>
            <a:r>
              <a:rPr lang="en-US" altLang="zh-CN" sz="3200" dirty="0">
                <a:latin typeface="+mn-ea"/>
                <a:ea typeface="+mn-ea"/>
              </a:rPr>
              <a:t>Service</a:t>
            </a:r>
            <a:r>
              <a:rPr lang="zh-CN" altLang="en-US" sz="3200" dirty="0">
                <a:latin typeface="+mn-ea"/>
                <a:ea typeface="+mn-ea"/>
              </a:rPr>
              <a:t>来完成</a:t>
            </a:r>
            <a:r>
              <a:rPr lang="zh-CN" altLang="en-US" dirty="0"/>
              <a:t>。</a:t>
            </a:r>
          </a:p>
          <a:p>
            <a:pPr>
              <a:lnSpc>
                <a:spcPct val="150000"/>
              </a:lnSpc>
            </a:pPr>
            <a:endParaRPr lang="zh-CN" altLang="en-US" dirty="0">
              <a:latin typeface="+mn-ea"/>
              <a:ea typeface="+mn-ea"/>
            </a:endParaRPr>
          </a:p>
          <a:p>
            <a:endParaRPr lang="zh-CN" altLang="en-US" dirty="0"/>
          </a:p>
        </p:txBody>
      </p:sp>
      <p:sp>
        <p:nvSpPr>
          <p:cNvPr id="3" name="标题 2"/>
          <p:cNvSpPr>
            <a:spLocks noGrp="1"/>
          </p:cNvSpPr>
          <p:nvPr>
            <p:ph type="title"/>
          </p:nvPr>
        </p:nvSpPr>
        <p:spPr/>
        <p:txBody>
          <a:bodyPr>
            <a:normAutofit fontScale="90000"/>
          </a:bodyPr>
          <a:lstStyle/>
          <a:p>
            <a:r>
              <a:rPr lang="en-US" altLang="zh-CN" dirty="0">
                <a:latin typeface="+mn-ea"/>
                <a:ea typeface="+mn-ea"/>
              </a:rPr>
              <a:t>BroadcastReceiver</a:t>
            </a:r>
            <a:r>
              <a:rPr lang="zh-CN" altLang="en-US" dirty="0">
                <a:latin typeface="+mn-ea"/>
                <a:ea typeface="+mn-ea"/>
              </a:rPr>
              <a:t>生命周期</a:t>
            </a:r>
          </a:p>
        </p:txBody>
      </p:sp>
    </p:spTree>
    <p:extLst>
      <p:ext uri="{BB962C8B-B14F-4D97-AF65-F5344CB8AC3E}">
        <p14:creationId xmlns:p14="http://schemas.microsoft.com/office/powerpoint/2010/main" val="215225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latin typeface="+mn-ea"/>
                <a:ea typeface="+mn-ea"/>
              </a:rPr>
              <a:t>Activity </a:t>
            </a:r>
            <a:r>
              <a:rPr lang="zh-CN" altLang="en-US" sz="2800" dirty="0">
                <a:latin typeface="+mn-ea"/>
                <a:ea typeface="+mn-ea"/>
              </a:rPr>
              <a:t>（活动）</a:t>
            </a:r>
            <a:endParaRPr lang="en-US" altLang="zh-CN" sz="2800" dirty="0">
              <a:latin typeface="+mn-ea"/>
              <a:ea typeface="+mn-ea"/>
            </a:endParaRPr>
          </a:p>
          <a:p>
            <a:pPr marL="0" indent="0">
              <a:lnSpc>
                <a:spcPct val="150000"/>
              </a:lnSpc>
              <a:buNone/>
            </a:pPr>
            <a:r>
              <a:rPr lang="en-US" altLang="zh-CN" sz="2800" dirty="0" smtClean="0">
                <a:latin typeface="+mn-ea"/>
                <a:ea typeface="+mn-ea"/>
              </a:rPr>
              <a:t>Service</a:t>
            </a:r>
            <a:r>
              <a:rPr lang="zh-CN" altLang="en-US" sz="2800" dirty="0" smtClean="0">
                <a:latin typeface="+mn-ea"/>
                <a:ea typeface="+mn-ea"/>
              </a:rPr>
              <a:t>（服务）</a:t>
            </a:r>
            <a:endParaRPr lang="en-US" altLang="zh-CN" sz="2800" dirty="0" smtClean="0">
              <a:latin typeface="+mn-ea"/>
              <a:ea typeface="+mn-ea"/>
            </a:endParaRPr>
          </a:p>
          <a:p>
            <a:pPr marL="0" indent="0">
              <a:lnSpc>
                <a:spcPct val="150000"/>
              </a:lnSpc>
              <a:buNone/>
            </a:pPr>
            <a:r>
              <a:rPr lang="en-US" altLang="zh-CN" sz="2800" dirty="0" smtClean="0">
                <a:latin typeface="+mn-ea"/>
                <a:ea typeface="+mn-ea"/>
              </a:rPr>
              <a:t>BroadcastReceiver</a:t>
            </a:r>
            <a:r>
              <a:rPr lang="zh-CN" altLang="en-US" sz="2800" dirty="0" smtClean="0">
                <a:latin typeface="+mn-ea"/>
                <a:ea typeface="+mn-ea"/>
              </a:rPr>
              <a:t>（</a:t>
            </a:r>
            <a:r>
              <a:rPr lang="zh-CN" altLang="en-US" sz="2800" dirty="0">
                <a:latin typeface="+mn-ea"/>
                <a:ea typeface="+mn-ea"/>
              </a:rPr>
              <a:t>广播</a:t>
            </a:r>
            <a:r>
              <a:rPr lang="zh-CN" altLang="en-US" sz="2800" dirty="0" smtClean="0">
                <a:latin typeface="+mn-ea"/>
                <a:ea typeface="+mn-ea"/>
              </a:rPr>
              <a:t>接收器）</a:t>
            </a:r>
            <a:endParaRPr lang="en-US" altLang="zh-CN" sz="2800" dirty="0" smtClean="0">
              <a:latin typeface="+mn-ea"/>
              <a:ea typeface="+mn-ea"/>
            </a:endParaRPr>
          </a:p>
          <a:p>
            <a:pPr marL="0" indent="0">
              <a:lnSpc>
                <a:spcPct val="150000"/>
              </a:lnSpc>
              <a:buNone/>
            </a:pPr>
            <a:r>
              <a:rPr lang="en-US" altLang="zh-CN" sz="2800" dirty="0">
                <a:solidFill>
                  <a:srgbClr val="FF0000"/>
                </a:solidFill>
                <a:latin typeface="+mn-ea"/>
                <a:ea typeface="+mn-ea"/>
              </a:rPr>
              <a:t>Content Provider</a:t>
            </a:r>
            <a:r>
              <a:rPr lang="zh-CN" altLang="en-US" sz="2800" dirty="0">
                <a:solidFill>
                  <a:srgbClr val="FF0000"/>
                </a:solidFill>
                <a:latin typeface="+mn-ea"/>
                <a:ea typeface="+mn-ea"/>
              </a:rPr>
              <a:t>（内容提供者）</a:t>
            </a:r>
            <a:endParaRPr lang="en-US" altLang="zh-CN" sz="2800" dirty="0">
              <a:solidFill>
                <a:srgbClr val="FF0000"/>
              </a:solidFill>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3274005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581937" y="1073568"/>
            <a:ext cx="8057238" cy="935336"/>
          </a:xfrm>
        </p:spPr>
        <p:txBody>
          <a:bodyPr>
            <a:normAutofit fontScale="92500" lnSpcReduction="10000"/>
          </a:bodyPr>
          <a:lstStyle/>
          <a:p>
            <a:pPr marL="0" indent="0">
              <a:buNone/>
            </a:pPr>
            <a:r>
              <a:rPr lang="en-US" altLang="zh-CN" dirty="0" smtClean="0">
                <a:solidFill>
                  <a:schemeClr val="tx1">
                    <a:lumMod val="85000"/>
                    <a:lumOff val="15000"/>
                  </a:schemeClr>
                </a:solidFill>
              </a:rPr>
              <a:t>Android</a:t>
            </a:r>
            <a:r>
              <a:rPr lang="zh-CN" altLang="en-US" dirty="0">
                <a:solidFill>
                  <a:schemeClr val="tx1">
                    <a:lumMod val="85000"/>
                    <a:lumOff val="15000"/>
                  </a:schemeClr>
                </a:solidFill>
              </a:rPr>
              <a:t>中存在多个应用程序，应用程序间的数据如何共享呢？</a:t>
            </a:r>
            <a:endParaRPr lang="en-US" altLang="zh-CN" dirty="0">
              <a:solidFill>
                <a:schemeClr val="tx1">
                  <a:lumMod val="85000"/>
                  <a:lumOff val="1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718" y="2409732"/>
            <a:ext cx="1121567" cy="1026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537" y="2008904"/>
            <a:ext cx="784039" cy="801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1216" y="2199771"/>
            <a:ext cx="1064419" cy="1221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3740079" y="3619315"/>
            <a:ext cx="1836204" cy="75608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联系人数据</a:t>
            </a:r>
          </a:p>
        </p:txBody>
      </p:sp>
      <p:sp>
        <p:nvSpPr>
          <p:cNvPr id="5" name="标题 4"/>
          <p:cNvSpPr>
            <a:spLocks noGrp="1"/>
          </p:cNvSpPr>
          <p:nvPr>
            <p:ph type="title"/>
          </p:nvPr>
        </p:nvSpPr>
        <p:spPr/>
        <p:txBody>
          <a:bodyPr>
            <a:noAutofit/>
          </a:bodyPr>
          <a:lstStyle/>
          <a:p>
            <a:r>
              <a:rPr lang="zh-CN" altLang="en-US" sz="3600" dirty="0">
                <a:latin typeface="+mn-ea"/>
                <a:ea typeface="+mn-ea"/>
              </a:rPr>
              <a:t>数据共享</a:t>
            </a:r>
          </a:p>
        </p:txBody>
      </p:sp>
    </p:spTree>
    <p:extLst>
      <p:ext uri="{BB962C8B-B14F-4D97-AF65-F5344CB8AC3E}">
        <p14:creationId xmlns:p14="http://schemas.microsoft.com/office/powerpoint/2010/main" val="37226041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err="1">
                <a:latin typeface="+mn-ea"/>
                <a:ea typeface="+mn-ea"/>
              </a:rPr>
              <a:t>ContentProvider</a:t>
            </a:r>
            <a:r>
              <a:rPr lang="zh-CN" altLang="en-US" dirty="0">
                <a:latin typeface="+mn-ea"/>
                <a:ea typeface="+mn-ea"/>
              </a:rPr>
              <a:t>介绍</a:t>
            </a:r>
            <a:endParaRPr lang="en-US" altLang="zh-CN" dirty="0">
              <a:latin typeface="+mn-ea"/>
              <a:ea typeface="+mn-ea"/>
            </a:endParaRPr>
          </a:p>
        </p:txBody>
      </p:sp>
      <p:sp>
        <p:nvSpPr>
          <p:cNvPr id="4" name="内容占位符 3"/>
          <p:cNvSpPr>
            <a:spLocks noGrp="1"/>
          </p:cNvSpPr>
          <p:nvPr>
            <p:ph idx="1"/>
          </p:nvPr>
        </p:nvSpPr>
        <p:spPr>
          <a:xfrm>
            <a:off x="9520" y="735546"/>
            <a:ext cx="9145016" cy="4212468"/>
          </a:xfrm>
        </p:spPr>
        <p:txBody>
          <a:bodyPr>
            <a:normAutofit fontScale="85000" lnSpcReduction="10000"/>
          </a:bodyPr>
          <a:lstStyle/>
          <a:p>
            <a:pPr>
              <a:lnSpc>
                <a:spcPct val="170000"/>
              </a:lnSpc>
            </a:pPr>
            <a:r>
              <a:rPr lang="zh-CN" altLang="en-US" sz="2800" dirty="0" smtClean="0">
                <a:latin typeface="+mn-ea"/>
                <a:ea typeface="+mn-ea"/>
              </a:rPr>
              <a:t>为了在</a:t>
            </a:r>
            <a:r>
              <a:rPr lang="zh-CN" altLang="en-US" sz="2800" b="1" dirty="0" smtClean="0">
                <a:solidFill>
                  <a:srgbClr val="FF0000"/>
                </a:solidFill>
                <a:latin typeface="+mn-ea"/>
                <a:ea typeface="+mn-ea"/>
              </a:rPr>
              <a:t>应用程序之间共享数据</a:t>
            </a:r>
            <a:r>
              <a:rPr lang="zh-CN" altLang="en-US" sz="2800" dirty="0" smtClean="0">
                <a:latin typeface="+mn-ea"/>
                <a:ea typeface="+mn-ea"/>
              </a:rPr>
              <a:t>，</a:t>
            </a:r>
            <a:r>
              <a:rPr lang="en-US" altLang="zh-CN" sz="2800" dirty="0" smtClean="0">
                <a:latin typeface="+mn-ea"/>
                <a:ea typeface="+mn-ea"/>
              </a:rPr>
              <a:t>Android</a:t>
            </a:r>
            <a:r>
              <a:rPr lang="zh-CN" altLang="en-US" sz="2800" dirty="0" smtClean="0">
                <a:latin typeface="+mn-ea"/>
                <a:ea typeface="+mn-ea"/>
              </a:rPr>
              <a:t>提供了</a:t>
            </a:r>
            <a:r>
              <a:rPr lang="en-US" altLang="zh-CN" sz="2800" dirty="0" err="1">
                <a:latin typeface="+mn-ea"/>
              </a:rPr>
              <a:t>ContentProvider</a:t>
            </a:r>
            <a:r>
              <a:rPr lang="zh-CN" altLang="en-US" sz="2800" dirty="0" smtClean="0">
                <a:latin typeface="+mn-ea"/>
                <a:ea typeface="+mn-ea"/>
              </a:rPr>
              <a:t>，这是一种不</a:t>
            </a:r>
            <a:r>
              <a:rPr lang="zh-CN" altLang="en-US" sz="2800" dirty="0">
                <a:latin typeface="+mn-ea"/>
                <a:ea typeface="+mn-ea"/>
              </a:rPr>
              <a:t>同应用之间共享数据</a:t>
            </a:r>
            <a:r>
              <a:rPr lang="zh-CN" altLang="en-US" sz="2800" dirty="0" smtClean="0">
                <a:latin typeface="+mn-ea"/>
                <a:ea typeface="+mn-ea"/>
              </a:rPr>
              <a:t>的标准</a:t>
            </a:r>
            <a:r>
              <a:rPr lang="en-US" altLang="zh-CN" sz="2800" dirty="0" smtClean="0">
                <a:latin typeface="+mn-ea"/>
                <a:ea typeface="+mn-ea"/>
              </a:rPr>
              <a:t>API</a:t>
            </a:r>
            <a:r>
              <a:rPr lang="zh-CN" altLang="en-US" sz="2800" dirty="0">
                <a:latin typeface="+mn-ea"/>
                <a:ea typeface="+mn-ea"/>
              </a:rPr>
              <a:t>：</a:t>
            </a:r>
            <a:endParaRPr lang="en-US" altLang="zh-CN" sz="2800" dirty="0" smtClean="0">
              <a:latin typeface="+mn-ea"/>
              <a:ea typeface="+mn-ea"/>
            </a:endParaRPr>
          </a:p>
          <a:p>
            <a:pPr lvl="1">
              <a:lnSpc>
                <a:spcPct val="170000"/>
              </a:lnSpc>
            </a:pPr>
            <a:r>
              <a:rPr lang="zh-CN" altLang="en-US" sz="2400" dirty="0" smtClean="0">
                <a:latin typeface="+mn-ea"/>
                <a:ea typeface="+mn-ea"/>
              </a:rPr>
              <a:t>当应用希望提供数据时，就提供</a:t>
            </a:r>
            <a:r>
              <a:rPr lang="en-US" altLang="zh-CN" sz="2400" dirty="0" err="1" smtClean="0">
                <a:solidFill>
                  <a:srgbClr val="FF0000"/>
                </a:solidFill>
                <a:latin typeface="+mn-ea"/>
                <a:ea typeface="+mn-ea"/>
              </a:rPr>
              <a:t>ContentProvider</a:t>
            </a:r>
            <a:endParaRPr lang="en-US" altLang="zh-CN" sz="2400" dirty="0" smtClean="0">
              <a:solidFill>
                <a:srgbClr val="FF0000"/>
              </a:solidFill>
              <a:latin typeface="+mn-ea"/>
              <a:ea typeface="+mn-ea"/>
            </a:endParaRPr>
          </a:p>
          <a:p>
            <a:pPr lvl="1">
              <a:lnSpc>
                <a:spcPct val="170000"/>
              </a:lnSpc>
            </a:pPr>
            <a:r>
              <a:rPr lang="zh-CN" altLang="en-US" sz="2400" dirty="0">
                <a:latin typeface="+mn-ea"/>
                <a:ea typeface="+mn-ea"/>
              </a:rPr>
              <a:t>其他</a:t>
            </a:r>
            <a:r>
              <a:rPr lang="zh-CN" altLang="en-US" sz="2400" dirty="0" smtClean="0">
                <a:latin typeface="+mn-ea"/>
                <a:ea typeface="+mn-ea"/>
              </a:rPr>
              <a:t>应用通过</a:t>
            </a:r>
            <a:r>
              <a:rPr lang="en-US" altLang="zh-CN" sz="2400" dirty="0" err="1" smtClean="0">
                <a:solidFill>
                  <a:srgbClr val="FF0000"/>
                </a:solidFill>
                <a:latin typeface="+mn-ea"/>
                <a:ea typeface="+mn-ea"/>
              </a:rPr>
              <a:t>ContentResolver</a:t>
            </a:r>
            <a:r>
              <a:rPr lang="zh-CN" altLang="en-US" sz="2400" dirty="0" smtClean="0">
                <a:latin typeface="+mn-ea"/>
                <a:ea typeface="+mn-ea"/>
              </a:rPr>
              <a:t>来操作</a:t>
            </a:r>
            <a:endParaRPr lang="en-US" altLang="zh-CN" sz="2400" dirty="0" smtClean="0">
              <a:latin typeface="+mn-ea"/>
              <a:ea typeface="+mn-ea"/>
            </a:endParaRPr>
          </a:p>
          <a:p>
            <a:pPr>
              <a:lnSpc>
                <a:spcPct val="170000"/>
              </a:lnSpc>
            </a:pPr>
            <a:r>
              <a:rPr lang="zh-CN" altLang="en-US" sz="2800" dirty="0" smtClean="0">
                <a:latin typeface="+mn-ea"/>
                <a:ea typeface="+mn-ea"/>
              </a:rPr>
              <a:t>注意：</a:t>
            </a:r>
            <a:endParaRPr lang="en-US" altLang="zh-CN" sz="2800" dirty="0" smtClean="0">
              <a:latin typeface="+mn-ea"/>
              <a:ea typeface="+mn-ea"/>
            </a:endParaRPr>
          </a:p>
          <a:p>
            <a:pPr lvl="1">
              <a:lnSpc>
                <a:spcPct val="170000"/>
              </a:lnSpc>
            </a:pPr>
            <a:r>
              <a:rPr lang="en-US" altLang="zh-CN" sz="2400" dirty="0" err="1" smtClean="0">
                <a:latin typeface="+mn-ea"/>
                <a:ea typeface="+mn-ea"/>
              </a:rPr>
              <a:t>ContentProvider</a:t>
            </a:r>
            <a:r>
              <a:rPr lang="zh-CN" altLang="en-US" sz="2400" dirty="0" smtClean="0">
                <a:latin typeface="+mn-ea"/>
                <a:ea typeface="+mn-ea"/>
              </a:rPr>
              <a:t>需要在</a:t>
            </a:r>
            <a:r>
              <a:rPr lang="en-US" altLang="zh-CN" sz="2400" dirty="0" smtClean="0">
                <a:latin typeface="+mn-ea"/>
                <a:ea typeface="+mn-ea"/>
              </a:rPr>
              <a:t>AndroidManifest.xml</a:t>
            </a:r>
            <a:r>
              <a:rPr lang="zh-CN" altLang="en-US" sz="2400" dirty="0" smtClean="0">
                <a:latin typeface="+mn-ea"/>
                <a:ea typeface="+mn-ea"/>
              </a:rPr>
              <a:t>中注册</a:t>
            </a:r>
            <a:endParaRPr lang="en-US" altLang="zh-CN" sz="2400" dirty="0" smtClean="0">
              <a:latin typeface="+mn-ea"/>
              <a:ea typeface="+mn-ea"/>
            </a:endParaRPr>
          </a:p>
          <a:p>
            <a:pPr lvl="1">
              <a:lnSpc>
                <a:spcPct val="170000"/>
              </a:lnSpc>
            </a:pPr>
            <a:r>
              <a:rPr lang="zh-CN" altLang="en-US" sz="2400" dirty="0" smtClean="0">
                <a:latin typeface="+mn-ea"/>
                <a:ea typeface="+mn-ea"/>
              </a:rPr>
              <a:t>一旦应用提供</a:t>
            </a:r>
            <a:r>
              <a:rPr lang="en-US" altLang="zh-CN" sz="2400" dirty="0" smtClean="0">
                <a:latin typeface="+mn-ea"/>
                <a:ea typeface="+mn-ea"/>
              </a:rPr>
              <a:t>CP</a:t>
            </a:r>
            <a:r>
              <a:rPr lang="zh-CN" altLang="en-US" sz="2400" dirty="0" smtClean="0">
                <a:latin typeface="+mn-ea"/>
                <a:ea typeface="+mn-ea"/>
              </a:rPr>
              <a:t>，不论应用启动与否，都可被操作</a:t>
            </a:r>
            <a:endParaRPr lang="en-US" altLang="zh-CN" sz="2400" dirty="0" smtClean="0">
              <a:latin typeface="+mn-ea"/>
              <a:ea typeface="+mn-ea"/>
            </a:endParaRPr>
          </a:p>
        </p:txBody>
      </p:sp>
    </p:spTree>
    <p:extLst>
      <p:ext uri="{BB962C8B-B14F-4D97-AF65-F5344CB8AC3E}">
        <p14:creationId xmlns:p14="http://schemas.microsoft.com/office/powerpoint/2010/main" val="17575583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err="1">
                <a:latin typeface="+mn-ea"/>
                <a:ea typeface="+mn-ea"/>
              </a:rPr>
              <a:t>ContentProvider</a:t>
            </a:r>
            <a:r>
              <a:rPr lang="zh-CN" altLang="en-US" dirty="0">
                <a:latin typeface="+mn-ea"/>
                <a:ea typeface="+mn-ea"/>
              </a:rPr>
              <a:t>实例</a:t>
            </a:r>
          </a:p>
        </p:txBody>
      </p:sp>
      <p:sp>
        <p:nvSpPr>
          <p:cNvPr id="2" name="TextBox 1"/>
          <p:cNvSpPr txBox="1"/>
          <p:nvPr/>
        </p:nvSpPr>
        <p:spPr>
          <a:xfrm>
            <a:off x="611560" y="627534"/>
            <a:ext cx="9793088" cy="1200329"/>
          </a:xfrm>
          <a:prstGeom prst="rect">
            <a:avLst/>
          </a:prstGeom>
          <a:noFill/>
        </p:spPr>
        <p:txBody>
          <a:bodyPr wrap="square" rtlCol="0">
            <a:spAutoFit/>
          </a:bodyPr>
          <a:lstStyle/>
          <a:p>
            <a:r>
              <a:rPr lang="zh-CN" altLang="en-US" dirty="0" smtClean="0"/>
              <a:t>添加权限：</a:t>
            </a:r>
            <a:endParaRPr lang="en-US" altLang="zh-CN" dirty="0" smtClean="0"/>
          </a:p>
          <a:p>
            <a:r>
              <a:rPr lang="en-US" altLang="zh-CN" dirty="0"/>
              <a:t>    &lt;uses-permission </a:t>
            </a:r>
            <a:r>
              <a:rPr lang="en-US" altLang="zh-CN" dirty="0" err="1"/>
              <a:t>android:name</a:t>
            </a:r>
            <a:r>
              <a:rPr lang="en-US" altLang="zh-CN" dirty="0"/>
              <a:t>="</a:t>
            </a:r>
            <a:r>
              <a:rPr lang="en-US" altLang="zh-CN" dirty="0" err="1"/>
              <a:t>android.permission.WRITE_CONTACTS</a:t>
            </a:r>
            <a:r>
              <a:rPr lang="en-US" altLang="zh-CN" dirty="0"/>
              <a:t>" /&gt;</a:t>
            </a:r>
          </a:p>
          <a:p>
            <a:r>
              <a:rPr lang="en-US" altLang="zh-CN" dirty="0"/>
              <a:t>    &lt;uses-permission </a:t>
            </a:r>
            <a:r>
              <a:rPr lang="en-US" altLang="zh-CN" dirty="0" err="1"/>
              <a:t>android:name</a:t>
            </a:r>
            <a:r>
              <a:rPr lang="en-US" altLang="zh-CN" dirty="0"/>
              <a:t>="</a:t>
            </a:r>
            <a:r>
              <a:rPr lang="en-US" altLang="zh-CN" dirty="0" err="1"/>
              <a:t>android.permission.READ_CONTACTS</a:t>
            </a:r>
            <a:r>
              <a:rPr lang="en-US" altLang="zh-CN" dirty="0"/>
              <a:t>" /&gt;</a:t>
            </a:r>
            <a:endParaRPr lang="zh-CN" altLang="en-US" dirty="0"/>
          </a:p>
          <a:p>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79" y="1635646"/>
            <a:ext cx="6682647"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653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defRPr/>
            </a:pPr>
            <a:r>
              <a:rPr lang="en-US" altLang="zh-CN" sz="3600" dirty="0">
                <a:latin typeface="+mn-ea"/>
                <a:ea typeface="+mn-ea"/>
              </a:rPr>
              <a:t>Activity</a:t>
            </a:r>
            <a:r>
              <a:rPr lang="zh-CN" altLang="en-US" sz="3600" dirty="0">
                <a:latin typeface="+mn-ea"/>
                <a:ea typeface="+mn-ea"/>
              </a:rPr>
              <a:t>概念</a:t>
            </a:r>
          </a:p>
        </p:txBody>
      </p:sp>
      <p:sp>
        <p:nvSpPr>
          <p:cNvPr id="3" name="内容占位符 2"/>
          <p:cNvSpPr>
            <a:spLocks noGrp="1"/>
          </p:cNvSpPr>
          <p:nvPr>
            <p:ph idx="1"/>
          </p:nvPr>
        </p:nvSpPr>
        <p:spPr>
          <a:xfrm>
            <a:off x="323528" y="915566"/>
            <a:ext cx="8111244" cy="3394472"/>
          </a:xfrm>
        </p:spPr>
        <p:txBody>
          <a:bodyPr>
            <a:normAutofit/>
          </a:bodyPr>
          <a:lstStyle/>
          <a:p>
            <a:pPr marL="257175" lvl="1" indent="-257175">
              <a:lnSpc>
                <a:spcPct val="150000"/>
              </a:lnSpc>
              <a:spcBef>
                <a:spcPts val="900"/>
              </a:spcBef>
              <a:spcAft>
                <a:spcPts val="450"/>
              </a:spcAft>
              <a:buFont typeface="Arial" pitchFamily="34" charset="0"/>
              <a:buChar char="•"/>
            </a:pPr>
            <a:r>
              <a:rPr lang="en-US" altLang="zh-CN" sz="2400" dirty="0">
                <a:solidFill>
                  <a:schemeClr val="tx1">
                    <a:lumMod val="85000"/>
                    <a:lumOff val="15000"/>
                  </a:schemeClr>
                </a:solidFill>
                <a:latin typeface="+mn-ea"/>
                <a:ea typeface="+mn-ea"/>
              </a:rPr>
              <a:t>Android</a:t>
            </a:r>
            <a:r>
              <a:rPr lang="zh-CN" altLang="en-US" sz="2400" dirty="0">
                <a:solidFill>
                  <a:schemeClr val="tx1">
                    <a:lumMod val="85000"/>
                    <a:lumOff val="15000"/>
                  </a:schemeClr>
                </a:solidFill>
                <a:latin typeface="+mn-ea"/>
                <a:ea typeface="+mn-ea"/>
              </a:rPr>
              <a:t>中的</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的使用基本上分为以下三大类问题：</a:t>
            </a:r>
            <a:endParaRPr lang="en-US" altLang="zh-CN" sz="2400" dirty="0">
              <a:solidFill>
                <a:schemeClr val="tx1">
                  <a:lumMod val="85000"/>
                  <a:lumOff val="15000"/>
                </a:schemeClr>
              </a:solidFill>
              <a:latin typeface="+mn-ea"/>
              <a:ea typeface="+mn-ea"/>
            </a:endParaRPr>
          </a:p>
          <a:p>
            <a:pPr lvl="1">
              <a:lnSpc>
                <a:spcPct val="150000"/>
              </a:lnSpc>
              <a:spcBef>
                <a:spcPts val="900"/>
              </a:spcBef>
              <a:spcAft>
                <a:spcPts val="450"/>
              </a:spcAft>
              <a:defRPr/>
            </a:pPr>
            <a:r>
              <a:rPr lang="zh-CN" altLang="en-US" sz="2400" dirty="0">
                <a:solidFill>
                  <a:schemeClr val="tx1">
                    <a:lumMod val="85000"/>
                    <a:lumOff val="15000"/>
                  </a:schemeClr>
                </a:solidFill>
                <a:latin typeface="+mn-ea"/>
                <a:ea typeface="+mn-ea"/>
              </a:rPr>
              <a:t>如何创建多屏幕（</a:t>
            </a:r>
            <a:r>
              <a:rPr lang="zh-CN" altLang="en-US" sz="2400" dirty="0">
                <a:solidFill>
                  <a:srgbClr val="C00000"/>
                </a:solidFill>
                <a:latin typeface="+mn-ea"/>
                <a:ea typeface="+mn-ea"/>
              </a:rPr>
              <a:t>如何创建多个</a:t>
            </a:r>
            <a:r>
              <a:rPr lang="en-US" altLang="zh-CN" sz="2400" dirty="0">
                <a:solidFill>
                  <a:srgbClr val="C00000"/>
                </a:solidFill>
                <a:latin typeface="+mn-ea"/>
                <a:ea typeface="+mn-ea"/>
              </a:rPr>
              <a:t>Activity </a:t>
            </a:r>
            <a:r>
              <a:rPr lang="zh-CN" altLang="en-US" sz="2400" dirty="0">
                <a:solidFill>
                  <a:schemeClr val="tx1">
                    <a:lumMod val="85000"/>
                    <a:lumOff val="15000"/>
                  </a:schemeClr>
                </a:solidFill>
                <a:latin typeface="+mn-ea"/>
                <a:ea typeface="+mn-ea"/>
              </a:rPr>
              <a:t>）？</a:t>
            </a:r>
            <a:endParaRPr lang="en-US" altLang="zh-CN" sz="2400" dirty="0">
              <a:solidFill>
                <a:schemeClr val="tx1">
                  <a:lumMod val="85000"/>
                  <a:lumOff val="15000"/>
                </a:schemeClr>
              </a:solidFill>
              <a:latin typeface="+mn-ea"/>
              <a:ea typeface="+mn-ea"/>
            </a:endParaRPr>
          </a:p>
          <a:p>
            <a:pPr lvl="1">
              <a:lnSpc>
                <a:spcPct val="150000"/>
              </a:lnSpc>
              <a:spcBef>
                <a:spcPts val="900"/>
              </a:spcBef>
              <a:spcAft>
                <a:spcPts val="450"/>
              </a:spcAft>
              <a:defRPr/>
            </a:pPr>
            <a:r>
              <a:rPr lang="zh-CN" altLang="en-US" sz="2400" dirty="0">
                <a:solidFill>
                  <a:schemeClr val="tx1">
                    <a:lumMod val="85000"/>
                    <a:lumOff val="15000"/>
                  </a:schemeClr>
                </a:solidFill>
                <a:latin typeface="+mn-ea"/>
                <a:ea typeface="+mn-ea"/>
              </a:rPr>
              <a:t>屏幕与屏幕之间如何切换（</a:t>
            </a:r>
            <a:r>
              <a:rPr lang="en-US" altLang="zh-CN" sz="2400" dirty="0">
                <a:solidFill>
                  <a:srgbClr val="C00000"/>
                </a:solidFill>
                <a:latin typeface="+mn-ea"/>
                <a:ea typeface="+mn-ea"/>
              </a:rPr>
              <a:t>Activity</a:t>
            </a:r>
            <a:r>
              <a:rPr lang="zh-CN" altLang="en-US" sz="2400" dirty="0">
                <a:solidFill>
                  <a:srgbClr val="C00000"/>
                </a:solidFill>
                <a:latin typeface="+mn-ea"/>
                <a:ea typeface="+mn-ea"/>
              </a:rPr>
              <a:t>之间的跳转</a:t>
            </a:r>
            <a:r>
              <a:rPr lang="zh-CN" altLang="en-US" sz="2400" dirty="0">
                <a:solidFill>
                  <a:schemeClr val="tx1">
                    <a:lumMod val="85000"/>
                    <a:lumOff val="15000"/>
                  </a:schemeClr>
                </a:solidFill>
                <a:latin typeface="+mn-ea"/>
                <a:ea typeface="+mn-ea"/>
              </a:rPr>
              <a:t>）？</a:t>
            </a:r>
            <a:endParaRPr lang="en-US" altLang="zh-CN" sz="2400" dirty="0">
              <a:solidFill>
                <a:schemeClr val="tx1">
                  <a:lumMod val="85000"/>
                  <a:lumOff val="15000"/>
                </a:schemeClr>
              </a:solidFill>
              <a:latin typeface="+mn-ea"/>
              <a:ea typeface="+mn-ea"/>
            </a:endParaRPr>
          </a:p>
          <a:p>
            <a:pPr lvl="1">
              <a:lnSpc>
                <a:spcPct val="150000"/>
              </a:lnSpc>
              <a:spcBef>
                <a:spcPts val="900"/>
              </a:spcBef>
              <a:spcAft>
                <a:spcPts val="450"/>
              </a:spcAft>
              <a:defRPr/>
            </a:pPr>
            <a:r>
              <a:rPr lang="zh-CN" altLang="en-US" sz="2400" dirty="0">
                <a:solidFill>
                  <a:schemeClr val="tx1">
                    <a:lumMod val="85000"/>
                    <a:lumOff val="15000"/>
                  </a:schemeClr>
                </a:solidFill>
                <a:latin typeface="+mn-ea"/>
                <a:ea typeface="+mn-ea"/>
              </a:rPr>
              <a:t>屏幕是何时产生何时消亡的（</a:t>
            </a:r>
            <a:r>
              <a:rPr lang="en-US" altLang="zh-CN" sz="2400" dirty="0">
                <a:solidFill>
                  <a:srgbClr val="C00000"/>
                </a:solidFill>
                <a:latin typeface="+mn-ea"/>
                <a:ea typeface="+mn-ea"/>
              </a:rPr>
              <a:t>Activity</a:t>
            </a:r>
            <a:r>
              <a:rPr lang="zh-CN" altLang="en-US" sz="2400" dirty="0">
                <a:solidFill>
                  <a:srgbClr val="C00000"/>
                </a:solidFill>
                <a:latin typeface="+mn-ea"/>
                <a:ea typeface="+mn-ea"/>
              </a:rPr>
              <a:t>的生命周期</a:t>
            </a:r>
            <a:r>
              <a:rPr lang="zh-CN" altLang="en-US" sz="2400" dirty="0">
                <a:solidFill>
                  <a:schemeClr val="tx1">
                    <a:lumMod val="85000"/>
                    <a:lumOff val="15000"/>
                  </a:schemeClr>
                </a:solidFill>
                <a:latin typeface="+mn-ea"/>
                <a:ea typeface="+mn-ea"/>
              </a:rPr>
              <a:t>）？</a:t>
            </a:r>
            <a:endParaRPr lang="en-US" altLang="zh-CN" sz="2400" dirty="0">
              <a:solidFill>
                <a:schemeClr val="tx1">
                  <a:lumMod val="85000"/>
                  <a:lumOff val="15000"/>
                </a:schemeClr>
              </a:solidFill>
              <a:latin typeface="+mn-ea"/>
              <a:ea typeface="+mn-ea"/>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26502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43558"/>
            <a:ext cx="9324528" cy="3394472"/>
          </a:xfrm>
        </p:spPr>
        <p:txBody>
          <a:bodyPr>
            <a:normAutofit/>
          </a:bodyPr>
          <a:lstStyle/>
          <a:p>
            <a:pPr>
              <a:lnSpc>
                <a:spcPct val="150000"/>
              </a:lnSpc>
              <a:spcAft>
                <a:spcPts val="600"/>
              </a:spcAft>
            </a:pPr>
            <a:r>
              <a:rPr lang="zh-CN" altLang="en-US" sz="2800" dirty="0" smtClean="0">
                <a:latin typeface="+mn-ea"/>
                <a:ea typeface="+mn-ea"/>
              </a:rPr>
              <a:t>创建新的</a:t>
            </a:r>
            <a:r>
              <a:rPr lang="en-US" altLang="zh-CN" sz="2800" dirty="0" smtClean="0">
                <a:latin typeface="+mn-ea"/>
                <a:ea typeface="+mn-ea"/>
              </a:rPr>
              <a:t>Activity</a:t>
            </a:r>
            <a:r>
              <a:rPr lang="zh-CN" altLang="en-US" sz="2800" dirty="0" smtClean="0">
                <a:latin typeface="+mn-ea"/>
                <a:ea typeface="+mn-ea"/>
              </a:rPr>
              <a:t>的基本流程是：</a:t>
            </a:r>
            <a:endParaRPr lang="en-US" altLang="zh-CN" sz="2800" dirty="0" smtClean="0">
              <a:latin typeface="+mn-ea"/>
              <a:ea typeface="+mn-ea"/>
            </a:endParaRPr>
          </a:p>
          <a:p>
            <a:pPr lvl="1">
              <a:lnSpc>
                <a:spcPct val="150000"/>
              </a:lnSpc>
              <a:spcAft>
                <a:spcPts val="600"/>
              </a:spcAft>
            </a:pPr>
            <a:r>
              <a:rPr lang="zh-CN" altLang="en-US" sz="2400" dirty="0">
                <a:latin typeface="+mn-ea"/>
                <a:ea typeface="+mn-ea"/>
              </a:rPr>
              <a:t>创建新的</a:t>
            </a:r>
            <a:r>
              <a:rPr lang="zh-CN" altLang="en-US" sz="2400" dirty="0" smtClean="0">
                <a:latin typeface="+mn-ea"/>
                <a:ea typeface="+mn-ea"/>
              </a:rPr>
              <a:t>类直接或间接继承</a:t>
            </a:r>
            <a:r>
              <a:rPr lang="en-US" altLang="zh-CN" sz="2400" dirty="0" smtClean="0">
                <a:latin typeface="+mn-ea"/>
                <a:ea typeface="+mn-ea"/>
              </a:rPr>
              <a:t>Activity</a:t>
            </a:r>
            <a:r>
              <a:rPr lang="zh-CN" altLang="en-US" sz="2400" dirty="0" smtClean="0">
                <a:latin typeface="+mn-ea"/>
                <a:ea typeface="+mn-ea"/>
              </a:rPr>
              <a:t>类</a:t>
            </a:r>
            <a:r>
              <a:rPr lang="zh-CN" altLang="en-US" sz="2400" dirty="0">
                <a:latin typeface="+mn-ea"/>
                <a:ea typeface="+mn-ea"/>
              </a:rPr>
              <a:t>（</a:t>
            </a:r>
            <a:r>
              <a:rPr lang="en-US" altLang="zh-CN" sz="2400" dirty="0" err="1">
                <a:latin typeface="+mn-ea"/>
                <a:ea typeface="+mn-ea"/>
              </a:rPr>
              <a:t>src</a:t>
            </a:r>
            <a:r>
              <a:rPr lang="en-US" altLang="zh-CN" sz="2400" dirty="0">
                <a:latin typeface="+mn-ea"/>
                <a:ea typeface="+mn-ea"/>
              </a:rPr>
              <a:t>/</a:t>
            </a:r>
            <a:r>
              <a:rPr lang="zh-CN" altLang="en-US" sz="2400" dirty="0">
                <a:latin typeface="+mn-ea"/>
                <a:ea typeface="+mn-ea"/>
              </a:rPr>
              <a:t>指定包</a:t>
            </a:r>
            <a:r>
              <a:rPr lang="en-US" altLang="zh-CN" sz="2400" dirty="0">
                <a:latin typeface="+mn-ea"/>
                <a:ea typeface="+mn-ea"/>
              </a:rPr>
              <a:t>/</a:t>
            </a:r>
            <a:r>
              <a:rPr lang="zh-CN" altLang="en-US" sz="2400" dirty="0">
                <a:latin typeface="+mn-ea"/>
                <a:ea typeface="+mn-ea"/>
              </a:rPr>
              <a:t>目录下） </a:t>
            </a:r>
            <a:endParaRPr lang="en-US" altLang="zh-CN" sz="2400" dirty="0">
              <a:latin typeface="+mn-ea"/>
              <a:ea typeface="+mn-ea"/>
            </a:endParaRPr>
          </a:p>
          <a:p>
            <a:pPr lvl="1">
              <a:lnSpc>
                <a:spcPct val="150000"/>
              </a:lnSpc>
              <a:spcAft>
                <a:spcPts val="600"/>
              </a:spcAft>
            </a:pPr>
            <a:r>
              <a:rPr lang="zh-CN" altLang="en-US" sz="2400" dirty="0">
                <a:latin typeface="+mn-ea"/>
                <a:ea typeface="+mn-ea"/>
              </a:rPr>
              <a:t>为该</a:t>
            </a:r>
            <a:r>
              <a:rPr lang="en-US" altLang="zh-CN" sz="2400" dirty="0">
                <a:latin typeface="+mn-ea"/>
                <a:ea typeface="+mn-ea"/>
              </a:rPr>
              <a:t>Activity</a:t>
            </a:r>
            <a:r>
              <a:rPr lang="zh-CN" altLang="en-US" sz="2400" dirty="0">
                <a:latin typeface="+mn-ea"/>
                <a:ea typeface="+mn-ea"/>
              </a:rPr>
              <a:t>类</a:t>
            </a:r>
            <a:r>
              <a:rPr lang="zh-CN" altLang="en-US" sz="2400" dirty="0" smtClean="0">
                <a:latin typeface="+mn-ea"/>
                <a:ea typeface="+mn-ea"/>
              </a:rPr>
              <a:t>绑定布局（</a:t>
            </a:r>
            <a:r>
              <a:rPr lang="en-US" altLang="zh-CN" sz="2400" dirty="0">
                <a:latin typeface="+mn-ea"/>
                <a:ea typeface="+mn-ea"/>
              </a:rPr>
              <a:t>res/layout/</a:t>
            </a:r>
            <a:r>
              <a:rPr lang="zh-CN" altLang="en-US" sz="2400" dirty="0">
                <a:latin typeface="+mn-ea"/>
                <a:ea typeface="+mn-ea"/>
              </a:rPr>
              <a:t>目录下</a:t>
            </a:r>
            <a:r>
              <a:rPr lang="zh-CN" altLang="en-US" sz="2400" dirty="0" smtClean="0">
                <a:latin typeface="+mn-ea"/>
                <a:ea typeface="+mn-ea"/>
              </a:rPr>
              <a:t>）</a:t>
            </a:r>
            <a:endParaRPr lang="en-US" altLang="zh-CN" sz="2400" dirty="0">
              <a:latin typeface="+mn-ea"/>
              <a:ea typeface="+mn-ea"/>
            </a:endParaRPr>
          </a:p>
          <a:p>
            <a:pPr lvl="1">
              <a:lnSpc>
                <a:spcPct val="150000"/>
              </a:lnSpc>
              <a:spcAft>
                <a:spcPts val="600"/>
              </a:spcAft>
            </a:pPr>
            <a:r>
              <a:rPr lang="zh-CN" altLang="en-US" sz="2400" dirty="0">
                <a:latin typeface="+mn-ea"/>
                <a:ea typeface="+mn-ea"/>
              </a:rPr>
              <a:t>在</a:t>
            </a:r>
            <a:r>
              <a:rPr lang="en-US" altLang="zh-CN" sz="2400" dirty="0">
                <a:latin typeface="+mn-ea"/>
                <a:ea typeface="+mn-ea"/>
              </a:rPr>
              <a:t>AndroidManifest.xml</a:t>
            </a:r>
            <a:r>
              <a:rPr lang="zh-CN" altLang="en-US" sz="2400" dirty="0">
                <a:latin typeface="+mn-ea"/>
                <a:ea typeface="+mn-ea"/>
              </a:rPr>
              <a:t>文件中注册该</a:t>
            </a:r>
            <a:r>
              <a:rPr lang="en-US" altLang="zh-CN" sz="2400" dirty="0" smtClean="0">
                <a:latin typeface="+mn-ea"/>
                <a:ea typeface="+mn-ea"/>
              </a:rPr>
              <a:t>Activity</a:t>
            </a:r>
            <a:endParaRPr lang="zh-CN" altLang="en-US" sz="2400" dirty="0">
              <a:latin typeface="+mn-ea"/>
              <a:ea typeface="+mn-ea"/>
            </a:endParaRPr>
          </a:p>
        </p:txBody>
      </p:sp>
      <p:sp>
        <p:nvSpPr>
          <p:cNvPr id="2" name="标题 1"/>
          <p:cNvSpPr>
            <a:spLocks noGrp="1"/>
          </p:cNvSpPr>
          <p:nvPr>
            <p:ph type="title"/>
          </p:nvPr>
        </p:nvSpPr>
        <p:spPr/>
        <p:txBody>
          <a:bodyPr>
            <a:normAutofit fontScale="90000"/>
          </a:bodyPr>
          <a:lstStyle/>
          <a:p>
            <a:pPr>
              <a:defRPr/>
            </a:pPr>
            <a:r>
              <a:rPr lang="zh-CN" altLang="en-US" dirty="0">
                <a:latin typeface="+mn-ea"/>
                <a:ea typeface="+mn-ea"/>
              </a:rPr>
              <a:t>创建新的</a:t>
            </a:r>
            <a:r>
              <a:rPr lang="en-US" altLang="zh-CN" dirty="0">
                <a:latin typeface="+mn-ea"/>
                <a:ea typeface="+mn-ea"/>
              </a:rPr>
              <a:t>Activity</a:t>
            </a:r>
            <a:endParaRPr lang="zh-CN" altLang="en-US" dirty="0">
              <a:latin typeface="+mn-ea"/>
              <a:ea typeface="+mn-ea"/>
            </a:endParaRPr>
          </a:p>
        </p:txBody>
      </p:sp>
    </p:spTree>
    <p:extLst>
      <p:ext uri="{BB962C8B-B14F-4D97-AF65-F5344CB8AC3E}">
        <p14:creationId xmlns:p14="http://schemas.microsoft.com/office/powerpoint/2010/main" val="293434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defRPr/>
            </a:pPr>
            <a:r>
              <a:rPr lang="en-US" altLang="zh-CN" sz="3600" dirty="0">
                <a:latin typeface="+mn-ea"/>
                <a:ea typeface="+mn-ea"/>
              </a:rPr>
              <a:t>Activity</a:t>
            </a:r>
            <a:r>
              <a:rPr lang="zh-CN" altLang="en-US" sz="3600" dirty="0">
                <a:latin typeface="+mn-ea"/>
                <a:ea typeface="+mn-ea"/>
              </a:rPr>
              <a:t>跳转简介</a:t>
            </a:r>
          </a:p>
        </p:txBody>
      </p:sp>
      <p:sp>
        <p:nvSpPr>
          <p:cNvPr id="3" name="内容占位符 2"/>
          <p:cNvSpPr>
            <a:spLocks noGrp="1"/>
          </p:cNvSpPr>
          <p:nvPr>
            <p:ph idx="1"/>
          </p:nvPr>
        </p:nvSpPr>
        <p:spPr>
          <a:xfrm>
            <a:off x="611560" y="771550"/>
            <a:ext cx="8165250" cy="831540"/>
          </a:xfrm>
        </p:spPr>
        <p:txBody>
          <a:bodyPr>
            <a:noAutofit/>
          </a:bodyPr>
          <a:lstStyle/>
          <a:p>
            <a:pPr marL="0" lvl="1" indent="0">
              <a:lnSpc>
                <a:spcPct val="150000"/>
              </a:lnSpc>
              <a:buNone/>
            </a:pPr>
            <a:r>
              <a:rPr lang="zh-CN" altLang="en-US" sz="2400" dirty="0" smtClean="0">
                <a:latin typeface="+mn-ea"/>
                <a:ea typeface="+mn-ea"/>
              </a:rPr>
              <a:t>    一</a:t>
            </a:r>
            <a:r>
              <a:rPr lang="zh-CN" altLang="en-US" sz="2400" dirty="0">
                <a:latin typeface="+mn-ea"/>
                <a:ea typeface="+mn-ea"/>
              </a:rPr>
              <a:t>个</a:t>
            </a:r>
            <a:r>
              <a:rPr lang="en-US" altLang="zh-CN" sz="2400" dirty="0">
                <a:latin typeface="+mn-ea"/>
                <a:ea typeface="+mn-ea"/>
              </a:rPr>
              <a:t>Android</a:t>
            </a:r>
            <a:r>
              <a:rPr lang="zh-CN" altLang="en-US" sz="2400" dirty="0">
                <a:latin typeface="+mn-ea"/>
                <a:ea typeface="+mn-ea"/>
              </a:rPr>
              <a:t>应用中包含多个</a:t>
            </a:r>
            <a:r>
              <a:rPr lang="en-US" altLang="zh-CN" sz="2400" dirty="0">
                <a:latin typeface="+mn-ea"/>
                <a:ea typeface="+mn-ea"/>
              </a:rPr>
              <a:t>Activity</a:t>
            </a:r>
            <a:r>
              <a:rPr lang="zh-CN" altLang="en-US" sz="2400" dirty="0">
                <a:latin typeface="+mn-ea"/>
                <a:ea typeface="+mn-ea"/>
              </a:rPr>
              <a:t>，</a:t>
            </a:r>
            <a:r>
              <a:rPr lang="en-US" altLang="zh-CN" sz="2400" dirty="0">
                <a:latin typeface="+mn-ea"/>
                <a:ea typeface="+mn-ea"/>
              </a:rPr>
              <a:t>Activity</a:t>
            </a:r>
            <a:r>
              <a:rPr lang="zh-CN" altLang="en-US" sz="2400" dirty="0">
                <a:latin typeface="+mn-ea"/>
                <a:ea typeface="+mn-ea"/>
              </a:rPr>
              <a:t>之间必然存在某种跳转关系。</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766" y="2139703"/>
            <a:ext cx="1649944" cy="2746019"/>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042" y="2139703"/>
            <a:ext cx="1674186" cy="2746019"/>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9" name="直接箭头连接符 8"/>
          <p:cNvCxnSpPr/>
          <p:nvPr/>
        </p:nvCxnSpPr>
        <p:spPr>
          <a:xfrm flipV="1">
            <a:off x="3005826" y="2625755"/>
            <a:ext cx="1998222" cy="32403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22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defRPr/>
            </a:pPr>
            <a:r>
              <a:rPr lang="en-US" altLang="zh-CN" sz="3600" dirty="0">
                <a:latin typeface="+mn-ea"/>
                <a:ea typeface="+mn-ea"/>
              </a:rPr>
              <a:t>Activity</a:t>
            </a:r>
            <a:r>
              <a:rPr lang="zh-CN" altLang="en-US" sz="3600" dirty="0">
                <a:latin typeface="+mn-ea"/>
                <a:ea typeface="+mn-ea"/>
              </a:rPr>
              <a:t>跳转的基本原理</a:t>
            </a:r>
          </a:p>
        </p:txBody>
      </p:sp>
      <p:sp>
        <p:nvSpPr>
          <p:cNvPr id="3" name="内容占位符 2"/>
          <p:cNvSpPr>
            <a:spLocks noGrp="1"/>
          </p:cNvSpPr>
          <p:nvPr>
            <p:ph idx="1"/>
          </p:nvPr>
        </p:nvSpPr>
        <p:spPr>
          <a:xfrm>
            <a:off x="395536" y="987574"/>
            <a:ext cx="8229600" cy="3394472"/>
          </a:xfrm>
        </p:spPr>
        <p:txBody>
          <a:bodyPr>
            <a:normAutofit fontScale="77500" lnSpcReduction="20000"/>
          </a:bodyPr>
          <a:lstStyle/>
          <a:p>
            <a:pPr marL="257175" lvl="1" indent="-257175">
              <a:lnSpc>
                <a:spcPct val="150000"/>
              </a:lnSpc>
              <a:spcAft>
                <a:spcPts val="450"/>
              </a:spcAft>
              <a:buFont typeface="Arial" pitchFamily="34" charset="0"/>
              <a:buChar char="•"/>
            </a:pPr>
            <a:r>
              <a:rPr lang="zh-CN" altLang="en-US" sz="2400" dirty="0">
                <a:solidFill>
                  <a:schemeClr val="tx1">
                    <a:lumMod val="85000"/>
                    <a:lumOff val="15000"/>
                  </a:schemeClr>
                </a:solidFill>
                <a:latin typeface="+mn-ea"/>
                <a:ea typeface="+mn-ea"/>
              </a:rPr>
              <a:t>在</a:t>
            </a:r>
            <a:r>
              <a:rPr lang="en-US" altLang="zh-CN" sz="2400" dirty="0">
                <a:solidFill>
                  <a:schemeClr val="tx1">
                    <a:lumMod val="85000"/>
                    <a:lumOff val="15000"/>
                  </a:schemeClr>
                </a:solidFill>
                <a:latin typeface="+mn-ea"/>
                <a:ea typeface="+mn-ea"/>
              </a:rPr>
              <a:t>Android</a:t>
            </a:r>
            <a:r>
              <a:rPr lang="zh-CN" altLang="en-US" sz="2400" dirty="0">
                <a:solidFill>
                  <a:schemeClr val="tx1">
                    <a:lumMod val="85000"/>
                    <a:lumOff val="15000"/>
                  </a:schemeClr>
                </a:solidFill>
                <a:latin typeface="+mn-ea"/>
                <a:ea typeface="+mn-ea"/>
              </a:rPr>
              <a:t>中，</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与</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之间的跳转是借助</a:t>
            </a:r>
            <a:r>
              <a:rPr lang="en-US" altLang="zh-CN" sz="2400" dirty="0">
                <a:solidFill>
                  <a:srgbClr val="C00000"/>
                </a:solidFill>
                <a:latin typeface="+mn-ea"/>
                <a:ea typeface="+mn-ea"/>
              </a:rPr>
              <a:t>Intent</a:t>
            </a:r>
            <a:r>
              <a:rPr lang="zh-CN" altLang="en-US" sz="2400" dirty="0">
                <a:solidFill>
                  <a:srgbClr val="C00000"/>
                </a:solidFill>
                <a:latin typeface="+mn-ea"/>
                <a:ea typeface="+mn-ea"/>
              </a:rPr>
              <a:t>对象</a:t>
            </a:r>
            <a:r>
              <a:rPr lang="zh-CN" altLang="en-US" sz="2400" dirty="0">
                <a:solidFill>
                  <a:schemeClr val="tx1">
                    <a:lumMod val="85000"/>
                    <a:lumOff val="15000"/>
                  </a:schemeClr>
                </a:solidFill>
                <a:latin typeface="+mn-ea"/>
                <a:ea typeface="+mn-ea"/>
              </a:rPr>
              <a:t>来实现的。</a:t>
            </a:r>
            <a:endParaRPr lang="en-US" altLang="zh-CN" sz="2400" dirty="0">
              <a:solidFill>
                <a:schemeClr val="tx1">
                  <a:lumMod val="85000"/>
                  <a:lumOff val="15000"/>
                </a:schemeClr>
              </a:solidFill>
              <a:latin typeface="+mn-ea"/>
              <a:ea typeface="+mn-ea"/>
            </a:endParaRPr>
          </a:p>
          <a:p>
            <a:pPr marL="557213" lvl="2" indent="-257175">
              <a:lnSpc>
                <a:spcPct val="150000"/>
              </a:lnSpc>
              <a:spcBef>
                <a:spcPts val="900"/>
              </a:spcBef>
              <a:spcAft>
                <a:spcPts val="450"/>
              </a:spcAft>
              <a:buFont typeface="微软雅黑" panose="020B0503020204020204" pitchFamily="34" charset="-122"/>
              <a:buChar char="‐"/>
            </a:pPr>
            <a:r>
              <a:rPr lang="en-US" altLang="zh-CN" dirty="0">
                <a:solidFill>
                  <a:schemeClr val="tx1">
                    <a:lumMod val="85000"/>
                    <a:lumOff val="15000"/>
                  </a:schemeClr>
                </a:solidFill>
                <a:latin typeface="+mn-ea"/>
                <a:ea typeface="+mn-ea"/>
              </a:rPr>
              <a:t>Intent</a:t>
            </a:r>
            <a:r>
              <a:rPr lang="zh-CN" altLang="en-US" dirty="0">
                <a:solidFill>
                  <a:schemeClr val="tx1">
                    <a:lumMod val="85000"/>
                    <a:lumOff val="15000"/>
                  </a:schemeClr>
                </a:solidFill>
                <a:latin typeface="+mn-ea"/>
                <a:ea typeface="+mn-ea"/>
              </a:rPr>
              <a:t>对象用来在</a:t>
            </a:r>
            <a:r>
              <a:rPr lang="en-US" altLang="zh-CN" dirty="0">
                <a:solidFill>
                  <a:schemeClr val="tx1">
                    <a:lumMod val="85000"/>
                    <a:lumOff val="15000"/>
                  </a:schemeClr>
                </a:solidFill>
                <a:latin typeface="+mn-ea"/>
                <a:ea typeface="+mn-ea"/>
              </a:rPr>
              <a:t>Activity</a:t>
            </a:r>
            <a:r>
              <a:rPr lang="zh-CN" altLang="en-US" dirty="0">
                <a:solidFill>
                  <a:schemeClr val="tx1">
                    <a:lumMod val="85000"/>
                    <a:lumOff val="15000"/>
                  </a:schemeClr>
                </a:solidFill>
                <a:latin typeface="+mn-ea"/>
                <a:ea typeface="+mn-ea"/>
              </a:rPr>
              <a:t>与</a:t>
            </a:r>
            <a:r>
              <a:rPr lang="en-US" altLang="zh-CN" dirty="0">
                <a:solidFill>
                  <a:schemeClr val="tx1">
                    <a:lumMod val="85000"/>
                    <a:lumOff val="15000"/>
                  </a:schemeClr>
                </a:solidFill>
                <a:latin typeface="+mn-ea"/>
                <a:ea typeface="+mn-ea"/>
              </a:rPr>
              <a:t>Activity</a:t>
            </a:r>
            <a:r>
              <a:rPr lang="zh-CN" altLang="en-US" dirty="0">
                <a:solidFill>
                  <a:schemeClr val="tx1">
                    <a:lumMod val="85000"/>
                    <a:lumOff val="15000"/>
                  </a:schemeClr>
                </a:solidFill>
                <a:latin typeface="+mn-ea"/>
                <a:ea typeface="+mn-ea"/>
              </a:rPr>
              <a:t>之间传递请求消息和响应消息。</a:t>
            </a:r>
            <a:endParaRPr lang="en-US" altLang="zh-CN" dirty="0">
              <a:solidFill>
                <a:schemeClr val="tx1">
                  <a:lumMod val="85000"/>
                  <a:lumOff val="15000"/>
                </a:schemeClr>
              </a:solidFill>
              <a:latin typeface="+mn-ea"/>
              <a:ea typeface="+mn-ea"/>
            </a:endParaRPr>
          </a:p>
          <a:p>
            <a:pPr marL="557213" lvl="2" indent="-257175">
              <a:lnSpc>
                <a:spcPct val="150000"/>
              </a:lnSpc>
              <a:spcBef>
                <a:spcPts val="900"/>
              </a:spcBef>
              <a:spcAft>
                <a:spcPts val="450"/>
              </a:spcAft>
              <a:buFont typeface="微软雅黑" panose="020B0503020204020204" pitchFamily="34" charset="-122"/>
              <a:buChar char="‐"/>
            </a:pPr>
            <a:r>
              <a:rPr lang="zh-CN" altLang="en-US" dirty="0">
                <a:solidFill>
                  <a:schemeClr val="tx1">
                    <a:lumMod val="85000"/>
                    <a:lumOff val="15000"/>
                  </a:schemeClr>
                </a:solidFill>
                <a:latin typeface="+mn-ea"/>
                <a:ea typeface="+mn-ea"/>
              </a:rPr>
              <a:t>也就是说，</a:t>
            </a:r>
            <a:r>
              <a:rPr lang="en-US" altLang="zh-CN" dirty="0">
                <a:solidFill>
                  <a:srgbClr val="C00000"/>
                </a:solidFill>
                <a:latin typeface="+mn-ea"/>
                <a:ea typeface="+mn-ea"/>
              </a:rPr>
              <a:t>Intent</a:t>
            </a:r>
            <a:r>
              <a:rPr lang="zh-CN" altLang="en-US" dirty="0">
                <a:solidFill>
                  <a:srgbClr val="C00000"/>
                </a:solidFill>
                <a:latin typeface="+mn-ea"/>
                <a:ea typeface="+mn-ea"/>
              </a:rPr>
              <a:t>对象充当了</a:t>
            </a:r>
            <a:r>
              <a:rPr lang="en-US" altLang="zh-CN" dirty="0">
                <a:solidFill>
                  <a:srgbClr val="C00000"/>
                </a:solidFill>
                <a:latin typeface="+mn-ea"/>
                <a:ea typeface="+mn-ea"/>
              </a:rPr>
              <a:t>HTTP</a:t>
            </a:r>
            <a:r>
              <a:rPr lang="zh-CN" altLang="en-US" dirty="0">
                <a:solidFill>
                  <a:srgbClr val="C00000"/>
                </a:solidFill>
                <a:latin typeface="+mn-ea"/>
                <a:ea typeface="+mn-ea"/>
              </a:rPr>
              <a:t>协议中的请求对象和响应对象双重作用</a:t>
            </a:r>
            <a:r>
              <a:rPr lang="zh-CN" altLang="en-US" dirty="0" smtClean="0">
                <a:solidFill>
                  <a:schemeClr val="tx1">
                    <a:lumMod val="85000"/>
                    <a:lumOff val="15000"/>
                  </a:schemeClr>
                </a:solidFill>
                <a:latin typeface="+mn-ea"/>
                <a:ea typeface="+mn-ea"/>
              </a:rPr>
              <a:t>。</a:t>
            </a:r>
            <a:endParaRPr lang="en-US" altLang="zh-CN" dirty="0" smtClean="0">
              <a:solidFill>
                <a:schemeClr val="tx1">
                  <a:lumMod val="85000"/>
                  <a:lumOff val="15000"/>
                </a:schemeClr>
              </a:solidFill>
              <a:latin typeface="+mn-ea"/>
              <a:ea typeface="+mn-ea"/>
            </a:endParaRPr>
          </a:p>
          <a:p>
            <a:pPr marL="557213" lvl="2" indent="-257175">
              <a:lnSpc>
                <a:spcPct val="150000"/>
              </a:lnSpc>
              <a:spcBef>
                <a:spcPts val="900"/>
              </a:spcBef>
              <a:spcAft>
                <a:spcPts val="450"/>
              </a:spcAft>
              <a:buFont typeface="微软雅黑" panose="020B0503020204020204" pitchFamily="34" charset="-122"/>
              <a:buChar char="‐"/>
            </a:pPr>
            <a:r>
              <a:rPr lang="en-US" altLang="zh-CN" dirty="0">
                <a:solidFill>
                  <a:schemeClr val="tx1">
                    <a:lumMod val="85000"/>
                    <a:lumOff val="15000"/>
                  </a:schemeClr>
                </a:solidFill>
                <a:latin typeface="+mn-ea"/>
                <a:ea typeface="+mn-ea"/>
              </a:rPr>
              <a:t>Android</a:t>
            </a:r>
            <a:r>
              <a:rPr lang="zh-CN" altLang="en-US" dirty="0">
                <a:solidFill>
                  <a:schemeClr val="tx1">
                    <a:lumMod val="85000"/>
                    <a:lumOff val="15000"/>
                  </a:schemeClr>
                </a:solidFill>
                <a:latin typeface="+mn-ea"/>
                <a:ea typeface="+mn-ea"/>
              </a:rPr>
              <a:t>中的三大核心组件，</a:t>
            </a:r>
            <a:r>
              <a:rPr lang="zh-CN" altLang="en-US" dirty="0">
                <a:solidFill>
                  <a:srgbClr val="C00000"/>
                </a:solidFill>
                <a:latin typeface="+mn-ea"/>
                <a:ea typeface="+mn-ea"/>
              </a:rPr>
              <a:t>活动</a:t>
            </a:r>
            <a:r>
              <a:rPr lang="en-US" altLang="zh-CN" dirty="0">
                <a:solidFill>
                  <a:srgbClr val="C00000"/>
                </a:solidFill>
                <a:latin typeface="+mn-ea"/>
                <a:ea typeface="+mn-ea"/>
              </a:rPr>
              <a:t>(Activity)</a:t>
            </a:r>
            <a:r>
              <a:rPr lang="zh-CN" altLang="en-US" dirty="0">
                <a:solidFill>
                  <a:schemeClr val="tx1">
                    <a:lumMod val="85000"/>
                    <a:lumOff val="15000"/>
                  </a:schemeClr>
                </a:solidFill>
                <a:latin typeface="+mn-ea"/>
                <a:ea typeface="+mn-ea"/>
              </a:rPr>
              <a:t>、</a:t>
            </a:r>
            <a:r>
              <a:rPr lang="zh-CN" altLang="en-US" dirty="0">
                <a:solidFill>
                  <a:srgbClr val="C00000"/>
                </a:solidFill>
                <a:latin typeface="+mn-ea"/>
                <a:ea typeface="+mn-ea"/>
              </a:rPr>
              <a:t>服务</a:t>
            </a:r>
            <a:r>
              <a:rPr lang="en-US" altLang="zh-CN" dirty="0">
                <a:solidFill>
                  <a:srgbClr val="C00000"/>
                </a:solidFill>
                <a:latin typeface="+mn-ea"/>
                <a:ea typeface="+mn-ea"/>
              </a:rPr>
              <a:t>(Service)</a:t>
            </a:r>
            <a:r>
              <a:rPr lang="zh-CN" altLang="en-US" dirty="0">
                <a:solidFill>
                  <a:schemeClr val="tx1">
                    <a:lumMod val="85000"/>
                    <a:lumOff val="15000"/>
                  </a:schemeClr>
                </a:solidFill>
                <a:latin typeface="+mn-ea"/>
                <a:ea typeface="+mn-ea"/>
              </a:rPr>
              <a:t>和</a:t>
            </a:r>
            <a:r>
              <a:rPr lang="zh-CN" altLang="en-US" dirty="0">
                <a:solidFill>
                  <a:srgbClr val="C00000"/>
                </a:solidFill>
                <a:latin typeface="+mn-ea"/>
                <a:ea typeface="+mn-ea"/>
              </a:rPr>
              <a:t>广播接收器</a:t>
            </a:r>
            <a:r>
              <a:rPr lang="en-US" altLang="zh-CN" dirty="0">
                <a:solidFill>
                  <a:srgbClr val="C00000"/>
                </a:solidFill>
                <a:latin typeface="+mn-ea"/>
                <a:ea typeface="+mn-ea"/>
              </a:rPr>
              <a:t>(BroadcastReceiver)</a:t>
            </a:r>
            <a:r>
              <a:rPr lang="zh-CN" altLang="en-US" dirty="0">
                <a:solidFill>
                  <a:schemeClr val="tx1">
                    <a:lumMod val="85000"/>
                    <a:lumOff val="15000"/>
                  </a:schemeClr>
                </a:solidFill>
                <a:latin typeface="+mn-ea"/>
                <a:ea typeface="+mn-ea"/>
              </a:rPr>
              <a:t>，都是通过</a:t>
            </a:r>
            <a:r>
              <a:rPr lang="en-US" altLang="zh-CN" dirty="0">
                <a:solidFill>
                  <a:schemeClr val="tx1">
                    <a:lumMod val="85000"/>
                    <a:lumOff val="15000"/>
                  </a:schemeClr>
                </a:solidFill>
                <a:latin typeface="+mn-ea"/>
                <a:ea typeface="+mn-ea"/>
              </a:rPr>
              <a:t>Intent</a:t>
            </a:r>
            <a:r>
              <a:rPr lang="zh-CN" altLang="en-US" dirty="0">
                <a:solidFill>
                  <a:schemeClr val="tx1">
                    <a:lumMod val="85000"/>
                    <a:lumOff val="15000"/>
                  </a:schemeClr>
                </a:solidFill>
                <a:latin typeface="+mn-ea"/>
                <a:ea typeface="+mn-ea"/>
              </a:rPr>
              <a:t>来启动或激活的。</a:t>
            </a:r>
          </a:p>
          <a:p>
            <a:pPr marL="557213" lvl="2" indent="-257175">
              <a:lnSpc>
                <a:spcPct val="150000"/>
              </a:lnSpc>
              <a:spcBef>
                <a:spcPts val="900"/>
              </a:spcBef>
              <a:spcAft>
                <a:spcPts val="450"/>
              </a:spcAft>
              <a:buFont typeface="微软雅黑" panose="020B0503020204020204" pitchFamily="34" charset="-122"/>
              <a:buChar char="‐"/>
            </a:pPr>
            <a:endParaRPr lang="en-US" altLang="zh-CN" dirty="0">
              <a:solidFill>
                <a:schemeClr val="tx1">
                  <a:lumMod val="85000"/>
                  <a:lumOff val="15000"/>
                </a:schemeClr>
              </a:solidFill>
              <a:latin typeface="+mn-ea"/>
              <a:ea typeface="+mn-ea"/>
            </a:endParaRPr>
          </a:p>
        </p:txBody>
      </p:sp>
    </p:spTree>
    <p:extLst>
      <p:ext uri="{BB962C8B-B14F-4D97-AF65-F5344CB8AC3E}">
        <p14:creationId xmlns:p14="http://schemas.microsoft.com/office/powerpoint/2010/main" val="274448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defRPr/>
            </a:pPr>
            <a:r>
              <a:rPr lang="en-US" altLang="zh-CN" sz="3600" dirty="0">
                <a:latin typeface="+mn-ea"/>
                <a:ea typeface="+mn-ea"/>
              </a:rPr>
              <a:t>Activity</a:t>
            </a:r>
            <a:r>
              <a:rPr lang="zh-CN" altLang="en-US" sz="3600" dirty="0">
                <a:latin typeface="+mn-ea"/>
                <a:ea typeface="+mn-ea"/>
              </a:rPr>
              <a:t>跳转</a:t>
            </a:r>
          </a:p>
        </p:txBody>
      </p:sp>
      <p:sp>
        <p:nvSpPr>
          <p:cNvPr id="3" name="内容占位符 2"/>
          <p:cNvSpPr>
            <a:spLocks noGrp="1"/>
          </p:cNvSpPr>
          <p:nvPr>
            <p:ph idx="1"/>
          </p:nvPr>
        </p:nvSpPr>
        <p:spPr>
          <a:xfrm>
            <a:off x="683568" y="915566"/>
            <a:ext cx="7560840" cy="3888432"/>
          </a:xfrm>
        </p:spPr>
        <p:txBody>
          <a:bodyPr>
            <a:noAutofit/>
          </a:bodyPr>
          <a:lstStyle/>
          <a:p>
            <a:pPr marL="0" indent="-300038">
              <a:spcAft>
                <a:spcPts val="450"/>
              </a:spcAft>
            </a:pPr>
            <a:r>
              <a:rPr lang="zh-CN" altLang="en-US" sz="2400" dirty="0">
                <a:latin typeface="+mn-ea"/>
                <a:ea typeface="+mn-ea"/>
              </a:rPr>
              <a:t>发送请求的</a:t>
            </a:r>
            <a:r>
              <a:rPr lang="en-US" altLang="zh-CN" sz="2400" dirty="0">
                <a:latin typeface="+mn-ea"/>
                <a:ea typeface="+mn-ea"/>
              </a:rPr>
              <a:t>Activity</a:t>
            </a:r>
            <a:r>
              <a:rPr lang="zh-CN" altLang="en-US" sz="2400" dirty="0">
                <a:latin typeface="+mn-ea"/>
                <a:ea typeface="+mn-ea"/>
              </a:rPr>
              <a:t>页面</a:t>
            </a:r>
            <a:endParaRPr lang="en-US" altLang="zh-CN" sz="2400" dirty="0">
              <a:latin typeface="+mn-ea"/>
              <a:ea typeface="+mn-ea"/>
            </a:endParaRPr>
          </a:p>
          <a:p>
            <a:pPr marL="642938" lvl="2" indent="-342900">
              <a:spcBef>
                <a:spcPts val="0"/>
              </a:spcBef>
              <a:spcAft>
                <a:spcPts val="450"/>
              </a:spcAft>
              <a:buFont typeface="+mj-lt"/>
              <a:buAutoNum type="arabicPeriod"/>
            </a:pPr>
            <a:r>
              <a:rPr lang="zh-CN" altLang="en-US" sz="2100" dirty="0">
                <a:latin typeface="+mn-ea"/>
                <a:ea typeface="+mn-ea"/>
              </a:rPr>
              <a:t>创建</a:t>
            </a:r>
            <a:r>
              <a:rPr lang="en-US" altLang="zh-CN" sz="2100" dirty="0">
                <a:latin typeface="+mn-ea"/>
                <a:ea typeface="+mn-ea"/>
              </a:rPr>
              <a:t>Intent</a:t>
            </a:r>
            <a:r>
              <a:rPr lang="zh-CN" altLang="en-US" sz="2100" dirty="0">
                <a:latin typeface="+mn-ea"/>
                <a:ea typeface="+mn-ea"/>
              </a:rPr>
              <a:t>对象：</a:t>
            </a:r>
            <a:endParaRPr lang="en-US" altLang="zh-CN" sz="2100" dirty="0">
              <a:latin typeface="+mn-ea"/>
              <a:ea typeface="+mn-ea"/>
            </a:endParaRPr>
          </a:p>
          <a:p>
            <a:pPr marL="942975" lvl="3" indent="-300038">
              <a:spcBef>
                <a:spcPts val="0"/>
              </a:spcBef>
              <a:spcAft>
                <a:spcPts val="450"/>
              </a:spcAft>
            </a:pPr>
            <a:r>
              <a:rPr lang="en-US" altLang="zh-CN" sz="2100" dirty="0">
                <a:solidFill>
                  <a:srgbClr val="C00000"/>
                </a:solidFill>
                <a:latin typeface="+mn-ea"/>
                <a:ea typeface="+mn-ea"/>
              </a:rPr>
              <a:t>Intent </a:t>
            </a:r>
            <a:r>
              <a:rPr lang="en-US" altLang="zh-CN" sz="2100" dirty="0" err="1">
                <a:solidFill>
                  <a:srgbClr val="C00000"/>
                </a:solidFill>
                <a:latin typeface="+mn-ea"/>
                <a:ea typeface="+mn-ea"/>
              </a:rPr>
              <a:t>i</a:t>
            </a:r>
            <a:r>
              <a:rPr lang="en-US" altLang="zh-CN" sz="2100" dirty="0">
                <a:solidFill>
                  <a:srgbClr val="C00000"/>
                </a:solidFill>
                <a:latin typeface="+mn-ea"/>
                <a:ea typeface="+mn-ea"/>
              </a:rPr>
              <a:t> = new Intent( );</a:t>
            </a:r>
          </a:p>
          <a:p>
            <a:pPr marL="642938" lvl="2" indent="-342900">
              <a:spcBef>
                <a:spcPts val="0"/>
              </a:spcBef>
              <a:spcAft>
                <a:spcPts val="450"/>
              </a:spcAft>
              <a:buFont typeface="+mj-lt"/>
              <a:buAutoNum type="arabicPeriod"/>
            </a:pPr>
            <a:r>
              <a:rPr lang="zh-CN" altLang="en-US" sz="2100" dirty="0">
                <a:latin typeface="+mn-ea"/>
                <a:ea typeface="+mn-ea"/>
              </a:rPr>
              <a:t>设置请求目的地：</a:t>
            </a:r>
            <a:endParaRPr lang="en-US" altLang="zh-CN" sz="2100" dirty="0">
              <a:latin typeface="+mn-ea"/>
              <a:ea typeface="+mn-ea"/>
            </a:endParaRPr>
          </a:p>
          <a:p>
            <a:pPr marL="942975" lvl="3" indent="-300038">
              <a:spcBef>
                <a:spcPts val="0"/>
              </a:spcBef>
              <a:spcAft>
                <a:spcPts val="450"/>
              </a:spcAft>
            </a:pPr>
            <a:r>
              <a:rPr lang="en-US" altLang="zh-CN" sz="2100" dirty="0" err="1">
                <a:solidFill>
                  <a:srgbClr val="C00000"/>
                </a:solidFill>
                <a:latin typeface="+mn-ea"/>
                <a:ea typeface="+mn-ea"/>
              </a:rPr>
              <a:t>i.setClass</a:t>
            </a:r>
            <a:r>
              <a:rPr lang="en-US" altLang="zh-CN" sz="2100" dirty="0">
                <a:solidFill>
                  <a:srgbClr val="C00000"/>
                </a:solidFill>
                <a:latin typeface="+mn-ea"/>
                <a:ea typeface="+mn-ea"/>
              </a:rPr>
              <a:t>( </a:t>
            </a:r>
            <a:r>
              <a:rPr lang="zh-CN" altLang="en-US" sz="2100" dirty="0">
                <a:solidFill>
                  <a:srgbClr val="C00000"/>
                </a:solidFill>
                <a:latin typeface="+mn-ea"/>
                <a:ea typeface="+mn-ea"/>
              </a:rPr>
              <a:t>上下文</a:t>
            </a:r>
            <a:r>
              <a:rPr lang="en-US" altLang="zh-CN" sz="2100" dirty="0">
                <a:solidFill>
                  <a:srgbClr val="C00000"/>
                </a:solidFill>
                <a:latin typeface="+mn-ea"/>
                <a:ea typeface="+mn-ea"/>
              </a:rPr>
              <a:t>, </a:t>
            </a:r>
            <a:r>
              <a:rPr lang="zh-CN" altLang="en-US" sz="2100" dirty="0">
                <a:solidFill>
                  <a:srgbClr val="C00000"/>
                </a:solidFill>
                <a:latin typeface="+mn-ea"/>
                <a:ea typeface="+mn-ea"/>
              </a:rPr>
              <a:t>待启动的</a:t>
            </a:r>
            <a:r>
              <a:rPr lang="en-US" altLang="zh-CN" sz="2100" dirty="0" err="1">
                <a:solidFill>
                  <a:srgbClr val="C00000"/>
                </a:solidFill>
                <a:latin typeface="+mn-ea"/>
                <a:ea typeface="+mn-ea"/>
              </a:rPr>
              <a:t>Activity.class</a:t>
            </a:r>
            <a:r>
              <a:rPr lang="en-US" altLang="zh-CN" sz="2100" dirty="0">
                <a:solidFill>
                  <a:srgbClr val="C00000"/>
                </a:solidFill>
                <a:latin typeface="+mn-ea"/>
                <a:ea typeface="+mn-ea"/>
              </a:rPr>
              <a:t>);</a:t>
            </a:r>
          </a:p>
          <a:p>
            <a:pPr marL="942975" lvl="3" indent="-300038">
              <a:spcBef>
                <a:spcPts val="0"/>
              </a:spcBef>
              <a:spcAft>
                <a:spcPts val="450"/>
              </a:spcAft>
            </a:pPr>
            <a:r>
              <a:rPr lang="en-US" altLang="zh-CN" sz="2100" dirty="0" err="1">
                <a:solidFill>
                  <a:srgbClr val="C00000"/>
                </a:solidFill>
                <a:latin typeface="+mn-ea"/>
                <a:ea typeface="+mn-ea"/>
              </a:rPr>
              <a:t>i.setAction</a:t>
            </a:r>
            <a:r>
              <a:rPr lang="en-US" altLang="zh-CN" sz="2100" dirty="0">
                <a:solidFill>
                  <a:srgbClr val="C00000"/>
                </a:solidFill>
                <a:latin typeface="+mn-ea"/>
                <a:ea typeface="+mn-ea"/>
              </a:rPr>
              <a:t>( </a:t>
            </a:r>
            <a:r>
              <a:rPr lang="zh-CN" altLang="en-US" sz="2100" dirty="0">
                <a:solidFill>
                  <a:srgbClr val="C00000"/>
                </a:solidFill>
                <a:latin typeface="+mn-ea"/>
                <a:ea typeface="+mn-ea"/>
              </a:rPr>
              <a:t>目的</a:t>
            </a:r>
            <a:r>
              <a:rPr lang="en-US" altLang="zh-CN" sz="2100" dirty="0">
                <a:solidFill>
                  <a:srgbClr val="C00000"/>
                </a:solidFill>
                <a:latin typeface="+mn-ea"/>
                <a:ea typeface="+mn-ea"/>
              </a:rPr>
              <a:t>Activity</a:t>
            </a:r>
            <a:r>
              <a:rPr lang="zh-CN" altLang="en-US" sz="2100" dirty="0">
                <a:solidFill>
                  <a:srgbClr val="C00000"/>
                </a:solidFill>
                <a:latin typeface="+mn-ea"/>
                <a:ea typeface="+mn-ea"/>
              </a:rPr>
              <a:t>字符串 </a:t>
            </a:r>
            <a:r>
              <a:rPr lang="en-US" altLang="zh-CN" sz="2100" dirty="0">
                <a:solidFill>
                  <a:srgbClr val="C00000"/>
                </a:solidFill>
                <a:latin typeface="+mn-ea"/>
                <a:ea typeface="+mn-ea"/>
              </a:rPr>
              <a:t>);</a:t>
            </a:r>
          </a:p>
          <a:p>
            <a:pPr marL="642938" lvl="2" indent="-342900">
              <a:spcBef>
                <a:spcPts val="0"/>
              </a:spcBef>
              <a:spcAft>
                <a:spcPts val="450"/>
              </a:spcAft>
              <a:buFont typeface="+mj-lt"/>
              <a:buAutoNum type="arabicPeriod"/>
            </a:pPr>
            <a:r>
              <a:rPr lang="zh-CN" altLang="en-US" sz="2100" dirty="0">
                <a:latin typeface="+mn-ea"/>
                <a:ea typeface="+mn-ea"/>
              </a:rPr>
              <a:t>携带数据（可选）</a:t>
            </a:r>
            <a:endParaRPr lang="en-US" altLang="zh-CN" sz="2100" dirty="0">
              <a:latin typeface="+mn-ea"/>
              <a:ea typeface="+mn-ea"/>
            </a:endParaRPr>
          </a:p>
          <a:p>
            <a:pPr marL="642938" lvl="2" indent="-342900">
              <a:spcBef>
                <a:spcPts val="0"/>
              </a:spcBef>
              <a:spcAft>
                <a:spcPts val="450"/>
              </a:spcAft>
              <a:buFont typeface="+mj-lt"/>
              <a:buAutoNum type="arabicPeriod"/>
            </a:pPr>
            <a:r>
              <a:rPr lang="zh-CN" altLang="en-US" sz="2100" dirty="0">
                <a:latin typeface="+mn-ea"/>
                <a:ea typeface="+mn-ea"/>
              </a:rPr>
              <a:t>发送请求（启动新的</a:t>
            </a:r>
            <a:r>
              <a:rPr lang="en-US" altLang="zh-CN" sz="2100" dirty="0">
                <a:latin typeface="+mn-ea"/>
                <a:ea typeface="+mn-ea"/>
              </a:rPr>
              <a:t>Activity</a:t>
            </a:r>
            <a:r>
              <a:rPr lang="zh-CN" altLang="en-US" sz="2100" dirty="0">
                <a:latin typeface="+mn-ea"/>
                <a:ea typeface="+mn-ea"/>
              </a:rPr>
              <a:t>）：</a:t>
            </a:r>
            <a:endParaRPr lang="en-US" altLang="zh-CN" sz="2100" dirty="0">
              <a:latin typeface="+mn-ea"/>
              <a:ea typeface="+mn-ea"/>
            </a:endParaRPr>
          </a:p>
          <a:p>
            <a:pPr marL="942975" lvl="3" indent="-300038">
              <a:spcBef>
                <a:spcPts val="0"/>
              </a:spcBef>
              <a:spcAft>
                <a:spcPts val="450"/>
              </a:spcAft>
            </a:pPr>
            <a:r>
              <a:rPr lang="en-US" altLang="zh-CN" sz="2100" dirty="0" err="1">
                <a:solidFill>
                  <a:srgbClr val="C00000"/>
                </a:solidFill>
                <a:latin typeface="+mn-ea"/>
                <a:ea typeface="+mn-ea"/>
              </a:rPr>
              <a:t>startActivity</a:t>
            </a:r>
            <a:r>
              <a:rPr lang="en-US" altLang="zh-CN" sz="2100" dirty="0">
                <a:solidFill>
                  <a:srgbClr val="C00000"/>
                </a:solidFill>
                <a:latin typeface="+mn-ea"/>
                <a:ea typeface="+mn-ea"/>
              </a:rPr>
              <a:t>( Intent</a:t>
            </a:r>
            <a:r>
              <a:rPr lang="zh-CN" altLang="en-US" sz="2100" dirty="0">
                <a:solidFill>
                  <a:srgbClr val="C00000"/>
                </a:solidFill>
                <a:latin typeface="+mn-ea"/>
                <a:ea typeface="+mn-ea"/>
              </a:rPr>
              <a:t>对象 </a:t>
            </a:r>
            <a:r>
              <a:rPr lang="en-US" altLang="zh-CN" sz="2100" dirty="0">
                <a:solidFill>
                  <a:srgbClr val="C00000"/>
                </a:solidFill>
                <a:latin typeface="+mn-ea"/>
                <a:ea typeface="+mn-ea"/>
              </a:rPr>
              <a:t>);</a:t>
            </a:r>
          </a:p>
          <a:p>
            <a:pPr marL="942975" lvl="3" indent="-300038">
              <a:spcBef>
                <a:spcPts val="0"/>
              </a:spcBef>
              <a:spcAft>
                <a:spcPts val="450"/>
              </a:spcAft>
            </a:pPr>
            <a:r>
              <a:rPr lang="en-US" altLang="zh-CN" sz="2100" dirty="0" err="1">
                <a:solidFill>
                  <a:srgbClr val="C00000"/>
                </a:solidFill>
                <a:latin typeface="+mn-ea"/>
                <a:ea typeface="+mn-ea"/>
              </a:rPr>
              <a:t>startActivityForResult</a:t>
            </a:r>
            <a:r>
              <a:rPr lang="en-US" altLang="zh-CN" sz="2100" dirty="0">
                <a:solidFill>
                  <a:srgbClr val="C00000"/>
                </a:solidFill>
                <a:latin typeface="+mn-ea"/>
                <a:ea typeface="+mn-ea"/>
              </a:rPr>
              <a:t>( Intent</a:t>
            </a:r>
            <a:r>
              <a:rPr lang="zh-CN" altLang="en-US" sz="2100" dirty="0">
                <a:solidFill>
                  <a:srgbClr val="C00000"/>
                </a:solidFill>
                <a:latin typeface="+mn-ea"/>
                <a:ea typeface="+mn-ea"/>
              </a:rPr>
              <a:t>对象</a:t>
            </a:r>
            <a:r>
              <a:rPr lang="en-US" altLang="zh-CN" sz="2100" dirty="0">
                <a:solidFill>
                  <a:srgbClr val="C00000"/>
                </a:solidFill>
                <a:latin typeface="+mn-ea"/>
                <a:ea typeface="+mn-ea"/>
              </a:rPr>
              <a:t>, </a:t>
            </a:r>
            <a:r>
              <a:rPr lang="zh-CN" altLang="en-US" sz="2100" dirty="0">
                <a:solidFill>
                  <a:srgbClr val="C00000"/>
                </a:solidFill>
                <a:latin typeface="+mn-ea"/>
                <a:ea typeface="+mn-ea"/>
              </a:rPr>
              <a:t>请求码 </a:t>
            </a:r>
            <a:r>
              <a:rPr lang="en-US" altLang="zh-CN" sz="2100" dirty="0">
                <a:solidFill>
                  <a:srgbClr val="C00000"/>
                </a:solidFill>
              </a:rPr>
              <a:t>);</a:t>
            </a:r>
          </a:p>
        </p:txBody>
      </p:sp>
    </p:spTree>
    <p:extLst>
      <p:ext uri="{BB962C8B-B14F-4D97-AF65-F5344CB8AC3E}">
        <p14:creationId xmlns:p14="http://schemas.microsoft.com/office/powerpoint/2010/main" val="12013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1000"/>
                                        <p:tgtEl>
                                          <p:spTgt spid="3">
                                            <p:txEl>
                                              <p:pRg st="8" end="8"/>
                                            </p:txEl>
                                          </p:spTgt>
                                        </p:tgtEl>
                                      </p:cBhvr>
                                    </p:animEffect>
                                    <p:anim calcmode="lin" valueType="num">
                                      <p:cBhvr>
                                        <p:cTn id="2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1000"/>
                                        <p:tgtEl>
                                          <p:spTgt spid="3">
                                            <p:txEl>
                                              <p:pRg st="9" end="9"/>
                                            </p:txEl>
                                          </p:spTgt>
                                        </p:tgtEl>
                                      </p:cBhvr>
                                    </p:animEffect>
                                    <p:anim calcmode="lin" valueType="num">
                                      <p:cBhvr>
                                        <p:cTn id="3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3157</TotalTime>
  <Words>2236</Words>
  <Application>Microsoft Office PowerPoint</Application>
  <PresentationFormat>全屏显示(16:9)</PresentationFormat>
  <Paragraphs>271</Paragraphs>
  <Slides>44</Slides>
  <Notes>17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46" baseType="lpstr">
      <vt:lpstr>moban</vt:lpstr>
      <vt:lpstr>Visio</vt:lpstr>
      <vt:lpstr>Android App的开发 四大组件</vt:lpstr>
      <vt:lpstr>本章大纲</vt:lpstr>
      <vt:lpstr>Activity概念</vt:lpstr>
      <vt:lpstr>Activity</vt:lpstr>
      <vt:lpstr>Activity概念</vt:lpstr>
      <vt:lpstr>创建新的Activity</vt:lpstr>
      <vt:lpstr>Activity跳转简介</vt:lpstr>
      <vt:lpstr>Activity跳转的基本原理</vt:lpstr>
      <vt:lpstr>Activity跳转</vt:lpstr>
      <vt:lpstr>Activity跳转（携带数据）</vt:lpstr>
      <vt:lpstr>Activity跳转（携带数据）</vt:lpstr>
      <vt:lpstr>Activity跳转（被请求页面处理请求）</vt:lpstr>
      <vt:lpstr>Activity跳转（无响应）</vt:lpstr>
      <vt:lpstr>Activity跳转（被请求页面设置响应）</vt:lpstr>
      <vt:lpstr>Activity跳转（请求页获取响应消息）</vt:lpstr>
      <vt:lpstr>综合应用</vt:lpstr>
      <vt:lpstr>Activity活动栈</vt:lpstr>
      <vt:lpstr>Activity的活动状态</vt:lpstr>
      <vt:lpstr>Activity的活动状态</vt:lpstr>
      <vt:lpstr>Activity的活动状态</vt:lpstr>
      <vt:lpstr>Activity的活动状态</vt:lpstr>
      <vt:lpstr>Activity活动状态之间的切换</vt:lpstr>
      <vt:lpstr>Activity活动状态之间的切换</vt:lpstr>
      <vt:lpstr>本章大纲</vt:lpstr>
      <vt:lpstr>Service 介绍</vt:lpstr>
      <vt:lpstr>Service VS Activity</vt:lpstr>
      <vt:lpstr>Service 生命周期</vt:lpstr>
      <vt:lpstr>Service使用</vt:lpstr>
      <vt:lpstr>Service使用</vt:lpstr>
      <vt:lpstr>Service实例</vt:lpstr>
      <vt:lpstr>Service实例</vt:lpstr>
      <vt:lpstr>Service总结</vt:lpstr>
      <vt:lpstr>本章大纲</vt:lpstr>
      <vt:lpstr>生活中的广播</vt:lpstr>
      <vt:lpstr>广播机制的总结</vt:lpstr>
      <vt:lpstr>BroadcastReceiver简介</vt:lpstr>
      <vt:lpstr>Android中广播机制的介绍</vt:lpstr>
      <vt:lpstr>BroadcastReceiver的创建步骤</vt:lpstr>
      <vt:lpstr>BroadcastReceiver实例</vt:lpstr>
      <vt:lpstr>BroadcastReceiver生命周期</vt:lpstr>
      <vt:lpstr>本章大纲</vt:lpstr>
      <vt:lpstr>数据共享</vt:lpstr>
      <vt:lpstr>ContentProvider介绍</vt:lpstr>
      <vt:lpstr>ContentProvider实例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第一个Robotium实例</dc:title>
  <dc:creator>admin</dc:creator>
  <cp:lastModifiedBy>admin</cp:lastModifiedBy>
  <cp:revision>223</cp:revision>
  <dcterms:created xsi:type="dcterms:W3CDTF">2017-02-07T01:40:07Z</dcterms:created>
  <dcterms:modified xsi:type="dcterms:W3CDTF">2019-05-15T07:05:22Z</dcterms:modified>
</cp:coreProperties>
</file>