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21" r:id="rId3"/>
    <p:sldId id="318" r:id="rId4"/>
    <p:sldId id="319" r:id="rId5"/>
    <p:sldId id="320" r:id="rId6"/>
    <p:sldId id="323" r:id="rId7"/>
    <p:sldId id="267" r:id="rId8"/>
    <p:sldId id="292" r:id="rId9"/>
    <p:sldId id="293" r:id="rId10"/>
    <p:sldId id="324" r:id="rId11"/>
    <p:sldId id="258" r:id="rId12"/>
    <p:sldId id="268" r:id="rId13"/>
    <p:sldId id="260" r:id="rId14"/>
    <p:sldId id="271" r:id="rId15"/>
    <p:sldId id="269" r:id="rId16"/>
    <p:sldId id="257" r:id="rId17"/>
    <p:sldId id="322" r:id="rId18"/>
    <p:sldId id="309" r:id="rId19"/>
    <p:sldId id="337" r:id="rId20"/>
    <p:sldId id="328" r:id="rId21"/>
    <p:sldId id="329" r:id="rId22"/>
    <p:sldId id="330" r:id="rId23"/>
    <p:sldId id="331" r:id="rId24"/>
    <p:sldId id="332" r:id="rId25"/>
    <p:sldId id="340" r:id="rId26"/>
    <p:sldId id="338" r:id="rId27"/>
    <p:sldId id="339" r:id="rId28"/>
    <p:sldId id="334" r:id="rId29"/>
    <p:sldId id="341" r:id="rId30"/>
    <p:sldId id="335" r:id="rId31"/>
    <p:sldId id="295" r:id="rId32"/>
    <p:sldId id="296" r:id="rId33"/>
    <p:sldId id="304" r:id="rId34"/>
    <p:sldId id="316" r:id="rId35"/>
    <p:sldId id="342" r:id="rId36"/>
    <p:sldId id="299" r:id="rId37"/>
    <p:sldId id="300" r:id="rId38"/>
    <p:sldId id="301" r:id="rId39"/>
    <p:sldId id="343" r:id="rId40"/>
    <p:sldId id="302" r:id="rId41"/>
    <p:sldId id="303" r:id="rId42"/>
    <p:sldId id="305" r:id="rId43"/>
    <p:sldId id="306" r:id="rId44"/>
    <p:sldId id="307" r:id="rId45"/>
    <p:sldId id="344" r:id="rId46"/>
    <p:sldId id="283" r:id="rId4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2" autoAdjust="0"/>
    <p:restoredTop sz="73063" autoAdjust="0"/>
  </p:normalViewPr>
  <p:slideViewPr>
    <p:cSldViewPr>
      <p:cViewPr varScale="1">
        <p:scale>
          <a:sx n="95" d="100"/>
          <a:sy n="95" d="100"/>
        </p:scale>
        <p:origin x="-444"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A78E9-E967-44C2-84E3-09F9170DFF00}"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0DC1F-D7D8-46AC-BE97-1D1FDE5DE926}" type="slidenum">
              <a:rPr lang="zh-CN" altLang="en-US" smtClean="0"/>
              <a:t>‹#›</a:t>
            </a:fld>
            <a:endParaRPr lang="zh-CN" altLang="en-US"/>
          </a:p>
        </p:txBody>
      </p:sp>
    </p:spTree>
    <p:extLst>
      <p:ext uri="{BB962C8B-B14F-4D97-AF65-F5344CB8AC3E}">
        <p14:creationId xmlns:p14="http://schemas.microsoft.com/office/powerpoint/2010/main" val="270107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同一个进程，不同的线程</a:t>
            </a:r>
            <a:endParaRPr lang="zh-CN" altLang="en-US" dirty="0"/>
          </a:p>
        </p:txBody>
      </p:sp>
      <p:sp>
        <p:nvSpPr>
          <p:cNvPr id="4" name="灯片编号占位符 3"/>
          <p:cNvSpPr>
            <a:spLocks noGrp="1"/>
          </p:cNvSpPr>
          <p:nvPr>
            <p:ph type="sldNum" sz="quarter" idx="10"/>
          </p:nvPr>
        </p:nvSpPr>
        <p:spPr/>
        <p:txBody>
          <a:bodyPr/>
          <a:lstStyle/>
          <a:p>
            <a:fld id="{C380DC1F-D7D8-46AC-BE97-1D1FDE5DE926}" type="slidenum">
              <a:rPr lang="zh-CN" altLang="en-US" smtClean="0"/>
              <a:t>5</a:t>
            </a:fld>
            <a:endParaRPr lang="zh-CN" altLang="en-US"/>
          </a:p>
        </p:txBody>
      </p:sp>
    </p:spTree>
    <p:extLst>
      <p:ext uri="{BB962C8B-B14F-4D97-AF65-F5344CB8AC3E}">
        <p14:creationId xmlns:p14="http://schemas.microsoft.com/office/powerpoint/2010/main" val="165940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implementation files(</a:t>
            </a:r>
            <a:r>
              <a:rPr lang="en-US" altLang="zh-CN" sz="1200" b="1" kern="1200" dirty="0" smtClean="0">
                <a:solidFill>
                  <a:schemeClr val="tx1"/>
                </a:solidFill>
                <a:effectLst/>
                <a:latin typeface="+mn-lt"/>
                <a:ea typeface="+mn-ea"/>
                <a:cs typeface="+mn-cs"/>
              </a:rPr>
              <a:t>'libs/robotium-solo-5.6.3-javadoc.jar'</a:t>
            </a:r>
            <a:r>
              <a:rPr lang="en-US" altLang="zh-CN" dirty="0" smtClean="0"/>
              <a:t>)</a:t>
            </a:r>
            <a:br>
              <a:rPr lang="en-US" altLang="zh-CN" dirty="0" smtClean="0"/>
            </a:br>
            <a:r>
              <a:rPr lang="en-US" altLang="zh-CN" dirty="0" smtClean="0"/>
              <a:t>implementation files(</a:t>
            </a:r>
            <a:r>
              <a:rPr lang="en-US" altLang="zh-CN" sz="1200" b="1" kern="1200" dirty="0" smtClean="0">
                <a:solidFill>
                  <a:schemeClr val="tx1"/>
                </a:solidFill>
                <a:effectLst/>
                <a:latin typeface="+mn-lt"/>
                <a:ea typeface="+mn-ea"/>
                <a:cs typeface="+mn-cs"/>
              </a:rPr>
              <a:t>'libs/robotium-solo-5.6.3.jar'</a:t>
            </a:r>
            <a:r>
              <a:rPr lang="en-US" altLang="zh-CN" dirty="0" smtClean="0"/>
              <a:t>)</a:t>
            </a:r>
            <a:br>
              <a:rPr lang="en-US" altLang="zh-CN" dirty="0" smtClean="0"/>
            </a:br>
            <a:r>
              <a:rPr lang="en-US" altLang="zh-CN" dirty="0" smtClean="0"/>
              <a:t>implementation </a:t>
            </a:r>
            <a:r>
              <a:rPr lang="en-US" altLang="zh-CN" sz="1200" b="1" kern="1200" dirty="0" smtClean="0">
                <a:solidFill>
                  <a:schemeClr val="tx1"/>
                </a:solidFill>
                <a:effectLst/>
                <a:latin typeface="+mn-lt"/>
                <a:ea typeface="+mn-ea"/>
                <a:cs typeface="+mn-cs"/>
              </a:rPr>
              <a:t>'com.android.support.test:rules:1.0.2'</a:t>
            </a:r>
            <a:endParaRPr lang="zh-CN" altLang="en-US" dirty="0"/>
          </a:p>
        </p:txBody>
      </p:sp>
      <p:sp>
        <p:nvSpPr>
          <p:cNvPr id="4" name="灯片编号占位符 3"/>
          <p:cNvSpPr>
            <a:spLocks noGrp="1"/>
          </p:cNvSpPr>
          <p:nvPr>
            <p:ph type="sldNum" sz="quarter" idx="10"/>
          </p:nvPr>
        </p:nvSpPr>
        <p:spPr/>
        <p:txBody>
          <a:bodyPr/>
          <a:lstStyle/>
          <a:p>
            <a:fld id="{C380DC1F-D7D8-46AC-BE97-1D1FDE5DE926}" type="slidenum">
              <a:rPr lang="zh-CN" altLang="en-US" smtClean="0"/>
              <a:t>17</a:t>
            </a:fld>
            <a:endParaRPr lang="zh-CN" altLang="en-US"/>
          </a:p>
        </p:txBody>
      </p:sp>
    </p:spTree>
    <p:extLst>
      <p:ext uri="{BB962C8B-B14F-4D97-AF65-F5344CB8AC3E}">
        <p14:creationId xmlns:p14="http://schemas.microsoft.com/office/powerpoint/2010/main" val="333808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为了保证运行在同一个进程当中</a:t>
            </a:r>
            <a:endParaRPr lang="zh-CN" altLang="en-US" dirty="0"/>
          </a:p>
        </p:txBody>
      </p:sp>
      <p:sp>
        <p:nvSpPr>
          <p:cNvPr id="4" name="灯片编号占位符 3"/>
          <p:cNvSpPr>
            <a:spLocks noGrp="1"/>
          </p:cNvSpPr>
          <p:nvPr>
            <p:ph type="sldNum" sz="quarter" idx="10"/>
          </p:nvPr>
        </p:nvSpPr>
        <p:spPr/>
        <p:txBody>
          <a:bodyPr/>
          <a:lstStyle/>
          <a:p>
            <a:fld id="{C380DC1F-D7D8-46AC-BE97-1D1FDE5DE926}" type="slidenum">
              <a:rPr lang="zh-CN" altLang="en-US" smtClean="0"/>
              <a:t>26</a:t>
            </a:fld>
            <a:endParaRPr lang="zh-CN" altLang="en-US"/>
          </a:p>
        </p:txBody>
      </p:sp>
    </p:spTree>
    <p:extLst>
      <p:ext uri="{BB962C8B-B14F-4D97-AF65-F5344CB8AC3E}">
        <p14:creationId xmlns:p14="http://schemas.microsoft.com/office/powerpoint/2010/main" val="311107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E:\AndroidSDK\build-tools\28.0.3 </a:t>
            </a:r>
            <a:r>
              <a:rPr lang="zh-CN" altLang="en-US" dirty="0" smtClean="0"/>
              <a:t>目录下</a:t>
            </a:r>
            <a:r>
              <a:rPr lang="en-US" altLang="zh-CN" sz="1200" dirty="0" smtClean="0">
                <a:latin typeface="+mn-ea"/>
              </a:rPr>
              <a:t>zipalign.exe</a:t>
            </a:r>
            <a:endParaRPr lang="zh-CN" altLang="en-US" dirty="0"/>
          </a:p>
        </p:txBody>
      </p:sp>
      <p:sp>
        <p:nvSpPr>
          <p:cNvPr id="4" name="灯片编号占位符 3"/>
          <p:cNvSpPr>
            <a:spLocks noGrp="1"/>
          </p:cNvSpPr>
          <p:nvPr>
            <p:ph type="sldNum" sz="quarter" idx="10"/>
          </p:nvPr>
        </p:nvSpPr>
        <p:spPr/>
        <p:txBody>
          <a:bodyPr/>
          <a:lstStyle/>
          <a:p>
            <a:fld id="{C380DC1F-D7D8-46AC-BE97-1D1FDE5DE926}" type="slidenum">
              <a:rPr lang="zh-CN" altLang="en-US" smtClean="0"/>
              <a:t>27</a:t>
            </a:fld>
            <a:endParaRPr lang="zh-CN" altLang="en-US"/>
          </a:p>
        </p:txBody>
      </p:sp>
    </p:spTree>
    <p:extLst>
      <p:ext uri="{BB962C8B-B14F-4D97-AF65-F5344CB8AC3E}">
        <p14:creationId xmlns:p14="http://schemas.microsoft.com/office/powerpoint/2010/main" val="378526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在</a:t>
            </a:r>
            <a:r>
              <a:rPr lang="en-US" altLang="zh-CN" dirty="0" smtClean="0"/>
              <a:t>Robotium</a:t>
            </a:r>
            <a:r>
              <a:rPr lang="zh-CN" altLang="en-US" dirty="0" smtClean="0"/>
              <a:t>中，截图的方法时调用</a:t>
            </a:r>
            <a:r>
              <a:rPr lang="en-US" altLang="zh-CN" dirty="0" err="1" smtClean="0"/>
              <a:t>takeScreenshot</a:t>
            </a:r>
            <a:r>
              <a:rPr lang="en-US" altLang="zh-CN" dirty="0" smtClean="0"/>
              <a:t>()</a:t>
            </a:r>
            <a:r>
              <a:rPr lang="zh-CN" altLang="en-US" dirty="0" smtClean="0"/>
              <a:t>。 </a:t>
            </a:r>
          </a:p>
          <a:p>
            <a:r>
              <a:rPr lang="zh-CN" altLang="en-US" dirty="0" smtClean="0"/>
              <a:t>但有使用你会发现明明代码里调用了</a:t>
            </a:r>
            <a:r>
              <a:rPr lang="en-US" altLang="zh-CN" dirty="0" err="1" smtClean="0"/>
              <a:t>solo.takeScreenshot</a:t>
            </a:r>
            <a:r>
              <a:rPr lang="en-US" altLang="zh-CN" dirty="0" smtClean="0"/>
              <a:t>()</a:t>
            </a:r>
            <a:r>
              <a:rPr lang="zh-CN" altLang="en-US" dirty="0" smtClean="0"/>
              <a:t>，但却没有截图成功，那是因为被测试的应用没有</a:t>
            </a:r>
            <a:r>
              <a:rPr lang="en-US" altLang="zh-CN" dirty="0" smtClean="0"/>
              <a:t>SD</a:t>
            </a:r>
            <a:r>
              <a:rPr lang="zh-CN" altLang="en-US" dirty="0" smtClean="0"/>
              <a:t>卡的权限（因为该方法会把截图保存在</a:t>
            </a:r>
            <a:r>
              <a:rPr lang="en-US" altLang="zh-CN" dirty="0" smtClean="0"/>
              <a:t>SD</a:t>
            </a:r>
            <a:r>
              <a:rPr lang="zh-CN" altLang="en-US" dirty="0" smtClean="0"/>
              <a:t>卡中）。 </a:t>
            </a:r>
          </a:p>
          <a:p>
            <a:r>
              <a:rPr lang="zh-CN" altLang="en-US" dirty="0" smtClean="0"/>
              <a:t>因此要使用该方法，必须在被测工程的</a:t>
            </a:r>
            <a:r>
              <a:rPr lang="en-US" altLang="zh-CN" dirty="0" smtClean="0"/>
              <a:t>AndroidManifest.xml</a:t>
            </a:r>
            <a:r>
              <a:rPr lang="zh-CN" altLang="en-US" dirty="0" smtClean="0"/>
              <a:t>中添加如下标示：   </a:t>
            </a:r>
          </a:p>
          <a:p>
            <a:r>
              <a:rPr lang="zh-CN" altLang="en-US" dirty="0" smtClean="0"/>
              <a:t>      </a:t>
            </a:r>
            <a:r>
              <a:rPr lang="en-US" altLang="zh-CN" dirty="0" smtClean="0"/>
              <a:t>&lt; uses-permission    </a:t>
            </a:r>
          </a:p>
          <a:p>
            <a:r>
              <a:rPr lang="en-US" altLang="zh-CN" dirty="0" smtClean="0"/>
              <a:t>             </a:t>
            </a:r>
            <a:r>
              <a:rPr lang="en-US" altLang="zh-CN" dirty="0" err="1" smtClean="0"/>
              <a:t>android:name</a:t>
            </a:r>
            <a:r>
              <a:rPr lang="en-US" altLang="zh-CN" dirty="0" smtClean="0"/>
              <a:t>= "</a:t>
            </a:r>
            <a:r>
              <a:rPr lang="en-US" altLang="zh-CN" dirty="0" err="1" smtClean="0"/>
              <a:t>android.permission.WRITE_EXTERNAL_STORAGE</a:t>
            </a:r>
            <a:r>
              <a:rPr lang="en-US" altLang="zh-CN" dirty="0" smtClean="0"/>
              <a:t>"  &gt; </a:t>
            </a:r>
          </a:p>
          <a:p>
            <a:r>
              <a:rPr lang="en-US" altLang="zh-CN" dirty="0" smtClean="0"/>
              <a:t>&lt;/ uses-permission &gt;   </a:t>
            </a:r>
          </a:p>
          <a:p>
            <a:r>
              <a:rPr lang="zh-CN" altLang="en-US" sz="1200" kern="1200" dirty="0" smtClean="0">
                <a:solidFill>
                  <a:schemeClr val="tx1"/>
                </a:solidFill>
                <a:effectLst/>
                <a:latin typeface="+mn-lt"/>
                <a:ea typeface="+mn-ea"/>
                <a:cs typeface="+mn-cs"/>
              </a:rPr>
              <a:t>调用该方法会将截图保存在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sdcard</a:t>
            </a:r>
            <a:r>
              <a:rPr lang="en-US" altLang="zh-CN" sz="1200" kern="1200" dirty="0" smtClean="0">
                <a:solidFill>
                  <a:schemeClr val="tx1"/>
                </a:solidFill>
                <a:effectLst/>
                <a:latin typeface="+mn-lt"/>
                <a:ea typeface="+mn-ea"/>
                <a:cs typeface="+mn-cs"/>
              </a:rPr>
              <a:t>/Robotium-Screenshots/ </a:t>
            </a:r>
            <a:r>
              <a:rPr lang="zh-CN" altLang="en-US" sz="1200" kern="1200" dirty="0" smtClean="0">
                <a:solidFill>
                  <a:schemeClr val="tx1"/>
                </a:solidFill>
                <a:effectLst/>
                <a:latin typeface="+mn-lt"/>
                <a:ea typeface="+mn-ea"/>
                <a:cs typeface="+mn-cs"/>
              </a:rPr>
              <a:t>的文件夹中，截图为默认名字</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380DC1F-D7D8-46AC-BE97-1D1FDE5DE926}" type="slidenum">
              <a:rPr lang="zh-CN" altLang="en-US" smtClean="0"/>
              <a:t>41</a:t>
            </a:fld>
            <a:endParaRPr lang="zh-CN" altLang="en-US"/>
          </a:p>
        </p:txBody>
      </p:sp>
    </p:spTree>
    <p:extLst>
      <p:ext uri="{BB962C8B-B14F-4D97-AF65-F5344CB8AC3E}">
        <p14:creationId xmlns:p14="http://schemas.microsoft.com/office/powerpoint/2010/main" val="89273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hasCustomPrompt="1"/>
          </p:nvPr>
        </p:nvSpPr>
        <p:spPr>
          <a:xfrm>
            <a:off x="-26404" y="-121551"/>
            <a:ext cx="9171992" cy="735701"/>
          </a:xfrm>
        </p:spPr>
        <p:txBody>
          <a:bodyPr>
            <a:normAutofit/>
          </a:bodyPr>
          <a:lstStyle>
            <a:lvl1pPr>
              <a:defRPr sz="4000" b="1">
                <a:solidFill>
                  <a:schemeClr val="bg1"/>
                </a:solidFill>
                <a:latin typeface="+mn-ea"/>
                <a:ea typeface="+mn-ea"/>
              </a:defRPr>
            </a:lvl1pPr>
          </a:lstStyle>
          <a:p>
            <a:r>
              <a:rPr lang="zh-CN" altLang="en-US" dirty="0" smtClean="0"/>
              <a:t>本章大纲</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robotium.com/pages/user-guide-android-studi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recorder.robotium.com/downloads/re-sign.ja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recorder.robotium.com/javadoc/"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2031690"/>
            <a:ext cx="7772400" cy="1102519"/>
          </a:xfrm>
        </p:spPr>
        <p:txBody>
          <a:bodyPr/>
          <a:lstStyle/>
          <a:p>
            <a:r>
              <a:rPr lang="en-US" altLang="zh-CN" dirty="0"/>
              <a:t>Robotium</a:t>
            </a:r>
            <a:r>
              <a:rPr lang="zh-CN" altLang="en-US" dirty="0"/>
              <a:t>自动化测试框架</a:t>
            </a:r>
          </a:p>
        </p:txBody>
      </p:sp>
      <p:sp>
        <p:nvSpPr>
          <p:cNvPr id="3" name="矩形 2"/>
          <p:cNvSpPr/>
          <p:nvPr/>
        </p:nvSpPr>
        <p:spPr>
          <a:xfrm>
            <a:off x="1475656" y="3507854"/>
            <a:ext cx="6413954" cy="369332"/>
          </a:xfrm>
          <a:prstGeom prst="rect">
            <a:avLst/>
          </a:prstGeom>
        </p:spPr>
        <p:txBody>
          <a:bodyPr wrap="square">
            <a:spAutoFit/>
          </a:bodyPr>
          <a:lstStyle/>
          <a:p>
            <a:r>
              <a:rPr lang="en-US" altLang="zh-CN" dirty="0">
                <a:solidFill>
                  <a:schemeClr val="bg1"/>
                </a:solidFill>
                <a:latin typeface="华文楷体" panose="02010600040101010101" pitchFamily="2" charset="-122"/>
                <a:ea typeface="华文楷体" panose="02010600040101010101" pitchFamily="2" charset="-122"/>
              </a:rPr>
              <a:t>https://github.com/RobotiumTech/robotium/wiki/Downloads</a:t>
            </a:r>
            <a:endParaRPr lang="zh-CN" altLang="en-US" dirty="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7833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51571"/>
            <a:ext cx="8229600" cy="3394472"/>
          </a:xfrm>
        </p:spPr>
        <p:txBody>
          <a:bodyPr>
            <a:normAutofit fontScale="70000" lnSpcReduction="2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solidFill>
                  <a:srgbClr val="FF0000"/>
                </a:solidFill>
              </a:rPr>
              <a:t>Robotium</a:t>
            </a:r>
            <a:r>
              <a:rPr lang="zh-CN" altLang="en-US" sz="2800" dirty="0">
                <a:solidFill>
                  <a:srgbClr val="FF0000"/>
                </a:solidFill>
              </a:rPr>
              <a:t>白盒自动化</a:t>
            </a:r>
            <a:r>
              <a:rPr lang="zh-CN" altLang="en-US" sz="2800" dirty="0" smtClean="0">
                <a:solidFill>
                  <a:srgbClr val="FF0000"/>
                </a:solidFill>
              </a:rPr>
              <a:t>测试</a:t>
            </a:r>
            <a:endParaRPr lang="en-US" altLang="zh-CN" sz="2800" dirty="0" smtClean="0">
              <a:solidFill>
                <a:srgbClr val="FF0000"/>
              </a:solidFill>
            </a:endParaRPr>
          </a:p>
          <a:p>
            <a:pPr>
              <a:lnSpc>
                <a:spcPct val="150000"/>
              </a:lnSpc>
            </a:pPr>
            <a:r>
              <a:rPr lang="en-US" altLang="zh-CN" sz="2800" dirty="0"/>
              <a:t>Robotium</a:t>
            </a:r>
            <a:r>
              <a:rPr lang="zh-CN" altLang="en-US" sz="2800" dirty="0"/>
              <a:t>录制回放工具</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309054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51571"/>
            <a:ext cx="8229600" cy="3394472"/>
          </a:xfrm>
        </p:spPr>
        <p:txBody>
          <a:bodyPr>
            <a:normAutofit/>
          </a:bodyPr>
          <a:lstStyle/>
          <a:p>
            <a:r>
              <a:rPr lang="en-US" altLang="zh-CN" sz="2400" dirty="0">
                <a:latin typeface="华文楷体" panose="02010600040101010101" pitchFamily="2" charset="-122"/>
                <a:ea typeface="华文楷体" panose="02010600040101010101" pitchFamily="2" charset="-122"/>
              </a:rPr>
              <a:t>https://github.com/RobotiumTech/robotium/wiki/Downloads</a:t>
            </a: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zh-CN" altLang="en-US" dirty="0" smtClean="0"/>
              <a:t>第一个</a:t>
            </a:r>
            <a:r>
              <a:rPr lang="en-US" altLang="zh-CN" dirty="0" smtClean="0"/>
              <a:t>Robotium</a:t>
            </a:r>
            <a:r>
              <a:rPr lang="zh-CN" altLang="en-US" dirty="0" smtClean="0"/>
              <a:t>实例</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425" y="1545636"/>
            <a:ext cx="6694487"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755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File-&gt;open</a:t>
            </a:r>
            <a:endParaRPr lang="zh-CN" altLang="en-US" dirty="0"/>
          </a:p>
        </p:txBody>
      </p:sp>
      <p:sp>
        <p:nvSpPr>
          <p:cNvPr id="2" name="标题 1"/>
          <p:cNvSpPr>
            <a:spLocks noGrp="1"/>
          </p:cNvSpPr>
          <p:nvPr>
            <p:ph type="title"/>
          </p:nvPr>
        </p:nvSpPr>
        <p:spPr/>
        <p:txBody>
          <a:bodyPr>
            <a:normAutofit/>
          </a:bodyPr>
          <a:lstStyle/>
          <a:p>
            <a:r>
              <a:rPr lang="zh-CN" altLang="en-US" dirty="0"/>
              <a:t>导入样例项目</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672" y="1113588"/>
            <a:ext cx="41338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55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样例结构分析</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3" y="1221600"/>
            <a:ext cx="2524125" cy="283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95936" y="1545636"/>
            <a:ext cx="4320480" cy="1348061"/>
          </a:xfrm>
          <a:prstGeom prst="rect">
            <a:avLst/>
          </a:prstGeom>
          <a:noFill/>
        </p:spPr>
        <p:txBody>
          <a:bodyPr wrap="square" rtlCol="0">
            <a:spAutoFit/>
          </a:bodyPr>
          <a:lstStyle/>
          <a:p>
            <a:pPr>
              <a:spcBef>
                <a:spcPct val="20000"/>
              </a:spcBef>
            </a:pPr>
            <a:r>
              <a:rPr lang="en-US" altLang="zh-CN" sz="2400" dirty="0">
                <a:latin typeface="+mn-ea"/>
              </a:rPr>
              <a:t>1.</a:t>
            </a:r>
            <a:r>
              <a:rPr lang="zh-CN" altLang="en-US" sz="2400" dirty="0">
                <a:latin typeface="+mn-ea"/>
              </a:rPr>
              <a:t>源代码的实现</a:t>
            </a:r>
            <a:endParaRPr lang="en-US" altLang="zh-CN" sz="2400" dirty="0">
              <a:latin typeface="+mn-ea"/>
            </a:endParaRPr>
          </a:p>
          <a:p>
            <a:pPr>
              <a:spcBef>
                <a:spcPct val="20000"/>
              </a:spcBef>
            </a:pPr>
            <a:r>
              <a:rPr lang="en-US" altLang="zh-CN" sz="2400" dirty="0">
                <a:latin typeface="+mn-ea"/>
              </a:rPr>
              <a:t>2.</a:t>
            </a:r>
            <a:r>
              <a:rPr lang="zh-CN" altLang="en-US" sz="2400" dirty="0">
                <a:latin typeface="+mn-ea"/>
              </a:rPr>
              <a:t>布局文件</a:t>
            </a:r>
            <a:endParaRPr lang="en-US" altLang="zh-CN" sz="2400" dirty="0">
              <a:latin typeface="+mn-ea"/>
            </a:endParaRPr>
          </a:p>
          <a:p>
            <a:pPr>
              <a:spcBef>
                <a:spcPct val="20000"/>
              </a:spcBef>
            </a:pPr>
            <a:r>
              <a:rPr lang="en-US" altLang="zh-CN" sz="2400" dirty="0">
                <a:latin typeface="+mn-ea"/>
              </a:rPr>
              <a:t>3.</a:t>
            </a:r>
            <a:r>
              <a:rPr lang="zh-CN" altLang="en-US" sz="2400" dirty="0">
                <a:latin typeface="+mn-ea"/>
              </a:rPr>
              <a:t>菜单文件</a:t>
            </a:r>
          </a:p>
        </p:txBody>
      </p:sp>
    </p:spTree>
    <p:extLst>
      <p:ext uri="{BB962C8B-B14F-4D97-AF65-F5344CB8AC3E}">
        <p14:creationId xmlns:p14="http://schemas.microsoft.com/office/powerpoint/2010/main" val="1195511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89552"/>
            <a:ext cx="8229600" cy="4191930"/>
          </a:xfrm>
        </p:spPr>
        <p:txBody>
          <a:bodyPr>
            <a:normAutofit fontScale="40000" lnSpcReduction="20000"/>
          </a:bodyPr>
          <a:lstStyle/>
          <a:p>
            <a:pPr>
              <a:lnSpc>
                <a:spcPct val="170000"/>
              </a:lnSpc>
            </a:pPr>
            <a:r>
              <a:rPr lang="en-US" altLang="zh-CN" sz="3800" dirty="0">
                <a:latin typeface="+mn-ea"/>
              </a:rPr>
              <a:t>NotesList Activity: </a:t>
            </a:r>
            <a:r>
              <a:rPr lang="zh-CN" altLang="en-US" sz="3800" dirty="0">
                <a:latin typeface="+mn-ea"/>
              </a:rPr>
              <a:t>列出所有的日记的界面。同时这个也是</a:t>
            </a:r>
            <a:r>
              <a:rPr lang="en-US" altLang="zh-CN" sz="3800" dirty="0" err="1">
                <a:latin typeface="+mn-ea"/>
              </a:rPr>
              <a:t>NotePad</a:t>
            </a:r>
            <a:r>
              <a:rPr lang="zh-CN" altLang="en-US" sz="3800" dirty="0">
                <a:latin typeface="+mn-ea"/>
              </a:rPr>
              <a:t>的主界面</a:t>
            </a:r>
            <a:r>
              <a:rPr lang="zh-CN" altLang="en-US" sz="3800" dirty="0" smtClean="0">
                <a:latin typeface="+mn-ea"/>
              </a:rPr>
              <a:t>，点击</a:t>
            </a:r>
            <a:r>
              <a:rPr lang="en-US" altLang="zh-CN" sz="3800" dirty="0" err="1">
                <a:latin typeface="+mn-ea"/>
              </a:rPr>
              <a:t>NotePad</a:t>
            </a:r>
            <a:r>
              <a:rPr lang="zh-CN" altLang="en-US" sz="3800" dirty="0">
                <a:latin typeface="+mn-ea"/>
              </a:rPr>
              <a:t>应用图标之后就会进入到这个界面</a:t>
            </a:r>
          </a:p>
          <a:p>
            <a:pPr>
              <a:lnSpc>
                <a:spcPct val="170000"/>
              </a:lnSpc>
            </a:pPr>
            <a:r>
              <a:rPr lang="en-US" altLang="zh-CN" sz="3800" dirty="0" err="1">
                <a:latin typeface="+mn-ea"/>
              </a:rPr>
              <a:t>NoteEditor</a:t>
            </a:r>
            <a:r>
              <a:rPr lang="en-US" altLang="zh-CN" sz="3800" dirty="0">
                <a:latin typeface="+mn-ea"/>
              </a:rPr>
              <a:t> Activity: </a:t>
            </a:r>
            <a:r>
              <a:rPr lang="zh-CN" altLang="en-US" sz="3800" dirty="0">
                <a:latin typeface="+mn-ea"/>
              </a:rPr>
              <a:t>日记增加或者编辑界面。用户可以进入到这个界面增加一个日记，同时也可以对已经有的日记进行编辑</a:t>
            </a:r>
          </a:p>
          <a:p>
            <a:pPr>
              <a:lnSpc>
                <a:spcPct val="170000"/>
              </a:lnSpc>
            </a:pPr>
            <a:r>
              <a:rPr lang="en-US" altLang="zh-CN" sz="3800" dirty="0" err="1">
                <a:latin typeface="+mn-ea"/>
              </a:rPr>
              <a:t>TitleEditor</a:t>
            </a:r>
            <a:r>
              <a:rPr lang="en-US" altLang="zh-CN" sz="3800" dirty="0">
                <a:latin typeface="+mn-ea"/>
              </a:rPr>
              <a:t> Activity: </a:t>
            </a:r>
            <a:r>
              <a:rPr lang="zh-CN" altLang="en-US" sz="3800" dirty="0">
                <a:latin typeface="+mn-ea"/>
              </a:rPr>
              <a:t>日记标题修改界面。用户可以进入该界面进行日记标题的修改</a:t>
            </a:r>
          </a:p>
          <a:p>
            <a:pPr>
              <a:lnSpc>
                <a:spcPct val="170000"/>
              </a:lnSpc>
            </a:pPr>
            <a:r>
              <a:rPr lang="zh-CN" altLang="en-US" sz="3800" dirty="0">
                <a:latin typeface="+mn-ea"/>
              </a:rPr>
              <a:t>上下文菜单</a:t>
            </a:r>
            <a:r>
              <a:rPr lang="en-US" altLang="zh-CN" sz="3800" dirty="0">
                <a:latin typeface="+mn-ea"/>
              </a:rPr>
              <a:t>Context Menu: </a:t>
            </a:r>
            <a:r>
              <a:rPr lang="zh-CN" altLang="en-US" sz="3800" dirty="0">
                <a:latin typeface="+mn-ea"/>
              </a:rPr>
              <a:t>在</a:t>
            </a:r>
            <a:r>
              <a:rPr lang="en-US" altLang="zh-CN" sz="3800" dirty="0">
                <a:latin typeface="+mn-ea"/>
              </a:rPr>
              <a:t>NotesList</a:t>
            </a:r>
            <a:r>
              <a:rPr lang="zh-CN" altLang="en-US" sz="3800" dirty="0">
                <a:latin typeface="+mn-ea"/>
              </a:rPr>
              <a:t>界面长按一个日记项会弹出一个上下文菜单并提供多个选项给用户选择，用户可以通过上下文菜单来对该日记进行多个操作</a:t>
            </a:r>
          </a:p>
          <a:p>
            <a:pPr>
              <a:lnSpc>
                <a:spcPct val="170000"/>
              </a:lnSpc>
            </a:pPr>
            <a:r>
              <a:rPr lang="zh-CN" altLang="en-US" sz="3800" dirty="0">
                <a:latin typeface="+mn-ea"/>
              </a:rPr>
              <a:t>系统菜单</a:t>
            </a:r>
            <a:r>
              <a:rPr lang="en-US" altLang="zh-CN" sz="3800" dirty="0">
                <a:latin typeface="+mn-ea"/>
              </a:rPr>
              <a:t>Option Menu: </a:t>
            </a:r>
            <a:r>
              <a:rPr lang="zh-CN" altLang="en-US" sz="3800" dirty="0">
                <a:latin typeface="+mn-ea"/>
              </a:rPr>
              <a:t>用户按下你的安卓手机的系统菜单物理键会弹出系统菜单选项，在不同的界面会提供不同的选项功能帮组大家对日记进行操作</a:t>
            </a:r>
          </a:p>
          <a:p>
            <a:endParaRPr lang="zh-CN" altLang="en-US" dirty="0"/>
          </a:p>
        </p:txBody>
      </p:sp>
      <p:sp>
        <p:nvSpPr>
          <p:cNvPr id="2" name="标题 1"/>
          <p:cNvSpPr>
            <a:spLocks noGrp="1"/>
          </p:cNvSpPr>
          <p:nvPr>
            <p:ph type="title"/>
          </p:nvPr>
        </p:nvSpPr>
        <p:spPr/>
        <p:txBody>
          <a:bodyPr>
            <a:normAutofit/>
          </a:bodyPr>
          <a:lstStyle/>
          <a:p>
            <a:r>
              <a:rPr lang="zh-CN" altLang="en-US" dirty="0"/>
              <a:t>样例代码分析</a:t>
            </a:r>
          </a:p>
        </p:txBody>
      </p:sp>
    </p:spTree>
    <p:extLst>
      <p:ext uri="{BB962C8B-B14F-4D97-AF65-F5344CB8AC3E}">
        <p14:creationId xmlns:p14="http://schemas.microsoft.com/office/powerpoint/2010/main" val="3559960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43558"/>
            <a:ext cx="8229600" cy="3780420"/>
          </a:xfrm>
        </p:spPr>
        <p:txBody>
          <a:bodyPr>
            <a:normAutofit fontScale="77500" lnSpcReduction="20000"/>
          </a:bodyPr>
          <a:lstStyle/>
          <a:p>
            <a:pPr>
              <a:lnSpc>
                <a:spcPct val="160000"/>
              </a:lnSpc>
            </a:pPr>
            <a:r>
              <a:rPr lang="zh-CN" altLang="en-US" sz="2200" dirty="0">
                <a:latin typeface="+mn-ea"/>
              </a:rPr>
              <a:t>测试类在设备或仿真器上运行，必须在前面加上</a:t>
            </a:r>
            <a:r>
              <a:rPr lang="en-US" altLang="zh-CN" sz="2200" dirty="0">
                <a:latin typeface="+mn-ea"/>
              </a:rPr>
              <a:t>@</a:t>
            </a:r>
            <a:r>
              <a:rPr lang="en-US" altLang="zh-CN" sz="2200" dirty="0" err="1">
                <a:latin typeface="+mn-ea"/>
              </a:rPr>
              <a:t>RunWith</a:t>
            </a:r>
            <a:r>
              <a:rPr lang="en-US" altLang="zh-CN" sz="2200" dirty="0">
                <a:latin typeface="+mn-ea"/>
              </a:rPr>
              <a:t>(AndroidJUnit4.class)</a:t>
            </a:r>
            <a:r>
              <a:rPr lang="zh-CN" altLang="en-US" sz="2200" dirty="0">
                <a:latin typeface="+mn-ea"/>
              </a:rPr>
              <a:t>注释</a:t>
            </a:r>
            <a:endParaRPr lang="en-US" altLang="zh-CN" sz="2200" dirty="0">
              <a:latin typeface="+mn-ea"/>
            </a:endParaRPr>
          </a:p>
          <a:p>
            <a:pPr>
              <a:lnSpc>
                <a:spcPct val="160000"/>
              </a:lnSpc>
            </a:pPr>
            <a:r>
              <a:rPr lang="en-US" altLang="zh-CN" sz="2200" dirty="0" err="1">
                <a:latin typeface="+mn-ea"/>
              </a:rPr>
              <a:t>AndroidJUnitRunner</a:t>
            </a:r>
            <a:r>
              <a:rPr lang="zh-CN" altLang="en-US" sz="2200" dirty="0">
                <a:latin typeface="+mn-ea"/>
              </a:rPr>
              <a:t>是一个可以用来运行</a:t>
            </a:r>
            <a:r>
              <a:rPr lang="en-US" altLang="zh-CN" sz="2200" dirty="0" err="1">
                <a:latin typeface="+mn-ea"/>
              </a:rPr>
              <a:t>JUnit</a:t>
            </a:r>
            <a:r>
              <a:rPr lang="en-US" altLang="zh-CN" sz="2200" dirty="0">
                <a:latin typeface="+mn-ea"/>
              </a:rPr>
              <a:t> 3</a:t>
            </a:r>
            <a:r>
              <a:rPr lang="zh-CN" altLang="en-US" sz="2200" dirty="0">
                <a:latin typeface="+mn-ea"/>
              </a:rPr>
              <a:t>和</a:t>
            </a:r>
            <a:r>
              <a:rPr lang="en-US" altLang="zh-CN" sz="2200" dirty="0" err="1">
                <a:latin typeface="+mn-ea"/>
              </a:rPr>
              <a:t>JUnit</a:t>
            </a:r>
            <a:r>
              <a:rPr lang="en-US" altLang="zh-CN" sz="2200" dirty="0">
                <a:latin typeface="+mn-ea"/>
              </a:rPr>
              <a:t> 4</a:t>
            </a:r>
            <a:r>
              <a:rPr lang="zh-CN" altLang="en-US" sz="2200" dirty="0">
                <a:latin typeface="+mn-ea"/>
              </a:rPr>
              <a:t>样式的测试类的</a:t>
            </a:r>
            <a:r>
              <a:rPr lang="en-US" altLang="zh-CN" sz="2200" dirty="0">
                <a:latin typeface="+mn-ea"/>
              </a:rPr>
              <a:t>Test Runner</a:t>
            </a:r>
          </a:p>
          <a:p>
            <a:pPr>
              <a:lnSpc>
                <a:spcPct val="160000"/>
              </a:lnSpc>
            </a:pPr>
            <a:r>
              <a:rPr lang="en-US" altLang="zh-CN" sz="2200" dirty="0" err="1">
                <a:latin typeface="+mn-ea"/>
              </a:rPr>
              <a:t>setUp</a:t>
            </a:r>
            <a:r>
              <a:rPr lang="en-US" altLang="zh-CN" sz="2200" dirty="0">
                <a:latin typeface="+mn-ea"/>
              </a:rPr>
              <a:t>()</a:t>
            </a:r>
            <a:r>
              <a:rPr lang="zh-CN" altLang="en-US" sz="2200" dirty="0">
                <a:latin typeface="+mn-ea"/>
              </a:rPr>
              <a:t>函数是在运行测试用例之前做一些准备的工作，通常调用</a:t>
            </a:r>
            <a:r>
              <a:rPr lang="en-US" altLang="zh-CN" sz="2200" dirty="0" err="1">
                <a:latin typeface="+mn-ea"/>
              </a:rPr>
              <a:t>getInstrumentation</a:t>
            </a:r>
            <a:r>
              <a:rPr lang="en-US" altLang="zh-CN" sz="2200" dirty="0" smtClean="0">
                <a:latin typeface="+mn-ea"/>
              </a:rPr>
              <a:t>()</a:t>
            </a:r>
            <a:r>
              <a:rPr lang="zh-CN" altLang="en-US" sz="2200" dirty="0" smtClean="0">
                <a:latin typeface="+mn-ea"/>
              </a:rPr>
              <a:t>和</a:t>
            </a:r>
            <a:r>
              <a:rPr lang="en-US" altLang="zh-CN" sz="2200" dirty="0" err="1">
                <a:latin typeface="+mn-ea"/>
              </a:rPr>
              <a:t>getActivity</a:t>
            </a:r>
            <a:r>
              <a:rPr lang="en-US" altLang="zh-CN" sz="2200" dirty="0">
                <a:latin typeface="+mn-ea"/>
              </a:rPr>
              <a:t>()</a:t>
            </a:r>
            <a:r>
              <a:rPr lang="zh-CN" altLang="en-US" sz="2200" dirty="0">
                <a:latin typeface="+mn-ea"/>
              </a:rPr>
              <a:t>来获取当前</a:t>
            </a:r>
            <a:r>
              <a:rPr lang="zh-CN" altLang="en-US" sz="2200" dirty="0" smtClean="0">
                <a:latin typeface="+mn-ea"/>
              </a:rPr>
              <a:t>测试的设备和</a:t>
            </a:r>
            <a:r>
              <a:rPr lang="zh-CN" altLang="en-US" sz="2200" dirty="0">
                <a:latin typeface="+mn-ea"/>
              </a:rPr>
              <a:t>待测应用启动的活动对象，并创建</a:t>
            </a:r>
            <a:r>
              <a:rPr lang="en-US" altLang="zh-CN" sz="2200" dirty="0">
                <a:latin typeface="+mn-ea"/>
              </a:rPr>
              <a:t>solo</a:t>
            </a:r>
            <a:r>
              <a:rPr lang="zh-CN" altLang="en-US" sz="2200" dirty="0">
                <a:latin typeface="+mn-ea"/>
              </a:rPr>
              <a:t>实例。</a:t>
            </a:r>
            <a:endParaRPr lang="en-US" altLang="zh-CN" sz="2200" dirty="0">
              <a:latin typeface="+mn-ea"/>
            </a:endParaRPr>
          </a:p>
          <a:p>
            <a:pPr>
              <a:lnSpc>
                <a:spcPct val="160000"/>
              </a:lnSpc>
            </a:pPr>
            <a:r>
              <a:rPr lang="en-US" altLang="zh-CN" sz="2200" dirty="0" err="1" smtClean="0">
                <a:latin typeface="+mn-ea"/>
              </a:rPr>
              <a:t>tearDown</a:t>
            </a:r>
            <a:r>
              <a:rPr lang="en-US" altLang="zh-CN" sz="2200" dirty="0">
                <a:latin typeface="+mn-ea"/>
              </a:rPr>
              <a:t>()</a:t>
            </a:r>
            <a:r>
              <a:rPr lang="zh-CN" altLang="en-US" sz="2200" dirty="0">
                <a:latin typeface="+mn-ea"/>
              </a:rPr>
              <a:t>函数是在测试用例运行完成之后做的一些收尾工作，关闭所有打开的</a:t>
            </a:r>
            <a:r>
              <a:rPr lang="en-US" altLang="zh-CN" sz="2200" dirty="0" smtClean="0">
                <a:latin typeface="+mn-ea"/>
              </a:rPr>
              <a:t>Activity</a:t>
            </a:r>
            <a:r>
              <a:rPr lang="zh-CN" altLang="en-US" sz="2200" dirty="0" smtClean="0">
                <a:latin typeface="+mn-ea"/>
              </a:rPr>
              <a:t>。</a:t>
            </a:r>
            <a:endParaRPr lang="en-US" altLang="zh-CN" sz="2200" dirty="0">
              <a:latin typeface="+mn-ea"/>
            </a:endParaRPr>
          </a:p>
          <a:p>
            <a:endParaRPr lang="zh-CN" altLang="en-US" sz="22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en-US" altLang="zh-CN" dirty="0" err="1"/>
              <a:t>robotium</a:t>
            </a:r>
            <a:r>
              <a:rPr lang="zh-CN" altLang="en-US" dirty="0"/>
              <a:t>测试代码解析</a:t>
            </a:r>
          </a:p>
        </p:txBody>
      </p:sp>
    </p:spTree>
    <p:extLst>
      <p:ext uri="{BB962C8B-B14F-4D97-AF65-F5344CB8AC3E}">
        <p14:creationId xmlns:p14="http://schemas.microsoft.com/office/powerpoint/2010/main" val="2991589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robotium</a:t>
            </a:r>
            <a:r>
              <a:rPr lang="zh-CN" altLang="en-US" dirty="0"/>
              <a:t>测试代码解析</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735806"/>
            <a:ext cx="8294687"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570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81540"/>
            <a:ext cx="8229600" cy="3718508"/>
          </a:xfrm>
        </p:spPr>
        <p:txBody>
          <a:bodyPr>
            <a:normAutofit/>
          </a:bodyPr>
          <a:lstStyle/>
          <a:p>
            <a:r>
              <a:rPr lang="zh-CN" altLang="en-US" sz="2000" dirty="0">
                <a:latin typeface="华文楷体" panose="02010600040101010101" pitchFamily="2" charset="-122"/>
                <a:ea typeface="华文楷体" panose="02010600040101010101" pitchFamily="2" charset="-122"/>
              </a:rPr>
              <a:t>以</a:t>
            </a:r>
            <a:r>
              <a:rPr lang="en-US" altLang="zh-CN" sz="2000" dirty="0" err="1">
                <a:latin typeface="华文楷体" panose="02010600040101010101" pitchFamily="2" charset="-122"/>
                <a:ea typeface="华文楷体" panose="02010600040101010101" pitchFamily="2" charset="-122"/>
              </a:rPr>
              <a:t>robotiumdemo</a:t>
            </a:r>
            <a:r>
              <a:rPr lang="zh-CN" altLang="en-US" sz="2000" dirty="0">
                <a:latin typeface="华文楷体" panose="02010600040101010101" pitchFamily="2" charset="-122"/>
                <a:ea typeface="华文楷体" panose="02010600040101010101" pitchFamily="2" charset="-122"/>
              </a:rPr>
              <a:t>为例</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导入</a:t>
            </a:r>
            <a:r>
              <a:rPr lang="en-US" altLang="zh-CN" sz="2000" dirty="0" smtClean="0">
                <a:latin typeface="华文楷体" panose="02010600040101010101" pitchFamily="2" charset="-122"/>
                <a:ea typeface="华文楷体" panose="02010600040101010101" pitchFamily="2" charset="-122"/>
              </a:rPr>
              <a:t>robotium-solo-5.6.3.jar</a:t>
            </a:r>
            <a:r>
              <a:rPr lang="zh-CN" altLang="en-US" sz="2000" dirty="0" smtClean="0">
                <a:latin typeface="华文楷体" panose="02010600040101010101" pitchFamily="2" charset="-122"/>
                <a:ea typeface="华文楷体" panose="02010600040101010101" pitchFamily="2" charset="-122"/>
              </a:rPr>
              <a:t>，在 </a:t>
            </a:r>
            <a:r>
              <a:rPr lang="en-US" altLang="zh-CN" sz="2000" dirty="0" err="1" smtClean="0">
                <a:latin typeface="华文楷体" panose="02010600040101010101" pitchFamily="2" charset="-122"/>
                <a:ea typeface="华文楷体" panose="02010600040101010101" pitchFamily="2" charset="-122"/>
              </a:rPr>
              <a:t>build.gradle</a:t>
            </a:r>
            <a:r>
              <a:rPr lang="zh-CN" altLang="en-US" sz="2000" dirty="0" smtClean="0">
                <a:latin typeface="华文楷体" panose="02010600040101010101" pitchFamily="2" charset="-122"/>
                <a:ea typeface="华文楷体" panose="02010600040101010101" pitchFamily="2" charset="-122"/>
              </a:rPr>
              <a:t>下</a:t>
            </a:r>
            <a:r>
              <a:rPr lang="en-US" altLang="zh-CN" sz="2000" dirty="0" smtClean="0"/>
              <a:t>dependencies</a:t>
            </a:r>
            <a:r>
              <a:rPr lang="zh-CN" altLang="en-US" sz="2000" dirty="0" smtClean="0"/>
              <a:t>添加</a:t>
            </a:r>
            <a:endParaRPr lang="en-US" altLang="zh-CN" sz="2000" dirty="0" smtClean="0">
              <a:latin typeface="华文楷体" panose="02010600040101010101" pitchFamily="2" charset="-122"/>
              <a:ea typeface="华文楷体" panose="02010600040101010101" pitchFamily="2" charset="-122"/>
            </a:endParaRPr>
          </a:p>
          <a:p>
            <a:pPr marL="0" indent="0">
              <a:buNone/>
            </a:pPr>
            <a:r>
              <a:rPr lang="en-US" altLang="zh-CN" sz="2000" dirty="0" err="1"/>
              <a:t>androidTestCompile</a:t>
            </a:r>
            <a:r>
              <a:rPr lang="en-US" altLang="zh-CN" sz="2000" dirty="0"/>
              <a:t> </a:t>
            </a:r>
            <a:r>
              <a:rPr lang="en-US" altLang="zh-CN" sz="2000" b="1" dirty="0" smtClean="0"/>
              <a:t>'com.jayway.android.robotium:robotium-solo:5.6.3‘</a:t>
            </a:r>
          </a:p>
          <a:p>
            <a:pPr marL="0" indent="0">
              <a:buNone/>
            </a:pPr>
            <a:r>
              <a:rPr lang="zh-CN" altLang="en-US" sz="2000" b="1" dirty="0" smtClean="0">
                <a:latin typeface="华文楷体" panose="02010600040101010101" pitchFamily="2" charset="-122"/>
                <a:ea typeface="华文楷体" panose="02010600040101010101" pitchFamily="2" charset="-122"/>
              </a:rPr>
              <a:t>或者</a:t>
            </a:r>
            <a:r>
              <a:rPr lang="en-US" altLang="zh-CN" sz="2000" dirty="0"/>
              <a:t>compile files(</a:t>
            </a:r>
            <a:r>
              <a:rPr lang="en-US" altLang="zh-CN" sz="2000" b="1" dirty="0"/>
              <a:t>'libs/robotium-solo-5.6.3.jar'</a:t>
            </a:r>
            <a:r>
              <a:rPr lang="en-US" altLang="zh-CN" sz="2000" dirty="0"/>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建议采用源码</a:t>
            </a:r>
            <a:r>
              <a:rPr lang="zh-CN" altLang="en-US" sz="2000" dirty="0">
                <a:latin typeface="华文楷体" panose="02010600040101010101" pitchFamily="2" charset="-122"/>
                <a:ea typeface="华文楷体" panose="02010600040101010101" pitchFamily="2" charset="-122"/>
              </a:rPr>
              <a:t>布局</a:t>
            </a:r>
            <a:r>
              <a:rPr lang="zh-CN" altLang="en-US" sz="2000" dirty="0" smtClean="0">
                <a:latin typeface="华文楷体" panose="02010600040101010101" pitchFamily="2" charset="-122"/>
                <a:ea typeface="华文楷体" panose="02010600040101010101" pitchFamily="2" charset="-122"/>
              </a:rPr>
              <a:t>文件</a:t>
            </a:r>
            <a:r>
              <a:rPr lang="zh-CN" altLang="en-US" sz="2000" dirty="0">
                <a:latin typeface="华文楷体" panose="02010600040101010101" pitchFamily="2" charset="-122"/>
                <a:ea typeface="华文楷体" panose="02010600040101010101" pitchFamily="2" charset="-122"/>
              </a:rPr>
              <a:t>来</a:t>
            </a:r>
            <a:r>
              <a:rPr lang="zh-CN" altLang="en-US" sz="2000" dirty="0" smtClean="0">
                <a:latin typeface="华文楷体" panose="02010600040101010101" pitchFamily="2" charset="-122"/>
                <a:ea typeface="华文楷体" panose="02010600040101010101" pitchFamily="2" charset="-122"/>
              </a:rPr>
              <a:t>定位控件，测试代码和源代码同在一个</a:t>
            </a:r>
            <a:r>
              <a:rPr lang="en-US" altLang="zh-CN" sz="2000" dirty="0" smtClean="0">
                <a:latin typeface="华文楷体" panose="02010600040101010101" pitchFamily="2" charset="-122"/>
                <a:ea typeface="华文楷体" panose="02010600040101010101" pitchFamily="2" charset="-122"/>
              </a:rPr>
              <a:t>project</a:t>
            </a:r>
            <a:r>
              <a:rPr lang="zh-CN" altLang="en-US" sz="2000" dirty="0" smtClean="0">
                <a:latin typeface="华文楷体" panose="02010600040101010101" pitchFamily="2" charset="-122"/>
                <a:ea typeface="华文楷体" panose="02010600040101010101" pitchFamily="2" charset="-122"/>
              </a:rPr>
              <a:t>中</a:t>
            </a:r>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a:xfrm>
            <a:off x="467544" y="87474"/>
            <a:ext cx="8229600" cy="486054"/>
          </a:xfrm>
        </p:spPr>
        <p:txBody>
          <a:bodyPr>
            <a:normAutofit fontScale="90000"/>
          </a:bodyPr>
          <a:lstStyle/>
          <a:p>
            <a:r>
              <a:rPr lang="en-US" altLang="zh-CN" dirty="0" err="1" smtClean="0"/>
              <a:t>robotium</a:t>
            </a:r>
            <a:r>
              <a:rPr lang="zh-CN" altLang="en-US" dirty="0" smtClean="0"/>
              <a:t>白盒自动化测试</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241" y="2085696"/>
            <a:ext cx="4268290" cy="281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471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49499"/>
            <a:ext cx="3250704" cy="3394472"/>
          </a:xfrm>
        </p:spPr>
        <p:txBody>
          <a:bodyPr>
            <a:normAutofit/>
          </a:bodyPr>
          <a:lstStyle/>
          <a:p>
            <a:r>
              <a:rPr lang="zh-CN" altLang="en-US" sz="2000" dirty="0" smtClean="0">
                <a:latin typeface="+mn-ea"/>
              </a:rPr>
              <a:t>使用</a:t>
            </a:r>
            <a:r>
              <a:rPr lang="en-US" altLang="zh-CN" sz="2000" dirty="0" smtClean="0">
                <a:latin typeface="+mn-ea"/>
              </a:rPr>
              <a:t>ActivityTestRule</a:t>
            </a:r>
            <a:r>
              <a:rPr lang="zh-CN" altLang="en-US" sz="2000" dirty="0" smtClean="0">
                <a:latin typeface="+mn-ea"/>
              </a:rPr>
              <a:t>获取入口的</a:t>
            </a:r>
            <a:r>
              <a:rPr lang="en-US" altLang="zh-CN" sz="2000" dirty="0" smtClean="0">
                <a:latin typeface="+mn-ea"/>
              </a:rPr>
              <a:t>Activity</a:t>
            </a:r>
            <a:endParaRPr lang="zh-CN" altLang="en-US" sz="2000" dirty="0">
              <a:latin typeface="+mn-ea"/>
            </a:endParaRPr>
          </a:p>
        </p:txBody>
      </p:sp>
      <p:sp>
        <p:nvSpPr>
          <p:cNvPr id="3" name="标题 2"/>
          <p:cNvSpPr>
            <a:spLocks noGrp="1"/>
          </p:cNvSpPr>
          <p:nvPr>
            <p:ph type="title"/>
          </p:nvPr>
        </p:nvSpPr>
        <p:spPr/>
        <p:txBody>
          <a:bodyPr>
            <a:normAutofit/>
          </a:bodyPr>
          <a:lstStyle/>
          <a:p>
            <a:r>
              <a:rPr lang="en-US" altLang="zh-CN" dirty="0" err="1"/>
              <a:t>robotium</a:t>
            </a:r>
            <a:r>
              <a:rPr lang="zh-CN" altLang="en-US" dirty="0"/>
              <a:t>白盒自动化测试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9" y="749499"/>
            <a:ext cx="5807571" cy="4171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750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51571"/>
            <a:ext cx="8229600" cy="3394472"/>
          </a:xfrm>
        </p:spPr>
        <p:txBody>
          <a:bodyPr>
            <a:normAutofit fontScale="70000" lnSpcReduction="2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a:t>
            </a:r>
            <a:r>
              <a:rPr lang="zh-CN" altLang="en-US" sz="2800" dirty="0" smtClean="0"/>
              <a:t>测试</a:t>
            </a:r>
            <a:endParaRPr lang="en-US" altLang="zh-CN" sz="2800" dirty="0" smtClean="0"/>
          </a:p>
          <a:p>
            <a:pPr>
              <a:lnSpc>
                <a:spcPct val="150000"/>
              </a:lnSpc>
            </a:pPr>
            <a:r>
              <a:rPr lang="en-US" altLang="zh-CN" sz="2800" dirty="0">
                <a:solidFill>
                  <a:srgbClr val="FF0000"/>
                </a:solidFill>
              </a:rPr>
              <a:t>Robotium</a:t>
            </a:r>
            <a:r>
              <a:rPr lang="zh-CN" altLang="en-US" sz="2800" dirty="0">
                <a:solidFill>
                  <a:srgbClr val="FF0000"/>
                </a:solidFill>
              </a:rPr>
              <a:t>录制回放工具</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674725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51571"/>
            <a:ext cx="8229600" cy="3394472"/>
          </a:xfrm>
        </p:spPr>
        <p:txBody>
          <a:bodyPr>
            <a:normAutofit fontScale="70000" lnSpcReduction="20000"/>
          </a:bodyPr>
          <a:lstStyle/>
          <a:p>
            <a:pPr defTabSz="0" fontAlgn="base">
              <a:lnSpc>
                <a:spcPct val="150000"/>
              </a:lnSpc>
              <a:spcBef>
                <a:spcPct val="0"/>
              </a:spcBef>
              <a:spcAft>
                <a:spcPts val="200"/>
              </a:spcAft>
              <a:buClr>
                <a:schemeClr val="tx1"/>
              </a:buClr>
              <a:buSzPct val="100000"/>
            </a:pPr>
            <a:r>
              <a:rPr lang="en-US" altLang="zh-CN" sz="2800" dirty="0">
                <a:solidFill>
                  <a:srgbClr val="FF0000"/>
                </a:solidFill>
              </a:rPr>
              <a:t>Android</a:t>
            </a:r>
            <a:r>
              <a:rPr lang="zh-CN" altLang="en-US" sz="2800" dirty="0">
                <a:solidFill>
                  <a:srgbClr val="FF0000"/>
                </a:solidFill>
              </a:rPr>
              <a:t>单元测试类</a:t>
            </a:r>
            <a:endParaRPr lang="en-US" altLang="zh-CN" sz="2800" dirty="0" smtClean="0">
              <a:solidFill>
                <a:srgbClr val="FF0000"/>
              </a:solidFill>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a:t>
            </a:r>
            <a:r>
              <a:rPr lang="zh-CN" altLang="en-US" sz="2800" dirty="0" smtClean="0"/>
              <a:t>测试</a:t>
            </a:r>
            <a:endParaRPr lang="en-US" altLang="zh-CN" sz="2800" dirty="0" smtClean="0"/>
          </a:p>
          <a:p>
            <a:pPr>
              <a:lnSpc>
                <a:spcPct val="150000"/>
              </a:lnSpc>
            </a:pPr>
            <a:r>
              <a:rPr lang="en-US" altLang="zh-CN" sz="2800" dirty="0" smtClean="0"/>
              <a:t>Robotium</a:t>
            </a:r>
            <a:r>
              <a:rPr lang="zh-CN" altLang="en-US" sz="2800" dirty="0" smtClean="0"/>
              <a:t>录制回放工具</a:t>
            </a:r>
            <a:endParaRPr lang="zh-CN" altLang="en-US" sz="2800" dirty="0"/>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a:xfrm>
            <a:off x="-27992" y="0"/>
            <a:ext cx="9171992" cy="735701"/>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697602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81540"/>
            <a:ext cx="8229600" cy="3874673"/>
          </a:xfrm>
        </p:spPr>
        <p:txBody>
          <a:bodyPr>
            <a:normAutofit/>
          </a:bodyPr>
          <a:lstStyle/>
          <a:p>
            <a:pPr>
              <a:lnSpc>
                <a:spcPct val="150000"/>
              </a:lnSpc>
            </a:pPr>
            <a:r>
              <a:rPr lang="zh-CN" altLang="en-US" sz="2000" dirty="0">
                <a:latin typeface="+mn-ea"/>
              </a:rPr>
              <a:t>下载插件</a:t>
            </a:r>
            <a:r>
              <a:rPr lang="en-US" altLang="zh-CN" sz="2000" dirty="0">
                <a:latin typeface="+mn-ea"/>
              </a:rPr>
              <a:t>File-&gt;Settings-&gt;Plugins</a:t>
            </a:r>
            <a:r>
              <a:rPr lang="zh-CN" altLang="en-US" sz="2000" dirty="0">
                <a:latin typeface="+mn-ea"/>
              </a:rPr>
              <a:t>，搜索</a:t>
            </a:r>
            <a:r>
              <a:rPr lang="en-US" altLang="zh-CN" sz="2000" dirty="0">
                <a:latin typeface="+mn-ea"/>
              </a:rPr>
              <a:t>Robotium Recorder</a:t>
            </a:r>
            <a:r>
              <a:rPr lang="zh-CN" altLang="en-US" sz="2000" dirty="0">
                <a:latin typeface="+mn-ea"/>
              </a:rPr>
              <a:t>插件，进行安装</a:t>
            </a:r>
            <a:endParaRPr lang="en-US" altLang="zh-CN" sz="2000" dirty="0">
              <a:latin typeface="+mn-ea"/>
            </a:endParaRPr>
          </a:p>
          <a:p>
            <a:pPr>
              <a:lnSpc>
                <a:spcPct val="150000"/>
              </a:lnSpc>
            </a:pPr>
            <a:r>
              <a:rPr lang="zh-CN" altLang="en-US" sz="2000" dirty="0">
                <a:latin typeface="+mn-ea"/>
              </a:rPr>
              <a:t>更多：</a:t>
            </a:r>
            <a:r>
              <a:rPr lang="en-US" altLang="zh-CN" sz="2000" dirty="0">
                <a:latin typeface="+mn-ea"/>
              </a:rPr>
              <a:t>http://robotium.com/pages/installation-android-studio</a:t>
            </a:r>
            <a:endParaRPr lang="zh-CN" altLang="en-US" sz="2000" dirty="0">
              <a:latin typeface="+mn-ea"/>
            </a:endParaRPr>
          </a:p>
        </p:txBody>
      </p:sp>
      <p:sp>
        <p:nvSpPr>
          <p:cNvPr id="2" name="标题 1"/>
          <p:cNvSpPr>
            <a:spLocks noGrp="1"/>
          </p:cNvSpPr>
          <p:nvPr>
            <p:ph type="title"/>
          </p:nvPr>
        </p:nvSpPr>
        <p:spPr/>
        <p:txBody>
          <a:bodyPr>
            <a:normAutofit/>
          </a:bodyPr>
          <a:lstStyle/>
          <a:p>
            <a:r>
              <a:rPr lang="en-US" altLang="zh-CN" dirty="0" err="1"/>
              <a:t>robotium</a:t>
            </a:r>
            <a:r>
              <a:rPr lang="zh-CN" altLang="en-US" dirty="0"/>
              <a:t>录制回放工具</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48" y="2571750"/>
            <a:ext cx="5409787" cy="2328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105" y="2355726"/>
            <a:ext cx="4430775" cy="214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54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97565"/>
            <a:ext cx="8229600" cy="3394472"/>
          </a:xfrm>
        </p:spPr>
        <p:txBody>
          <a:bodyPr>
            <a:normAutofit/>
          </a:bodyPr>
          <a:lstStyle/>
          <a:p>
            <a:r>
              <a:rPr lang="zh-CN" altLang="en-US" sz="2000" dirty="0">
                <a:latin typeface="+mn-ea"/>
              </a:rPr>
              <a:t>用户文档：</a:t>
            </a:r>
            <a:r>
              <a:rPr lang="en-US" altLang="zh-CN" sz="2000" dirty="0">
                <a:latin typeface="+mn-ea"/>
                <a:hlinkClick r:id="rId2"/>
              </a:rPr>
              <a:t>http://robotium.com/pages/user-guide-android-studio</a:t>
            </a:r>
            <a:endParaRPr lang="en-US" altLang="zh-CN" sz="2000" dirty="0">
              <a:latin typeface="+mn-ea"/>
            </a:endParaRPr>
          </a:p>
          <a:p>
            <a:r>
              <a:rPr lang="en-US" altLang="zh-CN" sz="2000" dirty="0">
                <a:latin typeface="+mn-ea"/>
              </a:rPr>
              <a:t>Use sleeps </a:t>
            </a:r>
            <a:r>
              <a:rPr lang="zh-CN" altLang="en-US" sz="2000" dirty="0">
                <a:latin typeface="+mn-ea"/>
              </a:rPr>
              <a:t>：如果想要测试用例在回放时也同样使用录制时的相同速度，需要选择此项</a:t>
            </a:r>
            <a:endParaRPr lang="en-US" altLang="zh-CN" sz="2000" dirty="0">
              <a:latin typeface="+mn-ea"/>
            </a:endParaRPr>
          </a:p>
          <a:p>
            <a:r>
              <a:rPr lang="en-US" altLang="zh-CN" sz="2000" dirty="0">
                <a:latin typeface="+mn-ea"/>
              </a:rPr>
              <a:t>Keep app data</a:t>
            </a:r>
            <a:r>
              <a:rPr lang="zh-CN" altLang="en-US" sz="2000" dirty="0">
                <a:latin typeface="+mn-ea"/>
              </a:rPr>
              <a:t>：是否保留应用程序的数据相关信息</a:t>
            </a:r>
            <a:endParaRPr lang="en-US" altLang="zh-CN" sz="2000" dirty="0">
              <a:latin typeface="+mn-ea"/>
            </a:endParaRPr>
          </a:p>
          <a:p>
            <a:r>
              <a:rPr lang="en-US" altLang="zh-CN" sz="2000" dirty="0">
                <a:latin typeface="+mn-ea"/>
              </a:rPr>
              <a:t>Identify class over string </a:t>
            </a:r>
            <a:r>
              <a:rPr lang="zh-CN" altLang="en-US" sz="2000" dirty="0">
                <a:latin typeface="+mn-ea"/>
              </a:rPr>
              <a:t>：默认的视图标识符是资源</a:t>
            </a:r>
            <a:r>
              <a:rPr lang="en-US" altLang="zh-CN" sz="2000" dirty="0">
                <a:latin typeface="+mn-ea"/>
              </a:rPr>
              <a:t>ID</a:t>
            </a:r>
            <a:r>
              <a:rPr lang="zh-CN" altLang="en-US" sz="2000" dirty="0">
                <a:latin typeface="+mn-ea"/>
              </a:rPr>
              <a:t>，如果资源</a:t>
            </a:r>
            <a:r>
              <a:rPr lang="en-US" altLang="zh-CN" sz="2000" dirty="0">
                <a:latin typeface="+mn-ea"/>
              </a:rPr>
              <a:t>ID</a:t>
            </a:r>
            <a:r>
              <a:rPr lang="zh-CN" altLang="en-US" sz="2000" dirty="0">
                <a:latin typeface="+mn-ea"/>
              </a:rPr>
              <a:t>丢失，可以使用字符串标识符</a:t>
            </a:r>
            <a:endParaRPr lang="en-US" altLang="zh-CN" sz="2000" dirty="0">
              <a:latin typeface="+mn-ea"/>
            </a:endParaRPr>
          </a:p>
          <a:p>
            <a:r>
              <a:rPr lang="en-US" altLang="zh-CN" sz="2000" dirty="0">
                <a:latin typeface="+mn-ea"/>
              </a:rPr>
              <a:t>Click and drag coordinates</a:t>
            </a:r>
            <a:r>
              <a:rPr lang="zh-CN" altLang="en-US" sz="2000" dirty="0">
                <a:latin typeface="+mn-ea"/>
              </a:rPr>
              <a:t>：记录用户在手机屏幕上点击和拖动坐标的操作。</a:t>
            </a:r>
          </a:p>
        </p:txBody>
      </p:sp>
      <p:sp>
        <p:nvSpPr>
          <p:cNvPr id="2" name="标题 1"/>
          <p:cNvSpPr>
            <a:spLocks noGrp="1"/>
          </p:cNvSpPr>
          <p:nvPr>
            <p:ph type="title"/>
          </p:nvPr>
        </p:nvSpPr>
        <p:spPr/>
        <p:txBody>
          <a:bodyPr>
            <a:normAutofit/>
          </a:bodyPr>
          <a:lstStyle/>
          <a:p>
            <a:r>
              <a:rPr lang="en-US" altLang="zh-CN" dirty="0" err="1">
                <a:latin typeface="华文楷体" panose="02010600040101010101" pitchFamily="2" charset="-122"/>
                <a:ea typeface="华文楷体" panose="02010600040101010101" pitchFamily="2" charset="-122"/>
              </a:rPr>
              <a:t>robotium</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recorder</a:t>
            </a:r>
            <a:r>
              <a:rPr lang="en-US" altLang="zh-CN" dirty="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Settings</a:t>
            </a:r>
            <a:endParaRPr lang="zh-CN" altLang="en-US" dirty="0">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169271"/>
            <a:ext cx="4144144" cy="199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847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en-US" altLang="zh-CN" dirty="0" err="1">
                <a:latin typeface="华文楷体" panose="02010600040101010101" pitchFamily="2" charset="-122"/>
                <a:ea typeface="华文楷体" panose="02010600040101010101" pitchFamily="2" charset="-122"/>
              </a:rPr>
              <a:t>robotium</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recorder</a:t>
            </a:r>
            <a:r>
              <a:rPr lang="zh-CN" altLang="en-US" dirty="0" smtClean="0">
                <a:latin typeface="华文楷体" panose="02010600040101010101" pitchFamily="2" charset="-122"/>
                <a:ea typeface="华文楷体" panose="02010600040101010101" pitchFamily="2" charset="-122"/>
              </a:rPr>
              <a:t>录制回放脚本</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61918"/>
            <a:ext cx="5047878" cy="3133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334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000" dirty="0">
                <a:latin typeface="+mn-ea"/>
              </a:rPr>
              <a:t>在方法输入</a:t>
            </a:r>
            <a:r>
              <a:rPr lang="en-US" altLang="zh-CN" sz="2000" dirty="0">
                <a:latin typeface="+mn-ea"/>
              </a:rPr>
              <a:t>@Test</a:t>
            </a:r>
            <a:r>
              <a:rPr lang="zh-CN" altLang="en-US" sz="2000" dirty="0">
                <a:latin typeface="+mn-ea"/>
              </a:rPr>
              <a:t>，导入</a:t>
            </a:r>
            <a:r>
              <a:rPr lang="en-US" altLang="zh-CN" sz="2000" dirty="0">
                <a:latin typeface="+mn-ea"/>
              </a:rPr>
              <a:t>Junit4</a:t>
            </a:r>
            <a:r>
              <a:rPr lang="zh-CN" altLang="en-US" sz="2000" dirty="0">
                <a:latin typeface="+mn-ea"/>
              </a:rPr>
              <a:t>的依赖</a:t>
            </a:r>
          </a:p>
        </p:txBody>
      </p:sp>
      <p:sp>
        <p:nvSpPr>
          <p:cNvPr id="2" name="标题 1"/>
          <p:cNvSpPr>
            <a:spLocks noGrp="1"/>
          </p:cNvSpPr>
          <p:nvPr>
            <p:ph type="title"/>
          </p:nvPr>
        </p:nvSpPr>
        <p:spPr/>
        <p:txBody>
          <a:bodyPr/>
          <a:lstStyle/>
          <a:p>
            <a:r>
              <a:rPr lang="zh-CN" altLang="en-US" dirty="0" smtClean="0"/>
              <a:t>转换为</a:t>
            </a:r>
            <a:r>
              <a:rPr lang="en-US" altLang="zh-CN" dirty="0" smtClean="0"/>
              <a:t>Junit4</a:t>
            </a:r>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1683317"/>
            <a:ext cx="6885751" cy="238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759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常见错误</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113588"/>
            <a:ext cx="756084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211" y="3057804"/>
            <a:ext cx="458152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07421" y="2538655"/>
            <a:ext cx="1473480" cy="400110"/>
          </a:xfrm>
          <a:prstGeom prst="rect">
            <a:avLst/>
          </a:prstGeom>
          <a:noFill/>
        </p:spPr>
        <p:txBody>
          <a:bodyPr wrap="none" rtlCol="0">
            <a:spAutoFit/>
          </a:bodyPr>
          <a:lstStyle/>
          <a:p>
            <a:r>
              <a:rPr lang="zh-CN" altLang="en-US" sz="2000" b="1" dirty="0">
                <a:latin typeface="+mn-ea"/>
              </a:rPr>
              <a:t>解决办法</a:t>
            </a:r>
            <a:r>
              <a:rPr lang="zh-CN" altLang="en-US" sz="20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66354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51571"/>
            <a:ext cx="8229600" cy="3394472"/>
          </a:xfrm>
        </p:spPr>
        <p:txBody>
          <a:bodyPr>
            <a:normAutofit fontScale="70000" lnSpcReduction="2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a:t>录制回放工具</a:t>
            </a:r>
          </a:p>
          <a:p>
            <a:pPr>
              <a:lnSpc>
                <a:spcPct val="150000"/>
              </a:lnSpc>
            </a:pPr>
            <a:r>
              <a:rPr lang="en-US" altLang="zh-CN" sz="2800" dirty="0" smtClean="0">
                <a:solidFill>
                  <a:srgbClr val="FF0000"/>
                </a:solidFill>
              </a:rPr>
              <a:t>Robotium</a:t>
            </a:r>
            <a:r>
              <a:rPr lang="zh-CN" altLang="en-US" sz="2800" dirty="0" smtClean="0">
                <a:solidFill>
                  <a:srgbClr val="FF0000"/>
                </a:solidFill>
              </a:rPr>
              <a:t>黑盒</a:t>
            </a:r>
            <a:r>
              <a:rPr lang="zh-CN" altLang="en-US" sz="2800" dirty="0">
                <a:solidFill>
                  <a:srgbClr val="FF0000"/>
                </a:solidFill>
              </a:rPr>
              <a:t>自动化</a:t>
            </a:r>
            <a:r>
              <a:rPr lang="zh-CN" altLang="en-US" sz="2800" dirty="0" smtClean="0">
                <a:solidFill>
                  <a:srgbClr val="FF0000"/>
                </a:solidFill>
              </a:rPr>
              <a:t>测试</a:t>
            </a:r>
            <a:endParaRPr lang="en-US" altLang="zh-CN" sz="2800" dirty="0" smtClean="0">
              <a:solidFill>
                <a:srgbClr val="FF0000"/>
              </a:solidFill>
            </a:endParaRPr>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491939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35546"/>
            <a:ext cx="8229600" cy="3726414"/>
          </a:xfrm>
        </p:spPr>
        <p:txBody>
          <a:bodyPr>
            <a:normAutofit fontScale="85000" lnSpcReduction="10000"/>
          </a:bodyPr>
          <a:lstStyle/>
          <a:p>
            <a:pPr>
              <a:lnSpc>
                <a:spcPct val="150000"/>
              </a:lnSpc>
            </a:pPr>
            <a:r>
              <a:rPr lang="en-US" altLang="zh-CN" sz="2000" dirty="0">
                <a:latin typeface="+mn-ea"/>
              </a:rPr>
              <a:t>APK</a:t>
            </a:r>
            <a:r>
              <a:rPr lang="zh-CN" altLang="en-US" sz="2000" dirty="0">
                <a:latin typeface="+mn-ea"/>
              </a:rPr>
              <a:t>包重新签名</a:t>
            </a:r>
            <a:endParaRPr lang="en-US" altLang="zh-CN" sz="2000" dirty="0">
              <a:latin typeface="+mn-ea"/>
            </a:endParaRPr>
          </a:p>
          <a:p>
            <a:pPr lvl="1">
              <a:lnSpc>
                <a:spcPct val="150000"/>
              </a:lnSpc>
            </a:pPr>
            <a:r>
              <a:rPr lang="en-US" altLang="zh-CN" sz="2000" dirty="0" smtClean="0">
                <a:latin typeface="+mn-ea"/>
              </a:rPr>
              <a:t>re-sign.jar</a:t>
            </a:r>
            <a:r>
              <a:rPr lang="zh-CN" altLang="en-US" sz="2000" dirty="0">
                <a:latin typeface="+mn-ea"/>
              </a:rPr>
              <a:t>重签名工具</a:t>
            </a:r>
            <a:r>
              <a:rPr lang="zh-CN" altLang="en-US" sz="2000" dirty="0" smtClean="0">
                <a:latin typeface="+mn-ea"/>
              </a:rPr>
              <a:t>：</a:t>
            </a:r>
            <a:r>
              <a:rPr lang="en-US" altLang="zh-CN" sz="2000" dirty="0" smtClean="0">
                <a:latin typeface="+mn-ea"/>
                <a:hlinkClick r:id="rId3"/>
              </a:rPr>
              <a:t>http</a:t>
            </a:r>
            <a:r>
              <a:rPr lang="en-US" altLang="zh-CN" sz="2000" dirty="0">
                <a:latin typeface="+mn-ea"/>
                <a:hlinkClick r:id="rId3"/>
              </a:rPr>
              <a:t>://recorder.robotium.com/downloads/re-sign.jar</a:t>
            </a:r>
            <a:r>
              <a:rPr lang="zh-CN" altLang="en-US" sz="2000" dirty="0" smtClean="0">
                <a:latin typeface="+mn-ea"/>
              </a:rPr>
              <a:t>；</a:t>
            </a:r>
            <a:endParaRPr lang="en-US" altLang="zh-CN" sz="2000" dirty="0" smtClean="0">
              <a:latin typeface="+mn-ea"/>
            </a:endParaRPr>
          </a:p>
          <a:p>
            <a:pPr lvl="1">
              <a:lnSpc>
                <a:spcPct val="150000"/>
              </a:lnSpc>
            </a:pPr>
            <a:r>
              <a:rPr lang="zh-CN" altLang="en-US" sz="2000" dirty="0" smtClean="0">
                <a:latin typeface="+mn-ea"/>
              </a:rPr>
              <a:t>环境</a:t>
            </a:r>
            <a:r>
              <a:rPr lang="zh-CN" altLang="en-US" sz="2000" dirty="0">
                <a:latin typeface="+mn-ea"/>
              </a:rPr>
              <a:t>配置</a:t>
            </a:r>
            <a:endParaRPr lang="en-US" altLang="zh-CN" sz="2000" dirty="0">
              <a:latin typeface="+mn-ea"/>
            </a:endParaRPr>
          </a:p>
          <a:p>
            <a:pPr marL="457200" lvl="1" indent="0">
              <a:lnSpc>
                <a:spcPct val="150000"/>
              </a:lnSpc>
              <a:buNone/>
            </a:pPr>
            <a:r>
              <a:rPr lang="zh-CN" altLang="en-US" sz="2000" dirty="0" smtClean="0">
                <a:latin typeface="+mn-ea"/>
              </a:rPr>
              <a:t>配置</a:t>
            </a:r>
            <a:r>
              <a:rPr lang="en-US" altLang="zh-CN" sz="2000" dirty="0" err="1">
                <a:latin typeface="+mn-ea"/>
              </a:rPr>
              <a:t>ANDROID_HOME</a:t>
            </a:r>
            <a:r>
              <a:rPr lang="zh-CN" altLang="en-US" sz="2000" dirty="0">
                <a:latin typeface="+mn-ea"/>
              </a:rPr>
              <a:t>为</a:t>
            </a:r>
            <a:r>
              <a:rPr lang="en-US" altLang="zh-CN" sz="2000" dirty="0">
                <a:latin typeface="+mn-ea"/>
              </a:rPr>
              <a:t>android </a:t>
            </a:r>
            <a:r>
              <a:rPr lang="en-US" altLang="zh-CN" sz="2000" dirty="0" err="1">
                <a:latin typeface="+mn-ea"/>
              </a:rPr>
              <a:t>sdk</a:t>
            </a:r>
            <a:r>
              <a:rPr lang="zh-CN" altLang="en-US" sz="2000" dirty="0">
                <a:latin typeface="+mn-ea"/>
              </a:rPr>
              <a:t>的目录，例如：</a:t>
            </a:r>
            <a:r>
              <a:rPr lang="en-US" altLang="zh-CN" sz="2000" dirty="0">
                <a:latin typeface="+mn-ea"/>
              </a:rPr>
              <a:t>D:\</a:t>
            </a:r>
            <a:r>
              <a:rPr lang="en-US" altLang="zh-CN" sz="2000" dirty="0" smtClean="0">
                <a:latin typeface="+mn-ea"/>
              </a:rPr>
              <a:t>android-sdk</a:t>
            </a:r>
            <a:endParaRPr lang="en-US" altLang="zh-CN" sz="2000" dirty="0">
              <a:latin typeface="+mn-ea"/>
            </a:endParaRPr>
          </a:p>
          <a:p>
            <a:pPr marL="457200" lvl="1" indent="0">
              <a:lnSpc>
                <a:spcPct val="150000"/>
              </a:lnSpc>
              <a:buNone/>
            </a:pPr>
            <a:r>
              <a:rPr lang="en-US" altLang="zh-CN" sz="2000" dirty="0">
                <a:latin typeface="+mn-ea"/>
              </a:rPr>
              <a:t> </a:t>
            </a:r>
            <a:r>
              <a:rPr lang="en-US" altLang="zh-CN" sz="2000" dirty="0" smtClean="0">
                <a:latin typeface="+mn-ea"/>
              </a:rPr>
              <a:t>   </a:t>
            </a:r>
            <a:r>
              <a:rPr lang="zh-CN" altLang="en-US" sz="2000" dirty="0" smtClean="0">
                <a:latin typeface="+mn-ea"/>
              </a:rPr>
              <a:t>在</a:t>
            </a:r>
            <a:r>
              <a:rPr lang="en-US" altLang="zh-CN" sz="2000" dirty="0">
                <a:latin typeface="+mn-ea"/>
              </a:rPr>
              <a:t>path</a:t>
            </a:r>
            <a:r>
              <a:rPr lang="zh-CN" altLang="en-US" sz="2000" dirty="0">
                <a:latin typeface="+mn-ea"/>
              </a:rPr>
              <a:t>下添加这两个：</a:t>
            </a:r>
            <a:r>
              <a:rPr lang="en-US" altLang="zh-CN" sz="2000" dirty="0">
                <a:latin typeface="+mn-ea"/>
              </a:rPr>
              <a:t>%</a:t>
            </a:r>
            <a:r>
              <a:rPr lang="en-US" altLang="zh-CN" sz="2000" dirty="0" err="1">
                <a:latin typeface="+mn-ea"/>
              </a:rPr>
              <a:t>ANDROID_HOME</a:t>
            </a:r>
            <a:r>
              <a:rPr lang="en-US" altLang="zh-CN" sz="2000" dirty="0">
                <a:latin typeface="+mn-ea"/>
              </a:rPr>
              <a:t>%\tools;%</a:t>
            </a:r>
            <a:r>
              <a:rPr lang="en-US" altLang="zh-CN" sz="2000" dirty="0" err="1">
                <a:latin typeface="+mn-ea"/>
              </a:rPr>
              <a:t>ANDROID_HOME</a:t>
            </a:r>
            <a:r>
              <a:rPr lang="en-US" altLang="zh-CN" sz="2000" dirty="0">
                <a:latin typeface="+mn-ea"/>
              </a:rPr>
              <a:t>%\platform-tools</a:t>
            </a:r>
            <a:r>
              <a:rPr lang="en-US" altLang="zh-CN" sz="2000" dirty="0" smtClean="0">
                <a:latin typeface="+mn-ea"/>
              </a:rPr>
              <a:t>;</a:t>
            </a:r>
          </a:p>
          <a:p>
            <a:pPr lvl="1">
              <a:lnSpc>
                <a:spcPct val="150000"/>
              </a:lnSpc>
            </a:pPr>
            <a:r>
              <a:rPr lang="zh-CN" altLang="en-US" sz="2000" dirty="0">
                <a:latin typeface="+mn-ea"/>
              </a:rPr>
              <a:t>如何</a:t>
            </a:r>
            <a:r>
              <a:rPr lang="zh-CN" altLang="en-US" sz="2000" dirty="0" smtClean="0">
                <a:latin typeface="+mn-ea"/>
              </a:rPr>
              <a:t>使用</a:t>
            </a:r>
            <a:endParaRPr lang="en-US" altLang="zh-CN" sz="2000" dirty="0">
              <a:latin typeface="+mn-ea"/>
            </a:endParaRPr>
          </a:p>
          <a:p>
            <a:pPr marL="457200" lvl="1" indent="0">
              <a:lnSpc>
                <a:spcPct val="150000"/>
              </a:lnSpc>
              <a:buNone/>
            </a:pPr>
            <a:r>
              <a:rPr lang="zh-CN" altLang="en-US" sz="2000" dirty="0" smtClean="0">
                <a:latin typeface="+mn-ea"/>
              </a:rPr>
              <a:t>双击</a:t>
            </a:r>
            <a:r>
              <a:rPr lang="en-US" altLang="zh-CN" sz="2000" dirty="0">
                <a:latin typeface="+mn-ea"/>
              </a:rPr>
              <a:t>re-sign.jar</a:t>
            </a:r>
            <a:r>
              <a:rPr lang="zh-CN" altLang="en-US" sz="2000" dirty="0">
                <a:latin typeface="+mn-ea"/>
              </a:rPr>
              <a:t>，将要重签名的应用拖入到打开的应用中</a:t>
            </a:r>
          </a:p>
          <a:p>
            <a:pPr marL="0" indent="0">
              <a:buNone/>
            </a:pPr>
            <a:endParaRPr lang="zh-CN" altLang="en-US" sz="20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a:bodyPr>
          <a:lstStyle/>
          <a:p>
            <a:r>
              <a:rPr lang="en-US" altLang="zh-CN" dirty="0" err="1" smtClean="0"/>
              <a:t>robotium</a:t>
            </a:r>
            <a:r>
              <a:rPr lang="zh-CN" altLang="en-US" dirty="0" smtClean="0"/>
              <a:t>录制回放工具</a:t>
            </a:r>
            <a:endParaRPr lang="zh-CN" alt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2241" y="4107137"/>
            <a:ext cx="3597135" cy="104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221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0038"/>
          <a:stretch/>
        </p:blipFill>
        <p:spPr bwMode="auto">
          <a:xfrm>
            <a:off x="683568" y="1275606"/>
            <a:ext cx="8229600" cy="923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en-US" altLang="zh-CN" dirty="0" err="1"/>
              <a:t>robotium</a:t>
            </a:r>
            <a:r>
              <a:rPr lang="zh-CN" altLang="en-US" dirty="0"/>
              <a:t>录制回放工具</a:t>
            </a:r>
          </a:p>
        </p:txBody>
      </p:sp>
      <p:sp>
        <p:nvSpPr>
          <p:cNvPr id="5" name="TextBox 4"/>
          <p:cNvSpPr txBox="1"/>
          <p:nvPr/>
        </p:nvSpPr>
        <p:spPr>
          <a:xfrm>
            <a:off x="796436" y="2593303"/>
            <a:ext cx="9032148" cy="369332"/>
          </a:xfrm>
          <a:prstGeom prst="rect">
            <a:avLst/>
          </a:prstGeom>
          <a:noFill/>
        </p:spPr>
        <p:txBody>
          <a:bodyPr wrap="square" rtlCol="0">
            <a:spAutoFit/>
          </a:bodyPr>
          <a:lstStyle/>
          <a:p>
            <a:pPr marL="742950" lvl="1" indent="-285750">
              <a:lnSpc>
                <a:spcPct val="90000"/>
              </a:lnSpc>
              <a:spcBef>
                <a:spcPct val="20000"/>
              </a:spcBef>
              <a:buFont typeface="Arial" pitchFamily="34" charset="0"/>
              <a:buChar char="–"/>
            </a:pPr>
            <a:r>
              <a:rPr lang="zh-CN" altLang="en-US" sz="2000" dirty="0">
                <a:latin typeface="+mn-ea"/>
              </a:rPr>
              <a:t>解决办法：下载</a:t>
            </a:r>
            <a:r>
              <a:rPr lang="en-US" altLang="zh-CN" sz="2000" dirty="0">
                <a:latin typeface="+mn-ea"/>
              </a:rPr>
              <a:t>zipalign.exe</a:t>
            </a:r>
            <a:r>
              <a:rPr lang="zh-CN" altLang="en-US" sz="2000" dirty="0">
                <a:latin typeface="+mn-ea"/>
              </a:rPr>
              <a:t>置于</a:t>
            </a:r>
            <a:r>
              <a:rPr lang="en-US" altLang="zh-CN" sz="2000" dirty="0">
                <a:latin typeface="+mn-ea"/>
              </a:rPr>
              <a:t>SDK\tools\</a:t>
            </a:r>
            <a:r>
              <a:rPr lang="zh-CN" altLang="en-US" sz="2000" dirty="0">
                <a:latin typeface="+mn-ea"/>
              </a:rPr>
              <a:t>目录下</a:t>
            </a:r>
          </a:p>
        </p:txBody>
      </p:sp>
    </p:spTree>
    <p:extLst>
      <p:ext uri="{BB962C8B-B14F-4D97-AF65-F5344CB8AC3E}">
        <p14:creationId xmlns:p14="http://schemas.microsoft.com/office/powerpoint/2010/main" val="262546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843558"/>
            <a:ext cx="8229600" cy="3394472"/>
          </a:xfrm>
        </p:spPr>
        <p:txBody>
          <a:bodyPr>
            <a:normAutofit/>
          </a:bodyPr>
          <a:lstStyle/>
          <a:p>
            <a:pPr marL="0" indent="0">
              <a:buNone/>
            </a:pPr>
            <a:r>
              <a:rPr lang="en-US" altLang="zh-CN" sz="2400" dirty="0" smtClean="0"/>
              <a:t>1.</a:t>
            </a:r>
            <a:r>
              <a:rPr lang="zh-CN" altLang="en-US" sz="2400" dirty="0" smtClean="0"/>
              <a:t>测试类需要继承</a:t>
            </a:r>
            <a:r>
              <a:rPr lang="en-US" altLang="zh-CN" sz="2400" dirty="0" smtClean="0"/>
              <a:t>ActivityInstrumentationTestCase2</a:t>
            </a:r>
          </a:p>
          <a:p>
            <a:pPr marL="0" indent="0">
              <a:buNone/>
            </a:pPr>
            <a:r>
              <a:rPr lang="en-US" altLang="zh-CN" sz="2400" dirty="0" smtClean="0"/>
              <a:t>2.</a:t>
            </a:r>
            <a:r>
              <a:rPr lang="zh-CN" altLang="en-US" sz="2400" dirty="0" smtClean="0"/>
              <a:t>使用反射机制获取入口</a:t>
            </a:r>
            <a:r>
              <a:rPr lang="en-US" altLang="zh-CN" sz="2400" dirty="0" smtClean="0"/>
              <a:t>Activity</a:t>
            </a:r>
          </a:p>
          <a:p>
            <a:pPr marL="0" indent="0">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53" y="1653648"/>
            <a:ext cx="7951787" cy="318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433934" y="30827"/>
            <a:ext cx="5851281" cy="707886"/>
          </a:xfrm>
          <a:prstGeom prst="rect">
            <a:avLst/>
          </a:prstGeom>
        </p:spPr>
        <p:txBody>
          <a:bodyPr wrap="none">
            <a:spAutoFit/>
          </a:bodyPr>
          <a:lstStyle/>
          <a:p>
            <a:pPr algn="ctr">
              <a:spcBef>
                <a:spcPct val="0"/>
              </a:spcBef>
            </a:pPr>
            <a:r>
              <a:rPr lang="en-US" altLang="zh-CN" sz="4000" b="1" dirty="0" err="1">
                <a:solidFill>
                  <a:schemeClr val="bg1"/>
                </a:solidFill>
                <a:latin typeface="+mn-ea"/>
                <a:cs typeface="+mj-cs"/>
              </a:rPr>
              <a:t>robotium</a:t>
            </a:r>
            <a:r>
              <a:rPr lang="zh-CN" altLang="en-US" sz="4000" b="1" dirty="0">
                <a:solidFill>
                  <a:schemeClr val="bg1"/>
                </a:solidFill>
                <a:latin typeface="+mn-ea"/>
                <a:cs typeface="+mj-cs"/>
              </a:rPr>
              <a:t>黑盒自动化测试</a:t>
            </a:r>
          </a:p>
        </p:txBody>
      </p:sp>
    </p:spTree>
    <p:extLst>
      <p:ext uri="{BB962C8B-B14F-4D97-AF65-F5344CB8AC3E}">
        <p14:creationId xmlns:p14="http://schemas.microsoft.com/office/powerpoint/2010/main" val="1610433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8409" y="789553"/>
            <a:ext cx="8229600" cy="3394472"/>
          </a:xfrm>
        </p:spPr>
        <p:txBody>
          <a:bodyPr>
            <a:normAutofit/>
          </a:bodyPr>
          <a:lstStyle/>
          <a:p>
            <a:r>
              <a:rPr lang="zh-CN" altLang="en-US" sz="2000" dirty="0">
                <a:latin typeface="+mn-ea"/>
              </a:rPr>
              <a:t>定位方式通过</a:t>
            </a:r>
            <a:r>
              <a:rPr lang="en-US" altLang="zh-CN" sz="2000" dirty="0">
                <a:latin typeface="+mn-ea"/>
              </a:rPr>
              <a:t>solo</a:t>
            </a:r>
            <a:r>
              <a:rPr lang="zh-CN" altLang="en-US" sz="2000" dirty="0">
                <a:latin typeface="+mn-ea"/>
              </a:rPr>
              <a:t>的</a:t>
            </a:r>
            <a:r>
              <a:rPr lang="en-US" altLang="zh-CN" sz="2000" dirty="0" err="1">
                <a:latin typeface="+mn-ea"/>
              </a:rPr>
              <a:t>getView</a:t>
            </a:r>
            <a:r>
              <a:rPr lang="zh-CN" altLang="en-US" sz="2000" dirty="0">
                <a:latin typeface="+mn-ea"/>
              </a:rPr>
              <a:t>来定位控件</a:t>
            </a:r>
            <a:endParaRPr lang="en-US" altLang="zh-CN" sz="2000" dirty="0">
              <a:latin typeface="+mn-ea"/>
            </a:endParaRPr>
          </a:p>
          <a:p>
            <a:r>
              <a:rPr lang="zh-CN" altLang="en-US" sz="2000" dirty="0">
                <a:latin typeface="+mn-ea"/>
              </a:rPr>
              <a:t>如：</a:t>
            </a:r>
            <a:r>
              <a:rPr lang="en-US" altLang="zh-CN" sz="2000" dirty="0" err="1">
                <a:latin typeface="+mn-ea"/>
              </a:rPr>
              <a:t>solo.enterText</a:t>
            </a:r>
            <a:r>
              <a:rPr lang="en-US" altLang="zh-CN" sz="2000" dirty="0">
                <a:latin typeface="+mn-ea"/>
              </a:rPr>
              <a:t>((</a:t>
            </a:r>
            <a:r>
              <a:rPr lang="en-US" altLang="zh-CN" sz="2000" dirty="0" err="1">
                <a:latin typeface="+mn-ea"/>
              </a:rPr>
              <a:t>android.widget.EditText</a:t>
            </a:r>
            <a:r>
              <a:rPr lang="en-US" altLang="zh-CN" sz="2000" dirty="0">
                <a:latin typeface="+mn-ea"/>
              </a:rPr>
              <a:t>) </a:t>
            </a:r>
            <a:r>
              <a:rPr lang="en-US" altLang="zh-CN" sz="2000" dirty="0" err="1">
                <a:latin typeface="+mn-ea"/>
              </a:rPr>
              <a:t>solo.getView</a:t>
            </a:r>
            <a:r>
              <a:rPr lang="en-US" altLang="zh-CN" sz="2000" dirty="0">
                <a:latin typeface="+mn-ea"/>
              </a:rPr>
              <a:t>("</a:t>
            </a:r>
            <a:r>
              <a:rPr lang="en-US" altLang="zh-CN" sz="2000" dirty="0" err="1">
                <a:latin typeface="+mn-ea"/>
              </a:rPr>
              <a:t>contactNameEditText</a:t>
            </a:r>
            <a:r>
              <a:rPr lang="en-US" altLang="zh-CN" sz="2000" dirty="0">
                <a:latin typeface="+mn-ea"/>
              </a:rPr>
              <a:t>"), "</a:t>
            </a:r>
            <a:r>
              <a:rPr lang="en-US" altLang="zh-CN" sz="2000" dirty="0" err="1">
                <a:latin typeface="+mn-ea"/>
              </a:rPr>
              <a:t>lhz</a:t>
            </a:r>
            <a:r>
              <a:rPr lang="en-US" altLang="zh-CN" sz="2000" dirty="0" smtClean="0">
                <a:latin typeface="+mn-ea"/>
              </a:rPr>
              <a:t>");</a:t>
            </a:r>
          </a:p>
          <a:p>
            <a:r>
              <a:rPr lang="zh-CN" altLang="en-US" sz="2000" dirty="0" smtClean="0">
                <a:solidFill>
                  <a:srgbClr val="FF0000"/>
                </a:solidFill>
                <a:latin typeface="+mn-ea"/>
              </a:rPr>
              <a:t>注意</a:t>
            </a:r>
            <a:r>
              <a:rPr lang="zh-CN" altLang="en-US" sz="2000" dirty="0" smtClean="0">
                <a:latin typeface="+mn-ea"/>
              </a:rPr>
              <a:t>：查看</a:t>
            </a:r>
            <a:r>
              <a:rPr lang="en-US" altLang="zh-CN" sz="2000" dirty="0" err="1" smtClean="0">
                <a:latin typeface="+mn-ea"/>
              </a:rPr>
              <a:t>getView</a:t>
            </a:r>
            <a:r>
              <a:rPr lang="zh-CN" altLang="en-US" sz="2000" dirty="0">
                <a:latin typeface="+mn-ea"/>
              </a:rPr>
              <a:t>源代码，发现如果找不到这个控件就会断言失败，终止</a:t>
            </a:r>
            <a:r>
              <a:rPr lang="en-US" altLang="zh-CN" sz="2000" dirty="0">
                <a:latin typeface="+mn-ea"/>
              </a:rPr>
              <a:t>case</a:t>
            </a:r>
            <a:r>
              <a:rPr lang="zh-CN" altLang="en-US" sz="2000" dirty="0">
                <a:latin typeface="+mn-ea"/>
              </a:rPr>
              <a:t>运行。避免这个问题的产生，需要封装源代码</a:t>
            </a:r>
            <a:endParaRPr lang="en-US" altLang="zh-CN" sz="2000" dirty="0">
              <a:latin typeface="+mn-ea"/>
            </a:endParaRPr>
          </a:p>
          <a:p>
            <a:r>
              <a:rPr lang="zh-CN" altLang="en-US" sz="2000" dirty="0" smtClean="0">
                <a:latin typeface="+mn-ea"/>
              </a:rPr>
              <a:t>可以借助工具</a:t>
            </a:r>
            <a:r>
              <a:rPr lang="en-US" altLang="zh-CN" sz="2000" dirty="0" err="1" smtClean="0">
                <a:latin typeface="+mn-ea"/>
              </a:rPr>
              <a:t>uiautomatorviewer</a:t>
            </a:r>
            <a:r>
              <a:rPr lang="zh-CN" altLang="en-US" sz="2000" dirty="0" smtClean="0">
                <a:latin typeface="+mn-ea"/>
              </a:rPr>
              <a:t>，目录</a:t>
            </a:r>
            <a:r>
              <a:rPr lang="en-US" altLang="zh-CN" sz="2000" dirty="0" err="1">
                <a:latin typeface="+mn-ea"/>
              </a:rPr>
              <a:t>sdk</a:t>
            </a:r>
            <a:r>
              <a:rPr lang="en-US" altLang="zh-CN" sz="2000" dirty="0">
                <a:latin typeface="+mn-ea"/>
              </a:rPr>
              <a:t>\tools</a:t>
            </a:r>
            <a:endParaRPr lang="zh-CN" altLang="en-US" sz="2000" dirty="0">
              <a:latin typeface="+mn-ea"/>
            </a:endParaRPr>
          </a:p>
        </p:txBody>
      </p:sp>
      <p:sp>
        <p:nvSpPr>
          <p:cNvPr id="2" name="标题 1"/>
          <p:cNvSpPr>
            <a:spLocks noGrp="1"/>
          </p:cNvSpPr>
          <p:nvPr>
            <p:ph type="title"/>
          </p:nvPr>
        </p:nvSpPr>
        <p:spPr/>
        <p:txBody>
          <a:bodyPr/>
          <a:lstStyle/>
          <a:p>
            <a:r>
              <a:rPr lang="en-US" altLang="zh-CN" dirty="0" err="1" smtClean="0"/>
              <a:t>robotium</a:t>
            </a:r>
            <a:r>
              <a:rPr lang="zh-CN" altLang="en-US" dirty="0" smtClean="0"/>
              <a:t>黑盒自动化测试</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116107"/>
            <a:ext cx="5830070" cy="203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32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Android</a:t>
            </a:r>
            <a:r>
              <a:rPr lang="zh-CN" altLang="en-US" dirty="0" smtClean="0"/>
              <a:t>单元测试类</a:t>
            </a:r>
            <a:endParaRPr lang="zh-CN" altLang="en-US" dirty="0"/>
          </a:p>
        </p:txBody>
      </p:sp>
      <p:sp>
        <p:nvSpPr>
          <p:cNvPr id="5" name="圆角矩形 4"/>
          <p:cNvSpPr/>
          <p:nvPr/>
        </p:nvSpPr>
        <p:spPr>
          <a:xfrm>
            <a:off x="-17654" y="2080124"/>
            <a:ext cx="1224136" cy="378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TestCase</a:t>
            </a:r>
            <a:endParaRPr lang="zh-CN" altLang="en-US" dirty="0">
              <a:solidFill>
                <a:schemeClr val="tx1"/>
              </a:solidFill>
            </a:endParaRPr>
          </a:p>
        </p:txBody>
      </p:sp>
      <p:sp>
        <p:nvSpPr>
          <p:cNvPr id="7" name="圆角矩形 6"/>
          <p:cNvSpPr/>
          <p:nvPr/>
        </p:nvSpPr>
        <p:spPr>
          <a:xfrm>
            <a:off x="1149709" y="1204717"/>
            <a:ext cx="2304256" cy="378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AndroidTestCase</a:t>
            </a:r>
            <a:endParaRPr lang="zh-CN" altLang="en-US" dirty="0">
              <a:solidFill>
                <a:schemeClr val="tx1"/>
              </a:solidFill>
            </a:endParaRPr>
          </a:p>
        </p:txBody>
      </p:sp>
      <p:sp>
        <p:nvSpPr>
          <p:cNvPr id="8" name="圆角矩形 7"/>
          <p:cNvSpPr/>
          <p:nvPr/>
        </p:nvSpPr>
        <p:spPr>
          <a:xfrm>
            <a:off x="794900" y="2974379"/>
            <a:ext cx="3013874" cy="378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InstrumentationTestCase</a:t>
            </a:r>
            <a:endParaRPr lang="zh-CN" altLang="en-US" dirty="0">
              <a:solidFill>
                <a:schemeClr val="tx1"/>
              </a:solidFill>
            </a:endParaRPr>
          </a:p>
        </p:txBody>
      </p:sp>
      <p:sp>
        <p:nvSpPr>
          <p:cNvPr id="9" name="圆角矩形 8"/>
          <p:cNvSpPr/>
          <p:nvPr/>
        </p:nvSpPr>
        <p:spPr>
          <a:xfrm>
            <a:off x="4355976" y="735546"/>
            <a:ext cx="2304256" cy="378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ApplicationTestCase</a:t>
            </a:r>
            <a:endParaRPr lang="zh-CN" altLang="en-US" dirty="0">
              <a:solidFill>
                <a:schemeClr val="tx1"/>
              </a:solidFill>
            </a:endParaRPr>
          </a:p>
        </p:txBody>
      </p:sp>
      <p:sp>
        <p:nvSpPr>
          <p:cNvPr id="10" name="圆角矩形 9"/>
          <p:cNvSpPr/>
          <p:nvPr/>
        </p:nvSpPr>
        <p:spPr>
          <a:xfrm>
            <a:off x="4355976" y="1221600"/>
            <a:ext cx="2304256" cy="378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ServiceTestCase</a:t>
            </a:r>
            <a:endParaRPr lang="zh-CN" altLang="en-US" dirty="0">
              <a:solidFill>
                <a:schemeClr val="tx1"/>
              </a:solidFill>
            </a:endParaRPr>
          </a:p>
        </p:txBody>
      </p:sp>
      <p:sp>
        <p:nvSpPr>
          <p:cNvPr id="11" name="圆角矩形 10"/>
          <p:cNvSpPr/>
          <p:nvPr/>
        </p:nvSpPr>
        <p:spPr>
          <a:xfrm>
            <a:off x="4355976" y="1707654"/>
            <a:ext cx="2304256" cy="378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ProviderTestCase2</a:t>
            </a:r>
            <a:endParaRPr lang="zh-CN" altLang="en-US" dirty="0">
              <a:solidFill>
                <a:schemeClr val="tx1"/>
              </a:solidFill>
            </a:endParaRPr>
          </a:p>
        </p:txBody>
      </p:sp>
      <p:sp>
        <p:nvSpPr>
          <p:cNvPr id="12" name="圆角矩形 11"/>
          <p:cNvSpPr/>
          <p:nvPr/>
        </p:nvSpPr>
        <p:spPr>
          <a:xfrm>
            <a:off x="4519839" y="3522386"/>
            <a:ext cx="2304256" cy="378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ActivityTestCase</a:t>
            </a:r>
            <a:endParaRPr lang="zh-CN" altLang="en-US" dirty="0">
              <a:solidFill>
                <a:schemeClr val="tx1"/>
              </a:solidFill>
            </a:endParaRPr>
          </a:p>
        </p:txBody>
      </p:sp>
      <p:sp>
        <p:nvSpPr>
          <p:cNvPr id="13" name="圆角矩形 12"/>
          <p:cNvSpPr/>
          <p:nvPr/>
        </p:nvSpPr>
        <p:spPr>
          <a:xfrm>
            <a:off x="4510950" y="2546163"/>
            <a:ext cx="2442014" cy="378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SingleLuanchTestCase</a:t>
            </a:r>
            <a:endParaRPr lang="zh-CN" altLang="en-US" dirty="0">
              <a:solidFill>
                <a:schemeClr val="tx1"/>
              </a:solidFill>
            </a:endParaRPr>
          </a:p>
        </p:txBody>
      </p:sp>
      <p:sp>
        <p:nvSpPr>
          <p:cNvPr id="14" name="圆角矩形 13"/>
          <p:cNvSpPr/>
          <p:nvPr/>
        </p:nvSpPr>
        <p:spPr>
          <a:xfrm>
            <a:off x="2755643" y="4407954"/>
            <a:ext cx="3528392" cy="378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ActivityInstrumentationTestCase2</a:t>
            </a:r>
            <a:endParaRPr lang="zh-CN" altLang="en-US" dirty="0">
              <a:solidFill>
                <a:srgbClr val="FF0000"/>
              </a:solidFill>
            </a:endParaRPr>
          </a:p>
        </p:txBody>
      </p:sp>
      <p:sp>
        <p:nvSpPr>
          <p:cNvPr id="15" name="圆角矩形 14"/>
          <p:cNvSpPr/>
          <p:nvPr/>
        </p:nvSpPr>
        <p:spPr>
          <a:xfrm>
            <a:off x="6668900" y="4434957"/>
            <a:ext cx="2304256" cy="3780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ActivityUnitTestCase</a:t>
            </a:r>
            <a:endParaRPr lang="zh-CN" altLang="en-US" dirty="0">
              <a:solidFill>
                <a:schemeClr val="tx1"/>
              </a:solidFill>
            </a:endParaRPr>
          </a:p>
        </p:txBody>
      </p:sp>
      <p:cxnSp>
        <p:nvCxnSpPr>
          <p:cNvPr id="16" name="曲线连接符 15"/>
          <p:cNvCxnSpPr>
            <a:stCxn id="7" idx="1"/>
            <a:endCxn id="5" idx="0"/>
          </p:cNvCxnSpPr>
          <p:nvPr/>
        </p:nvCxnSpPr>
        <p:spPr>
          <a:xfrm rot="10800000" flipV="1">
            <a:off x="594416" y="1393738"/>
            <a:ext cx="555295" cy="686387"/>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8" idx="1"/>
            <a:endCxn id="5" idx="2"/>
          </p:cNvCxnSpPr>
          <p:nvPr/>
        </p:nvCxnSpPr>
        <p:spPr>
          <a:xfrm rot="10800000">
            <a:off x="594414" y="2458166"/>
            <a:ext cx="200486" cy="705234"/>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9" idx="1"/>
            <a:endCxn id="7" idx="3"/>
          </p:cNvCxnSpPr>
          <p:nvPr/>
        </p:nvCxnSpPr>
        <p:spPr>
          <a:xfrm rot="10800000" flipV="1">
            <a:off x="3453967" y="924566"/>
            <a:ext cx="902011" cy="46917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endCxn id="10" idx="1"/>
          </p:cNvCxnSpPr>
          <p:nvPr/>
        </p:nvCxnSpPr>
        <p:spPr>
          <a:xfrm>
            <a:off x="3453966" y="1393737"/>
            <a:ext cx="902011" cy="1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7" idx="3"/>
            <a:endCxn id="11" idx="1"/>
          </p:cNvCxnSpPr>
          <p:nvPr/>
        </p:nvCxnSpPr>
        <p:spPr>
          <a:xfrm>
            <a:off x="3453966" y="1393738"/>
            <a:ext cx="902011" cy="5029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10800000" flipV="1">
            <a:off x="3824087" y="2706765"/>
            <a:ext cx="667035" cy="48916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3819732" y="3195933"/>
            <a:ext cx="691218" cy="51547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8" name="肘形连接符 57"/>
          <p:cNvCxnSpPr/>
          <p:nvPr/>
        </p:nvCxnSpPr>
        <p:spPr>
          <a:xfrm rot="16200000" flipH="1">
            <a:off x="6402892" y="3457534"/>
            <a:ext cx="534529" cy="1420313"/>
          </a:xfrm>
          <a:prstGeom prst="bentConnector3">
            <a:avLst>
              <a:gd name="adj1" fmla="val 45248"/>
            </a:avLst>
          </a:prstGeom>
        </p:spPr>
        <p:style>
          <a:lnRef idx="1">
            <a:schemeClr val="accent1"/>
          </a:lnRef>
          <a:fillRef idx="0">
            <a:schemeClr val="accent1"/>
          </a:fillRef>
          <a:effectRef idx="0">
            <a:schemeClr val="accent1"/>
          </a:effectRef>
          <a:fontRef idx="minor">
            <a:schemeClr val="tx1"/>
          </a:fontRef>
        </p:style>
      </p:cxnSp>
      <p:cxnSp>
        <p:nvCxnSpPr>
          <p:cNvPr id="60" name="肘形连接符 59"/>
          <p:cNvCxnSpPr/>
          <p:nvPr/>
        </p:nvCxnSpPr>
        <p:spPr>
          <a:xfrm rot="10800000" flipV="1">
            <a:off x="4860032" y="4137924"/>
            <a:ext cx="1080120" cy="267269"/>
          </a:xfrm>
          <a:prstGeom prst="bentConnector3">
            <a:avLst>
              <a:gd name="adj1" fmla="val 10121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613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789553"/>
            <a:ext cx="8229600" cy="3394472"/>
          </a:xfrm>
        </p:spPr>
        <p:txBody>
          <a:bodyPr>
            <a:normAutofit fontScale="85000" lnSpcReduction="2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白盒自动化测试</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solidFill>
                  <a:srgbClr val="FF0000"/>
                </a:solidFill>
              </a:rPr>
              <a:t>Robotium</a:t>
            </a:r>
            <a:r>
              <a:rPr lang="zh-CN" altLang="en-US" sz="2800" dirty="0" smtClean="0">
                <a:solidFill>
                  <a:srgbClr val="FF0000"/>
                </a:solidFill>
              </a:rPr>
              <a:t>常用</a:t>
            </a:r>
            <a:r>
              <a:rPr lang="en-US" altLang="zh-CN" sz="2800" dirty="0">
                <a:solidFill>
                  <a:srgbClr val="FF0000"/>
                </a:solidFill>
              </a:rPr>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65438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681541"/>
            <a:ext cx="8229600" cy="3394472"/>
          </a:xfrm>
        </p:spPr>
        <p:txBody>
          <a:bodyPr>
            <a:normAutofit fontScale="85000" lnSpcReduction="20000"/>
          </a:bodyPr>
          <a:lstStyle/>
          <a:p>
            <a:pPr>
              <a:lnSpc>
                <a:spcPct val="150000"/>
              </a:lnSpc>
            </a:pPr>
            <a:r>
              <a:rPr lang="en-US" altLang="zh-CN" sz="2800" dirty="0">
                <a:latin typeface="+mn-ea"/>
                <a:hlinkClick r:id="rId2"/>
              </a:rPr>
              <a:t>http://recorder.robotium.com/javadoc</a:t>
            </a:r>
            <a:r>
              <a:rPr lang="en-US" altLang="zh-CN" sz="2800" dirty="0" smtClean="0">
                <a:latin typeface="+mn-ea"/>
                <a:hlinkClick r:id="rId2"/>
              </a:rPr>
              <a:t>/</a:t>
            </a:r>
            <a:endParaRPr lang="en-US" altLang="zh-CN" sz="2800" dirty="0" smtClean="0">
              <a:latin typeface="+mn-ea"/>
            </a:endParaRPr>
          </a:p>
          <a:p>
            <a:pPr>
              <a:lnSpc>
                <a:spcPct val="150000"/>
              </a:lnSpc>
            </a:pPr>
            <a:r>
              <a:rPr lang="zh-CN" altLang="en-US" sz="2800" dirty="0" smtClean="0">
                <a:latin typeface="+mn-ea"/>
              </a:rPr>
              <a:t>完成</a:t>
            </a:r>
            <a:r>
              <a:rPr lang="zh-CN" altLang="en-US" sz="2800" dirty="0">
                <a:latin typeface="+mn-ea"/>
              </a:rPr>
              <a:t>对手机的模拟操作，应该包含以下几个基本操作</a:t>
            </a:r>
            <a:r>
              <a:rPr lang="zh-CN" altLang="en-US" sz="2800" dirty="0" smtClean="0">
                <a:latin typeface="+mn-ea"/>
              </a:rPr>
              <a:t>：</a:t>
            </a:r>
            <a:endParaRPr lang="en-US" altLang="zh-CN" sz="2800" dirty="0" smtClean="0">
              <a:latin typeface="+mn-ea"/>
            </a:endParaRPr>
          </a:p>
          <a:p>
            <a:pPr marL="0" indent="0">
              <a:lnSpc>
                <a:spcPct val="150000"/>
              </a:lnSpc>
              <a:buNone/>
            </a:pPr>
            <a:r>
              <a:rPr lang="zh-CN" altLang="en-US" sz="2800" dirty="0" smtClean="0">
                <a:latin typeface="+mn-ea"/>
              </a:rPr>
              <a:t>（</a:t>
            </a:r>
            <a:r>
              <a:rPr lang="en-US" altLang="zh-CN" sz="2800" dirty="0">
                <a:latin typeface="+mn-ea"/>
              </a:rPr>
              <a:t>1</a:t>
            </a:r>
            <a:r>
              <a:rPr lang="zh-CN" altLang="en-US" sz="2800" dirty="0">
                <a:latin typeface="+mn-ea"/>
              </a:rPr>
              <a:t>）需要知道所要操作控件的坐标</a:t>
            </a:r>
            <a:r>
              <a:rPr lang="zh-CN" altLang="en-US" sz="2800" dirty="0" smtClean="0">
                <a:latin typeface="+mn-ea"/>
              </a:rPr>
              <a:t>。</a:t>
            </a:r>
            <a:endParaRPr lang="en-US" altLang="zh-CN" sz="2800" dirty="0" smtClean="0">
              <a:latin typeface="+mn-ea"/>
            </a:endParaRPr>
          </a:p>
          <a:p>
            <a:pPr marL="0" indent="0">
              <a:lnSpc>
                <a:spcPct val="150000"/>
              </a:lnSpc>
              <a:buNone/>
            </a:pPr>
            <a:r>
              <a:rPr lang="zh-CN" altLang="en-US" sz="2800" dirty="0" smtClean="0">
                <a:latin typeface="+mn-ea"/>
              </a:rPr>
              <a:t>（</a:t>
            </a:r>
            <a:r>
              <a:rPr lang="en-US" altLang="zh-CN" sz="2800" dirty="0">
                <a:latin typeface="+mn-ea"/>
              </a:rPr>
              <a:t>2</a:t>
            </a:r>
            <a:r>
              <a:rPr lang="zh-CN" altLang="en-US" sz="2800" dirty="0">
                <a:latin typeface="+mn-ea"/>
              </a:rPr>
              <a:t>）对要操作的控件进行模拟操作</a:t>
            </a:r>
            <a:r>
              <a:rPr lang="zh-CN" altLang="en-US" sz="2800" dirty="0" smtClean="0">
                <a:latin typeface="+mn-ea"/>
              </a:rPr>
              <a:t>。</a:t>
            </a:r>
            <a:endParaRPr lang="en-US" altLang="zh-CN" sz="2800" dirty="0" smtClean="0">
              <a:latin typeface="+mn-ea"/>
            </a:endParaRPr>
          </a:p>
          <a:p>
            <a:pPr marL="0" indent="0">
              <a:lnSpc>
                <a:spcPct val="150000"/>
              </a:lnSpc>
              <a:buNone/>
            </a:pPr>
            <a:r>
              <a:rPr lang="zh-CN" altLang="en-US" sz="2800" dirty="0" smtClean="0">
                <a:latin typeface="+mn-ea"/>
              </a:rPr>
              <a:t>（</a:t>
            </a:r>
            <a:r>
              <a:rPr lang="en-US" altLang="zh-CN" sz="2800" dirty="0">
                <a:latin typeface="+mn-ea"/>
              </a:rPr>
              <a:t>3</a:t>
            </a:r>
            <a:r>
              <a:rPr lang="zh-CN" altLang="en-US" sz="2800" dirty="0">
                <a:latin typeface="+mn-ea"/>
              </a:rPr>
              <a:t>）判断操作完成后的结果是否符合预期。</a:t>
            </a:r>
            <a:endParaRPr lang="en-US" altLang="zh-CN" sz="2800" dirty="0" smtClean="0">
              <a:latin typeface="+mn-ea"/>
            </a:endParaRPr>
          </a:p>
          <a:p>
            <a:pPr marL="0" indent="0">
              <a:lnSpc>
                <a:spcPct val="150000"/>
              </a:lnSpc>
              <a:buNone/>
            </a:pPr>
            <a:r>
              <a:rPr lang="zh-CN" altLang="en-US" sz="2800" dirty="0" smtClean="0">
                <a:latin typeface="+mn-ea"/>
              </a:rPr>
              <a:t>根据</a:t>
            </a:r>
            <a:r>
              <a:rPr lang="zh-CN" altLang="en-US" sz="2800" dirty="0">
                <a:latin typeface="+mn-ea"/>
              </a:rPr>
              <a:t>被测应用的控件</a:t>
            </a:r>
            <a:r>
              <a:rPr lang="en-US" altLang="zh-CN" sz="2800" dirty="0">
                <a:latin typeface="+mn-ea"/>
              </a:rPr>
              <a:t>ID</a:t>
            </a:r>
            <a:r>
              <a:rPr lang="zh-CN" altLang="en-US" sz="2800" dirty="0">
                <a:latin typeface="+mn-ea"/>
              </a:rPr>
              <a:t>来</a:t>
            </a:r>
            <a:r>
              <a:rPr lang="zh-CN" altLang="en-US" sz="2800" dirty="0" smtClean="0">
                <a:latin typeface="+mn-ea"/>
              </a:rPr>
              <a:t>获取</a:t>
            </a:r>
            <a:endParaRPr lang="en-US" altLang="zh-CN" sz="2800" dirty="0" smtClean="0">
              <a:latin typeface="+mn-ea"/>
            </a:endParaRPr>
          </a:p>
          <a:p>
            <a:pPr marL="0" indent="0">
              <a:buNone/>
            </a:pPr>
            <a:endParaRPr lang="zh-CN" altLang="en-US" dirty="0"/>
          </a:p>
        </p:txBody>
      </p:sp>
      <p:sp>
        <p:nvSpPr>
          <p:cNvPr id="3" name="标题 2"/>
          <p:cNvSpPr>
            <a:spLocks noGrp="1"/>
          </p:cNvSpPr>
          <p:nvPr>
            <p:ph type="title"/>
          </p:nvPr>
        </p:nvSpPr>
        <p:spPr/>
        <p:txBody>
          <a:bodyPr/>
          <a:lstStyle/>
          <a:p>
            <a:r>
              <a:rPr lang="en-US" altLang="zh-CN" dirty="0"/>
              <a:t>Robotium</a:t>
            </a:r>
            <a:r>
              <a:rPr lang="zh-CN" altLang="en-US" dirty="0"/>
              <a:t>的控件获取、操作及断言</a:t>
            </a:r>
          </a:p>
        </p:txBody>
      </p:sp>
    </p:spTree>
    <p:extLst>
      <p:ext uri="{BB962C8B-B14F-4D97-AF65-F5344CB8AC3E}">
        <p14:creationId xmlns:p14="http://schemas.microsoft.com/office/powerpoint/2010/main" val="1129957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控件</a:t>
            </a:r>
            <a:r>
              <a:rPr lang="zh-CN" altLang="en-US" dirty="0" smtClean="0"/>
              <a:t>获取</a:t>
            </a:r>
            <a:endParaRPr lang="zh-CN" altLang="en-US" dirty="0"/>
          </a:p>
        </p:txBody>
      </p:sp>
      <p:sp>
        <p:nvSpPr>
          <p:cNvPr id="4" name="Rectangle 3"/>
          <p:cNvSpPr>
            <a:spLocks noChangeArrowheads="1"/>
          </p:cNvSpPr>
          <p:nvPr/>
        </p:nvSpPr>
        <p:spPr bwMode="auto">
          <a:xfrm>
            <a:off x="179513" y="3964220"/>
            <a:ext cx="8940281"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00000"/>
              </a:lnSpc>
              <a:spcBef>
                <a:spcPct val="20000"/>
              </a:spcBef>
              <a:spcAft>
                <a:spcPct val="0"/>
              </a:spcAft>
              <a:buClrTx/>
              <a:buSzTx/>
              <a:tabLst/>
            </a:pPr>
            <a:r>
              <a:rPr lang="zh-CN" altLang="zh-CN" sz="2000" dirty="0" smtClean="0">
                <a:latin typeface="+mn-ea"/>
              </a:rPr>
              <a:t>solo</a:t>
            </a:r>
            <a:r>
              <a:rPr lang="zh-CN" altLang="zh-CN" sz="2000" dirty="0">
                <a:latin typeface="+mn-ea"/>
              </a:rPr>
              <a:t>.enterText((EditText) solo.getView(R.id.goods_code),"123456");</a:t>
            </a:r>
            <a:endParaRPr lang="en-US" altLang="zh-CN" sz="2000" dirty="0">
              <a:latin typeface="+mn-ea"/>
            </a:endParaRPr>
          </a:p>
          <a:p>
            <a:pPr marR="0" lvl="0" fontAlgn="base">
              <a:lnSpc>
                <a:spcPct val="100000"/>
              </a:lnSpc>
              <a:spcBef>
                <a:spcPct val="20000"/>
              </a:spcBef>
              <a:spcAft>
                <a:spcPct val="0"/>
              </a:spcAft>
              <a:buClrTx/>
              <a:buSzTx/>
              <a:tabLst/>
            </a:pPr>
            <a:r>
              <a:rPr lang="zh-CN" altLang="zh-CN" sz="2000" dirty="0" smtClean="0">
                <a:latin typeface="+mn-ea"/>
              </a:rPr>
              <a:t>solo</a:t>
            </a:r>
            <a:r>
              <a:rPr lang="zh-CN" altLang="zh-CN" sz="2000" dirty="0">
                <a:latin typeface="+mn-ea"/>
              </a:rPr>
              <a:t>.typeText((EditText</a:t>
            </a:r>
            <a:r>
              <a:rPr lang="zh-CN" altLang="zh-CN" sz="2000" dirty="0" smtClean="0">
                <a:latin typeface="+mn-ea"/>
              </a:rPr>
              <a:t>)solo</a:t>
            </a:r>
            <a:r>
              <a:rPr lang="zh-CN" altLang="zh-CN" sz="2000" dirty="0">
                <a:latin typeface="+mn-ea"/>
              </a:rPr>
              <a:t>.getView("goods_count"),"4")</a:t>
            </a:r>
            <a:r>
              <a:rPr lang="zh-CN" altLang="zh-CN" sz="2000" dirty="0" smtClean="0">
                <a:latin typeface="+mn-ea"/>
              </a:rPr>
              <a:t>;</a:t>
            </a:r>
            <a:endParaRPr lang="en-US" altLang="zh-CN" sz="2000" dirty="0">
              <a:latin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636032930"/>
              </p:ext>
            </p:extLst>
          </p:nvPr>
        </p:nvGraphicFramePr>
        <p:xfrm>
          <a:off x="1187624" y="660067"/>
          <a:ext cx="7344816" cy="2991803"/>
        </p:xfrm>
        <a:graphic>
          <a:graphicData uri="http://schemas.openxmlformats.org/drawingml/2006/table">
            <a:tbl>
              <a:tblPr firstRow="1" bandRow="1">
                <a:tableStyleId>{5C22544A-7EE6-4342-B048-85BDC9FD1C3A}</a:tableStyleId>
              </a:tblPr>
              <a:tblGrid>
                <a:gridCol w="2304256"/>
                <a:gridCol w="5040560"/>
              </a:tblGrid>
              <a:tr h="342900">
                <a:tc>
                  <a:txBody>
                    <a:bodyPr/>
                    <a:lstStyle/>
                    <a:p>
                      <a:r>
                        <a:rPr lang="zh-CN" altLang="en-US" sz="1800" dirty="0" smtClean="0"/>
                        <a:t>返回值</a:t>
                      </a:r>
                      <a:endParaRPr lang="zh-CN" altLang="en-US" sz="1800" dirty="0"/>
                    </a:p>
                  </a:txBody>
                  <a:tcPr marT="34290" marB="34290"/>
                </a:tc>
                <a:tc>
                  <a:txBody>
                    <a:bodyPr/>
                    <a:lstStyle/>
                    <a:p>
                      <a:r>
                        <a:rPr lang="zh-CN" altLang="en-US" sz="1800" dirty="0" smtClean="0"/>
                        <a:t>方法及说明</a:t>
                      </a:r>
                      <a:endParaRPr lang="zh-CN" altLang="en-US" sz="1800" dirty="0"/>
                    </a:p>
                  </a:txBody>
                  <a:tcPr marT="34290" marB="34290"/>
                </a:tc>
              </a:tr>
              <a:tr h="342900">
                <a:tc>
                  <a:txBody>
                    <a:bodyPr/>
                    <a:lstStyle/>
                    <a:p>
                      <a:r>
                        <a:rPr lang="en-US" altLang="zh-CN" sz="1800" dirty="0" smtClean="0"/>
                        <a:t>View</a:t>
                      </a:r>
                      <a:endParaRPr lang="zh-CN" altLang="en-US" sz="18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t>getView</a:t>
                      </a:r>
                      <a:r>
                        <a:rPr lang="en-US" altLang="zh-CN" sz="1800" dirty="0" smtClean="0"/>
                        <a:t>(int</a:t>
                      </a:r>
                      <a:r>
                        <a:rPr lang="en-US" altLang="zh-CN" sz="1800" baseline="0" dirty="0" smtClean="0"/>
                        <a:t> </a:t>
                      </a:r>
                      <a:r>
                        <a:rPr lang="en-US" altLang="zh-CN" sz="1800" dirty="0" smtClean="0"/>
                        <a:t>ID)</a:t>
                      </a:r>
                    </a:p>
                  </a:txBody>
                  <a:tcPr marT="34290" marB="34290"/>
                </a:tc>
              </a:tr>
              <a:tr h="342900">
                <a:tc>
                  <a:txBody>
                    <a:bodyPr/>
                    <a:lstStyle/>
                    <a:p>
                      <a:r>
                        <a:rPr lang="en-US" altLang="zh-CN" sz="1800" dirty="0" smtClean="0"/>
                        <a:t>View</a:t>
                      </a:r>
                      <a:endParaRPr lang="zh-CN" altLang="en-US" sz="1800" dirty="0"/>
                    </a:p>
                  </a:txBody>
                  <a:tcPr marT="34290" marB="34290"/>
                </a:tc>
                <a:tc>
                  <a:txBody>
                    <a:bodyPr/>
                    <a:lstStyle/>
                    <a:p>
                      <a:r>
                        <a:rPr lang="en-US" altLang="zh-CN" sz="1800" dirty="0" err="1" smtClean="0"/>
                        <a:t>getView</a:t>
                      </a:r>
                      <a:r>
                        <a:rPr lang="en-US" altLang="zh-CN" sz="1800" dirty="0" smtClean="0"/>
                        <a:t>(String ID)</a:t>
                      </a:r>
                    </a:p>
                  </a:txBody>
                  <a:tcPr marT="34290" marB="34290"/>
                </a:tc>
              </a:tr>
              <a:tr h="342900">
                <a:tc>
                  <a:txBody>
                    <a:bodyPr/>
                    <a:lstStyle/>
                    <a:p>
                      <a:r>
                        <a:rPr lang="en-US" altLang="zh-CN" sz="1800" dirty="0" smtClean="0"/>
                        <a:t>Activity</a:t>
                      </a:r>
                      <a:endParaRPr lang="zh-CN" altLang="en-US" sz="1800" dirty="0"/>
                    </a:p>
                  </a:txBody>
                  <a:tcPr marT="34290" marB="34290"/>
                </a:tc>
                <a:tc>
                  <a:txBody>
                    <a:bodyPr/>
                    <a:lstStyle/>
                    <a:p>
                      <a:r>
                        <a:rPr lang="en-US" altLang="zh-CN" sz="1800" b="0" dirty="0" smtClean="0"/>
                        <a:t>getCurrentActivity</a:t>
                      </a:r>
                      <a:r>
                        <a:rPr lang="en-US" altLang="zh-CN" sz="1800" dirty="0" smtClean="0"/>
                        <a:t>()</a:t>
                      </a:r>
                    </a:p>
                  </a:txBody>
                  <a:tcPr marT="34290" marB="34290"/>
                </a:tc>
              </a:tr>
              <a:tr h="342900">
                <a:tc>
                  <a:txBody>
                    <a:bodyPr/>
                    <a:lstStyle/>
                    <a:p>
                      <a:r>
                        <a:rPr lang="en-US" altLang="zh-CN" sz="1800" b="0" dirty="0" err="1" smtClean="0"/>
                        <a:t>TextView</a:t>
                      </a:r>
                      <a:endParaRPr lang="zh-CN" altLang="en-US" sz="1800" b="0" dirty="0"/>
                    </a:p>
                  </a:txBody>
                  <a:tcPr marT="34290" marB="34290"/>
                </a:tc>
                <a:tc>
                  <a:txBody>
                    <a:bodyPr/>
                    <a:lstStyle/>
                    <a:p>
                      <a:r>
                        <a:rPr lang="en-US" altLang="zh-CN" sz="1800" b="0" dirty="0" smtClean="0"/>
                        <a:t>getText(int index)</a:t>
                      </a:r>
                    </a:p>
                  </a:txBody>
                  <a:tcPr marT="34290" marB="34290"/>
                </a:tc>
              </a:tr>
              <a:tr h="342900">
                <a:tc>
                  <a:txBody>
                    <a:bodyPr/>
                    <a:lstStyle/>
                    <a:p>
                      <a:r>
                        <a:rPr lang="en-US" altLang="zh-CN" sz="1800" b="0" dirty="0" err="1" smtClean="0"/>
                        <a:t>TextView</a:t>
                      </a:r>
                      <a:endParaRPr lang="zh-CN" altLang="en-US" sz="1800" b="0" dirty="0"/>
                    </a:p>
                  </a:txBody>
                  <a:tcPr marT="34290" marB="34290"/>
                </a:tc>
                <a:tc>
                  <a:txBody>
                    <a:bodyPr/>
                    <a:lstStyle/>
                    <a:p>
                      <a:r>
                        <a:rPr lang="en-US" altLang="zh-CN" sz="1800" b="0" dirty="0" smtClean="0"/>
                        <a:t>getText(String text)</a:t>
                      </a:r>
                    </a:p>
                  </a:txBody>
                  <a:tcPr marT="34290" marB="34290"/>
                </a:tc>
              </a:tr>
              <a:tr h="342900">
                <a:tc>
                  <a:txBody>
                    <a:bodyPr/>
                    <a:lstStyle/>
                    <a:p>
                      <a:r>
                        <a:rPr lang="en-US" altLang="zh-CN" sz="1800" b="0" dirty="0" smtClean="0"/>
                        <a:t>Button</a:t>
                      </a:r>
                      <a:endParaRPr lang="zh-CN" altLang="en-US" sz="1800" b="0" dirty="0"/>
                    </a:p>
                  </a:txBody>
                  <a:tcPr marT="34290" marB="34290"/>
                </a:tc>
                <a:tc>
                  <a:txBody>
                    <a:bodyPr/>
                    <a:lstStyle/>
                    <a:p>
                      <a:r>
                        <a:rPr lang="en-US" altLang="zh-CN" sz="1800" b="0" dirty="0" smtClean="0"/>
                        <a:t>getButton(int index)</a:t>
                      </a:r>
                    </a:p>
                  </a:txBody>
                  <a:tcPr marT="34290" marB="34290"/>
                </a:tc>
              </a:tr>
              <a:tr h="591503">
                <a:tc>
                  <a:txBody>
                    <a:bodyPr/>
                    <a:lstStyle/>
                    <a:p>
                      <a:r>
                        <a:rPr lang="en-US" altLang="zh-CN" sz="1800" b="0" dirty="0" smtClean="0"/>
                        <a:t>Button</a:t>
                      </a:r>
                      <a:endParaRPr lang="zh-CN" altLang="en-US" sz="1800" b="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getButton(String text)</a:t>
                      </a:r>
                    </a:p>
                    <a:p>
                      <a:endParaRPr lang="zh-CN" altLang="en-US" sz="1800" b="0" dirty="0"/>
                    </a:p>
                  </a:txBody>
                  <a:tcPr marL="28575" marR="28575" marT="21431" marB="21431" anchor="ctr"/>
                </a:tc>
              </a:tr>
            </a:tbl>
          </a:graphicData>
        </a:graphic>
      </p:graphicFrame>
    </p:spTree>
    <p:extLst>
      <p:ext uri="{BB962C8B-B14F-4D97-AF65-F5344CB8AC3E}">
        <p14:creationId xmlns:p14="http://schemas.microsoft.com/office/powerpoint/2010/main" val="1469628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150000"/>
              </a:lnSpc>
            </a:pPr>
            <a:r>
              <a:rPr lang="zh-CN" altLang="en-US" sz="2000" dirty="0">
                <a:latin typeface="+mn-ea"/>
              </a:rPr>
              <a:t>处理</a:t>
            </a:r>
            <a:r>
              <a:rPr lang="en-US" altLang="zh-CN" sz="2000" dirty="0">
                <a:latin typeface="+mn-ea"/>
              </a:rPr>
              <a:t>id</a:t>
            </a:r>
            <a:r>
              <a:rPr lang="zh-CN" altLang="en-US" sz="2000" dirty="0">
                <a:latin typeface="+mn-ea"/>
              </a:rPr>
              <a:t>相同的控件 </a:t>
            </a:r>
            <a:endParaRPr lang="en-US" altLang="zh-CN" sz="2000" dirty="0">
              <a:latin typeface="+mn-ea"/>
            </a:endParaRPr>
          </a:p>
          <a:p>
            <a:pPr marL="0" indent="0">
              <a:lnSpc>
                <a:spcPct val="150000"/>
              </a:lnSpc>
              <a:buNone/>
            </a:pPr>
            <a:r>
              <a:rPr lang="zh-CN" altLang="en-US" sz="2000" dirty="0" smtClean="0">
                <a:latin typeface="+mn-ea"/>
              </a:rPr>
              <a:t>需要</a:t>
            </a:r>
            <a:r>
              <a:rPr lang="zh-CN" altLang="en-US" sz="2000" dirty="0">
                <a:latin typeface="+mn-ea"/>
              </a:rPr>
              <a:t>先获取节点控件的父视图，通过父视图再查找相应的子</a:t>
            </a:r>
            <a:r>
              <a:rPr lang="zh-CN" altLang="en-US" sz="2000" dirty="0" smtClean="0">
                <a:latin typeface="+mn-ea"/>
              </a:rPr>
              <a:t>视图</a:t>
            </a:r>
            <a:endParaRPr lang="en-US" altLang="zh-CN" sz="2000" dirty="0" smtClean="0">
              <a:latin typeface="+mn-ea"/>
            </a:endParaRPr>
          </a:p>
          <a:p>
            <a:pPr marL="0" indent="0">
              <a:lnSpc>
                <a:spcPct val="150000"/>
              </a:lnSpc>
              <a:buNone/>
            </a:pPr>
            <a:endParaRPr lang="zh-CN" altLang="en-US" sz="2000" dirty="0">
              <a:latin typeface="+mn-ea"/>
            </a:endParaRPr>
          </a:p>
          <a:p>
            <a:pPr marL="0" indent="0">
              <a:lnSpc>
                <a:spcPct val="150000"/>
              </a:lnSpc>
              <a:buNone/>
            </a:pPr>
            <a:r>
              <a:rPr lang="en-US" altLang="zh-CN" sz="2000" dirty="0" err="1">
                <a:latin typeface="+mn-ea"/>
              </a:rPr>
              <a:t>RelativeLayout</a:t>
            </a:r>
            <a:r>
              <a:rPr lang="en-US" altLang="zh-CN" sz="2000" dirty="0">
                <a:latin typeface="+mn-ea"/>
              </a:rPr>
              <a:t> </a:t>
            </a:r>
            <a:r>
              <a:rPr lang="en-US" altLang="zh-CN" sz="2000" dirty="0" err="1">
                <a:latin typeface="+mn-ea"/>
              </a:rPr>
              <a:t>rel</a:t>
            </a:r>
            <a:r>
              <a:rPr lang="en-US" altLang="zh-CN" sz="2000" dirty="0">
                <a:latin typeface="+mn-ea"/>
              </a:rPr>
              <a:t> = (</a:t>
            </a:r>
            <a:r>
              <a:rPr lang="en-US" altLang="zh-CN" sz="2000" dirty="0" err="1">
                <a:latin typeface="+mn-ea"/>
              </a:rPr>
              <a:t>RelativeLayout</a:t>
            </a:r>
            <a:r>
              <a:rPr lang="en-US" altLang="zh-CN" sz="2000" dirty="0">
                <a:latin typeface="+mn-ea"/>
              </a:rPr>
              <a:t>) </a:t>
            </a:r>
            <a:r>
              <a:rPr lang="en-US" altLang="zh-CN" sz="2000" b="1" dirty="0" err="1">
                <a:latin typeface="+mn-ea"/>
              </a:rPr>
              <a:t>solo</a:t>
            </a:r>
            <a:r>
              <a:rPr lang="en-US" altLang="zh-CN" sz="2000" dirty="0" err="1">
                <a:latin typeface="+mn-ea"/>
              </a:rPr>
              <a:t>.getView</a:t>
            </a:r>
            <a:r>
              <a:rPr lang="en-US" altLang="zh-CN" sz="2000" dirty="0">
                <a:latin typeface="+mn-ea"/>
              </a:rPr>
              <a:t>(</a:t>
            </a:r>
            <a:r>
              <a:rPr lang="en-US" altLang="zh-CN" sz="2000" b="1" dirty="0">
                <a:latin typeface="+mn-ea"/>
              </a:rPr>
              <a:t>"e1"</a:t>
            </a:r>
            <a:r>
              <a:rPr lang="en-US" altLang="zh-CN" sz="2000" dirty="0">
                <a:latin typeface="+mn-ea"/>
              </a:rPr>
              <a:t>);</a:t>
            </a:r>
            <a:br>
              <a:rPr lang="en-US" altLang="zh-CN" sz="2000" dirty="0">
                <a:latin typeface="+mn-ea"/>
              </a:rPr>
            </a:br>
            <a:r>
              <a:rPr lang="en-US" altLang="zh-CN" sz="2000" dirty="0" err="1">
                <a:latin typeface="+mn-ea"/>
              </a:rPr>
              <a:t>ArrayList</a:t>
            </a:r>
            <a:r>
              <a:rPr lang="en-US" altLang="zh-CN" sz="2000" dirty="0">
                <a:latin typeface="+mn-ea"/>
              </a:rPr>
              <a:t>&lt;</a:t>
            </a:r>
            <a:r>
              <a:rPr lang="en-US" altLang="zh-CN" sz="2000" dirty="0" err="1">
                <a:latin typeface="+mn-ea"/>
              </a:rPr>
              <a:t>TextView</a:t>
            </a:r>
            <a:r>
              <a:rPr lang="en-US" altLang="zh-CN" sz="2000" dirty="0">
                <a:latin typeface="+mn-ea"/>
              </a:rPr>
              <a:t>&gt; </a:t>
            </a:r>
            <a:r>
              <a:rPr lang="en-US" altLang="zh-CN" sz="2000" dirty="0" err="1">
                <a:latin typeface="+mn-ea"/>
              </a:rPr>
              <a:t>textViews</a:t>
            </a:r>
            <a:r>
              <a:rPr lang="en-US" altLang="zh-CN" sz="2000" dirty="0">
                <a:latin typeface="+mn-ea"/>
              </a:rPr>
              <a:t> = </a:t>
            </a:r>
            <a:r>
              <a:rPr lang="en-US" altLang="zh-CN" sz="2000" b="1" dirty="0" err="1">
                <a:latin typeface="+mn-ea"/>
              </a:rPr>
              <a:t>solo</a:t>
            </a:r>
            <a:r>
              <a:rPr lang="en-US" altLang="zh-CN" sz="2000" dirty="0" err="1">
                <a:latin typeface="+mn-ea"/>
              </a:rPr>
              <a:t>.getCurrentViews</a:t>
            </a:r>
            <a:r>
              <a:rPr lang="en-US" altLang="zh-CN" sz="2000" dirty="0">
                <a:latin typeface="+mn-ea"/>
              </a:rPr>
              <a:t>(</a:t>
            </a:r>
            <a:r>
              <a:rPr lang="en-US" altLang="zh-CN" sz="2000" dirty="0" err="1">
                <a:latin typeface="+mn-ea"/>
              </a:rPr>
              <a:t>TextView.</a:t>
            </a:r>
            <a:r>
              <a:rPr lang="en-US" altLang="zh-CN" sz="2000" b="1" dirty="0" err="1">
                <a:latin typeface="+mn-ea"/>
              </a:rPr>
              <a:t>class</a:t>
            </a:r>
            <a:r>
              <a:rPr lang="en-US" altLang="zh-CN" sz="2000" dirty="0" err="1">
                <a:latin typeface="+mn-ea"/>
              </a:rPr>
              <a:t>,rel</a:t>
            </a:r>
            <a:r>
              <a:rPr lang="en-US" altLang="zh-CN" sz="2000" dirty="0" smtClean="0">
                <a:latin typeface="+mn-ea"/>
              </a:rPr>
              <a:t>);</a:t>
            </a:r>
          </a:p>
          <a:p>
            <a:pPr marL="0" indent="0">
              <a:lnSpc>
                <a:spcPct val="150000"/>
              </a:lnSpc>
              <a:buNone/>
            </a:pPr>
            <a:r>
              <a:rPr lang="zh-CN" altLang="zh-CN" sz="2000" dirty="0" smtClean="0">
                <a:latin typeface="+mn-ea"/>
              </a:rPr>
              <a:t>solo</a:t>
            </a:r>
            <a:r>
              <a:rPr lang="zh-CN" altLang="zh-CN" sz="2000" dirty="0">
                <a:latin typeface="+mn-ea"/>
              </a:rPr>
              <a:t>.enterText</a:t>
            </a:r>
            <a:r>
              <a:rPr lang="zh-CN" altLang="zh-CN" sz="2000" dirty="0" smtClean="0">
                <a:latin typeface="+mn-ea"/>
              </a:rPr>
              <a:t>(</a:t>
            </a:r>
            <a:r>
              <a:rPr lang="en-US" altLang="zh-CN" sz="2000" dirty="0" err="1"/>
              <a:t>textViews.get</a:t>
            </a:r>
            <a:r>
              <a:rPr lang="en-US" altLang="zh-CN" sz="2000" dirty="0"/>
              <a:t>(1</a:t>
            </a:r>
            <a:r>
              <a:rPr lang="en-US" altLang="zh-CN" sz="2000" dirty="0" smtClean="0"/>
              <a:t>),”hello”);</a:t>
            </a:r>
            <a:r>
              <a:rPr lang="en-US" altLang="zh-CN" sz="2000" dirty="0"/>
              <a:t/>
            </a:r>
            <a:br>
              <a:rPr lang="en-US" altLang="zh-CN" sz="2000" dirty="0"/>
            </a:br>
            <a:endParaRPr lang="en-US" altLang="zh-CN" sz="2000" dirty="0" smtClean="0">
              <a:latin typeface="+mn-ea"/>
            </a:endParaRPr>
          </a:p>
        </p:txBody>
      </p:sp>
      <p:sp>
        <p:nvSpPr>
          <p:cNvPr id="3" name="标题 2"/>
          <p:cNvSpPr>
            <a:spLocks noGrp="1"/>
          </p:cNvSpPr>
          <p:nvPr>
            <p:ph type="title"/>
          </p:nvPr>
        </p:nvSpPr>
        <p:spPr/>
        <p:txBody>
          <a:bodyPr/>
          <a:lstStyle/>
          <a:p>
            <a:r>
              <a:rPr lang="zh-CN" altLang="en-US" dirty="0"/>
              <a:t>控件</a:t>
            </a:r>
            <a:r>
              <a:rPr lang="zh-CN" altLang="en-US" dirty="0" smtClean="0"/>
              <a:t>获取</a:t>
            </a:r>
            <a:endParaRPr lang="zh-CN" altLang="en-US" dirty="0"/>
          </a:p>
        </p:txBody>
      </p:sp>
    </p:spTree>
    <p:extLst>
      <p:ext uri="{BB962C8B-B14F-4D97-AF65-F5344CB8AC3E}">
        <p14:creationId xmlns:p14="http://schemas.microsoft.com/office/powerpoint/2010/main" val="39798493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控件获取</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96" y="1275606"/>
            <a:ext cx="7694613" cy="297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35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控件</a:t>
            </a:r>
            <a:r>
              <a:rPr lang="zh-CN" altLang="en-US" dirty="0" smtClean="0"/>
              <a:t>操作</a:t>
            </a:r>
            <a:r>
              <a:rPr lang="en-US" altLang="zh-CN" dirty="0" smtClean="0"/>
              <a:t>-</a:t>
            </a:r>
            <a:r>
              <a:rPr lang="zh-CN" altLang="en-US" dirty="0" smtClean="0"/>
              <a:t>点击、长按操作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65244215"/>
              </p:ext>
            </p:extLst>
          </p:nvPr>
        </p:nvGraphicFramePr>
        <p:xfrm>
          <a:off x="539208" y="789552"/>
          <a:ext cx="8209257" cy="2263140"/>
        </p:xfrm>
        <a:graphic>
          <a:graphicData uri="http://schemas.openxmlformats.org/drawingml/2006/table">
            <a:tbl>
              <a:tblPr firstRow="1" bandRow="1">
                <a:tableStyleId>{5C22544A-7EE6-4342-B048-85BDC9FD1C3A}</a:tableStyleId>
              </a:tblPr>
              <a:tblGrid>
                <a:gridCol w="1656529"/>
                <a:gridCol w="6552728"/>
              </a:tblGrid>
              <a:tr h="342900">
                <a:tc>
                  <a:txBody>
                    <a:bodyPr/>
                    <a:lstStyle/>
                    <a:p>
                      <a:r>
                        <a:rPr lang="zh-CN" altLang="en-US" sz="1800" dirty="0" smtClean="0">
                          <a:latin typeface="+mn-ea"/>
                          <a:ea typeface="+mn-ea"/>
                        </a:rPr>
                        <a:t>返回值</a:t>
                      </a:r>
                      <a:endParaRPr lang="zh-CN" altLang="en-US" sz="1800" dirty="0">
                        <a:latin typeface="+mn-ea"/>
                        <a:ea typeface="+mn-ea"/>
                      </a:endParaRPr>
                    </a:p>
                  </a:txBody>
                  <a:tcPr marT="34290" marB="34290"/>
                </a:tc>
                <a:tc>
                  <a:txBody>
                    <a:bodyPr/>
                    <a:lstStyle/>
                    <a:p>
                      <a:r>
                        <a:rPr lang="zh-CN" altLang="en-US" sz="1800" dirty="0" smtClean="0">
                          <a:latin typeface="+mn-ea"/>
                          <a:ea typeface="+mn-ea"/>
                        </a:rPr>
                        <a:t>方法及说明</a:t>
                      </a:r>
                      <a:endParaRPr lang="zh-CN" altLang="en-US" sz="1800" dirty="0">
                        <a:latin typeface="+mn-ea"/>
                        <a:ea typeface="+mn-ea"/>
                      </a:endParaRPr>
                    </a:p>
                  </a:txBody>
                  <a:tcPr marT="34290" marB="34290"/>
                </a:tc>
              </a:tr>
              <a:tr h="342900">
                <a:tc>
                  <a:txBody>
                    <a:bodyPr/>
                    <a:lstStyle/>
                    <a:p>
                      <a:r>
                        <a:rPr lang="en-US" altLang="zh-CN" sz="1800" dirty="0" smtClean="0">
                          <a:latin typeface="+mn-ea"/>
                          <a:ea typeface="+mn-ea"/>
                        </a:rPr>
                        <a:t>void</a:t>
                      </a:r>
                      <a:endParaRPr lang="zh-CN" altLang="en-US" sz="1800" dirty="0">
                        <a:latin typeface="+mn-ea"/>
                        <a:ea typeface="+mn-ea"/>
                      </a:endParaRPr>
                    </a:p>
                  </a:txBody>
                  <a:tcPr marT="34290" marB="34290"/>
                </a:tc>
                <a:tc>
                  <a:txBody>
                    <a:bodyPr/>
                    <a:lstStyle/>
                    <a:p>
                      <a:r>
                        <a:rPr lang="en-US" altLang="zh-CN" sz="1800" b="0" u="none" dirty="0" smtClean="0">
                          <a:latin typeface="+mn-ea"/>
                          <a:ea typeface="+mn-ea"/>
                        </a:rPr>
                        <a:t>clickOnText</a:t>
                      </a:r>
                      <a:r>
                        <a:rPr lang="en-US" altLang="zh-CN" sz="1800" u="none" dirty="0" smtClean="0">
                          <a:latin typeface="+mn-ea"/>
                          <a:ea typeface="+mn-ea"/>
                        </a:rPr>
                        <a:t>(String</a:t>
                      </a:r>
                      <a:r>
                        <a:rPr lang="en-US" altLang="zh-CN" sz="1800" dirty="0" smtClean="0">
                          <a:latin typeface="+mn-ea"/>
                          <a:ea typeface="+mn-ea"/>
                        </a:rPr>
                        <a:t> text)</a:t>
                      </a:r>
                      <a:endParaRPr lang="en-US" sz="1800" dirty="0">
                        <a:latin typeface="+mn-ea"/>
                        <a:ea typeface="+mn-ea"/>
                      </a:endParaRPr>
                    </a:p>
                  </a:txBody>
                  <a:tcPr marL="28575" marR="28575" marT="21431" marB="21431" anchor="ctr"/>
                </a:tc>
              </a:tr>
              <a:tr h="342900">
                <a:tc>
                  <a:txBody>
                    <a:bodyPr/>
                    <a:lstStyle/>
                    <a:p>
                      <a:r>
                        <a:rPr lang="en-US" altLang="zh-CN" sz="1800" dirty="0" smtClean="0">
                          <a:latin typeface="+mn-ea"/>
                          <a:ea typeface="+mn-ea"/>
                        </a:rPr>
                        <a:t>void</a:t>
                      </a:r>
                      <a:endParaRPr lang="zh-CN" altLang="en-US" sz="1800" dirty="0">
                        <a:latin typeface="+mn-ea"/>
                        <a:ea typeface="+mn-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u="none" kern="1200" dirty="0" smtClean="0">
                          <a:solidFill>
                            <a:schemeClr val="dk1"/>
                          </a:solidFill>
                          <a:latin typeface="+mn-ea"/>
                          <a:ea typeface="+mn-ea"/>
                          <a:cs typeface="+mn-cs"/>
                        </a:rPr>
                        <a:t>clickOnButton</a:t>
                      </a:r>
                      <a:r>
                        <a:rPr lang="en-US" altLang="zh-CN" sz="1800" u="none" dirty="0" smtClean="0">
                          <a:latin typeface="+mn-ea"/>
                          <a:ea typeface="+mn-ea"/>
                        </a:rPr>
                        <a:t>(String</a:t>
                      </a:r>
                      <a:r>
                        <a:rPr lang="en-US" altLang="zh-CN" sz="1800" dirty="0" smtClean="0">
                          <a:latin typeface="+mn-ea"/>
                          <a:ea typeface="+mn-ea"/>
                        </a:rPr>
                        <a:t> text)</a:t>
                      </a:r>
                    </a:p>
                  </a:txBody>
                  <a:tcPr marL="28575" marR="28575" marT="21431" marB="21431" anchor="ctr"/>
                </a:tc>
              </a:tr>
              <a:tr h="617220">
                <a:tc>
                  <a:txBody>
                    <a:bodyPr/>
                    <a:lstStyle/>
                    <a:p>
                      <a:r>
                        <a:rPr lang="en-US" altLang="zh-CN" sz="1800" dirty="0" smtClean="0">
                          <a:latin typeface="+mn-ea"/>
                          <a:ea typeface="+mn-ea"/>
                        </a:rPr>
                        <a:t>void</a:t>
                      </a:r>
                      <a:endParaRPr lang="zh-CN" altLang="en-US" sz="1800" dirty="0">
                        <a:latin typeface="+mn-ea"/>
                        <a:ea typeface="+mn-ea"/>
                      </a:endParaRPr>
                    </a:p>
                  </a:txBody>
                  <a:tcPr marT="34290" marB="34290"/>
                </a:tc>
                <a:tc>
                  <a:txBody>
                    <a:bodyPr/>
                    <a:lstStyle/>
                    <a:p>
                      <a:r>
                        <a:rPr lang="en-US" altLang="zh-CN" sz="1800" dirty="0" smtClean="0">
                          <a:latin typeface="+mn-ea"/>
                          <a:ea typeface="+mn-ea"/>
                        </a:rPr>
                        <a:t>clickOnView(View view) </a:t>
                      </a:r>
                    </a:p>
                    <a:p>
                      <a:r>
                        <a:rPr lang="en-US" altLang="zh-CN" sz="1800" dirty="0" smtClean="0">
                          <a:latin typeface="+mn-ea"/>
                          <a:ea typeface="+mn-ea"/>
                        </a:rPr>
                        <a:t>clickLongOnView(View view)</a:t>
                      </a:r>
                    </a:p>
                  </a:txBody>
                  <a:tcPr marT="34290" marB="34290"/>
                </a:tc>
              </a:tr>
              <a:tr h="617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mn-ea"/>
                          <a:ea typeface="+mn-ea"/>
                        </a:rPr>
                        <a:t>void</a:t>
                      </a:r>
                      <a:endParaRPr lang="zh-CN" altLang="en-US" sz="1800" dirty="0" smtClean="0">
                        <a:latin typeface="+mn-ea"/>
                        <a:ea typeface="+mn-ea"/>
                      </a:endParaRPr>
                    </a:p>
                  </a:txBody>
                  <a:tcPr marT="34290" marB="34290"/>
                </a:tc>
                <a:tc>
                  <a:txBody>
                    <a:bodyPr/>
                    <a:lstStyle/>
                    <a:p>
                      <a:r>
                        <a:rPr lang="en-US" altLang="zh-CN" sz="1800" b="0" dirty="0" smtClean="0">
                          <a:latin typeface="+mn-ea"/>
                          <a:ea typeface="+mn-ea"/>
                        </a:rPr>
                        <a:t>clickOnScreen(</a:t>
                      </a:r>
                      <a:r>
                        <a:rPr lang="en-US" altLang="zh-CN" sz="1800" b="0" kern="1200" dirty="0" smtClean="0">
                          <a:solidFill>
                            <a:schemeClr val="dk1"/>
                          </a:solidFill>
                          <a:effectLst/>
                          <a:latin typeface="+mn-ea"/>
                          <a:ea typeface="+mn-ea"/>
                          <a:cs typeface="+mn-cs"/>
                        </a:rPr>
                        <a:t>float </a:t>
                      </a:r>
                      <a:r>
                        <a:rPr lang="en-US" altLang="zh-CN" sz="1800" b="0" dirty="0" smtClean="0">
                          <a:latin typeface="+mn-ea"/>
                          <a:ea typeface="+mn-ea"/>
                        </a:rPr>
                        <a:t>x, </a:t>
                      </a:r>
                      <a:r>
                        <a:rPr lang="en-US" altLang="zh-CN" sz="1800" b="0" kern="1200" dirty="0" smtClean="0">
                          <a:solidFill>
                            <a:schemeClr val="dk1"/>
                          </a:solidFill>
                          <a:effectLst/>
                          <a:latin typeface="+mn-ea"/>
                          <a:ea typeface="+mn-ea"/>
                          <a:cs typeface="+mn-cs"/>
                        </a:rPr>
                        <a:t>float </a:t>
                      </a:r>
                      <a:r>
                        <a:rPr lang="en-US" altLang="zh-CN" sz="1800" b="0" dirty="0" smtClean="0">
                          <a:latin typeface="+mn-ea"/>
                          <a:ea typeface="+mn-ea"/>
                        </a:rPr>
                        <a:t>y)</a:t>
                      </a:r>
                    </a:p>
                    <a:p>
                      <a:r>
                        <a:rPr lang="en-US" altLang="zh-CN" sz="1800" b="0" dirty="0" smtClean="0">
                          <a:latin typeface="+mn-ea"/>
                          <a:ea typeface="+mn-ea"/>
                        </a:rPr>
                        <a:t>clickLongOnScreen(</a:t>
                      </a:r>
                      <a:r>
                        <a:rPr lang="en-US" altLang="zh-CN" sz="1800" b="0" kern="1200" dirty="0" smtClean="0">
                          <a:solidFill>
                            <a:schemeClr val="dk1"/>
                          </a:solidFill>
                          <a:effectLst/>
                          <a:latin typeface="+mn-ea"/>
                          <a:ea typeface="+mn-ea"/>
                          <a:cs typeface="+mn-cs"/>
                        </a:rPr>
                        <a:t>float </a:t>
                      </a:r>
                      <a:r>
                        <a:rPr lang="en-US" altLang="zh-CN" sz="1800" b="0" dirty="0" smtClean="0">
                          <a:latin typeface="+mn-ea"/>
                          <a:ea typeface="+mn-ea"/>
                        </a:rPr>
                        <a:t>x, </a:t>
                      </a:r>
                      <a:r>
                        <a:rPr lang="en-US" altLang="zh-CN" sz="1800" b="0" kern="1200" dirty="0" smtClean="0">
                          <a:solidFill>
                            <a:schemeClr val="dk1"/>
                          </a:solidFill>
                          <a:effectLst/>
                          <a:latin typeface="+mn-ea"/>
                          <a:ea typeface="+mn-ea"/>
                          <a:cs typeface="+mn-cs"/>
                        </a:rPr>
                        <a:t>float </a:t>
                      </a:r>
                      <a:r>
                        <a:rPr lang="en-US" altLang="zh-CN" sz="1800" b="0" dirty="0" smtClean="0">
                          <a:latin typeface="+mn-ea"/>
                          <a:ea typeface="+mn-ea"/>
                        </a:rPr>
                        <a:t>y)</a:t>
                      </a:r>
                    </a:p>
                  </a:txBody>
                  <a:tcPr marT="34290" marB="34290"/>
                </a:tc>
              </a:tr>
            </a:tbl>
          </a:graphicData>
        </a:graphic>
      </p:graphicFrame>
      <p:sp>
        <p:nvSpPr>
          <p:cNvPr id="5" name="Rectangle 3"/>
          <p:cNvSpPr>
            <a:spLocks noChangeArrowheads="1"/>
          </p:cNvSpPr>
          <p:nvPr/>
        </p:nvSpPr>
        <p:spPr bwMode="auto">
          <a:xfrm>
            <a:off x="251520" y="3929910"/>
            <a:ext cx="8064896"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mn-ea"/>
                <a:cs typeface="宋体" pitchFamily="2" charset="-122"/>
              </a:rPr>
              <a:t>Button loginBtn = (Button) </a:t>
            </a:r>
            <a:r>
              <a:rPr kumimoji="0" lang="zh-CN" altLang="zh-CN" sz="2000" b="1" i="0" u="none" strike="noStrike" cap="none" normalizeH="0" baseline="0" dirty="0" smtClean="0">
                <a:ln>
                  <a:noFill/>
                </a:ln>
                <a:solidFill>
                  <a:srgbClr val="660E7A"/>
                </a:solidFill>
                <a:effectLst/>
                <a:latin typeface="+mn-ea"/>
                <a:cs typeface="宋体" pitchFamily="2" charset="-122"/>
              </a:rPr>
              <a:t>solo</a:t>
            </a:r>
            <a:r>
              <a:rPr kumimoji="0" lang="zh-CN" altLang="zh-CN" sz="2000" b="0" i="0" u="none" strike="noStrike" cap="none" normalizeH="0" baseline="0" dirty="0" smtClean="0">
                <a:ln>
                  <a:noFill/>
                </a:ln>
                <a:solidFill>
                  <a:srgbClr val="000000"/>
                </a:solidFill>
                <a:effectLst/>
                <a:latin typeface="+mn-ea"/>
                <a:cs typeface="宋体" pitchFamily="2" charset="-122"/>
              </a:rPr>
              <a:t>.getButton(</a:t>
            </a:r>
            <a:r>
              <a:rPr kumimoji="0" lang="zh-CN" altLang="zh-CN" sz="2000" b="1" i="0" u="none" strike="noStrike" cap="none" normalizeH="0" baseline="0" dirty="0" smtClean="0">
                <a:ln>
                  <a:noFill/>
                </a:ln>
                <a:solidFill>
                  <a:srgbClr val="008000"/>
                </a:solidFill>
                <a:effectLst/>
                <a:latin typeface="+mn-ea"/>
                <a:cs typeface="宋体" pitchFamily="2" charset="-122"/>
              </a:rPr>
              <a:t>"btn_ok"</a:t>
            </a:r>
            <a:r>
              <a:rPr kumimoji="0" lang="zh-CN" altLang="zh-CN" sz="2000" b="0" i="0" u="none" strike="noStrike" cap="none" normalizeH="0" baseline="0" dirty="0" smtClean="0">
                <a:ln>
                  <a:noFill/>
                </a:ln>
                <a:solidFill>
                  <a:srgbClr val="000000"/>
                </a:solidFill>
                <a:effectLst/>
                <a:latin typeface="+mn-ea"/>
                <a:cs typeface="宋体" pitchFamily="2" charset="-122"/>
              </a:rPr>
              <a:t>);</a:t>
            </a:r>
            <a:br>
              <a:rPr kumimoji="0" lang="zh-CN" altLang="zh-CN" sz="2000" b="0" i="0" u="none" strike="noStrike" cap="none" normalizeH="0" baseline="0" dirty="0" smtClean="0">
                <a:ln>
                  <a:noFill/>
                </a:ln>
                <a:solidFill>
                  <a:srgbClr val="000000"/>
                </a:solidFill>
                <a:effectLst/>
                <a:latin typeface="+mn-ea"/>
                <a:cs typeface="宋体" pitchFamily="2" charset="-122"/>
              </a:rPr>
            </a:br>
            <a:r>
              <a:rPr kumimoji="0" lang="zh-CN" altLang="zh-CN" sz="2000" b="1" i="0" u="none" strike="noStrike" cap="none" normalizeH="0" baseline="0" dirty="0" smtClean="0">
                <a:ln>
                  <a:noFill/>
                </a:ln>
                <a:solidFill>
                  <a:srgbClr val="660E7A"/>
                </a:solidFill>
                <a:effectLst/>
                <a:latin typeface="+mn-ea"/>
                <a:cs typeface="宋体" pitchFamily="2" charset="-122"/>
              </a:rPr>
              <a:t>solo</a:t>
            </a:r>
            <a:r>
              <a:rPr kumimoji="0" lang="zh-CN" altLang="zh-CN" sz="2000" b="0" i="0" u="none" strike="noStrike" cap="none" normalizeH="0" baseline="0" dirty="0" smtClean="0">
                <a:ln>
                  <a:noFill/>
                </a:ln>
                <a:solidFill>
                  <a:srgbClr val="000000"/>
                </a:solidFill>
                <a:effectLst/>
                <a:latin typeface="+mn-ea"/>
                <a:cs typeface="宋体" pitchFamily="2" charset="-122"/>
              </a:rPr>
              <a:t>.clickOnView(loginBtn);</a:t>
            </a:r>
            <a:endParaRPr kumimoji="0" lang="en-US" altLang="zh-CN" sz="2000" b="0" i="0" u="none" strike="noStrike" cap="none" normalizeH="0" baseline="0" dirty="0" smtClean="0">
              <a:ln>
                <a:noFill/>
              </a:ln>
              <a:solidFill>
                <a:srgbClr val="000000"/>
              </a:solidFill>
              <a:effectLst/>
              <a:latin typeface="+mn-ea"/>
              <a:cs typeface="宋体" pitchFamily="2" charset="-122"/>
            </a:endParaRPr>
          </a:p>
        </p:txBody>
      </p:sp>
    </p:spTree>
    <p:extLst>
      <p:ext uri="{BB962C8B-B14F-4D97-AF65-F5344CB8AC3E}">
        <p14:creationId xmlns:p14="http://schemas.microsoft.com/office/powerpoint/2010/main" val="3420539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控件操作</a:t>
            </a:r>
            <a:r>
              <a:rPr lang="en-US" altLang="zh-CN" dirty="0" smtClean="0"/>
              <a:t>-</a:t>
            </a:r>
            <a:r>
              <a:rPr lang="zh-CN" altLang="en-US" dirty="0"/>
              <a:t>操作输入</a:t>
            </a:r>
            <a:r>
              <a:rPr lang="zh-CN" altLang="en-US" dirty="0" smtClean="0"/>
              <a:t>框</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69210621"/>
              </p:ext>
            </p:extLst>
          </p:nvPr>
        </p:nvGraphicFramePr>
        <p:xfrm>
          <a:off x="611561" y="897564"/>
          <a:ext cx="6995853" cy="2194560"/>
        </p:xfrm>
        <a:graphic>
          <a:graphicData uri="http://schemas.openxmlformats.org/drawingml/2006/table">
            <a:tbl>
              <a:tblPr firstRow="1" bandRow="1">
                <a:tableStyleId>{5C22544A-7EE6-4342-B048-85BDC9FD1C3A}</a:tableStyleId>
              </a:tblPr>
              <a:tblGrid>
                <a:gridCol w="1441058"/>
                <a:gridCol w="5554795"/>
              </a:tblGrid>
              <a:tr h="342900">
                <a:tc>
                  <a:txBody>
                    <a:bodyPr/>
                    <a:lstStyle/>
                    <a:p>
                      <a:r>
                        <a:rPr lang="zh-CN" altLang="en-US" sz="1800" dirty="0" smtClean="0"/>
                        <a:t>返回值</a:t>
                      </a:r>
                      <a:endParaRPr lang="zh-CN" altLang="en-US" sz="1800" dirty="0"/>
                    </a:p>
                  </a:txBody>
                  <a:tcPr marT="34290" marB="34290"/>
                </a:tc>
                <a:tc>
                  <a:txBody>
                    <a:bodyPr/>
                    <a:lstStyle/>
                    <a:p>
                      <a:r>
                        <a:rPr lang="zh-CN" altLang="en-US" sz="1800" dirty="0" smtClean="0"/>
                        <a:t>方法及说明</a:t>
                      </a:r>
                      <a:endParaRPr lang="zh-CN" altLang="en-US" sz="1800" dirty="0"/>
                    </a:p>
                  </a:txBody>
                  <a:tcPr marT="34290" marB="34290"/>
                </a:tc>
              </a:tr>
              <a:tr h="617220">
                <a:tc>
                  <a:txBody>
                    <a:bodyPr/>
                    <a:lstStyle/>
                    <a:p>
                      <a:r>
                        <a:rPr lang="en-US" altLang="zh-CN" sz="1800" dirty="0" smtClean="0"/>
                        <a:t>void</a:t>
                      </a:r>
                      <a:endParaRPr lang="zh-CN" altLang="en-US" sz="1800" dirty="0"/>
                    </a:p>
                  </a:txBody>
                  <a:tcPr marT="34290" marB="34290"/>
                </a:tc>
                <a:tc>
                  <a:txBody>
                    <a:bodyPr/>
                    <a:lstStyle/>
                    <a:p>
                      <a:r>
                        <a:rPr lang="en-US" altLang="zh-CN" sz="1800" kern="1200" dirty="0" smtClean="0">
                          <a:solidFill>
                            <a:schemeClr val="dk1"/>
                          </a:solidFill>
                          <a:latin typeface="+mn-lt"/>
                          <a:ea typeface="+mn-ea"/>
                          <a:cs typeface="+mn-cs"/>
                        </a:rPr>
                        <a:t>enterText(EditText </a:t>
                      </a:r>
                      <a:r>
                        <a:rPr lang="en-US" altLang="zh-CN" sz="1800" kern="1200" dirty="0" err="1" smtClean="0">
                          <a:solidFill>
                            <a:schemeClr val="dk1"/>
                          </a:solidFill>
                          <a:latin typeface="+mn-lt"/>
                          <a:ea typeface="+mn-ea"/>
                          <a:cs typeface="+mn-cs"/>
                        </a:rPr>
                        <a:t>editText</a:t>
                      </a:r>
                      <a:r>
                        <a:rPr lang="en-US" altLang="zh-CN" sz="1800" kern="1200" dirty="0" smtClean="0">
                          <a:solidFill>
                            <a:schemeClr val="dk1"/>
                          </a:solidFill>
                          <a:latin typeface="+mn-lt"/>
                          <a:ea typeface="+mn-ea"/>
                          <a:cs typeface="+mn-cs"/>
                        </a:rPr>
                        <a:t>, String text)</a:t>
                      </a:r>
                    </a:p>
                    <a:p>
                      <a:r>
                        <a:rPr lang="en-US" altLang="zh-CN" sz="1800" kern="1200" dirty="0" smtClean="0">
                          <a:solidFill>
                            <a:schemeClr val="dk1"/>
                          </a:solidFill>
                          <a:latin typeface="+mn-lt"/>
                          <a:ea typeface="+mn-ea"/>
                          <a:cs typeface="+mn-cs"/>
                        </a:rPr>
                        <a:t>enterText(int index, String text)</a:t>
                      </a:r>
                    </a:p>
                  </a:txBody>
                  <a:tcPr marT="34290" marB="34290"/>
                </a:tc>
              </a:tr>
              <a:tr h="617220">
                <a:tc>
                  <a:txBody>
                    <a:bodyPr/>
                    <a:lstStyle/>
                    <a:p>
                      <a:r>
                        <a:rPr lang="en-US" altLang="zh-CN" sz="1800" dirty="0" smtClean="0"/>
                        <a:t>void</a:t>
                      </a:r>
                      <a:endParaRPr lang="zh-CN" altLang="en-US" sz="1800" dirty="0"/>
                    </a:p>
                  </a:txBody>
                  <a:tcPr marT="34290" marB="34290"/>
                </a:tc>
                <a:tc>
                  <a:txBody>
                    <a:bodyPr/>
                    <a:lstStyle/>
                    <a:p>
                      <a:r>
                        <a:rPr lang="en-US" altLang="zh-CN" sz="1800" kern="1200" dirty="0" smtClean="0">
                          <a:solidFill>
                            <a:schemeClr val="dk1"/>
                          </a:solidFill>
                          <a:latin typeface="+mn-lt"/>
                          <a:ea typeface="+mn-ea"/>
                          <a:cs typeface="+mn-cs"/>
                        </a:rPr>
                        <a:t>typeText(EditText </a:t>
                      </a:r>
                      <a:r>
                        <a:rPr lang="en-US" altLang="zh-CN" sz="1800" kern="1200" dirty="0" err="1" smtClean="0">
                          <a:solidFill>
                            <a:schemeClr val="dk1"/>
                          </a:solidFill>
                          <a:latin typeface="+mn-lt"/>
                          <a:ea typeface="+mn-ea"/>
                          <a:cs typeface="+mn-cs"/>
                        </a:rPr>
                        <a:t>editText</a:t>
                      </a:r>
                      <a:r>
                        <a:rPr lang="en-US" altLang="zh-CN" sz="1800" kern="1200" dirty="0" smtClean="0">
                          <a:solidFill>
                            <a:schemeClr val="dk1"/>
                          </a:solidFill>
                          <a:latin typeface="+mn-lt"/>
                          <a:ea typeface="+mn-ea"/>
                          <a:cs typeface="+mn-cs"/>
                        </a:rPr>
                        <a:t>, String text)</a:t>
                      </a:r>
                    </a:p>
                    <a:p>
                      <a:r>
                        <a:rPr lang="en-US" altLang="zh-CN" sz="1800" kern="1200" dirty="0" smtClean="0">
                          <a:solidFill>
                            <a:schemeClr val="dk1"/>
                          </a:solidFill>
                          <a:latin typeface="+mn-lt"/>
                          <a:ea typeface="+mn-ea"/>
                          <a:cs typeface="+mn-cs"/>
                        </a:rPr>
                        <a:t>typeText(int index, String text)</a:t>
                      </a:r>
                    </a:p>
                  </a:txBody>
                  <a:tcPr marT="34290" marB="34290"/>
                </a:tc>
              </a:tr>
              <a:tr h="617220">
                <a:tc>
                  <a:txBody>
                    <a:bodyPr/>
                    <a:lstStyle/>
                    <a:p>
                      <a:r>
                        <a:rPr lang="en-US" altLang="zh-CN" sz="1800" dirty="0" smtClean="0"/>
                        <a:t>void</a:t>
                      </a:r>
                      <a:endParaRPr lang="zh-CN" altLang="en-US" sz="1800" dirty="0"/>
                    </a:p>
                  </a:txBody>
                  <a:tcPr marT="34290" marB="34290"/>
                </a:tc>
                <a:tc>
                  <a:txBody>
                    <a:bodyPr/>
                    <a:lstStyle/>
                    <a:p>
                      <a:r>
                        <a:rPr lang="en-US" altLang="zh-CN" sz="1800" kern="1200" dirty="0" smtClean="0">
                          <a:solidFill>
                            <a:schemeClr val="dk1"/>
                          </a:solidFill>
                          <a:latin typeface="+mn-lt"/>
                          <a:ea typeface="+mn-ea"/>
                          <a:cs typeface="+mn-cs"/>
                        </a:rPr>
                        <a:t>clearEditText(int index) </a:t>
                      </a:r>
                    </a:p>
                    <a:p>
                      <a:r>
                        <a:rPr lang="en-US" altLang="zh-CN" sz="1800" kern="1200" dirty="0" smtClean="0">
                          <a:solidFill>
                            <a:schemeClr val="dk1"/>
                          </a:solidFill>
                          <a:latin typeface="+mn-lt"/>
                          <a:ea typeface="+mn-ea"/>
                          <a:cs typeface="+mn-cs"/>
                        </a:rPr>
                        <a:t>clearEditText(EditText editText) </a:t>
                      </a:r>
                    </a:p>
                  </a:txBody>
                  <a:tcPr marT="34290" marB="34290"/>
                </a:tc>
              </a:tr>
            </a:tbl>
          </a:graphicData>
        </a:graphic>
      </p:graphicFrame>
      <p:sp>
        <p:nvSpPr>
          <p:cNvPr id="2" name="矩形 1"/>
          <p:cNvSpPr/>
          <p:nvPr/>
        </p:nvSpPr>
        <p:spPr>
          <a:xfrm>
            <a:off x="395536" y="3273828"/>
            <a:ext cx="7848872" cy="1569660"/>
          </a:xfrm>
          <a:prstGeom prst="rect">
            <a:avLst/>
          </a:prstGeom>
        </p:spPr>
        <p:txBody>
          <a:bodyPr wrap="square">
            <a:spAutoFit/>
          </a:bodyPr>
          <a:lstStyle/>
          <a:p>
            <a:r>
              <a:rPr lang="en-US" altLang="zh-CN" sz="2400" dirty="0">
                <a:latin typeface="+mn-ea"/>
              </a:rPr>
              <a:t>EditText et1= (EditText) </a:t>
            </a:r>
            <a:r>
              <a:rPr lang="en-US" altLang="zh-CN" sz="2400" b="1" dirty="0">
                <a:latin typeface="+mn-ea"/>
              </a:rPr>
              <a:t>solo</a:t>
            </a:r>
            <a:r>
              <a:rPr lang="en-US" altLang="zh-CN" sz="2400" dirty="0">
                <a:latin typeface="+mn-ea"/>
              </a:rPr>
              <a:t>.getView(R.id.</a:t>
            </a:r>
            <a:r>
              <a:rPr lang="en-US" altLang="zh-CN" sz="2400" b="1" i="1" dirty="0">
                <a:latin typeface="+mn-ea"/>
              </a:rPr>
              <a:t>goods_code</a:t>
            </a:r>
            <a:r>
              <a:rPr lang="en-US" altLang="zh-CN" sz="2400" dirty="0">
                <a:latin typeface="+mn-ea"/>
              </a:rPr>
              <a:t>);</a:t>
            </a:r>
            <a:br>
              <a:rPr lang="en-US" altLang="zh-CN" sz="2400" dirty="0">
                <a:latin typeface="+mn-ea"/>
              </a:rPr>
            </a:br>
            <a:r>
              <a:rPr lang="en-US" altLang="zh-CN" sz="2400" b="1" dirty="0">
                <a:latin typeface="+mn-ea"/>
              </a:rPr>
              <a:t>solo</a:t>
            </a:r>
            <a:r>
              <a:rPr lang="en-US" altLang="zh-CN" sz="2400" dirty="0">
                <a:latin typeface="+mn-ea"/>
              </a:rPr>
              <a:t>.enterText(et1,</a:t>
            </a:r>
            <a:r>
              <a:rPr lang="en-US" altLang="zh-CN" sz="2400" b="1" dirty="0">
                <a:latin typeface="+mn-ea"/>
              </a:rPr>
              <a:t>"123456"</a:t>
            </a:r>
            <a:r>
              <a:rPr lang="en-US" altLang="zh-CN" sz="2400" dirty="0">
                <a:latin typeface="+mn-ea"/>
              </a:rPr>
              <a:t>);</a:t>
            </a:r>
          </a:p>
          <a:p>
            <a:r>
              <a:rPr lang="en-US" altLang="zh-CN" sz="2400" b="1" dirty="0">
                <a:latin typeface="+mn-ea"/>
              </a:rPr>
              <a:t>solo.</a:t>
            </a:r>
            <a:r>
              <a:rPr lang="en-US" altLang="zh-CN" sz="2400" dirty="0">
                <a:latin typeface="+mn-ea"/>
              </a:rPr>
              <a:t>typeText</a:t>
            </a:r>
            <a:r>
              <a:rPr lang="en-US" altLang="zh-CN" sz="2400" b="1" dirty="0">
                <a:latin typeface="+mn-ea"/>
              </a:rPr>
              <a:t>(et1,“123456”);</a:t>
            </a:r>
            <a:r>
              <a:rPr lang="zh-CN" altLang="en-US" sz="2000" dirty="0">
                <a:latin typeface="+mn-ea"/>
              </a:rPr>
              <a:t>会展示输入的过程</a:t>
            </a:r>
          </a:p>
        </p:txBody>
      </p:sp>
    </p:spTree>
    <p:extLst>
      <p:ext uri="{BB962C8B-B14F-4D97-AF65-F5344CB8AC3E}">
        <p14:creationId xmlns:p14="http://schemas.microsoft.com/office/powerpoint/2010/main" val="26269557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43558"/>
            <a:ext cx="8507288" cy="3394472"/>
          </a:xfrm>
        </p:spPr>
        <p:txBody>
          <a:bodyPr>
            <a:normAutofit lnSpcReduction="10000"/>
          </a:bodyPr>
          <a:lstStyle/>
          <a:p>
            <a:pPr>
              <a:lnSpc>
                <a:spcPct val="150000"/>
              </a:lnSpc>
            </a:pPr>
            <a:r>
              <a:rPr lang="en-US" altLang="zh-CN" sz="2400" dirty="0">
                <a:latin typeface="+mn-ea"/>
              </a:rPr>
              <a:t>typeText</a:t>
            </a:r>
            <a:r>
              <a:rPr lang="zh-CN" altLang="en-US" sz="2400" dirty="0">
                <a:latin typeface="+mn-ea"/>
              </a:rPr>
              <a:t>方法是</a:t>
            </a:r>
            <a:r>
              <a:rPr lang="en-US" altLang="zh-CN" sz="2400" dirty="0" err="1">
                <a:latin typeface="+mn-ea"/>
              </a:rPr>
              <a:t>robotium</a:t>
            </a:r>
            <a:r>
              <a:rPr lang="zh-CN" altLang="en-US" sz="2400" dirty="0">
                <a:latin typeface="+mn-ea"/>
              </a:rPr>
              <a:t>框架调用系统</a:t>
            </a:r>
            <a:r>
              <a:rPr lang="en-US" altLang="zh-CN" sz="2400" dirty="0">
                <a:latin typeface="+mn-ea"/>
              </a:rPr>
              <a:t>Instrumentation</a:t>
            </a:r>
            <a:r>
              <a:rPr lang="zh-CN" altLang="en-US" sz="2400" dirty="0">
                <a:latin typeface="+mn-ea"/>
              </a:rPr>
              <a:t>类里面的</a:t>
            </a:r>
            <a:r>
              <a:rPr lang="en-US" altLang="zh-CN" sz="2400" dirty="0">
                <a:latin typeface="+mn-ea"/>
              </a:rPr>
              <a:t>sendStringSync</a:t>
            </a:r>
            <a:r>
              <a:rPr lang="zh-CN" altLang="en-US" sz="2400" dirty="0">
                <a:latin typeface="+mn-ea"/>
              </a:rPr>
              <a:t>方法来实现</a:t>
            </a:r>
            <a:r>
              <a:rPr lang="zh-CN" altLang="en-US" sz="2400" dirty="0" smtClean="0">
                <a:latin typeface="+mn-ea"/>
              </a:rPr>
              <a:t>的</a:t>
            </a:r>
            <a:endParaRPr lang="en-US" altLang="zh-CN" sz="2400" dirty="0">
              <a:latin typeface="+mn-ea"/>
            </a:endParaRPr>
          </a:p>
          <a:p>
            <a:pPr>
              <a:lnSpc>
                <a:spcPct val="150000"/>
              </a:lnSpc>
            </a:pPr>
            <a:r>
              <a:rPr lang="en-US" altLang="zh-CN" sz="2400" dirty="0">
                <a:latin typeface="+mn-ea"/>
              </a:rPr>
              <a:t>enterText</a:t>
            </a:r>
            <a:r>
              <a:rPr lang="zh-CN" altLang="en-US" sz="2400" dirty="0">
                <a:latin typeface="+mn-ea"/>
              </a:rPr>
              <a:t>是调用</a:t>
            </a:r>
            <a:r>
              <a:rPr lang="en-US" altLang="zh-CN" sz="2400" dirty="0" err="1">
                <a:latin typeface="+mn-ea"/>
              </a:rPr>
              <a:t>TextView</a:t>
            </a:r>
            <a:r>
              <a:rPr lang="zh-CN" altLang="en-US" sz="2400" dirty="0">
                <a:latin typeface="+mn-ea"/>
              </a:rPr>
              <a:t>里面</a:t>
            </a:r>
            <a:r>
              <a:rPr lang="en-US" altLang="zh-CN" sz="2400" dirty="0" err="1">
                <a:latin typeface="+mn-ea"/>
              </a:rPr>
              <a:t>setText</a:t>
            </a:r>
            <a:r>
              <a:rPr lang="zh-CN" altLang="en-US" sz="2400" dirty="0">
                <a:latin typeface="+mn-ea"/>
              </a:rPr>
              <a:t>方法来实现</a:t>
            </a:r>
            <a:r>
              <a:rPr lang="zh-CN" altLang="en-US" sz="2400" dirty="0" smtClean="0">
                <a:latin typeface="+mn-ea"/>
              </a:rPr>
              <a:t>的</a:t>
            </a:r>
            <a:endParaRPr lang="en-US" altLang="zh-CN" sz="2400" dirty="0">
              <a:latin typeface="+mn-ea"/>
            </a:endParaRPr>
          </a:p>
          <a:p>
            <a:pPr>
              <a:lnSpc>
                <a:spcPct val="150000"/>
              </a:lnSpc>
            </a:pPr>
            <a:r>
              <a:rPr lang="zh-CN" altLang="en-US" sz="2400" dirty="0">
                <a:latin typeface="+mn-ea"/>
              </a:rPr>
              <a:t>由于调用方法的不同，两个方法在测试过程中显示也是</a:t>
            </a:r>
            <a:r>
              <a:rPr lang="zh-CN" altLang="en-US" sz="2400" dirty="0" smtClean="0">
                <a:latin typeface="+mn-ea"/>
              </a:rPr>
              <a:t>不一样的</a:t>
            </a:r>
            <a:r>
              <a:rPr lang="en-US" altLang="zh-CN" sz="2400" dirty="0" smtClean="0">
                <a:solidFill>
                  <a:srgbClr val="FF0000"/>
                </a:solidFill>
                <a:latin typeface="+mn-ea"/>
              </a:rPr>
              <a:t>typeText</a:t>
            </a:r>
            <a:r>
              <a:rPr lang="zh-CN" altLang="en-US" sz="2400" dirty="0">
                <a:solidFill>
                  <a:srgbClr val="FF0000"/>
                </a:solidFill>
                <a:latin typeface="+mn-ea"/>
              </a:rPr>
              <a:t>有输入的痕迹</a:t>
            </a:r>
            <a:r>
              <a:rPr lang="zh-CN" altLang="en-US" sz="2400" dirty="0">
                <a:latin typeface="+mn-ea"/>
              </a:rPr>
              <a:t>，模拟按键输入，然而</a:t>
            </a:r>
            <a:r>
              <a:rPr lang="en-US" altLang="zh-CN" sz="2400" dirty="0">
                <a:latin typeface="+mn-ea"/>
              </a:rPr>
              <a:t>enterText</a:t>
            </a:r>
            <a:r>
              <a:rPr lang="zh-CN" altLang="en-US" sz="2400" dirty="0">
                <a:latin typeface="+mn-ea"/>
              </a:rPr>
              <a:t>直接显示文字</a:t>
            </a:r>
          </a:p>
          <a:p>
            <a:pPr>
              <a:lnSpc>
                <a:spcPct val="150000"/>
              </a:lnSpc>
            </a:pPr>
            <a:endParaRPr lang="en-US" altLang="zh-CN" sz="2000" dirty="0" smtClean="0">
              <a:latin typeface="+mn-ea"/>
            </a:endParaRPr>
          </a:p>
          <a:p>
            <a:endParaRPr lang="zh-CN" altLang="en-US" sz="2000" dirty="0">
              <a:latin typeface="+mn-ea"/>
            </a:endParaRPr>
          </a:p>
        </p:txBody>
      </p:sp>
      <p:sp>
        <p:nvSpPr>
          <p:cNvPr id="3" name="标题 2"/>
          <p:cNvSpPr>
            <a:spLocks noGrp="1"/>
          </p:cNvSpPr>
          <p:nvPr>
            <p:ph type="title"/>
          </p:nvPr>
        </p:nvSpPr>
        <p:spPr/>
        <p:txBody>
          <a:bodyPr/>
          <a:lstStyle/>
          <a:p>
            <a:r>
              <a:rPr lang="zh-CN" altLang="en-US" dirty="0"/>
              <a:t>控件操作</a:t>
            </a:r>
            <a:r>
              <a:rPr lang="en-US" altLang="zh-CN" dirty="0"/>
              <a:t>-</a:t>
            </a:r>
            <a:r>
              <a:rPr lang="zh-CN" altLang="en-US" dirty="0"/>
              <a:t>操作输入框</a:t>
            </a:r>
          </a:p>
        </p:txBody>
      </p:sp>
    </p:spTree>
    <p:extLst>
      <p:ext uri="{BB962C8B-B14F-4D97-AF65-F5344CB8AC3E}">
        <p14:creationId xmlns:p14="http://schemas.microsoft.com/office/powerpoint/2010/main" val="3247012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控件</a:t>
            </a:r>
            <a:r>
              <a:rPr lang="zh-CN" altLang="en-US" dirty="0" smtClean="0"/>
              <a:t>操作</a:t>
            </a:r>
            <a:r>
              <a:rPr lang="en-US" altLang="zh-CN" dirty="0" smtClean="0"/>
              <a:t>-</a:t>
            </a:r>
            <a:r>
              <a:rPr lang="zh-CN" altLang="en-US" dirty="0" smtClean="0"/>
              <a:t>滑动</a:t>
            </a:r>
            <a:r>
              <a:rPr lang="zh-CN" altLang="en-US" dirty="0"/>
              <a:t>、滚动</a:t>
            </a:r>
          </a:p>
        </p:txBody>
      </p:sp>
      <p:graphicFrame>
        <p:nvGraphicFramePr>
          <p:cNvPr id="4" name="表格 3"/>
          <p:cNvGraphicFramePr>
            <a:graphicFrameLocks noGrp="1"/>
          </p:cNvGraphicFramePr>
          <p:nvPr>
            <p:extLst>
              <p:ext uri="{D42A27DB-BD31-4B8C-83A1-F6EECF244321}">
                <p14:modId xmlns:p14="http://schemas.microsoft.com/office/powerpoint/2010/main" val="180158609"/>
              </p:ext>
            </p:extLst>
          </p:nvPr>
        </p:nvGraphicFramePr>
        <p:xfrm>
          <a:off x="611560" y="1725146"/>
          <a:ext cx="6984776" cy="2430780"/>
        </p:xfrm>
        <a:graphic>
          <a:graphicData uri="http://schemas.openxmlformats.org/drawingml/2006/table">
            <a:tbl>
              <a:tblPr firstRow="1" bandRow="1">
                <a:tableStyleId>{5C22544A-7EE6-4342-B048-85BDC9FD1C3A}</a:tableStyleId>
              </a:tblPr>
              <a:tblGrid>
                <a:gridCol w="1368152"/>
                <a:gridCol w="5616624"/>
              </a:tblGrid>
              <a:tr h="278131">
                <a:tc>
                  <a:txBody>
                    <a:bodyPr/>
                    <a:lstStyle/>
                    <a:p>
                      <a:r>
                        <a:rPr lang="zh-CN" altLang="en-US" sz="1400" dirty="0" smtClean="0"/>
                        <a:t>返回值</a:t>
                      </a:r>
                      <a:endParaRPr lang="zh-CN" altLang="en-US" sz="1400" dirty="0"/>
                    </a:p>
                  </a:txBody>
                  <a:tcPr marT="34290" marB="34290"/>
                </a:tc>
                <a:tc>
                  <a:txBody>
                    <a:bodyPr/>
                    <a:lstStyle/>
                    <a:p>
                      <a:r>
                        <a:rPr lang="zh-CN" altLang="en-US" sz="1400" dirty="0" smtClean="0"/>
                        <a:t>方法及说明</a:t>
                      </a:r>
                      <a:endParaRPr lang="zh-CN" altLang="en-US" sz="1400" dirty="0"/>
                    </a:p>
                  </a:txBody>
                  <a:tcPr marT="34290" marB="34290"/>
                </a:tc>
              </a:tr>
              <a:tr h="891540">
                <a:tc>
                  <a:txBody>
                    <a:bodyPr/>
                    <a:lstStyle/>
                    <a:p>
                      <a:r>
                        <a:rPr lang="en-US" altLang="zh-CN" sz="1400" dirty="0" smtClean="0"/>
                        <a:t>void</a:t>
                      </a:r>
                      <a:endParaRPr lang="zh-CN" altLang="en-US" sz="1400" dirty="0"/>
                    </a:p>
                  </a:txBody>
                  <a:tcPr marT="34290" marB="34290"/>
                </a:tc>
                <a:tc>
                  <a:txBody>
                    <a:bodyPr/>
                    <a:lstStyle/>
                    <a:p>
                      <a:r>
                        <a:rPr lang="en-US" altLang="zh-CN" sz="1400" dirty="0" smtClean="0"/>
                        <a:t>drag(</a:t>
                      </a:r>
                      <a:r>
                        <a:rPr lang="en-US" altLang="zh-CN" sz="1400" b="1" kern="1200" dirty="0" smtClean="0">
                          <a:solidFill>
                            <a:schemeClr val="dk1"/>
                          </a:solidFill>
                          <a:effectLst/>
                          <a:latin typeface="+mn-lt"/>
                          <a:ea typeface="+mn-ea"/>
                          <a:cs typeface="+mn-cs"/>
                        </a:rPr>
                        <a:t>float </a:t>
                      </a:r>
                      <a:r>
                        <a:rPr lang="en-US" altLang="zh-CN" sz="1400" dirty="0" smtClean="0"/>
                        <a:t>fromX, </a:t>
                      </a:r>
                      <a:r>
                        <a:rPr lang="en-US" altLang="zh-CN" sz="1400" b="1" kern="1200" dirty="0" smtClean="0">
                          <a:solidFill>
                            <a:schemeClr val="dk1"/>
                          </a:solidFill>
                          <a:effectLst/>
                          <a:latin typeface="+mn-lt"/>
                          <a:ea typeface="+mn-ea"/>
                          <a:cs typeface="+mn-cs"/>
                        </a:rPr>
                        <a:t>float </a:t>
                      </a:r>
                      <a:r>
                        <a:rPr lang="en-US" altLang="zh-CN" sz="1400" dirty="0" smtClean="0"/>
                        <a:t>toX, </a:t>
                      </a:r>
                      <a:r>
                        <a:rPr lang="en-US" altLang="zh-CN" sz="1400" b="1" kern="1200" dirty="0" smtClean="0">
                          <a:solidFill>
                            <a:schemeClr val="dk1"/>
                          </a:solidFill>
                          <a:effectLst/>
                          <a:latin typeface="+mn-lt"/>
                          <a:ea typeface="+mn-ea"/>
                          <a:cs typeface="+mn-cs"/>
                        </a:rPr>
                        <a:t>float </a:t>
                      </a:r>
                      <a:r>
                        <a:rPr lang="en-US" altLang="zh-CN" sz="1400" dirty="0" smtClean="0"/>
                        <a:t>fromY, </a:t>
                      </a:r>
                      <a:r>
                        <a:rPr lang="en-US" altLang="zh-CN" sz="1400" b="1" kern="1200" dirty="0" smtClean="0">
                          <a:solidFill>
                            <a:schemeClr val="dk1"/>
                          </a:solidFill>
                          <a:effectLst/>
                          <a:latin typeface="+mn-lt"/>
                          <a:ea typeface="+mn-ea"/>
                          <a:cs typeface="+mn-cs"/>
                        </a:rPr>
                        <a:t>float </a:t>
                      </a:r>
                      <a:r>
                        <a:rPr lang="en-US" altLang="zh-CN" sz="1400" dirty="0" smtClean="0"/>
                        <a:t>toY, </a:t>
                      </a:r>
                      <a:r>
                        <a:rPr lang="en-US" altLang="zh-CN" sz="1400" b="1" kern="1200" dirty="0" smtClean="0">
                          <a:solidFill>
                            <a:schemeClr val="dk1"/>
                          </a:solidFill>
                          <a:effectLst/>
                          <a:latin typeface="+mn-lt"/>
                          <a:ea typeface="+mn-ea"/>
                          <a:cs typeface="+mn-cs"/>
                        </a:rPr>
                        <a:t>int </a:t>
                      </a:r>
                      <a:r>
                        <a:rPr lang="en-US" altLang="zh-CN" sz="1400" dirty="0" smtClean="0"/>
                        <a:t>stepCount)</a:t>
                      </a:r>
                    </a:p>
                    <a:p>
                      <a:r>
                        <a:rPr lang="zh-CN" altLang="en-US" sz="1400" dirty="0" smtClean="0"/>
                        <a:t>从起始点</a:t>
                      </a:r>
                      <a:r>
                        <a:rPr lang="en-US" altLang="zh-CN" sz="1400" dirty="0" err="1" smtClean="0"/>
                        <a:t>x,y</a:t>
                      </a:r>
                      <a:r>
                        <a:rPr lang="zh-CN" altLang="en-US" sz="1400" dirty="0" smtClean="0"/>
                        <a:t>滑至终点</a:t>
                      </a:r>
                      <a:r>
                        <a:rPr lang="en-US" altLang="zh-CN" sz="1400" dirty="0" smtClean="0"/>
                        <a:t>x,y</a:t>
                      </a:r>
                      <a:r>
                        <a:rPr lang="zh-CN" altLang="en-US" sz="1400" dirty="0" smtClean="0"/>
                        <a:t>坐标；通过</a:t>
                      </a:r>
                      <a:r>
                        <a:rPr lang="en-US" altLang="zh-CN" sz="1400" dirty="0" smtClean="0"/>
                        <a:t>stepCount</a:t>
                      </a:r>
                      <a:r>
                        <a:rPr lang="zh-CN" altLang="en-US" sz="1400" dirty="0" smtClean="0"/>
                        <a:t>参数指定滑动时的步长</a:t>
                      </a:r>
                      <a:endParaRPr lang="zh-CN" alt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void</a:t>
                      </a:r>
                      <a:endParaRPr lang="zh-CN" altLang="en-US" sz="1400" dirty="0" smtClean="0"/>
                    </a:p>
                  </a:txBody>
                  <a:tcPr marT="34290" marB="34290"/>
                </a:tc>
                <a:tc>
                  <a:txBody>
                    <a:bodyPr/>
                    <a:lstStyle/>
                    <a:p>
                      <a:r>
                        <a:rPr lang="en-US" altLang="zh-CN" sz="1400" dirty="0" smtClean="0"/>
                        <a:t>scrollToTop() </a:t>
                      </a:r>
                      <a:r>
                        <a:rPr lang="zh-CN" altLang="en-US" sz="1400" dirty="0" smtClean="0"/>
                        <a:t>滑动至顶部</a:t>
                      </a:r>
                      <a:r>
                        <a:rPr lang="en-US" altLang="zh-CN" sz="1400" dirty="0" smtClean="0"/>
                        <a:t>scrollToBottom()</a:t>
                      </a:r>
                      <a:r>
                        <a:rPr lang="zh-CN" altLang="en-US" sz="1400" dirty="0" smtClean="0"/>
                        <a:t>滑动至底部</a:t>
                      </a:r>
                      <a:endParaRPr lang="zh-CN" altLang="en-US" sz="1400" dirty="0"/>
                    </a:p>
                  </a:txBody>
                  <a:tcPr marT="34290" marB="34290"/>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void</a:t>
                      </a:r>
                      <a:endParaRPr lang="zh-CN" altLang="en-US" sz="1400" dirty="0" smtClean="0"/>
                    </a:p>
                  </a:txBody>
                  <a:tcPr marT="34290" marB="34290"/>
                </a:tc>
                <a:tc>
                  <a:txBody>
                    <a:bodyPr/>
                    <a:lstStyle/>
                    <a:p>
                      <a:r>
                        <a:rPr lang="en-US" altLang="zh-CN" sz="1400" dirty="0" smtClean="0"/>
                        <a:t>scrollUp() </a:t>
                      </a:r>
                      <a:r>
                        <a:rPr lang="zh-CN" altLang="en-US" sz="1400" dirty="0" smtClean="0"/>
                        <a:t>向上滑动屏幕</a:t>
                      </a:r>
                      <a:endParaRPr lang="en-US" altLang="zh-CN" sz="1400" dirty="0" smtClean="0"/>
                    </a:p>
                    <a:p>
                      <a:r>
                        <a:rPr lang="en-US" altLang="zh-CN" sz="1400" dirty="0" smtClean="0">
                          <a:effectLst/>
                        </a:rPr>
                        <a:t>scrollDown</a:t>
                      </a:r>
                      <a:r>
                        <a:rPr lang="en-US" altLang="zh-CN" sz="1400" dirty="0" smtClean="0"/>
                        <a:t>()</a:t>
                      </a:r>
                      <a:r>
                        <a:rPr lang="zh-CN" altLang="en-US" sz="1400" dirty="0" smtClean="0"/>
                        <a:t>向下滑动屏幕</a:t>
                      </a:r>
                      <a:endParaRPr lang="zh-CN" altLang="en-US" sz="1400" dirty="0"/>
                    </a:p>
                  </a:txBody>
                  <a:tcPr marT="34290" marB="34290"/>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void</a:t>
                      </a:r>
                      <a:endParaRPr lang="zh-CN" altLang="en-US" sz="1400" dirty="0" smtClean="0"/>
                    </a:p>
                  </a:txBody>
                  <a:tcPr marT="34290" marB="34290"/>
                </a:tc>
                <a:tc>
                  <a:txBody>
                    <a:bodyPr/>
                    <a:lstStyle/>
                    <a:p>
                      <a:r>
                        <a:rPr lang="en-US" altLang="zh-CN" sz="1400" dirty="0" smtClean="0"/>
                        <a:t>scrollListToLine(AbsListView </a:t>
                      </a:r>
                      <a:r>
                        <a:rPr lang="en-US" altLang="zh-CN" sz="1400" dirty="0" err="1" smtClean="0"/>
                        <a:t>absListView</a:t>
                      </a:r>
                      <a:r>
                        <a:rPr lang="en-US" altLang="zh-CN" sz="1400" dirty="0" smtClean="0"/>
                        <a:t>, </a:t>
                      </a:r>
                      <a:r>
                        <a:rPr lang="en-US" altLang="zh-CN" sz="1400" b="1" kern="1200" dirty="0" smtClean="0">
                          <a:solidFill>
                            <a:schemeClr val="dk1"/>
                          </a:solidFill>
                          <a:effectLst/>
                          <a:latin typeface="+mn-lt"/>
                          <a:ea typeface="+mn-ea"/>
                          <a:cs typeface="+mn-cs"/>
                        </a:rPr>
                        <a:t>int </a:t>
                      </a:r>
                      <a:r>
                        <a:rPr lang="en-US" altLang="zh-CN" sz="1400" dirty="0" smtClean="0"/>
                        <a:t>line) </a:t>
                      </a:r>
                      <a:r>
                        <a:rPr lang="zh-CN" altLang="en-US" sz="1400" dirty="0" smtClean="0"/>
                        <a:t>滑动列表至第</a:t>
                      </a:r>
                      <a:r>
                        <a:rPr lang="en-US" altLang="zh-CN" sz="1400" dirty="0" smtClean="0"/>
                        <a:t>line</a:t>
                      </a:r>
                      <a:r>
                        <a:rPr lang="zh-CN" altLang="en-US" sz="1400" dirty="0" smtClean="0"/>
                        <a:t>行</a:t>
                      </a:r>
                      <a:endParaRPr lang="zh-CN" altLang="en-US" sz="1400" dirty="0"/>
                    </a:p>
                  </a:txBody>
                  <a:tcPr marT="34290" marB="34290"/>
                </a:tc>
              </a:tr>
            </a:tbl>
          </a:graphicData>
        </a:graphic>
      </p:graphicFrame>
      <p:sp>
        <p:nvSpPr>
          <p:cNvPr id="5" name="矩形 4"/>
          <p:cNvSpPr/>
          <p:nvPr/>
        </p:nvSpPr>
        <p:spPr>
          <a:xfrm>
            <a:off x="467544" y="681541"/>
            <a:ext cx="8676456" cy="1015663"/>
          </a:xfrm>
          <a:prstGeom prst="rect">
            <a:avLst/>
          </a:prstGeom>
        </p:spPr>
        <p:txBody>
          <a:bodyPr wrap="square">
            <a:spAutoFit/>
          </a:bodyPr>
          <a:lstStyle/>
          <a:p>
            <a:r>
              <a:rPr lang="zh-CN" altLang="en-US" sz="2000" dirty="0">
                <a:latin typeface="+mn-ea"/>
              </a:rPr>
              <a:t>在滑动方面，测试框架主要提供了两类</a:t>
            </a:r>
            <a:r>
              <a:rPr lang="zh-CN" altLang="en-US" sz="2000" dirty="0" smtClean="0">
                <a:latin typeface="+mn-ea"/>
              </a:rPr>
              <a:t>支持</a:t>
            </a:r>
            <a:endParaRPr lang="en-US" altLang="zh-CN" sz="2000" dirty="0" smtClean="0">
              <a:latin typeface="+mn-ea"/>
            </a:endParaRPr>
          </a:p>
          <a:p>
            <a:r>
              <a:rPr lang="en-US" altLang="zh-CN" sz="2000" dirty="0" smtClean="0">
                <a:latin typeface="+mn-ea"/>
              </a:rPr>
              <a:t>1.</a:t>
            </a:r>
            <a:r>
              <a:rPr lang="zh-CN" altLang="en-US" sz="2000" dirty="0" smtClean="0">
                <a:latin typeface="+mn-ea"/>
              </a:rPr>
              <a:t>根据</a:t>
            </a:r>
            <a:r>
              <a:rPr lang="zh-CN" altLang="en-US" sz="2000" dirty="0">
                <a:latin typeface="+mn-ea"/>
              </a:rPr>
              <a:t>坐标进行滑动从而可以模拟各类手势操作</a:t>
            </a:r>
            <a:r>
              <a:rPr lang="zh-CN" altLang="en-US" sz="2000" dirty="0" smtClean="0">
                <a:latin typeface="+mn-ea"/>
              </a:rPr>
              <a:t>，</a:t>
            </a:r>
            <a:endParaRPr lang="en-US" altLang="zh-CN" sz="2000" dirty="0" smtClean="0">
              <a:latin typeface="+mn-ea"/>
            </a:endParaRPr>
          </a:p>
          <a:p>
            <a:r>
              <a:rPr lang="en-US" altLang="zh-CN" sz="2000" dirty="0" smtClean="0">
                <a:latin typeface="+mn-ea"/>
              </a:rPr>
              <a:t>2.</a:t>
            </a:r>
            <a:r>
              <a:rPr lang="zh-CN" altLang="en-US" sz="2000" dirty="0" smtClean="0">
                <a:latin typeface="+mn-ea"/>
              </a:rPr>
              <a:t>则</a:t>
            </a:r>
            <a:r>
              <a:rPr lang="zh-CN" altLang="en-US" sz="2000" dirty="0">
                <a:latin typeface="+mn-ea"/>
              </a:rPr>
              <a:t>是根据控件来直接进行滚动操作</a:t>
            </a:r>
          </a:p>
        </p:txBody>
      </p:sp>
      <p:sp>
        <p:nvSpPr>
          <p:cNvPr id="6" name="矩形 5"/>
          <p:cNvSpPr/>
          <p:nvPr/>
        </p:nvSpPr>
        <p:spPr>
          <a:xfrm>
            <a:off x="609766" y="4072656"/>
            <a:ext cx="7560840" cy="1077218"/>
          </a:xfrm>
          <a:prstGeom prst="rect">
            <a:avLst/>
          </a:prstGeom>
        </p:spPr>
        <p:txBody>
          <a:bodyPr wrap="square">
            <a:spAutoFit/>
          </a:bodyPr>
          <a:lstStyle/>
          <a:p>
            <a:r>
              <a:rPr lang="zh-CN" altLang="en-US" sz="1600" dirty="0"/>
              <a:t>其中步长</a:t>
            </a:r>
            <a:r>
              <a:rPr lang="en-US" altLang="zh-CN" sz="1600" dirty="0"/>
              <a:t>stepCount</a:t>
            </a:r>
            <a:r>
              <a:rPr lang="zh-CN" altLang="en-US" sz="1600" dirty="0"/>
              <a:t>的意思是，假如要从</a:t>
            </a:r>
            <a:r>
              <a:rPr lang="en-US" altLang="zh-CN" sz="1600" dirty="0"/>
              <a:t>A</a:t>
            </a:r>
            <a:r>
              <a:rPr lang="zh-CN" altLang="en-US" sz="1600" dirty="0"/>
              <a:t>点滑到</a:t>
            </a:r>
            <a:r>
              <a:rPr lang="en-US" altLang="zh-CN" sz="1600" dirty="0"/>
              <a:t>B</a:t>
            </a:r>
            <a:r>
              <a:rPr lang="zh-CN" altLang="en-US" sz="1600" dirty="0"/>
              <a:t>点，如果步长为</a:t>
            </a:r>
            <a:r>
              <a:rPr lang="en-US" altLang="zh-CN" sz="1600" dirty="0"/>
              <a:t>1</a:t>
            </a:r>
            <a:r>
              <a:rPr lang="zh-CN" altLang="en-US" sz="1600" dirty="0"/>
              <a:t>，那么将直接产生从</a:t>
            </a:r>
            <a:r>
              <a:rPr lang="en-US" altLang="zh-CN" sz="1600" dirty="0"/>
              <a:t>A</a:t>
            </a:r>
            <a:r>
              <a:rPr lang="zh-CN" altLang="en-US" sz="1600" dirty="0"/>
              <a:t>点到</a:t>
            </a:r>
            <a:r>
              <a:rPr lang="en-US" altLang="zh-CN" sz="1600" dirty="0"/>
              <a:t>B</a:t>
            </a:r>
            <a:r>
              <a:rPr lang="zh-CN" altLang="en-US" sz="1600" dirty="0"/>
              <a:t>点的手势操作，滑动速度很快；如果步长为</a:t>
            </a:r>
            <a:r>
              <a:rPr lang="en-US" altLang="zh-CN" sz="1600" dirty="0"/>
              <a:t>100</a:t>
            </a:r>
            <a:r>
              <a:rPr lang="zh-CN" altLang="en-US" sz="1600" dirty="0"/>
              <a:t>，则将从</a:t>
            </a:r>
            <a:r>
              <a:rPr lang="en-US" altLang="zh-CN" sz="1600" dirty="0"/>
              <a:t>A</a:t>
            </a:r>
            <a:r>
              <a:rPr lang="zh-CN" altLang="en-US" sz="1600" dirty="0"/>
              <a:t>到</a:t>
            </a:r>
            <a:r>
              <a:rPr lang="en-US" altLang="zh-CN" sz="1600" dirty="0"/>
              <a:t>B</a:t>
            </a:r>
            <a:r>
              <a:rPr lang="zh-CN" altLang="en-US" sz="1600" dirty="0"/>
              <a:t>分成</a:t>
            </a:r>
            <a:r>
              <a:rPr lang="en-US" altLang="zh-CN" sz="1600" dirty="0"/>
              <a:t>100</a:t>
            </a:r>
            <a:r>
              <a:rPr lang="zh-CN" altLang="en-US" sz="1600" dirty="0"/>
              <a:t>等份，例如</a:t>
            </a:r>
            <a:r>
              <a:rPr lang="en-US" altLang="zh-CN" sz="1600" dirty="0"/>
              <a:t>A</a:t>
            </a:r>
            <a:r>
              <a:rPr lang="zh-CN" altLang="en-US" sz="1600" dirty="0"/>
              <a:t>、</a:t>
            </a:r>
            <a:r>
              <a:rPr lang="en-US" altLang="zh-CN" sz="1600" dirty="0"/>
              <a:t>A1</a:t>
            </a:r>
            <a:r>
              <a:rPr lang="zh-CN" altLang="en-US" sz="1600" dirty="0"/>
              <a:t>、</a:t>
            </a:r>
            <a:r>
              <a:rPr lang="en-US" altLang="zh-CN" sz="1600" dirty="0"/>
              <a:t>A2…B</a:t>
            </a:r>
            <a:r>
              <a:rPr lang="zh-CN" altLang="en-US" sz="1600" dirty="0"/>
              <a:t>，然后依次从</a:t>
            </a:r>
            <a:r>
              <a:rPr lang="en-US" altLang="zh-CN" sz="1600" dirty="0"/>
              <a:t>A</a:t>
            </a:r>
            <a:r>
              <a:rPr lang="zh-CN" altLang="en-US" sz="1600" dirty="0"/>
              <a:t>滑到</a:t>
            </a:r>
            <a:r>
              <a:rPr lang="en-US" altLang="zh-CN" sz="1600" dirty="0"/>
              <a:t>A1</a:t>
            </a:r>
            <a:r>
              <a:rPr lang="zh-CN" altLang="en-US" sz="1600" dirty="0"/>
              <a:t>，再从</a:t>
            </a:r>
            <a:r>
              <a:rPr lang="en-US" altLang="zh-CN" sz="1600" dirty="0"/>
              <a:t>A1</a:t>
            </a:r>
            <a:r>
              <a:rPr lang="zh-CN" altLang="en-US" sz="1600" dirty="0"/>
              <a:t>滑到</a:t>
            </a:r>
            <a:r>
              <a:rPr lang="en-US" altLang="zh-CN" sz="1600" dirty="0"/>
              <a:t>A2</a:t>
            </a:r>
            <a:r>
              <a:rPr lang="zh-CN" altLang="en-US" sz="1600" dirty="0"/>
              <a:t>、</a:t>
            </a:r>
            <a:r>
              <a:rPr lang="en-US" altLang="zh-CN" sz="1600" dirty="0"/>
              <a:t>A2</a:t>
            </a:r>
            <a:r>
              <a:rPr lang="zh-CN" altLang="en-US" sz="1600" dirty="0"/>
              <a:t>滑到</a:t>
            </a:r>
            <a:r>
              <a:rPr lang="en-US" altLang="zh-CN" sz="1600" dirty="0"/>
              <a:t>A3……</a:t>
            </a:r>
            <a:r>
              <a:rPr lang="zh-CN" altLang="en-US" sz="1600" dirty="0"/>
              <a:t>这样滑动更慢但结果也更精确</a:t>
            </a:r>
          </a:p>
        </p:txBody>
      </p:sp>
    </p:spTree>
    <p:extLst>
      <p:ext uri="{BB962C8B-B14F-4D97-AF65-F5344CB8AC3E}">
        <p14:creationId xmlns:p14="http://schemas.microsoft.com/office/powerpoint/2010/main" val="19319993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798106102"/>
              </p:ext>
            </p:extLst>
          </p:nvPr>
        </p:nvGraphicFramePr>
        <p:xfrm>
          <a:off x="611560" y="789552"/>
          <a:ext cx="7931224" cy="2263140"/>
        </p:xfrm>
        <a:graphic>
          <a:graphicData uri="http://schemas.openxmlformats.org/drawingml/2006/table">
            <a:tbl>
              <a:tblPr firstRow="1" bandRow="1">
                <a:tableStyleId>{5C22544A-7EE6-4342-B048-85BDC9FD1C3A}</a:tableStyleId>
              </a:tblPr>
              <a:tblGrid>
                <a:gridCol w="2232248"/>
                <a:gridCol w="5698976"/>
              </a:tblGrid>
              <a:tr h="388620">
                <a:tc>
                  <a:txBody>
                    <a:bodyPr/>
                    <a:lstStyle/>
                    <a:p>
                      <a:r>
                        <a:rPr lang="zh-CN" altLang="en-US" sz="2100" dirty="0" smtClean="0"/>
                        <a:t>返回值</a:t>
                      </a:r>
                      <a:endParaRPr lang="zh-CN" altLang="en-US" sz="2100" dirty="0"/>
                    </a:p>
                  </a:txBody>
                  <a:tcPr marT="34290" marB="34290"/>
                </a:tc>
                <a:tc>
                  <a:txBody>
                    <a:bodyPr/>
                    <a:lstStyle/>
                    <a:p>
                      <a:r>
                        <a:rPr lang="zh-CN" altLang="en-US" sz="2100" dirty="0" smtClean="0"/>
                        <a:t>方法及说明</a:t>
                      </a:r>
                      <a:endParaRPr lang="zh-CN" altLang="en-US" sz="2100" dirty="0"/>
                    </a:p>
                  </a:txBody>
                  <a:tcPr marT="34290" marB="34290"/>
                </a:tc>
              </a:tr>
              <a:tr h="7086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100" b="0" dirty="0" smtClean="0"/>
                        <a:t>void</a:t>
                      </a:r>
                      <a:endParaRPr lang="zh-CN" altLang="en-US" sz="2100" b="0" dirty="0" smtClean="0"/>
                    </a:p>
                  </a:txBody>
                  <a:tcPr marT="34290" marB="34290"/>
                </a:tc>
                <a:tc>
                  <a:txBody>
                    <a:bodyPr/>
                    <a:lstStyle/>
                    <a:p>
                      <a:r>
                        <a:rPr lang="en-US" altLang="zh-CN" sz="2100" b="0" dirty="0" smtClean="0"/>
                        <a:t>sleep(</a:t>
                      </a:r>
                      <a:r>
                        <a:rPr lang="en-US" altLang="zh-CN" sz="2100" b="0" kern="1200" dirty="0" smtClean="0">
                          <a:solidFill>
                            <a:schemeClr val="dk1"/>
                          </a:solidFill>
                          <a:effectLst/>
                          <a:latin typeface="+mn-lt"/>
                          <a:ea typeface="+mn-ea"/>
                          <a:cs typeface="+mn-cs"/>
                        </a:rPr>
                        <a:t>int </a:t>
                      </a:r>
                      <a:r>
                        <a:rPr lang="en-US" altLang="zh-CN" sz="2100" b="0" dirty="0" smtClean="0"/>
                        <a:t>time) </a:t>
                      </a:r>
                    </a:p>
                    <a:p>
                      <a:r>
                        <a:rPr lang="zh-CN" altLang="en-US" sz="2100" b="0" dirty="0" smtClean="0"/>
                        <a:t>休眠指定时间，单位毫秒</a:t>
                      </a:r>
                      <a:endParaRPr lang="zh-CN" altLang="en-US" sz="2100" b="0" dirty="0"/>
                    </a:p>
                  </a:txBody>
                  <a:tcPr marT="34290" marB="34290"/>
                </a:tc>
              </a:tr>
              <a:tr h="388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100" b="0" kern="1200" dirty="0" err="1" smtClean="0">
                          <a:solidFill>
                            <a:schemeClr val="dk1"/>
                          </a:solidFill>
                          <a:effectLst/>
                          <a:latin typeface="+mn-lt"/>
                          <a:ea typeface="+mn-ea"/>
                          <a:cs typeface="+mn-cs"/>
                        </a:rPr>
                        <a:t>boolean</a:t>
                      </a:r>
                      <a:r>
                        <a:rPr lang="en-US" altLang="zh-CN" sz="2100" b="0" kern="1200" dirty="0" smtClean="0">
                          <a:solidFill>
                            <a:schemeClr val="dk1"/>
                          </a:solidFill>
                          <a:effectLst/>
                          <a:latin typeface="+mn-lt"/>
                          <a:ea typeface="+mn-ea"/>
                          <a:cs typeface="+mn-cs"/>
                        </a:rPr>
                        <a:t> </a:t>
                      </a:r>
                      <a:endParaRPr lang="zh-CN" altLang="en-US" sz="2100" b="0" dirty="0" smtClean="0"/>
                    </a:p>
                  </a:txBody>
                  <a:tcPr marT="34290" marB="34290"/>
                </a:tc>
                <a:tc>
                  <a:txBody>
                    <a:bodyPr/>
                    <a:lstStyle/>
                    <a:p>
                      <a:r>
                        <a:rPr lang="en-US" altLang="zh-CN" sz="2100" b="0" dirty="0" err="1" smtClean="0"/>
                        <a:t>searchText</a:t>
                      </a:r>
                      <a:r>
                        <a:rPr lang="en-US" altLang="zh-CN" sz="2100" b="0" dirty="0" smtClean="0"/>
                        <a:t>(String text)</a:t>
                      </a:r>
                    </a:p>
                  </a:txBody>
                  <a:tcPr marT="34290" marB="34290"/>
                </a:tc>
              </a:tr>
              <a:tr h="388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100" b="0" kern="1200" dirty="0" err="1" smtClean="0">
                          <a:solidFill>
                            <a:schemeClr val="dk1"/>
                          </a:solidFill>
                          <a:effectLst/>
                          <a:latin typeface="+mn-lt"/>
                          <a:ea typeface="+mn-ea"/>
                          <a:cs typeface="+mn-cs"/>
                        </a:rPr>
                        <a:t>boolean</a:t>
                      </a:r>
                      <a:r>
                        <a:rPr lang="en-US" altLang="zh-CN" sz="2100" b="0" kern="1200" dirty="0" smtClean="0">
                          <a:solidFill>
                            <a:schemeClr val="dk1"/>
                          </a:solidFill>
                          <a:effectLst/>
                          <a:latin typeface="+mn-lt"/>
                          <a:ea typeface="+mn-ea"/>
                          <a:cs typeface="+mn-cs"/>
                        </a:rPr>
                        <a:t> </a:t>
                      </a:r>
                      <a:endParaRPr lang="zh-CN" altLang="en-US" sz="2100" b="0" dirty="0" smtClean="0"/>
                    </a:p>
                  </a:txBody>
                  <a:tcPr marT="34290" marB="34290"/>
                </a:tc>
                <a:tc>
                  <a:txBody>
                    <a:bodyPr/>
                    <a:lstStyle/>
                    <a:p>
                      <a:r>
                        <a:rPr lang="en-US" altLang="zh-CN" sz="2100" b="0" dirty="0" smtClean="0"/>
                        <a:t>searchButton(String text)</a:t>
                      </a:r>
                      <a:endParaRPr lang="zh-CN" altLang="en-US" sz="2100" b="0" dirty="0"/>
                    </a:p>
                  </a:txBody>
                  <a:tcPr marT="34290" marB="34290"/>
                </a:tc>
              </a:tr>
              <a:tr h="388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100" b="0" kern="1200" dirty="0" err="1" smtClean="0">
                          <a:solidFill>
                            <a:schemeClr val="dk1"/>
                          </a:solidFill>
                          <a:effectLst/>
                          <a:latin typeface="+mn-lt"/>
                          <a:ea typeface="+mn-ea"/>
                          <a:cs typeface="+mn-cs"/>
                        </a:rPr>
                        <a:t>boolean</a:t>
                      </a:r>
                      <a:r>
                        <a:rPr lang="en-US" altLang="zh-CN" sz="2100" b="0" kern="1200" dirty="0" smtClean="0">
                          <a:solidFill>
                            <a:schemeClr val="dk1"/>
                          </a:solidFill>
                          <a:effectLst/>
                          <a:latin typeface="+mn-lt"/>
                          <a:ea typeface="+mn-ea"/>
                          <a:cs typeface="+mn-cs"/>
                        </a:rPr>
                        <a:t> </a:t>
                      </a:r>
                      <a:endParaRPr lang="zh-CN" altLang="en-US" sz="2100" b="0" dirty="0" smtClean="0"/>
                    </a:p>
                  </a:txBody>
                  <a:tcPr marT="34290" marB="34290"/>
                </a:tc>
                <a:tc>
                  <a:txBody>
                    <a:bodyPr/>
                    <a:lstStyle/>
                    <a:p>
                      <a:r>
                        <a:rPr lang="en-US" altLang="zh-CN" sz="2100" b="0" dirty="0" smtClean="0"/>
                        <a:t>searchEditText(String text)</a:t>
                      </a:r>
                      <a:endParaRPr lang="zh-CN" altLang="en-US" sz="2100" b="0" dirty="0"/>
                    </a:p>
                  </a:txBody>
                  <a:tcPr marT="34290" marB="34290"/>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搜索</a:t>
            </a:r>
            <a:r>
              <a:rPr lang="zh-CN" altLang="en-US" dirty="0"/>
              <a:t>与等待</a:t>
            </a:r>
          </a:p>
        </p:txBody>
      </p:sp>
    </p:spTree>
    <p:extLst>
      <p:ext uri="{BB962C8B-B14F-4D97-AF65-F5344CB8AC3E}">
        <p14:creationId xmlns:p14="http://schemas.microsoft.com/office/powerpoint/2010/main" val="805645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843558"/>
            <a:ext cx="8697144" cy="3394472"/>
          </a:xfrm>
        </p:spPr>
        <p:txBody>
          <a:bodyPr>
            <a:noAutofit/>
          </a:bodyPr>
          <a:lstStyle/>
          <a:p>
            <a:pPr marL="457200" lvl="1" indent="0">
              <a:lnSpc>
                <a:spcPts val="3300"/>
              </a:lnSpc>
              <a:buNone/>
            </a:pPr>
            <a:r>
              <a:rPr lang="en-US" altLang="zh-CN" sz="2400" dirty="0" smtClean="0">
                <a:latin typeface="+mn-ea"/>
              </a:rPr>
              <a:t>	Instrumentation</a:t>
            </a:r>
            <a:r>
              <a:rPr lang="zh-CN" altLang="en-US" sz="2400" dirty="0">
                <a:latin typeface="+mn-ea"/>
              </a:rPr>
              <a:t>是</a:t>
            </a:r>
            <a:r>
              <a:rPr lang="en-US" altLang="zh-CN" sz="2400" dirty="0">
                <a:latin typeface="+mn-ea"/>
              </a:rPr>
              <a:t>Android</a:t>
            </a:r>
            <a:r>
              <a:rPr lang="zh-CN" altLang="en-US" sz="2400" dirty="0">
                <a:latin typeface="+mn-ea"/>
              </a:rPr>
              <a:t>测试的核心框架，可使用它进行</a:t>
            </a:r>
            <a:r>
              <a:rPr lang="en-US" altLang="zh-CN" sz="2400" dirty="0">
                <a:latin typeface="+mn-ea"/>
              </a:rPr>
              <a:t>Android</a:t>
            </a:r>
            <a:r>
              <a:rPr lang="zh-CN" altLang="en-US" sz="2400" dirty="0">
                <a:latin typeface="+mn-ea"/>
              </a:rPr>
              <a:t>应用的单元测试和自动化测试。</a:t>
            </a:r>
            <a:r>
              <a:rPr lang="en-US" altLang="zh-CN" sz="2400" dirty="0">
                <a:latin typeface="+mn-ea"/>
              </a:rPr>
              <a:t>Instrumentation</a:t>
            </a:r>
            <a:r>
              <a:rPr lang="zh-CN" altLang="en-US" sz="2400" dirty="0">
                <a:latin typeface="+mn-ea"/>
              </a:rPr>
              <a:t>可以在主程序启动之前，</a:t>
            </a:r>
            <a:r>
              <a:rPr lang="zh-CN" altLang="en-US" sz="2400" dirty="0">
                <a:solidFill>
                  <a:srgbClr val="FF0000"/>
                </a:solidFill>
                <a:latin typeface="+mn-ea"/>
              </a:rPr>
              <a:t>创建模拟的</a:t>
            </a:r>
            <a:r>
              <a:rPr lang="en-US" altLang="zh-CN" sz="2400" dirty="0">
                <a:solidFill>
                  <a:srgbClr val="FF0000"/>
                </a:solidFill>
                <a:latin typeface="+mn-ea"/>
              </a:rPr>
              <a:t>Context</a:t>
            </a:r>
            <a:r>
              <a:rPr lang="zh-CN" altLang="en-US" sz="2400" dirty="0">
                <a:latin typeface="+mn-ea"/>
              </a:rPr>
              <a:t>；发送</a:t>
            </a:r>
            <a:r>
              <a:rPr lang="en-US" altLang="zh-CN" sz="2400" dirty="0">
                <a:latin typeface="+mn-ea"/>
              </a:rPr>
              <a:t>UI</a:t>
            </a:r>
            <a:r>
              <a:rPr lang="zh-CN" altLang="en-US" sz="2400" dirty="0">
                <a:latin typeface="+mn-ea"/>
              </a:rPr>
              <a:t>事件给应用程序；检查程序当前运行的状态；控制</a:t>
            </a:r>
            <a:r>
              <a:rPr lang="en-US" altLang="zh-CN" sz="2400" dirty="0">
                <a:latin typeface="+mn-ea"/>
              </a:rPr>
              <a:t>Android</a:t>
            </a:r>
            <a:r>
              <a:rPr lang="zh-CN" altLang="en-US" sz="2400" dirty="0">
                <a:latin typeface="+mn-ea"/>
              </a:rPr>
              <a:t>如何加载应用程序，控制应用程序和控件的生命周期；可直接调用控件的方法，对控件的属性进行查看和修改。</a:t>
            </a:r>
            <a:r>
              <a:rPr lang="en-US" altLang="zh-CN" sz="2400" dirty="0">
                <a:latin typeface="+mn-ea"/>
              </a:rPr>
              <a:t>Instrumentation</a:t>
            </a:r>
            <a:r>
              <a:rPr lang="zh-CN" altLang="en-US" sz="2400" dirty="0">
                <a:latin typeface="+mn-ea"/>
              </a:rPr>
              <a:t>框架通过将主程序和测试程序运行在同一个进程来实现这些功能</a:t>
            </a:r>
            <a:r>
              <a:rPr lang="zh-CN" altLang="en-US" sz="2400" dirty="0" smtClean="0">
                <a:latin typeface="+mn-ea"/>
              </a:rPr>
              <a:t>。</a:t>
            </a:r>
            <a:r>
              <a:rPr lang="zh-CN" altLang="en-US" sz="2400" dirty="0">
                <a:latin typeface="+mn-ea"/>
              </a:rPr>
              <a:t>通过在测试工程的</a:t>
            </a:r>
            <a:r>
              <a:rPr lang="en-US" altLang="zh-CN" sz="2400" dirty="0">
                <a:latin typeface="+mn-ea"/>
              </a:rPr>
              <a:t>manifest</a:t>
            </a:r>
            <a:r>
              <a:rPr lang="zh-CN" altLang="en-US" sz="2400" dirty="0">
                <a:latin typeface="+mn-ea"/>
              </a:rPr>
              <a:t>文件中添加元素来指定要测试的应用程序。</a:t>
            </a:r>
          </a:p>
        </p:txBody>
      </p:sp>
      <p:sp>
        <p:nvSpPr>
          <p:cNvPr id="3" name="标题 2"/>
          <p:cNvSpPr>
            <a:spLocks noGrp="1"/>
          </p:cNvSpPr>
          <p:nvPr>
            <p:ph type="title"/>
          </p:nvPr>
        </p:nvSpPr>
        <p:spPr/>
        <p:txBody>
          <a:bodyPr/>
          <a:lstStyle/>
          <a:p>
            <a:r>
              <a:rPr lang="en-US" altLang="zh-CN" dirty="0"/>
              <a:t>Instrumentation</a:t>
            </a:r>
            <a:r>
              <a:rPr lang="zh-CN" altLang="en-US" dirty="0"/>
              <a:t>框架</a:t>
            </a:r>
          </a:p>
        </p:txBody>
      </p:sp>
    </p:spTree>
    <p:extLst>
      <p:ext uri="{BB962C8B-B14F-4D97-AF65-F5344CB8AC3E}">
        <p14:creationId xmlns:p14="http://schemas.microsoft.com/office/powerpoint/2010/main" val="4054760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448244365"/>
              </p:ext>
            </p:extLst>
          </p:nvPr>
        </p:nvGraphicFramePr>
        <p:xfrm>
          <a:off x="611560" y="789552"/>
          <a:ext cx="7931224" cy="2537460"/>
        </p:xfrm>
        <a:graphic>
          <a:graphicData uri="http://schemas.openxmlformats.org/drawingml/2006/table">
            <a:tbl>
              <a:tblPr firstRow="1" bandRow="1">
                <a:tableStyleId>{5C22544A-7EE6-4342-B048-85BDC9FD1C3A}</a:tableStyleId>
              </a:tblPr>
              <a:tblGrid>
                <a:gridCol w="3062165"/>
                <a:gridCol w="4869059"/>
              </a:tblGrid>
              <a:tr h="342900">
                <a:tc>
                  <a:txBody>
                    <a:bodyPr/>
                    <a:lstStyle/>
                    <a:p>
                      <a:r>
                        <a:rPr lang="zh-CN" altLang="en-US" sz="1800" b="0" dirty="0" smtClean="0"/>
                        <a:t>返回值</a:t>
                      </a:r>
                      <a:endParaRPr lang="zh-CN" altLang="en-US" sz="1800" b="0" dirty="0"/>
                    </a:p>
                  </a:txBody>
                  <a:tcPr marT="34290" marB="34290"/>
                </a:tc>
                <a:tc>
                  <a:txBody>
                    <a:bodyPr/>
                    <a:lstStyle/>
                    <a:p>
                      <a:r>
                        <a:rPr lang="zh-CN" altLang="en-US" sz="1800" b="0" dirty="0" smtClean="0"/>
                        <a:t>方法及说明</a:t>
                      </a:r>
                      <a:endParaRPr lang="zh-CN" altLang="en-US" sz="1800" b="0" dirty="0"/>
                    </a:p>
                  </a:txBody>
                  <a:tcPr marT="34290" marB="34290"/>
                </a:tc>
              </a:tr>
              <a:tr h="617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err="1" smtClean="0">
                          <a:solidFill>
                            <a:schemeClr val="dk1"/>
                          </a:solidFill>
                          <a:effectLst/>
                          <a:latin typeface="+mn-lt"/>
                          <a:ea typeface="+mn-ea"/>
                          <a:cs typeface="+mn-cs"/>
                        </a:rPr>
                        <a:t>boolean</a:t>
                      </a:r>
                      <a:r>
                        <a:rPr lang="en-US" altLang="zh-CN" sz="1800" b="0" kern="1200" dirty="0" smtClean="0">
                          <a:solidFill>
                            <a:schemeClr val="dk1"/>
                          </a:solidFill>
                          <a:effectLst/>
                          <a:latin typeface="+mn-lt"/>
                          <a:ea typeface="+mn-ea"/>
                          <a:cs typeface="+mn-cs"/>
                        </a:rPr>
                        <a:t> </a:t>
                      </a:r>
                      <a:endParaRPr lang="zh-CN" altLang="en-US" sz="1800" b="0" dirty="0" smtClean="0"/>
                    </a:p>
                  </a:txBody>
                  <a:tcPr marT="34290" marB="34290"/>
                </a:tc>
                <a:tc>
                  <a:txBody>
                    <a:bodyPr/>
                    <a:lstStyle/>
                    <a:p>
                      <a:r>
                        <a:rPr lang="en-US" altLang="zh-CN" sz="1800" b="0" dirty="0" err="1" smtClean="0"/>
                        <a:t>waitForView</a:t>
                      </a:r>
                      <a:r>
                        <a:rPr lang="en-US" altLang="zh-CN" sz="1800" b="0" dirty="0" smtClean="0"/>
                        <a:t>(</a:t>
                      </a:r>
                      <a:r>
                        <a:rPr lang="en-US" altLang="zh-CN" sz="1800" b="0" kern="1200" dirty="0" smtClean="0">
                          <a:solidFill>
                            <a:schemeClr val="dk1"/>
                          </a:solidFill>
                          <a:effectLst/>
                          <a:latin typeface="+mn-lt"/>
                          <a:ea typeface="+mn-ea"/>
                          <a:cs typeface="+mn-cs"/>
                        </a:rPr>
                        <a:t>int </a:t>
                      </a:r>
                      <a:r>
                        <a:rPr lang="en-US" altLang="zh-CN" sz="1800" b="0" dirty="0" smtClean="0"/>
                        <a:t>id) </a:t>
                      </a:r>
                    </a:p>
                    <a:p>
                      <a:r>
                        <a:rPr lang="en-US" altLang="zh-CN" sz="1800" b="0" dirty="0" err="1" smtClean="0"/>
                        <a:t>waitForText</a:t>
                      </a:r>
                      <a:r>
                        <a:rPr lang="en-US" altLang="zh-CN" sz="1800" b="0" dirty="0" smtClean="0"/>
                        <a:t>(String text)</a:t>
                      </a:r>
                      <a:endParaRPr lang="zh-CN" altLang="en-US" sz="1800" b="0" dirty="0"/>
                    </a:p>
                  </a:txBody>
                  <a:tcPr marT="34290" marB="34290"/>
                </a:tc>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err="1" smtClean="0">
                          <a:solidFill>
                            <a:schemeClr val="dk1"/>
                          </a:solidFill>
                          <a:effectLst/>
                          <a:latin typeface="+mn-lt"/>
                          <a:ea typeface="+mn-ea"/>
                          <a:cs typeface="+mn-cs"/>
                        </a:rPr>
                        <a:t>boolean</a:t>
                      </a:r>
                      <a:r>
                        <a:rPr lang="en-US" altLang="zh-CN" sz="1800" b="0" kern="1200" dirty="0" smtClean="0">
                          <a:solidFill>
                            <a:schemeClr val="dk1"/>
                          </a:solidFill>
                          <a:effectLst/>
                          <a:latin typeface="+mn-lt"/>
                          <a:ea typeface="+mn-ea"/>
                          <a:cs typeface="+mn-cs"/>
                        </a:rPr>
                        <a:t> </a:t>
                      </a:r>
                      <a:endParaRPr lang="zh-CN" altLang="en-US" sz="1800" b="0" dirty="0" smtClean="0"/>
                    </a:p>
                  </a:txBody>
                  <a:tcPr marT="34290" marB="34290"/>
                </a:tc>
                <a:tc>
                  <a:txBody>
                    <a:bodyPr/>
                    <a:lstStyle/>
                    <a:p>
                      <a:r>
                        <a:rPr lang="en-US" altLang="zh-CN" sz="1800" b="0" dirty="0" err="1" smtClean="0"/>
                        <a:t>waitForActivity</a:t>
                      </a:r>
                      <a:r>
                        <a:rPr lang="en-US" altLang="zh-CN" sz="1800" b="0" dirty="0" smtClean="0"/>
                        <a:t>(String name)</a:t>
                      </a:r>
                      <a:endParaRPr lang="zh-CN" altLang="en-US" sz="1800" b="0" dirty="0"/>
                    </a:p>
                  </a:txBody>
                  <a:tcPr marT="34290" marB="34290"/>
                </a:tc>
              </a:tr>
              <a:tr h="617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err="1" smtClean="0">
                          <a:solidFill>
                            <a:schemeClr val="dk1"/>
                          </a:solidFill>
                          <a:effectLst/>
                          <a:latin typeface="+mn-lt"/>
                          <a:ea typeface="+mn-ea"/>
                          <a:cs typeface="+mn-cs"/>
                        </a:rPr>
                        <a:t>boolean</a:t>
                      </a:r>
                      <a:r>
                        <a:rPr lang="en-US" altLang="zh-CN" sz="1800" b="0" kern="1200" dirty="0" smtClean="0">
                          <a:solidFill>
                            <a:schemeClr val="dk1"/>
                          </a:solidFill>
                          <a:effectLst/>
                          <a:latin typeface="+mn-lt"/>
                          <a:ea typeface="+mn-ea"/>
                          <a:cs typeface="+mn-cs"/>
                        </a:rPr>
                        <a:t> </a:t>
                      </a:r>
                      <a:endParaRPr lang="zh-CN" altLang="en-US" sz="1800" b="0" dirty="0" smtClean="0"/>
                    </a:p>
                  </a:txBody>
                  <a:tcPr marT="34290" marB="34290"/>
                </a:tc>
                <a:tc>
                  <a:txBody>
                    <a:bodyPr/>
                    <a:lstStyle/>
                    <a:p>
                      <a:r>
                        <a:rPr lang="en-US" altLang="zh-CN" sz="1800" b="0" dirty="0" err="1" smtClean="0"/>
                        <a:t>waitForLogMessage</a:t>
                      </a:r>
                      <a:r>
                        <a:rPr lang="en-US" altLang="zh-CN" sz="1800" b="0" dirty="0" smtClean="0"/>
                        <a:t>(String </a:t>
                      </a:r>
                      <a:r>
                        <a:rPr lang="en-US" altLang="zh-CN" sz="1800" b="0" dirty="0" err="1" smtClean="0"/>
                        <a:t>logMessage</a:t>
                      </a:r>
                      <a:r>
                        <a:rPr lang="en-US" altLang="zh-CN" sz="1800" b="0" dirty="0" smtClean="0"/>
                        <a:t>)</a:t>
                      </a:r>
                    </a:p>
                  </a:txBody>
                  <a:tcPr marT="34290" marB="34290"/>
                </a:tc>
              </a:tr>
              <a:tr h="617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err="1" smtClean="0">
                          <a:solidFill>
                            <a:schemeClr val="dk1"/>
                          </a:solidFill>
                          <a:effectLst/>
                          <a:latin typeface="+mn-lt"/>
                          <a:ea typeface="+mn-ea"/>
                          <a:cs typeface="+mn-cs"/>
                        </a:rPr>
                        <a:t>boolean</a:t>
                      </a:r>
                      <a:r>
                        <a:rPr lang="en-US" altLang="zh-CN" sz="1800" b="0" kern="1200" dirty="0" smtClean="0">
                          <a:solidFill>
                            <a:schemeClr val="dk1"/>
                          </a:solidFill>
                          <a:effectLst/>
                          <a:latin typeface="+mn-lt"/>
                          <a:ea typeface="+mn-ea"/>
                          <a:cs typeface="+mn-cs"/>
                        </a:rPr>
                        <a:t> </a:t>
                      </a:r>
                      <a:endParaRPr lang="zh-CN" altLang="en-US" sz="1800" b="0" dirty="0" smtClean="0"/>
                    </a:p>
                  </a:txBody>
                  <a:tcPr marT="34290" marB="34290"/>
                </a:tc>
                <a:tc>
                  <a:txBody>
                    <a:bodyPr/>
                    <a:lstStyle/>
                    <a:p>
                      <a:r>
                        <a:rPr lang="en-US" altLang="zh-CN" sz="1800" b="0" dirty="0" err="1" smtClean="0"/>
                        <a:t>waitForDialogToOpen</a:t>
                      </a:r>
                      <a:r>
                        <a:rPr lang="en-US" altLang="zh-CN" sz="1800" b="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err="1" smtClean="0">
                          <a:effectLst/>
                        </a:rPr>
                        <a:t>waitForDialogToClose</a:t>
                      </a:r>
                      <a:r>
                        <a:rPr lang="en-US" altLang="zh-CN" sz="1800" b="0" dirty="0" smtClean="0"/>
                        <a:t>()</a:t>
                      </a:r>
                      <a:endParaRPr lang="zh-CN" altLang="en-US" sz="1800" b="0" dirty="0" smtClean="0"/>
                    </a:p>
                  </a:txBody>
                  <a:tcPr marT="34290" marB="34290"/>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搜索</a:t>
            </a:r>
            <a:r>
              <a:rPr lang="zh-CN" altLang="en-US" dirty="0"/>
              <a:t>与等待</a:t>
            </a:r>
          </a:p>
        </p:txBody>
      </p:sp>
    </p:spTree>
    <p:extLst>
      <p:ext uri="{BB962C8B-B14F-4D97-AF65-F5344CB8AC3E}">
        <p14:creationId xmlns:p14="http://schemas.microsoft.com/office/powerpoint/2010/main" val="3319777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430768794"/>
              </p:ext>
            </p:extLst>
          </p:nvPr>
        </p:nvGraphicFramePr>
        <p:xfrm>
          <a:off x="827584" y="951570"/>
          <a:ext cx="6923112" cy="3649980"/>
        </p:xfrm>
        <a:graphic>
          <a:graphicData uri="http://schemas.openxmlformats.org/drawingml/2006/table">
            <a:tbl>
              <a:tblPr firstRow="1" bandRow="1">
                <a:tableStyleId>{5C22544A-7EE6-4342-B048-85BDC9FD1C3A}</a:tableStyleId>
              </a:tblPr>
              <a:tblGrid>
                <a:gridCol w="2386608"/>
                <a:gridCol w="4536504"/>
              </a:tblGrid>
              <a:tr h="278130">
                <a:tc>
                  <a:txBody>
                    <a:bodyPr/>
                    <a:lstStyle/>
                    <a:p>
                      <a:r>
                        <a:rPr lang="zh-CN" altLang="en-US" sz="1400" dirty="0" smtClean="0"/>
                        <a:t>返回值</a:t>
                      </a:r>
                      <a:endParaRPr lang="zh-CN" altLang="en-US" sz="1400" dirty="0"/>
                    </a:p>
                  </a:txBody>
                  <a:tcPr marT="34290" marB="34290"/>
                </a:tc>
                <a:tc>
                  <a:txBody>
                    <a:bodyPr/>
                    <a:lstStyle/>
                    <a:p>
                      <a:r>
                        <a:rPr lang="zh-CN" altLang="en-US" sz="1400" dirty="0" smtClean="0"/>
                        <a:t>方法及说明</a:t>
                      </a:r>
                      <a:endParaRPr lang="zh-CN" altLang="en-US" sz="1400" dirty="0"/>
                    </a:p>
                  </a:txBody>
                  <a:tcPr marT="34290" marB="34290"/>
                </a:tc>
              </a:tr>
              <a:tr h="891540">
                <a:tc>
                  <a:txBody>
                    <a:bodyPr/>
                    <a:lstStyle/>
                    <a:p>
                      <a:r>
                        <a:rPr lang="en-US" altLang="zh-CN" sz="1400" dirty="0" smtClean="0"/>
                        <a:t>void</a:t>
                      </a:r>
                      <a:endParaRPr lang="zh-CN" altLang="en-US" sz="1400" dirty="0"/>
                    </a:p>
                  </a:txBody>
                  <a:tcPr marT="34290" marB="34290"/>
                </a:tc>
                <a:tc>
                  <a:txBody>
                    <a:bodyPr/>
                    <a:lstStyle/>
                    <a:p>
                      <a:r>
                        <a:rPr lang="en-US" altLang="zh-CN" sz="1400" dirty="0" err="1" smtClean="0"/>
                        <a:t>takeScreenshot</a:t>
                      </a:r>
                      <a:r>
                        <a:rPr lang="en-US" altLang="zh-CN" sz="1400" dirty="0" smtClean="0"/>
                        <a:t>(String name)</a:t>
                      </a:r>
                    </a:p>
                    <a:p>
                      <a:r>
                        <a:rPr lang="zh-CN" altLang="en-US" sz="1400" dirty="0" smtClean="0"/>
                        <a:t>截图，图片名称为指定的</a:t>
                      </a:r>
                      <a:r>
                        <a:rPr lang="en-US" altLang="zh-CN" sz="1400" dirty="0" smtClean="0"/>
                        <a:t>name</a:t>
                      </a:r>
                      <a:r>
                        <a:rPr lang="zh-CN" altLang="en-US" sz="1400" dirty="0" smtClean="0"/>
                        <a:t>参数，图片默认路径为</a:t>
                      </a:r>
                      <a:r>
                        <a:rPr lang="en-US" altLang="zh-CN" sz="1400" kern="1200" dirty="0" smtClean="0">
                          <a:solidFill>
                            <a:schemeClr val="tx1"/>
                          </a:solidFill>
                          <a:effectLst/>
                          <a:latin typeface="+mn-lt"/>
                          <a:ea typeface="+mn-ea"/>
                          <a:cs typeface="+mn-cs"/>
                        </a:rPr>
                        <a:t>/storage/ emulated/0/</a:t>
                      </a:r>
                      <a:r>
                        <a:rPr lang="en-US" altLang="zh-CN" sz="1400" kern="1200" dirty="0" err="1" smtClean="0">
                          <a:solidFill>
                            <a:schemeClr val="tx1"/>
                          </a:solidFill>
                          <a:effectLst/>
                          <a:latin typeface="+mn-lt"/>
                          <a:ea typeface="+mn-ea"/>
                          <a:cs typeface="+mn-cs"/>
                        </a:rPr>
                        <a:t>Robotium</a:t>
                      </a:r>
                      <a:r>
                        <a:rPr lang="en-US" altLang="zh-CN" sz="1400" kern="1200" dirty="0" smtClean="0">
                          <a:solidFill>
                            <a:schemeClr val="tx1"/>
                          </a:solidFill>
                          <a:effectLst/>
                          <a:latin typeface="+mn-lt"/>
                          <a:ea typeface="+mn-ea"/>
                          <a:cs typeface="+mn-cs"/>
                        </a:rPr>
                        <a:t>-Screenshots</a:t>
                      </a:r>
                      <a:endParaRPr lang="zh-CN" altLang="en-US" sz="1400" dirty="0"/>
                    </a:p>
                  </a:txBody>
                  <a:tcPr marT="34290" marB="34290"/>
                </a:tc>
              </a:tr>
              <a:tr h="480060">
                <a:tc>
                  <a:txBody>
                    <a:bodyPr/>
                    <a:lstStyle/>
                    <a:p>
                      <a:r>
                        <a:rPr lang="en-US" altLang="zh-CN" sz="1400" dirty="0" smtClean="0"/>
                        <a:t>void</a:t>
                      </a:r>
                      <a:endParaRPr lang="zh-CN" altLang="en-US" sz="1400" dirty="0"/>
                    </a:p>
                  </a:txBody>
                  <a:tcPr marT="34290" marB="34290"/>
                </a:tc>
                <a:tc>
                  <a:txBody>
                    <a:bodyPr/>
                    <a:lstStyle/>
                    <a:p>
                      <a:r>
                        <a:rPr lang="en-US" altLang="zh-CN" sz="1400" dirty="0" err="1" smtClean="0"/>
                        <a:t>finishOpenedActivities</a:t>
                      </a:r>
                      <a:r>
                        <a:rPr lang="en-US" altLang="zh-CN" sz="1400" dirty="0" smtClean="0"/>
                        <a:t>() </a:t>
                      </a:r>
                      <a:r>
                        <a:rPr lang="zh-CN" altLang="en-US" sz="1400" dirty="0" smtClean="0"/>
                        <a:t>关闭当前已经打开的所有的</a:t>
                      </a:r>
                      <a:r>
                        <a:rPr lang="en-US" altLang="zh-CN" sz="1400" dirty="0" smtClean="0"/>
                        <a:t>Activity</a:t>
                      </a:r>
                      <a:endParaRPr lang="zh-CN" altLang="en-US" sz="1400" dirty="0"/>
                    </a:p>
                  </a:txBody>
                  <a:tcPr marT="34290" marB="34290"/>
                </a:tc>
              </a:tr>
              <a:tr h="480060">
                <a:tc>
                  <a:txBody>
                    <a:bodyPr/>
                    <a:lstStyle/>
                    <a:p>
                      <a:r>
                        <a:rPr lang="en-US" altLang="zh-CN" sz="1400" dirty="0" smtClean="0"/>
                        <a:t>void</a:t>
                      </a:r>
                      <a:endParaRPr lang="zh-CN" altLang="en-US" sz="1400" dirty="0"/>
                    </a:p>
                  </a:txBody>
                  <a:tcPr marT="34290" marB="34290"/>
                </a:tc>
                <a:tc>
                  <a:txBody>
                    <a:bodyPr/>
                    <a:lstStyle/>
                    <a:p>
                      <a:r>
                        <a:rPr lang="en-US" altLang="zh-CN" sz="1400" dirty="0" err="1" smtClean="0"/>
                        <a:t>goBackToActivity</a:t>
                      </a:r>
                      <a:r>
                        <a:rPr lang="en-US" altLang="zh-CN" sz="1400" dirty="0" smtClean="0"/>
                        <a:t>(String name)</a:t>
                      </a:r>
                    </a:p>
                    <a:p>
                      <a:r>
                        <a:rPr lang="zh-CN" altLang="en-US" sz="1400" dirty="0" smtClean="0"/>
                        <a:t>不断地点击返回键直至返回到指定的</a:t>
                      </a:r>
                      <a:r>
                        <a:rPr lang="en-US" altLang="zh-CN" sz="1400" dirty="0" smtClean="0"/>
                        <a:t>Activity</a:t>
                      </a:r>
                      <a:endParaRPr lang="zh-CN" alt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void</a:t>
                      </a:r>
                      <a:endParaRPr lang="zh-CN" altLang="en-US" sz="1400" dirty="0" smtClean="0"/>
                    </a:p>
                  </a:txBody>
                  <a:tcPr marT="34290" marB="34290"/>
                </a:tc>
                <a:tc>
                  <a:txBody>
                    <a:bodyPr/>
                    <a:lstStyle/>
                    <a:p>
                      <a:r>
                        <a:rPr lang="en-US" altLang="zh-CN" sz="1400" dirty="0" err="1" smtClean="0">
                          <a:effectLst/>
                        </a:rPr>
                        <a:t>goBack</a:t>
                      </a:r>
                      <a:r>
                        <a:rPr lang="en-US" altLang="zh-CN" sz="1400" dirty="0" smtClean="0"/>
                        <a:t>()</a:t>
                      </a:r>
                      <a:r>
                        <a:rPr lang="zh-CN" altLang="en-US" sz="1400" dirty="0" smtClean="0"/>
                        <a:t>点击返回键</a:t>
                      </a:r>
                      <a:endParaRPr lang="zh-CN" alt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void</a:t>
                      </a:r>
                      <a:endParaRPr lang="zh-CN" altLang="en-US" sz="1400" dirty="0" smtClean="0"/>
                    </a:p>
                  </a:txBody>
                  <a:tcPr marT="34290" marB="34290"/>
                </a:tc>
                <a:tc>
                  <a:txBody>
                    <a:bodyPr/>
                    <a:lstStyle/>
                    <a:p>
                      <a:r>
                        <a:rPr lang="en-US" altLang="zh-CN" sz="1400" dirty="0" err="1" smtClean="0">
                          <a:effectLst/>
                        </a:rPr>
                        <a:t>hideSoftKeyboard</a:t>
                      </a:r>
                      <a:r>
                        <a:rPr lang="en-US" altLang="zh-CN" sz="1400" dirty="0" smtClean="0"/>
                        <a:t>()</a:t>
                      </a:r>
                      <a:r>
                        <a:rPr lang="zh-CN" altLang="en-US" sz="1400" dirty="0" smtClean="0"/>
                        <a:t>收起键盘</a:t>
                      </a:r>
                      <a:endParaRPr lang="zh-CN" altLang="en-US" sz="1400" dirty="0"/>
                    </a:p>
                  </a:txBody>
                  <a:tcPr marT="34290" marB="34290"/>
                </a:tc>
              </a:tr>
              <a:tr h="891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void</a:t>
                      </a:r>
                      <a:endParaRPr lang="zh-CN" altLang="en-US" sz="1400" dirty="0" smtClean="0"/>
                    </a:p>
                  </a:txBody>
                  <a:tcPr marT="34290" marB="34290"/>
                </a:tc>
                <a:tc>
                  <a:txBody>
                    <a:bodyPr/>
                    <a:lstStyle/>
                    <a:p>
                      <a:r>
                        <a:rPr lang="en-US" altLang="zh-CN" sz="1400" dirty="0" err="1" smtClean="0"/>
                        <a:t>setActivityOrientation</a:t>
                      </a:r>
                      <a:r>
                        <a:rPr lang="en-US" altLang="zh-CN" sz="1400" dirty="0" smtClean="0"/>
                        <a:t>(</a:t>
                      </a:r>
                      <a:r>
                        <a:rPr lang="en-US" altLang="zh-CN" sz="1400" b="1" kern="1200" dirty="0" smtClean="0">
                          <a:solidFill>
                            <a:schemeClr val="dk1"/>
                          </a:solidFill>
                          <a:effectLst/>
                          <a:latin typeface="+mn-lt"/>
                          <a:ea typeface="+mn-ea"/>
                          <a:cs typeface="+mn-cs"/>
                        </a:rPr>
                        <a:t>int </a:t>
                      </a:r>
                      <a:r>
                        <a:rPr lang="en-US" altLang="zh-CN" sz="1400" dirty="0" smtClean="0"/>
                        <a:t>orientation)</a:t>
                      </a:r>
                      <a:r>
                        <a:rPr lang="zh-CN" altLang="en-US" sz="1400" dirty="0" smtClean="0"/>
                        <a:t>等待设置</a:t>
                      </a:r>
                      <a:r>
                        <a:rPr lang="en-US" altLang="zh-CN" sz="1400" dirty="0" smtClean="0"/>
                        <a:t>Activity</a:t>
                      </a:r>
                      <a:r>
                        <a:rPr lang="zh-CN" altLang="en-US" sz="1400" dirty="0" smtClean="0"/>
                        <a:t>的转屏方向</a:t>
                      </a:r>
                      <a:endParaRPr lang="en-US" altLang="zh-C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smtClean="0">
                          <a:latin typeface="华文楷体" panose="02010600040101010101" pitchFamily="2" charset="-122"/>
                          <a:ea typeface="华文楷体" panose="02010600040101010101" pitchFamily="2" charset="-122"/>
                        </a:rPr>
                        <a:t>Solo.LANDSCAPE</a:t>
                      </a:r>
                      <a:r>
                        <a:rPr lang="zh-CN" altLang="en-US" sz="1400" dirty="0" smtClean="0">
                          <a:latin typeface="华文楷体" panose="02010600040101010101" pitchFamily="2" charset="-122"/>
                          <a:ea typeface="华文楷体" panose="02010600040101010101" pitchFamily="2" charset="-122"/>
                        </a:rPr>
                        <a:t>手机横向显示</a:t>
                      </a:r>
                      <a:endParaRPr lang="en-US" altLang="zh-CN" sz="1400" dirty="0" smtClean="0">
                        <a:latin typeface="华文楷体" panose="02010600040101010101" pitchFamily="2" charset="-122"/>
                        <a:ea typeface="华文楷体" panose="0201060004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smtClean="0">
                          <a:latin typeface="华文楷体" panose="02010600040101010101" pitchFamily="2" charset="-122"/>
                          <a:ea typeface="华文楷体" panose="02010600040101010101" pitchFamily="2" charset="-122"/>
                        </a:rPr>
                        <a:t>Solo.PORTRAIT</a:t>
                      </a:r>
                      <a:r>
                        <a:rPr lang="zh-CN" altLang="en-US" sz="1400" dirty="0" smtClean="0">
                          <a:latin typeface="华文楷体" panose="02010600040101010101" pitchFamily="2" charset="-122"/>
                          <a:ea typeface="华文楷体" panose="02010600040101010101" pitchFamily="2" charset="-122"/>
                        </a:rPr>
                        <a:t>手机纵向显示</a:t>
                      </a:r>
                      <a:endParaRPr lang="en-US" altLang="zh-CN" sz="1400" dirty="0" smtClean="0">
                        <a:latin typeface="华文楷体" panose="02010600040101010101" pitchFamily="2" charset="-122"/>
                        <a:ea typeface="华文楷体" panose="02010600040101010101" pitchFamily="2" charset="-122"/>
                      </a:endParaRPr>
                    </a:p>
                  </a:txBody>
                  <a:tcPr marT="34290" marB="34290"/>
                </a:tc>
              </a:tr>
            </a:tbl>
          </a:graphicData>
        </a:graphic>
      </p:graphicFrame>
      <p:sp>
        <p:nvSpPr>
          <p:cNvPr id="3" name="标题 2"/>
          <p:cNvSpPr>
            <a:spLocks noGrp="1"/>
          </p:cNvSpPr>
          <p:nvPr>
            <p:ph type="title"/>
          </p:nvPr>
        </p:nvSpPr>
        <p:spPr/>
        <p:txBody>
          <a:bodyPr/>
          <a:lstStyle/>
          <a:p>
            <a:r>
              <a:rPr lang="zh-CN" altLang="en-US" dirty="0"/>
              <a:t>控件操作</a:t>
            </a:r>
            <a:r>
              <a:rPr lang="en-US" altLang="zh-CN" dirty="0"/>
              <a:t>-</a:t>
            </a:r>
            <a:r>
              <a:rPr lang="zh-CN" altLang="en-US" dirty="0" smtClean="0"/>
              <a:t>截</a:t>
            </a:r>
            <a:r>
              <a:rPr lang="zh-CN" altLang="en-US" dirty="0"/>
              <a:t>图及其他</a:t>
            </a:r>
          </a:p>
        </p:txBody>
      </p:sp>
    </p:spTree>
    <p:extLst>
      <p:ext uri="{BB962C8B-B14F-4D97-AF65-F5344CB8AC3E}">
        <p14:creationId xmlns:p14="http://schemas.microsoft.com/office/powerpoint/2010/main" val="25472377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89553"/>
            <a:ext cx="8229600" cy="3394472"/>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5" name="标题 2"/>
          <p:cNvSpPr>
            <a:spLocks noGrp="1"/>
          </p:cNvSpPr>
          <p:nvPr>
            <p:ph type="title"/>
          </p:nvPr>
        </p:nvSpPr>
        <p:spPr>
          <a:xfrm>
            <a:off x="-26404" y="-121551"/>
            <a:ext cx="9171992" cy="735701"/>
          </a:xfrm>
        </p:spPr>
        <p:txBody>
          <a:bodyPr>
            <a:normAutofit/>
          </a:bodyPr>
          <a:lstStyle/>
          <a:p>
            <a:r>
              <a:rPr lang="zh-CN" altLang="en-US" dirty="0"/>
              <a:t>控件操作</a:t>
            </a:r>
            <a:r>
              <a:rPr lang="en-US" altLang="zh-CN" dirty="0" smtClean="0"/>
              <a:t>-</a:t>
            </a:r>
            <a:r>
              <a:rPr lang="en-US" altLang="zh-CN" dirty="0" err="1"/>
              <a:t>WebView</a:t>
            </a:r>
            <a:r>
              <a:rPr lang="zh-CN" altLang="en-US" dirty="0" smtClean="0"/>
              <a:t>支持</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4021031"/>
              </p:ext>
            </p:extLst>
          </p:nvPr>
        </p:nvGraphicFramePr>
        <p:xfrm>
          <a:off x="323528" y="882521"/>
          <a:ext cx="7776864" cy="3657600"/>
        </p:xfrm>
        <a:graphic>
          <a:graphicData uri="http://schemas.openxmlformats.org/drawingml/2006/table">
            <a:tbl>
              <a:tblPr firstRow="1" bandRow="1">
                <a:tableStyleId>{5C22544A-7EE6-4342-B048-85BDC9FD1C3A}</a:tableStyleId>
              </a:tblPr>
              <a:tblGrid>
                <a:gridCol w="3048000"/>
                <a:gridCol w="4728864"/>
              </a:tblGrid>
              <a:tr h="278130">
                <a:tc>
                  <a:txBody>
                    <a:bodyPr/>
                    <a:lstStyle/>
                    <a:p>
                      <a:r>
                        <a:rPr lang="zh-CN" altLang="en-US" sz="1400" dirty="0" smtClean="0"/>
                        <a:t>返回值</a:t>
                      </a:r>
                      <a:endParaRPr lang="zh-CN" altLang="en-US" sz="1400" dirty="0"/>
                    </a:p>
                  </a:txBody>
                  <a:tcPr marT="34290" marB="34290"/>
                </a:tc>
                <a:tc>
                  <a:txBody>
                    <a:bodyPr/>
                    <a:lstStyle/>
                    <a:p>
                      <a:r>
                        <a:rPr lang="zh-CN" altLang="en-US" sz="1400" dirty="0" smtClean="0"/>
                        <a:t>方法及说明</a:t>
                      </a:r>
                      <a:endParaRPr lang="zh-CN" altLang="en-US" sz="1400" dirty="0"/>
                    </a:p>
                  </a:txBody>
                  <a:tcPr marT="34290" marB="34290"/>
                </a:tc>
              </a:tr>
              <a:tr h="480060">
                <a:tc>
                  <a:txBody>
                    <a:bodyPr/>
                    <a:lstStyle/>
                    <a:p>
                      <a:r>
                        <a:rPr lang="en-US" altLang="zh-CN" sz="1400" kern="1200" dirty="0" err="1" smtClean="0">
                          <a:solidFill>
                            <a:schemeClr val="dk1"/>
                          </a:solidFill>
                          <a:effectLst/>
                          <a:latin typeface="+mn-lt"/>
                          <a:ea typeface="+mn-ea"/>
                          <a:cs typeface="+mn-cs"/>
                        </a:rPr>
                        <a:t>ArrayList</a:t>
                      </a:r>
                      <a:r>
                        <a:rPr lang="en-US" altLang="zh-CN" sz="1400" kern="1200" dirty="0" smtClean="0">
                          <a:solidFill>
                            <a:schemeClr val="dk1"/>
                          </a:solidFill>
                          <a:effectLst/>
                          <a:latin typeface="+mn-lt"/>
                          <a:ea typeface="+mn-ea"/>
                          <a:cs typeface="+mn-cs"/>
                        </a:rPr>
                        <a:t>&lt;</a:t>
                      </a:r>
                      <a:r>
                        <a:rPr lang="en-US" altLang="zh-CN" sz="1400" kern="1200" dirty="0" err="1" smtClean="0">
                          <a:solidFill>
                            <a:schemeClr val="dk1"/>
                          </a:solidFill>
                          <a:effectLst/>
                          <a:latin typeface="+mn-lt"/>
                          <a:ea typeface="+mn-ea"/>
                          <a:cs typeface="+mn-cs"/>
                        </a:rPr>
                        <a:t>WebElement</a:t>
                      </a:r>
                      <a:r>
                        <a:rPr lang="en-US" altLang="zh-CN" sz="1400" kern="1200" dirty="0" smtClean="0">
                          <a:solidFill>
                            <a:schemeClr val="dk1"/>
                          </a:solidFill>
                          <a:effectLst/>
                          <a:latin typeface="+mn-lt"/>
                          <a:ea typeface="+mn-ea"/>
                          <a:cs typeface="+mn-cs"/>
                        </a:rPr>
                        <a:t>&gt;</a:t>
                      </a:r>
                      <a:endParaRPr lang="zh-CN" altLang="en-US" sz="1400" kern="1200" dirty="0">
                        <a:solidFill>
                          <a:schemeClr val="dk1"/>
                        </a:solidFill>
                        <a:effectLst/>
                        <a:latin typeface="+mn-lt"/>
                        <a:ea typeface="+mn-ea"/>
                        <a:cs typeface="+mn-cs"/>
                      </a:endParaRPr>
                    </a:p>
                  </a:txBody>
                  <a:tcPr marT="34290" marB="34290"/>
                </a:tc>
                <a:tc>
                  <a:txBody>
                    <a:bodyPr/>
                    <a:lstStyle/>
                    <a:p>
                      <a:r>
                        <a:rPr lang="en-US" altLang="zh-CN" sz="1400" dirty="0" err="1" smtClean="0"/>
                        <a:t>getCurrentWebElements</a:t>
                      </a:r>
                      <a:r>
                        <a:rPr lang="en-US" altLang="zh-CN" sz="1400" dirty="0" smtClean="0"/>
                        <a:t>()</a:t>
                      </a:r>
                    </a:p>
                    <a:p>
                      <a:r>
                        <a:rPr lang="zh-CN" altLang="en-US" sz="1400" dirty="0" smtClean="0"/>
                        <a:t>获取当前</a:t>
                      </a:r>
                      <a:r>
                        <a:rPr lang="en-US" altLang="zh-CN" sz="1400" dirty="0" err="1" smtClean="0"/>
                        <a:t>Webview</a:t>
                      </a:r>
                      <a:r>
                        <a:rPr lang="zh-CN" altLang="en-US" sz="1400" dirty="0" smtClean="0"/>
                        <a:t>的所有</a:t>
                      </a:r>
                      <a:r>
                        <a:rPr lang="en-US" altLang="zh-CN" sz="1400" dirty="0" err="1" smtClean="0"/>
                        <a:t>WebElement</a:t>
                      </a:r>
                      <a:r>
                        <a:rPr lang="zh-CN" altLang="en-US" sz="1400" dirty="0" smtClean="0"/>
                        <a:t>元素</a:t>
                      </a:r>
                      <a:endParaRPr lang="zh-CN" altLang="en-US" sz="1400" dirty="0"/>
                    </a:p>
                  </a:txBody>
                  <a:tcPr marT="34290" marB="34290"/>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solidFill>
                            <a:schemeClr val="dk1"/>
                          </a:solidFill>
                          <a:effectLst/>
                          <a:latin typeface="+mn-lt"/>
                          <a:ea typeface="+mn-ea"/>
                          <a:cs typeface="+mn-cs"/>
                        </a:rPr>
                        <a:t>ArrayList</a:t>
                      </a:r>
                      <a:r>
                        <a:rPr lang="en-US" altLang="zh-CN" sz="1400" kern="1200" dirty="0" smtClean="0">
                          <a:solidFill>
                            <a:schemeClr val="dk1"/>
                          </a:solidFill>
                          <a:effectLst/>
                          <a:latin typeface="+mn-lt"/>
                          <a:ea typeface="+mn-ea"/>
                          <a:cs typeface="+mn-cs"/>
                        </a:rPr>
                        <a:t>&lt;</a:t>
                      </a:r>
                      <a:r>
                        <a:rPr lang="en-US" altLang="zh-CN" sz="1400" kern="1200" dirty="0" err="1" smtClean="0">
                          <a:solidFill>
                            <a:schemeClr val="dk1"/>
                          </a:solidFill>
                          <a:effectLst/>
                          <a:latin typeface="+mn-lt"/>
                          <a:ea typeface="+mn-ea"/>
                          <a:cs typeface="+mn-cs"/>
                        </a:rPr>
                        <a:t>WebElement</a:t>
                      </a:r>
                      <a:r>
                        <a:rPr lang="en-US" altLang="zh-CN" sz="1400" kern="1200" dirty="0" smtClean="0">
                          <a:solidFill>
                            <a:schemeClr val="dk1"/>
                          </a:solidFill>
                          <a:effectLst/>
                          <a:latin typeface="+mn-lt"/>
                          <a:ea typeface="+mn-ea"/>
                          <a:cs typeface="+mn-cs"/>
                        </a:rPr>
                        <a:t>&gt;</a:t>
                      </a:r>
                      <a:endParaRPr lang="zh-CN" altLang="en-US" sz="1400" kern="1200" dirty="0" smtClean="0">
                        <a:solidFill>
                          <a:schemeClr val="dk1"/>
                        </a:solidFill>
                        <a:effectLst/>
                        <a:latin typeface="+mn-lt"/>
                        <a:ea typeface="+mn-ea"/>
                        <a:cs typeface="+mn-cs"/>
                      </a:endParaRPr>
                    </a:p>
                    <a:p>
                      <a:endParaRPr lang="zh-CN" altLang="en-US" sz="1400" kern="1200" dirty="0">
                        <a:solidFill>
                          <a:schemeClr val="dk1"/>
                        </a:solidFill>
                        <a:effectLst/>
                        <a:latin typeface="+mn-lt"/>
                        <a:ea typeface="+mn-ea"/>
                        <a:cs typeface="+mn-cs"/>
                      </a:endParaRPr>
                    </a:p>
                  </a:txBody>
                  <a:tcPr marT="34290" marB="34290"/>
                </a:tc>
                <a:tc>
                  <a:txBody>
                    <a:bodyPr/>
                    <a:lstStyle/>
                    <a:p>
                      <a:r>
                        <a:rPr lang="en-US" altLang="zh-CN" sz="1400" dirty="0" err="1" smtClean="0"/>
                        <a:t>getWebElements</a:t>
                      </a:r>
                      <a:r>
                        <a:rPr lang="en-US" altLang="zh-CN" sz="1400"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根据指定的元素属性获取当前的</a:t>
                      </a:r>
                      <a:r>
                        <a:rPr lang="en-US" altLang="zh-CN" sz="1400" dirty="0" err="1" smtClean="0"/>
                        <a:t>Webview</a:t>
                      </a:r>
                      <a:r>
                        <a:rPr lang="zh-CN" altLang="en-US" sz="1400" dirty="0" smtClean="0"/>
                        <a:t>的所有</a:t>
                      </a:r>
                      <a:r>
                        <a:rPr lang="en-US" altLang="zh-CN" sz="1400" dirty="0" err="1" smtClean="0"/>
                        <a:t>WebElement</a:t>
                      </a:r>
                      <a:r>
                        <a:rPr lang="zh-CN" altLang="en-US" sz="1400" dirty="0" smtClean="0"/>
                        <a:t>元素</a:t>
                      </a:r>
                    </a:p>
                  </a:txBody>
                  <a:tcPr marT="34290" marB="34290"/>
                </a:tc>
              </a:tr>
              <a:tr h="480060">
                <a:tc>
                  <a:txBody>
                    <a:bodyPr/>
                    <a:lstStyle/>
                    <a:p>
                      <a:r>
                        <a:rPr lang="en-US" altLang="zh-CN" sz="1400" kern="1200" dirty="0" smtClean="0">
                          <a:solidFill>
                            <a:schemeClr val="dk1"/>
                          </a:solidFill>
                          <a:effectLst/>
                          <a:latin typeface="+mn-lt"/>
                          <a:ea typeface="+mn-ea"/>
                          <a:cs typeface="+mn-cs"/>
                        </a:rPr>
                        <a:t>void </a:t>
                      </a:r>
                      <a:endParaRPr lang="zh-CN" altLang="en-US" sz="1400" kern="1200" dirty="0">
                        <a:solidFill>
                          <a:schemeClr val="dk1"/>
                        </a:solidFill>
                        <a:effectLst/>
                        <a:latin typeface="+mn-lt"/>
                        <a:ea typeface="+mn-ea"/>
                        <a:cs typeface="+mn-cs"/>
                      </a:endParaRPr>
                    </a:p>
                  </a:txBody>
                  <a:tcPr marT="34290" marB="34290"/>
                </a:tc>
                <a:tc>
                  <a:txBody>
                    <a:bodyPr/>
                    <a:lstStyle/>
                    <a:p>
                      <a:r>
                        <a:rPr lang="en-US" altLang="zh-CN" sz="1400" dirty="0" err="1" smtClean="0"/>
                        <a:t>clickOnWebElement</a:t>
                      </a:r>
                      <a:r>
                        <a:rPr lang="en-US" altLang="zh-CN" sz="1400" dirty="0" smtClean="0"/>
                        <a:t>(</a:t>
                      </a:r>
                      <a:r>
                        <a:rPr lang="en-US" altLang="zh-CN" sz="1400" dirty="0" err="1" smtClean="0"/>
                        <a:t>WebElement</a:t>
                      </a:r>
                      <a:r>
                        <a:rPr lang="en-US" altLang="zh-CN" sz="1400" dirty="0" smtClean="0"/>
                        <a:t> </a:t>
                      </a:r>
                      <a:r>
                        <a:rPr lang="en-US" altLang="zh-CN" sz="1400" dirty="0" err="1" smtClean="0"/>
                        <a:t>webElement</a:t>
                      </a:r>
                      <a:r>
                        <a:rPr lang="en-US" altLang="zh-CN" sz="1400" dirty="0" smtClean="0"/>
                        <a:t>) </a:t>
                      </a:r>
                    </a:p>
                    <a:p>
                      <a:r>
                        <a:rPr lang="zh-CN" altLang="en-US" sz="1400" dirty="0" smtClean="0"/>
                        <a:t>点击</a:t>
                      </a:r>
                      <a:r>
                        <a:rPr lang="en-US" altLang="zh-CN" sz="1400" dirty="0" err="1" smtClean="0"/>
                        <a:t>WebElement</a:t>
                      </a:r>
                      <a:endParaRPr lang="en-US" altLang="zh-CN" sz="1400" dirty="0" smtClean="0"/>
                    </a:p>
                  </a:txBody>
                  <a:tcPr marT="34290" marB="34290"/>
                </a:tc>
              </a:tr>
              <a:tr h="480060">
                <a:tc>
                  <a:txBody>
                    <a:bodyPr/>
                    <a:lstStyle/>
                    <a:p>
                      <a:r>
                        <a:rPr lang="en-US" altLang="zh-CN" sz="1400" kern="1200" dirty="0" smtClean="0">
                          <a:solidFill>
                            <a:schemeClr val="dk1"/>
                          </a:solidFill>
                          <a:effectLst/>
                          <a:latin typeface="+mn-lt"/>
                          <a:ea typeface="+mn-ea"/>
                          <a:cs typeface="+mn-cs"/>
                        </a:rPr>
                        <a:t>void </a:t>
                      </a:r>
                      <a:endParaRPr lang="zh-CN" altLang="en-US" sz="1400" kern="1200" dirty="0">
                        <a:solidFill>
                          <a:schemeClr val="dk1"/>
                        </a:solidFill>
                        <a:effectLst/>
                        <a:latin typeface="+mn-lt"/>
                        <a:ea typeface="+mn-ea"/>
                        <a:cs typeface="+mn-cs"/>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smtClean="0"/>
                        <a:t>clickOnWebElement</a:t>
                      </a:r>
                      <a:r>
                        <a:rPr lang="en-US" altLang="zh-CN" sz="1400"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a:t>
                      </a:r>
                      <a:r>
                        <a:rPr lang="en-US" altLang="zh-CN" sz="1400" dirty="0" smtClean="0"/>
                        <a:t>By </a:t>
                      </a:r>
                      <a:r>
                        <a:rPr lang="zh-CN" altLang="en-US" sz="1400" dirty="0" smtClean="0"/>
                        <a:t>根据指定的元素属性点击</a:t>
                      </a:r>
                      <a:r>
                        <a:rPr lang="en-US" altLang="zh-CN" sz="1400" dirty="0" err="1" smtClean="0"/>
                        <a:t>WebElement</a:t>
                      </a:r>
                      <a:endParaRPr lang="zh-CN" altLang="en-US" sz="1400" dirty="0" smtClean="0"/>
                    </a:p>
                  </a:txBody>
                  <a:tcPr marT="34290" marB="34290"/>
                </a:tc>
              </a:tr>
              <a:tr h="685800">
                <a:tc>
                  <a:txBody>
                    <a:bodyPr/>
                    <a:lstStyle/>
                    <a:p>
                      <a:r>
                        <a:rPr lang="en-US" altLang="zh-CN" sz="1400" kern="1200" dirty="0" smtClean="0">
                          <a:solidFill>
                            <a:schemeClr val="dk1"/>
                          </a:solidFill>
                          <a:effectLst/>
                          <a:latin typeface="+mn-lt"/>
                          <a:ea typeface="+mn-ea"/>
                          <a:cs typeface="+mn-cs"/>
                        </a:rPr>
                        <a:t>void </a:t>
                      </a:r>
                      <a:endParaRPr lang="zh-CN" altLang="en-US" sz="1400" kern="1200" dirty="0">
                        <a:solidFill>
                          <a:schemeClr val="dk1"/>
                        </a:solidFill>
                        <a:effectLst/>
                        <a:latin typeface="+mn-lt"/>
                        <a:ea typeface="+mn-ea"/>
                        <a:cs typeface="+mn-cs"/>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smtClean="0"/>
                        <a:t>enterTextInWebElement</a:t>
                      </a:r>
                      <a:r>
                        <a:rPr lang="en-US" altLang="zh-CN" sz="1400" dirty="0" smtClean="0"/>
                        <a:t>(By </a:t>
                      </a:r>
                      <a:r>
                        <a:rPr lang="en-US" altLang="zh-CN" sz="1400" dirty="0" err="1" smtClean="0"/>
                        <a:t>by</a:t>
                      </a:r>
                      <a:r>
                        <a:rPr lang="en-US" altLang="zh-CN" sz="1400" dirty="0" smtClean="0"/>
                        <a:t>, String text)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根据</a:t>
                      </a:r>
                      <a:r>
                        <a:rPr lang="en-US" altLang="zh-CN" sz="1400" dirty="0" smtClean="0"/>
                        <a:t>By</a:t>
                      </a:r>
                      <a:r>
                        <a:rPr lang="zh-CN" altLang="en-US" sz="1400" dirty="0" smtClean="0"/>
                        <a:t>找到指定的</a:t>
                      </a:r>
                      <a:r>
                        <a:rPr lang="en-US" altLang="zh-CN" sz="1400" dirty="0" err="1" smtClean="0"/>
                        <a:t>WebElement</a:t>
                      </a:r>
                      <a:r>
                        <a:rPr lang="zh-CN" altLang="en-US" sz="1400" dirty="0" smtClean="0"/>
                        <a:t>，并输入指定的文本</a:t>
                      </a:r>
                      <a:r>
                        <a:rPr lang="en-US" altLang="zh-CN" sz="1400" dirty="0" smtClean="0"/>
                        <a:t>text</a:t>
                      </a:r>
                      <a:endParaRPr lang="zh-CN" altLang="en-US" sz="1400" dirty="0" smtClean="0"/>
                    </a:p>
                  </a:txBody>
                  <a:tcPr marT="34290" marB="34290"/>
                </a:tc>
              </a:tr>
              <a:tr h="480060">
                <a:tc>
                  <a:txBody>
                    <a:bodyPr/>
                    <a:lstStyle/>
                    <a:p>
                      <a:r>
                        <a:rPr lang="en-US" altLang="zh-CN" sz="1400" kern="1200" dirty="0" err="1" smtClean="0">
                          <a:solidFill>
                            <a:schemeClr val="dk1"/>
                          </a:solidFill>
                          <a:effectLst/>
                          <a:latin typeface="+mn-lt"/>
                          <a:ea typeface="+mn-ea"/>
                          <a:cs typeface="+mn-cs"/>
                        </a:rPr>
                        <a:t>boolean</a:t>
                      </a:r>
                      <a:r>
                        <a:rPr lang="en-US" altLang="zh-CN" sz="1400" kern="1200" dirty="0" smtClean="0">
                          <a:solidFill>
                            <a:schemeClr val="dk1"/>
                          </a:solidFill>
                          <a:effectLst/>
                          <a:latin typeface="+mn-lt"/>
                          <a:ea typeface="+mn-ea"/>
                          <a:cs typeface="+mn-cs"/>
                        </a:rPr>
                        <a:t> </a:t>
                      </a:r>
                      <a:endParaRPr lang="zh-CN" altLang="en-US" sz="1400" kern="1200" dirty="0">
                        <a:solidFill>
                          <a:schemeClr val="dk1"/>
                        </a:solidFill>
                        <a:effectLst/>
                        <a:latin typeface="+mn-lt"/>
                        <a:ea typeface="+mn-ea"/>
                        <a:cs typeface="+mn-cs"/>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smtClean="0"/>
                        <a:t>waitForWebElement</a:t>
                      </a:r>
                      <a:r>
                        <a:rPr lang="en-US" altLang="zh-CN" sz="1400" dirty="0" smtClean="0"/>
                        <a:t>(By by)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等待根据</a:t>
                      </a:r>
                      <a:r>
                        <a:rPr lang="en-US" altLang="zh-CN" sz="1400" dirty="0" smtClean="0"/>
                        <a:t>by</a:t>
                      </a:r>
                      <a:r>
                        <a:rPr lang="zh-CN" altLang="en-US" sz="1400" dirty="0" smtClean="0"/>
                        <a:t>获得的</a:t>
                      </a:r>
                      <a:r>
                        <a:rPr lang="en-US" altLang="zh-CN" sz="1400" dirty="0" err="1" smtClean="0"/>
                        <a:t>WebElement</a:t>
                      </a:r>
                      <a:r>
                        <a:rPr lang="zh-CN" altLang="en-US" sz="1400" dirty="0" smtClean="0"/>
                        <a:t>出现</a:t>
                      </a:r>
                    </a:p>
                  </a:txBody>
                  <a:tcPr marT="34290" marB="34290"/>
                </a:tc>
              </a:tr>
            </a:tbl>
          </a:graphicData>
        </a:graphic>
      </p:graphicFrame>
    </p:spTree>
    <p:extLst>
      <p:ext uri="{BB962C8B-B14F-4D97-AF65-F5344CB8AC3E}">
        <p14:creationId xmlns:p14="http://schemas.microsoft.com/office/powerpoint/2010/main" val="331074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681541"/>
            <a:ext cx="8229600" cy="3394472"/>
          </a:xfrm>
        </p:spPr>
        <p:txBody>
          <a:bodyPr>
            <a:normAutofit fontScale="92500" lnSpcReduction="20000"/>
          </a:bodyPr>
          <a:lstStyle/>
          <a:p>
            <a:pPr>
              <a:lnSpc>
                <a:spcPct val="150000"/>
              </a:lnSpc>
            </a:pPr>
            <a:r>
              <a:rPr lang="zh-CN" altLang="en-US" sz="2000" dirty="0">
                <a:latin typeface="+mn-ea"/>
              </a:rPr>
              <a:t>在</a:t>
            </a:r>
            <a:r>
              <a:rPr lang="en-US" altLang="zh-CN" sz="2000" dirty="0">
                <a:latin typeface="+mn-ea"/>
              </a:rPr>
              <a:t>Robotium</a:t>
            </a:r>
            <a:r>
              <a:rPr lang="zh-CN" altLang="en-US" sz="2000" dirty="0">
                <a:latin typeface="+mn-ea"/>
              </a:rPr>
              <a:t>中对</a:t>
            </a:r>
            <a:r>
              <a:rPr lang="en-US" altLang="zh-CN" sz="2000" dirty="0" err="1">
                <a:latin typeface="+mn-ea"/>
              </a:rPr>
              <a:t>WebElement</a:t>
            </a:r>
            <a:r>
              <a:rPr lang="zh-CN" altLang="en-US" sz="2000" dirty="0">
                <a:latin typeface="+mn-ea"/>
              </a:rPr>
              <a:t>进行操作有两种方式，一种是先获取相应的</a:t>
            </a:r>
            <a:r>
              <a:rPr lang="en-US" altLang="zh-CN" sz="2000" dirty="0" err="1">
                <a:latin typeface="+mn-ea"/>
              </a:rPr>
              <a:t>WebElement</a:t>
            </a:r>
            <a:r>
              <a:rPr lang="zh-CN" altLang="en-US" sz="2000" dirty="0">
                <a:latin typeface="+mn-ea"/>
              </a:rPr>
              <a:t>，然后发送点击事件，另一种则是直接调用</a:t>
            </a:r>
            <a:r>
              <a:rPr lang="en-US" altLang="zh-CN" sz="2000" dirty="0" err="1">
                <a:latin typeface="+mn-ea"/>
              </a:rPr>
              <a:t>clickOnWebElement</a:t>
            </a:r>
            <a:r>
              <a:rPr lang="zh-CN" altLang="en-US" sz="2000" dirty="0">
                <a:latin typeface="+mn-ea"/>
              </a:rPr>
              <a:t>（</a:t>
            </a:r>
            <a:r>
              <a:rPr lang="en-US" altLang="zh-CN" sz="2000" dirty="0" smtClean="0">
                <a:latin typeface="+mn-ea"/>
              </a:rPr>
              <a:t>By </a:t>
            </a:r>
            <a:r>
              <a:rPr lang="en-US" altLang="zh-CN" sz="2000" dirty="0" err="1" smtClean="0">
                <a:latin typeface="+mn-ea"/>
              </a:rPr>
              <a:t>by</a:t>
            </a:r>
            <a:r>
              <a:rPr lang="zh-CN" altLang="en-US" sz="2000" dirty="0">
                <a:latin typeface="+mn-ea"/>
              </a:rPr>
              <a:t>）进行</a:t>
            </a:r>
            <a:r>
              <a:rPr lang="zh-CN" altLang="en-US" sz="2000" dirty="0" smtClean="0">
                <a:latin typeface="+mn-ea"/>
              </a:rPr>
              <a:t>点击。</a:t>
            </a:r>
            <a:endParaRPr lang="en-US" altLang="zh-CN" sz="2000" dirty="0" smtClean="0">
              <a:latin typeface="+mn-ea"/>
            </a:endParaRPr>
          </a:p>
          <a:p>
            <a:pPr>
              <a:lnSpc>
                <a:spcPct val="150000"/>
              </a:lnSpc>
            </a:pPr>
            <a:r>
              <a:rPr lang="zh-CN" altLang="en-US" sz="2000" dirty="0" smtClean="0">
                <a:latin typeface="+mn-ea"/>
              </a:rPr>
              <a:t>例如：</a:t>
            </a:r>
            <a:endParaRPr lang="en-US" altLang="zh-CN" sz="2000" dirty="0" smtClean="0">
              <a:latin typeface="+mn-ea"/>
            </a:endParaRPr>
          </a:p>
          <a:p>
            <a:pPr>
              <a:lnSpc>
                <a:spcPct val="150000"/>
              </a:lnSpc>
            </a:pPr>
            <a:r>
              <a:rPr lang="en-US" altLang="zh-CN" sz="2000" dirty="0" err="1">
                <a:latin typeface="+mn-ea"/>
              </a:rPr>
              <a:t>solo.clearTextInWebElement</a:t>
            </a:r>
            <a:r>
              <a:rPr lang="en-US" altLang="zh-CN" sz="2000" dirty="0">
                <a:latin typeface="+mn-ea"/>
              </a:rPr>
              <a:t>(By.id("login-username</a:t>
            </a:r>
            <a:r>
              <a:rPr lang="en-US" altLang="zh-CN" sz="2000" dirty="0" smtClean="0">
                <a:latin typeface="+mn-ea"/>
              </a:rPr>
              <a:t>"))</a:t>
            </a:r>
          </a:p>
          <a:p>
            <a:pPr>
              <a:lnSpc>
                <a:spcPct val="150000"/>
              </a:lnSpc>
            </a:pPr>
            <a:r>
              <a:rPr lang="en-US" altLang="zh-CN" sz="2000" dirty="0" err="1">
                <a:latin typeface="+mn-ea"/>
              </a:rPr>
              <a:t>solo.clearTextInWebElement</a:t>
            </a:r>
            <a:r>
              <a:rPr lang="en-US" altLang="zh-CN" sz="2000" dirty="0">
                <a:latin typeface="+mn-ea"/>
              </a:rPr>
              <a:t>(By.id("login-password</a:t>
            </a:r>
            <a:r>
              <a:rPr lang="en-US" altLang="zh-CN" sz="2000" dirty="0" smtClean="0">
                <a:latin typeface="+mn-ea"/>
              </a:rPr>
              <a:t>"))</a:t>
            </a:r>
          </a:p>
          <a:p>
            <a:pPr>
              <a:lnSpc>
                <a:spcPct val="150000"/>
              </a:lnSpc>
            </a:pPr>
            <a:r>
              <a:rPr lang="en-US" altLang="zh-CN" sz="2000" dirty="0" err="1">
                <a:latin typeface="+mn-ea"/>
              </a:rPr>
              <a:t>solo.enterTextInWebElement</a:t>
            </a:r>
            <a:r>
              <a:rPr lang="en-US" altLang="zh-CN" sz="2000" dirty="0">
                <a:latin typeface="+mn-ea"/>
              </a:rPr>
              <a:t>(By.id("login-username"), "1399811201@qq.com")</a:t>
            </a:r>
            <a:endParaRPr lang="zh-CN" altLang="en-US" sz="2000" dirty="0">
              <a:latin typeface="+mn-ea"/>
            </a:endParaRPr>
          </a:p>
        </p:txBody>
      </p:sp>
      <p:sp>
        <p:nvSpPr>
          <p:cNvPr id="3" name="标题 2"/>
          <p:cNvSpPr>
            <a:spLocks noGrp="1"/>
          </p:cNvSpPr>
          <p:nvPr>
            <p:ph type="title"/>
          </p:nvPr>
        </p:nvSpPr>
        <p:spPr/>
        <p:txBody>
          <a:bodyPr/>
          <a:lstStyle/>
          <a:p>
            <a:r>
              <a:rPr lang="zh-CN" altLang="en-US" dirty="0"/>
              <a:t>控件操作</a:t>
            </a:r>
            <a:r>
              <a:rPr lang="en-US" altLang="zh-CN" dirty="0"/>
              <a:t>-</a:t>
            </a:r>
            <a:r>
              <a:rPr lang="en-US" altLang="zh-CN" dirty="0" err="1"/>
              <a:t>WebView</a:t>
            </a:r>
            <a:r>
              <a:rPr lang="zh-CN" altLang="en-US" dirty="0"/>
              <a:t>支持</a:t>
            </a:r>
          </a:p>
        </p:txBody>
      </p:sp>
    </p:spTree>
    <p:extLst>
      <p:ext uri="{BB962C8B-B14F-4D97-AF65-F5344CB8AC3E}">
        <p14:creationId xmlns:p14="http://schemas.microsoft.com/office/powerpoint/2010/main" val="2768517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Robotium</a:t>
            </a:r>
            <a:r>
              <a:rPr lang="zh-CN" altLang="en-US" dirty="0"/>
              <a:t>中的</a:t>
            </a:r>
            <a:r>
              <a:rPr lang="zh-CN" altLang="en-US" dirty="0" smtClean="0"/>
              <a:t>断言</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81961608"/>
              </p:ext>
            </p:extLst>
          </p:nvPr>
        </p:nvGraphicFramePr>
        <p:xfrm>
          <a:off x="899592" y="1113588"/>
          <a:ext cx="7632848" cy="2125980"/>
        </p:xfrm>
        <a:graphic>
          <a:graphicData uri="http://schemas.openxmlformats.org/drawingml/2006/table">
            <a:tbl>
              <a:tblPr firstRow="1" bandRow="1">
                <a:tableStyleId>{5C22544A-7EE6-4342-B048-85BDC9FD1C3A}</a:tableStyleId>
              </a:tblPr>
              <a:tblGrid>
                <a:gridCol w="1872208"/>
                <a:gridCol w="5760640"/>
              </a:tblGrid>
              <a:tr h="342900">
                <a:tc>
                  <a:txBody>
                    <a:bodyPr/>
                    <a:lstStyle/>
                    <a:p>
                      <a:r>
                        <a:rPr lang="zh-CN" altLang="en-US" sz="1800" dirty="0" smtClean="0"/>
                        <a:t>返回值</a:t>
                      </a:r>
                      <a:endParaRPr lang="zh-CN" altLang="en-US" sz="1800" dirty="0"/>
                    </a:p>
                  </a:txBody>
                  <a:tcPr marT="34290" marB="34290"/>
                </a:tc>
                <a:tc>
                  <a:txBody>
                    <a:bodyPr/>
                    <a:lstStyle/>
                    <a:p>
                      <a:r>
                        <a:rPr lang="zh-CN" altLang="en-US" sz="1800" dirty="0" smtClean="0"/>
                        <a:t>方法及说明</a:t>
                      </a:r>
                      <a:endParaRPr lang="zh-CN" altLang="en-US" sz="1800" dirty="0"/>
                    </a:p>
                  </a:txBody>
                  <a:tcPr marT="34290" marB="34290"/>
                </a:tc>
              </a:tr>
              <a:tr h="1165860">
                <a:tc>
                  <a:txBody>
                    <a:bodyPr/>
                    <a:lstStyle/>
                    <a:p>
                      <a:r>
                        <a:rPr lang="en-US" altLang="zh-CN" sz="1800" b="0" kern="1200" dirty="0" smtClean="0">
                          <a:solidFill>
                            <a:schemeClr val="dk1"/>
                          </a:solidFill>
                          <a:effectLst/>
                          <a:latin typeface="+mn-lt"/>
                          <a:ea typeface="+mn-ea"/>
                          <a:cs typeface="+mn-cs"/>
                        </a:rPr>
                        <a:t>void</a:t>
                      </a:r>
                      <a:endParaRPr lang="zh-CN" altLang="en-US" sz="1800" b="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t>assertCurrentActivity</a:t>
                      </a:r>
                      <a:r>
                        <a:rPr lang="en-US" altLang="zh-CN" sz="1800" dirty="0" smtClean="0"/>
                        <a:t>(String message, String name)</a:t>
                      </a:r>
                      <a:endParaRPr lang="zh-CN" altLang="en-US" sz="1800" dirty="0" smtClean="0"/>
                    </a:p>
                    <a:p>
                      <a:r>
                        <a:rPr lang="zh-CN" altLang="en-US" sz="1800" dirty="0" smtClean="0"/>
                        <a:t>断言当前的界面是否为指定的</a:t>
                      </a:r>
                      <a:r>
                        <a:rPr lang="en-US" altLang="zh-CN" sz="1800" dirty="0" smtClean="0"/>
                        <a:t>activity</a:t>
                      </a:r>
                      <a:r>
                        <a:rPr lang="zh-CN" altLang="en-US" sz="1800" dirty="0" smtClean="0"/>
                        <a:t>，若不是则抛出一个带有</a:t>
                      </a:r>
                      <a:r>
                        <a:rPr lang="en-US" altLang="zh-CN" sz="1800" dirty="0" err="1" smtClean="0"/>
                        <a:t>messge</a:t>
                      </a:r>
                      <a:r>
                        <a:rPr lang="zh-CN" altLang="en-US" sz="1800" dirty="0" smtClean="0"/>
                        <a:t>提示的异常</a:t>
                      </a:r>
                      <a:endParaRPr lang="en-US" altLang="zh-CN" sz="1800" dirty="0" smtClean="0"/>
                    </a:p>
                  </a:txBody>
                  <a:tcPr marT="34290" marB="34290"/>
                </a:tc>
              </a:tr>
              <a:tr h="617220">
                <a:tc>
                  <a:txBody>
                    <a:bodyPr/>
                    <a:lstStyle/>
                    <a:p>
                      <a:r>
                        <a:rPr lang="en-US" altLang="zh-CN" sz="1800" b="0" kern="1200" dirty="0" smtClean="0">
                          <a:solidFill>
                            <a:schemeClr val="dk1"/>
                          </a:solidFill>
                          <a:effectLst/>
                          <a:latin typeface="+mn-lt"/>
                          <a:ea typeface="+mn-ea"/>
                          <a:cs typeface="+mn-cs"/>
                        </a:rPr>
                        <a:t>void</a:t>
                      </a:r>
                      <a:endParaRPr lang="zh-CN" altLang="en-US" sz="1800" b="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t>assertMemoryNotLow</a:t>
                      </a:r>
                      <a:r>
                        <a:rPr lang="en-US" altLang="zh-CN" sz="1800" dirty="0" smtClean="0"/>
                        <a:t>()</a:t>
                      </a:r>
                      <a:endParaRPr lang="zh-CN" altLang="en-US" sz="1800" dirty="0" smtClean="0"/>
                    </a:p>
                    <a:p>
                      <a:r>
                        <a:rPr lang="zh-CN" altLang="en-US" sz="1800" dirty="0" smtClean="0"/>
                        <a:t>断言当前是否处于低内存状态</a:t>
                      </a:r>
                      <a:endParaRPr lang="zh-CN" altLang="en-US" sz="1800" dirty="0"/>
                    </a:p>
                  </a:txBody>
                  <a:tcPr marT="34290" marB="34290"/>
                </a:tc>
              </a:tr>
            </a:tbl>
          </a:graphicData>
        </a:graphic>
      </p:graphicFrame>
    </p:spTree>
    <p:extLst>
      <p:ext uri="{BB962C8B-B14F-4D97-AF65-F5344CB8AC3E}">
        <p14:creationId xmlns:p14="http://schemas.microsoft.com/office/powerpoint/2010/main" val="26410208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789553"/>
            <a:ext cx="8229600" cy="3394472"/>
          </a:xfrm>
        </p:spPr>
        <p:txBody>
          <a:bodyPr>
            <a:normAutofit fontScale="85000" lnSpcReduction="2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latin typeface="+mn-ea"/>
              </a:rPr>
              <a:t>Robotium</a:t>
            </a:r>
            <a:r>
              <a:rPr lang="zh-CN" altLang="en-US" sz="2800" dirty="0">
                <a:latin typeface="+mn-ea"/>
              </a:rPr>
              <a:t>是什么</a:t>
            </a:r>
            <a:endParaRPr lang="en-US" altLang="zh-CN" sz="2800" dirty="0">
              <a:latin typeface="+mn-ea"/>
            </a:endParaRPr>
          </a:p>
          <a:p>
            <a:pPr>
              <a:lnSpc>
                <a:spcPct val="150000"/>
              </a:lnSpc>
            </a:pPr>
            <a:r>
              <a:rPr lang="en-US" altLang="zh-CN" sz="2800" dirty="0"/>
              <a:t>Robotium</a:t>
            </a:r>
            <a:r>
              <a:rPr lang="zh-CN" altLang="en-US" sz="2800" dirty="0"/>
              <a:t>白盒自动化测试</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solidFill>
                  <a:srgbClr val="FF0000"/>
                </a:solidFill>
                <a:latin typeface="+mn-ea"/>
              </a:rPr>
              <a:t>测试</a:t>
            </a:r>
            <a:r>
              <a:rPr lang="zh-CN" altLang="en-US" sz="2800" dirty="0">
                <a:solidFill>
                  <a:srgbClr val="FF0000"/>
                </a:solidFill>
                <a:latin typeface="+mn-ea"/>
              </a:rPr>
              <a:t>脚本的批量</a:t>
            </a:r>
            <a:r>
              <a:rPr lang="zh-CN" altLang="en-US" sz="2800" dirty="0" smtClean="0">
                <a:solidFill>
                  <a:srgbClr val="FF0000"/>
                </a:solidFill>
                <a:latin typeface="+mn-ea"/>
              </a:rPr>
              <a:t>运行</a:t>
            </a:r>
            <a:endParaRPr lang="en-US" altLang="zh-CN" sz="2800" dirty="0" smtClean="0">
              <a:solidFill>
                <a:srgbClr val="FF0000"/>
              </a:solidFill>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38224949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43558"/>
            <a:ext cx="8229600" cy="3394472"/>
          </a:xfrm>
        </p:spPr>
        <p:txBody>
          <a:bodyPr>
            <a:normAutofit/>
          </a:bodyPr>
          <a:lstStyle/>
          <a:p>
            <a:pPr>
              <a:lnSpc>
                <a:spcPct val="150000"/>
              </a:lnSpc>
            </a:pPr>
            <a:r>
              <a:rPr lang="zh-CN" altLang="en-US" sz="2800" dirty="0" smtClean="0"/>
              <a:t>需要根据不同测试的情况选择不同的测试策略，选择不同优先级别的测试用例来执行。</a:t>
            </a:r>
            <a:endParaRPr lang="zh-CN" altLang="en-US" sz="2800" dirty="0"/>
          </a:p>
        </p:txBody>
      </p:sp>
      <p:sp>
        <p:nvSpPr>
          <p:cNvPr id="2" name="标题 1"/>
          <p:cNvSpPr>
            <a:spLocks noGrp="1"/>
          </p:cNvSpPr>
          <p:nvPr>
            <p:ph type="title"/>
          </p:nvPr>
        </p:nvSpPr>
        <p:spPr/>
        <p:txBody>
          <a:bodyPr/>
          <a:lstStyle/>
          <a:p>
            <a:r>
              <a:rPr lang="zh-CN" altLang="en-US" dirty="0" smtClean="0"/>
              <a:t>测试用例脚本的批量运行</a:t>
            </a:r>
            <a:endParaRPr lang="zh-CN"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904"/>
          <a:stretch/>
        </p:blipFill>
        <p:spPr bwMode="auto">
          <a:xfrm>
            <a:off x="251520" y="2139702"/>
            <a:ext cx="7985435" cy="162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175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Instrumentation</a:t>
            </a:r>
            <a:r>
              <a:rPr lang="zh-CN" altLang="en-US" dirty="0" smtClean="0"/>
              <a:t>框架</a:t>
            </a:r>
            <a:endParaRPr lang="zh-CN" altLang="en-US" dirty="0"/>
          </a:p>
        </p:txBody>
      </p:sp>
      <p:pic>
        <p:nvPicPr>
          <p:cNvPr id="3074" name="Picture 2" descr="https://upload-images.jianshu.io/upload_images/1377048-161b1937b3f1fd99.PNG?imageMogr2/auto-orient/strip%7CimageView2/2/w/54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18212" y="1167594"/>
            <a:ext cx="6879096" cy="3348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58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51571"/>
            <a:ext cx="8229600" cy="3394472"/>
          </a:xfrm>
        </p:spPr>
        <p:txBody>
          <a:bodyPr>
            <a:normAutofit fontScale="70000" lnSpcReduction="20000"/>
          </a:bodyPr>
          <a:lstStyle/>
          <a:p>
            <a:pPr defTabSz="0" fontAlgn="base">
              <a:lnSpc>
                <a:spcPct val="150000"/>
              </a:lnSpc>
              <a:spcBef>
                <a:spcPct val="0"/>
              </a:spcBef>
              <a:spcAft>
                <a:spcPts val="200"/>
              </a:spcAft>
              <a:buClr>
                <a:schemeClr val="tx1"/>
              </a:buClr>
              <a:buSzPct val="100000"/>
            </a:pPr>
            <a:r>
              <a:rPr lang="en-US" altLang="zh-CN" sz="2800" dirty="0"/>
              <a:t>Android</a:t>
            </a:r>
            <a:r>
              <a:rPr lang="zh-CN" altLang="en-US" sz="2800" dirty="0"/>
              <a:t>单元测试类</a:t>
            </a:r>
            <a:endParaRPr lang="en-US" altLang="zh-CN" sz="2800" dirty="0" smtClean="0">
              <a:latin typeface="+mn-ea"/>
            </a:endParaRPr>
          </a:p>
          <a:p>
            <a:pPr defTabSz="0" fontAlgn="base">
              <a:lnSpc>
                <a:spcPct val="150000"/>
              </a:lnSpc>
              <a:spcBef>
                <a:spcPct val="0"/>
              </a:spcBef>
              <a:spcAft>
                <a:spcPts val="200"/>
              </a:spcAft>
              <a:buClr>
                <a:schemeClr val="tx1"/>
              </a:buClr>
              <a:buSzPct val="100000"/>
            </a:pPr>
            <a:r>
              <a:rPr lang="en-US" altLang="zh-CN" sz="2800" dirty="0" smtClean="0">
                <a:solidFill>
                  <a:srgbClr val="FF0000"/>
                </a:solidFill>
                <a:latin typeface="+mn-ea"/>
              </a:rPr>
              <a:t>Robotium</a:t>
            </a:r>
            <a:r>
              <a:rPr lang="zh-CN" altLang="en-US" sz="2800" dirty="0" smtClean="0">
                <a:solidFill>
                  <a:srgbClr val="FF0000"/>
                </a:solidFill>
                <a:latin typeface="+mn-ea"/>
              </a:rPr>
              <a:t>介绍</a:t>
            </a:r>
            <a:endParaRPr lang="en-US" altLang="zh-CN" sz="2800" dirty="0" smtClean="0">
              <a:solidFill>
                <a:srgbClr val="FF0000"/>
              </a:solidFill>
              <a:latin typeface="+mn-ea"/>
            </a:endParaRPr>
          </a:p>
          <a:p>
            <a:pPr defTabSz="0" fontAlgn="base">
              <a:lnSpc>
                <a:spcPct val="150000"/>
              </a:lnSpc>
              <a:spcBef>
                <a:spcPct val="0"/>
              </a:spcBef>
              <a:spcAft>
                <a:spcPts val="200"/>
              </a:spcAft>
              <a:buClr>
                <a:schemeClr val="tx1"/>
              </a:buClr>
              <a:buSzPct val="100000"/>
            </a:pPr>
            <a:r>
              <a:rPr lang="en-US" altLang="zh-CN" sz="2800" dirty="0" smtClean="0"/>
              <a:t>Robotium</a:t>
            </a:r>
            <a:r>
              <a:rPr lang="zh-CN" altLang="en-US" sz="2800" dirty="0"/>
              <a:t>白盒自动化</a:t>
            </a:r>
            <a:r>
              <a:rPr lang="zh-CN" altLang="en-US" sz="2800" dirty="0" smtClean="0"/>
              <a:t>测试</a:t>
            </a:r>
            <a:endParaRPr lang="en-US" altLang="zh-CN" sz="2800" dirty="0" smtClean="0"/>
          </a:p>
          <a:p>
            <a:pPr defTabSz="0" fontAlgn="base">
              <a:lnSpc>
                <a:spcPct val="150000"/>
              </a:lnSpc>
              <a:spcBef>
                <a:spcPct val="0"/>
              </a:spcBef>
              <a:spcAft>
                <a:spcPts val="200"/>
              </a:spcAft>
              <a:buClr>
                <a:schemeClr val="tx1"/>
              </a:buClr>
              <a:buSzPct val="100000"/>
            </a:pPr>
            <a:r>
              <a:rPr lang="en-US" altLang="zh-CN" sz="2800" dirty="0"/>
              <a:t>Robotium</a:t>
            </a:r>
            <a:r>
              <a:rPr lang="zh-CN" altLang="en-US" sz="2800" dirty="0"/>
              <a:t>录制回放工具</a:t>
            </a:r>
          </a:p>
          <a:p>
            <a:pPr>
              <a:lnSpc>
                <a:spcPct val="150000"/>
              </a:lnSpc>
            </a:pPr>
            <a:r>
              <a:rPr lang="en-US" altLang="zh-CN" sz="2800" dirty="0" smtClean="0"/>
              <a:t>Robotium</a:t>
            </a:r>
            <a:r>
              <a:rPr lang="zh-CN" altLang="en-US" sz="2800" dirty="0" smtClean="0"/>
              <a:t>黑盒</a:t>
            </a:r>
            <a:r>
              <a:rPr lang="zh-CN" altLang="en-US" sz="2800" dirty="0"/>
              <a:t>自动化</a:t>
            </a:r>
            <a:r>
              <a:rPr lang="zh-CN" altLang="en-US" sz="2800" dirty="0" smtClean="0"/>
              <a:t>测试</a:t>
            </a:r>
            <a:endParaRPr lang="en-US" altLang="zh-CN" sz="2800" dirty="0" smtClean="0"/>
          </a:p>
          <a:p>
            <a:pPr>
              <a:lnSpc>
                <a:spcPct val="150000"/>
              </a:lnSpc>
            </a:pPr>
            <a:r>
              <a:rPr lang="en-US" altLang="zh-CN" sz="2800" dirty="0"/>
              <a:t>Robotium</a:t>
            </a:r>
            <a:r>
              <a:rPr lang="zh-CN" altLang="en-US" sz="2800" dirty="0" smtClean="0"/>
              <a:t>常用</a:t>
            </a:r>
            <a:r>
              <a:rPr lang="en-US" altLang="zh-CN" sz="2800" dirty="0"/>
              <a:t>API</a:t>
            </a:r>
          </a:p>
          <a:p>
            <a:pPr defTabSz="0" fontAlgn="base">
              <a:lnSpc>
                <a:spcPct val="150000"/>
              </a:lnSpc>
              <a:spcBef>
                <a:spcPct val="0"/>
              </a:spcBef>
              <a:spcAft>
                <a:spcPts val="200"/>
              </a:spcAft>
              <a:buClr>
                <a:schemeClr val="tx1"/>
              </a:buClr>
              <a:buSzPct val="100000"/>
            </a:pPr>
            <a:r>
              <a:rPr lang="zh-CN" altLang="en-US" sz="2800" dirty="0" smtClean="0">
                <a:latin typeface="+mn-ea"/>
              </a:rPr>
              <a:t>测试</a:t>
            </a:r>
            <a:r>
              <a:rPr lang="zh-CN" altLang="en-US" sz="2800" dirty="0">
                <a:latin typeface="+mn-ea"/>
              </a:rPr>
              <a:t>脚本的批量</a:t>
            </a:r>
            <a:r>
              <a:rPr lang="zh-CN" altLang="en-US" sz="2800" dirty="0" smtClean="0">
                <a:latin typeface="+mn-ea"/>
              </a:rPr>
              <a:t>运行</a:t>
            </a:r>
            <a:endParaRPr lang="en-US" altLang="zh-CN" sz="2800" dirty="0" smtClean="0">
              <a:latin typeface="+mn-ea"/>
            </a:endParaRPr>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309054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488" y="699542"/>
            <a:ext cx="9037512" cy="3610496"/>
          </a:xfrm>
        </p:spPr>
        <p:txBody>
          <a:bodyPr>
            <a:noAutofit/>
          </a:bodyPr>
          <a:lstStyle/>
          <a:p>
            <a:r>
              <a:rPr lang="en-US" altLang="zh-CN" sz="1800" dirty="0">
                <a:latin typeface="+mn-ea"/>
              </a:rPr>
              <a:t>Robotium</a:t>
            </a:r>
            <a:r>
              <a:rPr lang="zh-CN" altLang="en-US" sz="1800" dirty="0">
                <a:latin typeface="+mn-ea"/>
              </a:rPr>
              <a:t>是一</a:t>
            </a:r>
            <a:r>
              <a:rPr lang="zh-CN" altLang="en-US" sz="1800" dirty="0" smtClean="0">
                <a:latin typeface="+mn-ea"/>
              </a:rPr>
              <a:t>款</a:t>
            </a:r>
            <a:r>
              <a:rPr lang="zh-CN" altLang="en-US" sz="1800" dirty="0">
                <a:latin typeface="+mn-ea"/>
              </a:rPr>
              <a:t>开源</a:t>
            </a:r>
            <a:r>
              <a:rPr lang="zh-CN" altLang="en-US" sz="1800" dirty="0" smtClean="0">
                <a:latin typeface="+mn-ea"/>
              </a:rPr>
              <a:t>的</a:t>
            </a:r>
            <a:r>
              <a:rPr lang="en-US" altLang="zh-CN" sz="1800" dirty="0">
                <a:latin typeface="+mn-ea"/>
              </a:rPr>
              <a:t>Android</a:t>
            </a:r>
            <a:r>
              <a:rPr lang="zh-CN" altLang="en-US" sz="1800" dirty="0">
                <a:latin typeface="+mn-ea"/>
              </a:rPr>
              <a:t>自动化测试框架，主要针对</a:t>
            </a:r>
            <a:r>
              <a:rPr lang="en-US" altLang="zh-CN" sz="1800" dirty="0">
                <a:latin typeface="+mn-ea"/>
              </a:rPr>
              <a:t>Android</a:t>
            </a:r>
            <a:r>
              <a:rPr lang="zh-CN" altLang="en-US" sz="1800" dirty="0">
                <a:latin typeface="+mn-ea"/>
              </a:rPr>
              <a:t>平台的应用进行黑盒自动化测试，它提供了模拟各种手势操作（点击、长按、滑动等）、查找和断言机制的</a:t>
            </a:r>
            <a:r>
              <a:rPr lang="en-US" altLang="zh-CN" sz="1800" dirty="0">
                <a:latin typeface="+mn-ea"/>
              </a:rPr>
              <a:t>API</a:t>
            </a:r>
            <a:r>
              <a:rPr lang="zh-CN" altLang="en-US" sz="1800" dirty="0">
                <a:latin typeface="+mn-ea"/>
              </a:rPr>
              <a:t>，能够对各种控件进行操作</a:t>
            </a:r>
            <a:r>
              <a:rPr lang="zh-CN" altLang="en-US" sz="1800" dirty="0" smtClean="0">
                <a:latin typeface="+mn-ea"/>
              </a:rPr>
              <a:t>。</a:t>
            </a:r>
            <a:endParaRPr lang="en-US" altLang="zh-CN" sz="1800" dirty="0" smtClean="0">
              <a:latin typeface="+mn-ea"/>
            </a:endParaRPr>
          </a:p>
          <a:p>
            <a:r>
              <a:rPr lang="zh-CN" altLang="en-US" sz="2000" dirty="0" smtClean="0">
                <a:latin typeface="+mn-ea"/>
              </a:rPr>
              <a:t>优势：</a:t>
            </a:r>
            <a:endParaRPr lang="en-US" altLang="zh-CN" sz="2000" dirty="0" smtClean="0">
              <a:latin typeface="+mn-ea"/>
            </a:endParaRPr>
          </a:p>
          <a:p>
            <a:pPr lvl="1">
              <a:buFont typeface="Wingdings" panose="05000000000000000000" pitchFamily="2" charset="2"/>
              <a:buChar char="ü"/>
            </a:pPr>
            <a:r>
              <a:rPr lang="zh-CN" altLang="en-US" sz="1600" dirty="0" smtClean="0">
                <a:latin typeface="+mn-ea"/>
              </a:rPr>
              <a:t>同时</a:t>
            </a:r>
            <a:r>
              <a:rPr lang="zh-CN" altLang="en-US" sz="1600" dirty="0">
                <a:latin typeface="+mn-ea"/>
              </a:rPr>
              <a:t>支持</a:t>
            </a:r>
            <a:r>
              <a:rPr lang="en-US" altLang="zh-CN" sz="1600" dirty="0">
                <a:latin typeface="+mn-ea"/>
              </a:rPr>
              <a:t>Native</a:t>
            </a:r>
            <a:r>
              <a:rPr lang="zh-CN" altLang="en-US" sz="1600" dirty="0">
                <a:latin typeface="+mn-ea"/>
              </a:rPr>
              <a:t>应用和</a:t>
            </a:r>
            <a:r>
              <a:rPr lang="en-US" altLang="zh-CN" sz="1600" dirty="0">
                <a:latin typeface="+mn-ea"/>
              </a:rPr>
              <a:t>Hybrid</a:t>
            </a:r>
            <a:r>
              <a:rPr lang="zh-CN" altLang="en-US" sz="1600" dirty="0">
                <a:latin typeface="+mn-ea"/>
              </a:rPr>
              <a:t>应用</a:t>
            </a:r>
            <a:r>
              <a:rPr lang="zh-CN" altLang="en-US" sz="1600" dirty="0" smtClean="0">
                <a:latin typeface="+mn-ea"/>
              </a:rPr>
              <a:t>。</a:t>
            </a:r>
            <a:endParaRPr lang="en-US" altLang="zh-CN" sz="1600" dirty="0" smtClean="0">
              <a:latin typeface="+mn-ea"/>
            </a:endParaRPr>
          </a:p>
          <a:p>
            <a:pPr lvl="1">
              <a:buFont typeface="Wingdings" panose="05000000000000000000" pitchFamily="2" charset="2"/>
              <a:buChar char="ü"/>
            </a:pPr>
            <a:r>
              <a:rPr lang="zh-CN" altLang="en-US" sz="1600" dirty="0" smtClean="0">
                <a:latin typeface="+mn-ea"/>
              </a:rPr>
              <a:t>由于</a:t>
            </a:r>
            <a:r>
              <a:rPr lang="zh-CN" altLang="en-US" sz="1600" dirty="0">
                <a:latin typeface="+mn-ea"/>
              </a:rPr>
              <a:t>是基于</a:t>
            </a:r>
            <a:r>
              <a:rPr lang="en-US" altLang="zh-CN" sz="1600" dirty="0">
                <a:latin typeface="+mn-ea"/>
              </a:rPr>
              <a:t>Instrumentation</a:t>
            </a:r>
            <a:r>
              <a:rPr lang="zh-CN" altLang="en-US" sz="1600" dirty="0">
                <a:latin typeface="+mn-ea"/>
              </a:rPr>
              <a:t>的测试，测试代码运行于被测应用所在的进程，控件识别与模拟</a:t>
            </a:r>
            <a:r>
              <a:rPr lang="en-US" altLang="zh-CN" sz="1600" dirty="0">
                <a:latin typeface="+mn-ea"/>
              </a:rPr>
              <a:t>UI</a:t>
            </a:r>
            <a:r>
              <a:rPr lang="zh-CN" altLang="en-US" sz="1600" dirty="0">
                <a:latin typeface="+mn-ea"/>
              </a:rPr>
              <a:t>事件都可以快速执行，因此测试用例执行速度更快</a:t>
            </a:r>
            <a:r>
              <a:rPr lang="zh-CN" altLang="en-US" sz="1600" dirty="0" smtClean="0">
                <a:latin typeface="+mn-ea"/>
              </a:rPr>
              <a:t>。</a:t>
            </a:r>
            <a:endParaRPr lang="en-US" altLang="zh-CN" sz="1600" dirty="0" smtClean="0">
              <a:latin typeface="+mn-ea"/>
            </a:endParaRPr>
          </a:p>
          <a:p>
            <a:pPr lvl="1">
              <a:buFont typeface="Wingdings" panose="05000000000000000000" pitchFamily="2" charset="2"/>
              <a:buChar char="ü"/>
            </a:pPr>
            <a:r>
              <a:rPr lang="zh-CN" altLang="en-US" sz="1600" dirty="0" smtClean="0">
                <a:latin typeface="+mn-ea"/>
              </a:rPr>
              <a:t>由于</a:t>
            </a:r>
            <a:r>
              <a:rPr lang="zh-CN" altLang="en-US" sz="1600" dirty="0">
                <a:latin typeface="+mn-ea"/>
              </a:rPr>
              <a:t>是通过在运行时识别控件而非通过固定坐标方式，因此测试用例可以更健壮</a:t>
            </a:r>
            <a:r>
              <a:rPr lang="zh-CN" altLang="en-US" sz="1600" dirty="0" smtClean="0">
                <a:latin typeface="+mn-ea"/>
              </a:rPr>
              <a:t>。</a:t>
            </a:r>
            <a:endParaRPr lang="en-US" altLang="zh-CN" sz="1600" dirty="0" smtClean="0">
              <a:latin typeface="+mn-ea"/>
            </a:endParaRPr>
          </a:p>
          <a:p>
            <a:pPr lvl="1">
              <a:buFont typeface="Wingdings" panose="05000000000000000000" pitchFamily="2" charset="2"/>
              <a:buChar char="ü"/>
            </a:pPr>
            <a:r>
              <a:rPr lang="zh-CN" altLang="en-US" sz="1600" dirty="0">
                <a:latin typeface="+mn-ea"/>
              </a:rPr>
              <a:t>由于支持黑盒方式，不需要深入了解被测应用即可开展测试，因此编写用例花费的时间可以更少</a:t>
            </a:r>
            <a:r>
              <a:rPr lang="zh-CN" altLang="en-US" sz="1600" dirty="0" smtClean="0">
                <a:latin typeface="+mn-ea"/>
              </a:rPr>
              <a:t>。</a:t>
            </a:r>
            <a:endParaRPr lang="en-US" altLang="zh-CN" sz="1600" dirty="0" smtClean="0">
              <a:latin typeface="+mn-ea"/>
            </a:endParaRPr>
          </a:p>
          <a:p>
            <a:pPr lvl="1">
              <a:buFont typeface="Wingdings" panose="05000000000000000000" pitchFamily="2" charset="2"/>
              <a:buChar char="ü"/>
            </a:pPr>
            <a:r>
              <a:rPr lang="zh-CN" altLang="en-US" sz="1600" dirty="0" smtClean="0">
                <a:latin typeface="+mn-ea"/>
              </a:rPr>
              <a:t>由于</a:t>
            </a:r>
            <a:r>
              <a:rPr lang="zh-CN" altLang="en-US" sz="1600" dirty="0">
                <a:latin typeface="+mn-ea"/>
              </a:rPr>
              <a:t>可以通过</a:t>
            </a:r>
            <a:r>
              <a:rPr lang="en-US" altLang="zh-CN" sz="1600" dirty="0">
                <a:latin typeface="+mn-ea"/>
              </a:rPr>
              <a:t>Maven</a:t>
            </a:r>
            <a:r>
              <a:rPr lang="zh-CN" altLang="en-US" sz="1600" dirty="0">
                <a:latin typeface="+mn-ea"/>
              </a:rPr>
              <a:t>、</a:t>
            </a:r>
            <a:r>
              <a:rPr lang="en-US" altLang="zh-CN" sz="1600" dirty="0" err="1">
                <a:latin typeface="+mn-ea"/>
              </a:rPr>
              <a:t>Gradle</a:t>
            </a:r>
            <a:r>
              <a:rPr lang="zh-CN" altLang="en-US" sz="1600" dirty="0">
                <a:latin typeface="+mn-ea"/>
              </a:rPr>
              <a:t>或者</a:t>
            </a:r>
            <a:r>
              <a:rPr lang="en-US" altLang="zh-CN" sz="1600" dirty="0">
                <a:latin typeface="+mn-ea"/>
              </a:rPr>
              <a:t>Ant</a:t>
            </a:r>
            <a:r>
              <a:rPr lang="zh-CN" altLang="en-US" sz="1600" dirty="0">
                <a:latin typeface="+mn-ea"/>
              </a:rPr>
              <a:t>运行测试用例，因此可以很好地作为持续集成的一部分</a:t>
            </a:r>
            <a:endParaRPr lang="en-US" altLang="zh-CN" sz="1600" dirty="0" smtClean="0">
              <a:latin typeface="+mn-ea"/>
            </a:endParaRPr>
          </a:p>
          <a:p>
            <a:r>
              <a:rPr lang="zh-CN" altLang="en-US" sz="2000" dirty="0" smtClean="0">
                <a:latin typeface="+mn-ea"/>
              </a:rPr>
              <a:t>局限性：</a:t>
            </a:r>
            <a:endParaRPr lang="en-US" altLang="zh-CN" sz="2000" dirty="0" smtClean="0">
              <a:latin typeface="+mn-ea"/>
            </a:endParaRPr>
          </a:p>
          <a:p>
            <a:pPr lvl="1">
              <a:buFont typeface="Wingdings" panose="05000000000000000000" pitchFamily="2" charset="2"/>
              <a:buChar char="ü"/>
            </a:pPr>
            <a:r>
              <a:rPr lang="zh-CN" altLang="en-US" sz="1600" dirty="0">
                <a:latin typeface="+mn-ea"/>
              </a:rPr>
              <a:t>由于是基于</a:t>
            </a:r>
            <a:r>
              <a:rPr lang="en-US" altLang="zh-CN" sz="1600" dirty="0">
                <a:latin typeface="+mn-ea"/>
              </a:rPr>
              <a:t>Instrumentation</a:t>
            </a:r>
            <a:r>
              <a:rPr lang="zh-CN" altLang="en-US" sz="1600" dirty="0">
                <a:latin typeface="+mn-ea"/>
              </a:rPr>
              <a:t>的事件发送，因此无法跨应用。</a:t>
            </a:r>
            <a:endParaRPr lang="en-US" altLang="zh-CN" sz="1600" dirty="0">
              <a:latin typeface="+mn-ea"/>
            </a:endParaRPr>
          </a:p>
          <a:p>
            <a:pPr lvl="1">
              <a:buFont typeface="Wingdings" panose="05000000000000000000" pitchFamily="2" charset="2"/>
              <a:buChar char="ü"/>
            </a:pPr>
            <a:r>
              <a:rPr lang="zh-CN" altLang="en-US" sz="1600" dirty="0">
                <a:latin typeface="+mn-ea"/>
              </a:rPr>
              <a:t>代码运行在被测进程，可能影响被测进程的内存、</a:t>
            </a:r>
            <a:r>
              <a:rPr lang="en-US" altLang="zh-CN" sz="1600" dirty="0">
                <a:latin typeface="+mn-ea"/>
              </a:rPr>
              <a:t>CPU</a:t>
            </a:r>
            <a:r>
              <a:rPr lang="zh-CN" altLang="en-US" sz="1600" dirty="0">
                <a:latin typeface="+mn-ea"/>
              </a:rPr>
              <a:t>占用，若用于性能监控数据会有误差</a:t>
            </a:r>
          </a:p>
        </p:txBody>
      </p:sp>
      <p:sp>
        <p:nvSpPr>
          <p:cNvPr id="2" name="标题 1"/>
          <p:cNvSpPr>
            <a:spLocks noGrp="1"/>
          </p:cNvSpPr>
          <p:nvPr>
            <p:ph type="title"/>
          </p:nvPr>
        </p:nvSpPr>
        <p:spPr/>
        <p:txBody>
          <a:bodyPr>
            <a:normAutofit/>
          </a:bodyPr>
          <a:lstStyle/>
          <a:p>
            <a:r>
              <a:rPr lang="en-US" altLang="zh-CN" dirty="0" smtClean="0"/>
              <a:t>Robotium</a:t>
            </a:r>
            <a:r>
              <a:rPr lang="zh-CN" altLang="en-US" dirty="0" smtClean="0"/>
              <a:t>介绍</a:t>
            </a:r>
            <a:endParaRPr lang="zh-CN" altLang="en-US" dirty="0"/>
          </a:p>
        </p:txBody>
      </p:sp>
    </p:spTree>
    <p:extLst>
      <p:ext uri="{BB962C8B-B14F-4D97-AF65-F5344CB8AC3E}">
        <p14:creationId xmlns:p14="http://schemas.microsoft.com/office/powerpoint/2010/main" val="2249529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Robotium</a:t>
            </a:r>
            <a:r>
              <a:rPr lang="zh-CN" altLang="en-US" dirty="0"/>
              <a:t>提供的类</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3558"/>
            <a:ext cx="264795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131840" y="771550"/>
            <a:ext cx="5328592" cy="4262705"/>
          </a:xfrm>
          <a:prstGeom prst="rect">
            <a:avLst/>
          </a:prstGeom>
        </p:spPr>
        <p:txBody>
          <a:bodyPr wrap="square">
            <a:spAutoFit/>
          </a:bodyPr>
          <a:lstStyle/>
          <a:p>
            <a:pPr marL="742950" lvl="1" indent="-285750">
              <a:spcBef>
                <a:spcPts val="600"/>
              </a:spcBef>
              <a:buFont typeface="Arial" panose="020B0604020202020204" pitchFamily="34" charset="0"/>
              <a:buChar char="•"/>
            </a:pPr>
            <a:r>
              <a:rPr lang="en-US" altLang="zh-CN" dirty="0" smtClean="0">
                <a:latin typeface="+mn-ea"/>
              </a:rPr>
              <a:t>By</a:t>
            </a:r>
            <a:r>
              <a:rPr lang="zh-CN" altLang="en-US" dirty="0">
                <a:latin typeface="+mn-ea"/>
              </a:rPr>
              <a:t>：</a:t>
            </a:r>
            <a:r>
              <a:rPr lang="en-US" altLang="zh-CN" dirty="0">
                <a:latin typeface="+mn-ea"/>
              </a:rPr>
              <a:t>Web</a:t>
            </a:r>
            <a:r>
              <a:rPr lang="zh-CN" altLang="en-US" dirty="0">
                <a:latin typeface="+mn-ea"/>
              </a:rPr>
              <a:t>元素的选择</a:t>
            </a:r>
            <a:r>
              <a:rPr lang="zh-CN" altLang="en-US" dirty="0" smtClean="0">
                <a:latin typeface="+mn-ea"/>
              </a:rPr>
              <a:t>器</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smtClean="0">
                <a:latin typeface="+mn-ea"/>
              </a:rPr>
              <a:t>Condition</a:t>
            </a:r>
            <a:r>
              <a:rPr lang="zh-CN" altLang="en-US" dirty="0">
                <a:latin typeface="+mn-ea"/>
              </a:rPr>
              <a:t>：接口类，用于</a:t>
            </a:r>
            <a:r>
              <a:rPr lang="zh-CN" altLang="en-US" dirty="0" smtClean="0">
                <a:latin typeface="+mn-ea"/>
              </a:rPr>
              <a:t>等待</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RobotiumUtils</a:t>
            </a:r>
            <a:r>
              <a:rPr lang="zh-CN" altLang="en-US" dirty="0">
                <a:latin typeface="+mn-ea"/>
              </a:rPr>
              <a:t>：工具</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Solo.Config</a:t>
            </a:r>
            <a:r>
              <a:rPr lang="zh-CN" altLang="en-US" dirty="0">
                <a:latin typeface="+mn-ea"/>
              </a:rPr>
              <a:t>：</a:t>
            </a:r>
            <a:r>
              <a:rPr lang="en-US" altLang="zh-CN" dirty="0">
                <a:latin typeface="+mn-ea"/>
              </a:rPr>
              <a:t>Solo</a:t>
            </a:r>
            <a:r>
              <a:rPr lang="zh-CN" altLang="en-US" dirty="0">
                <a:latin typeface="+mn-ea"/>
              </a:rPr>
              <a:t>配置</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SystemUtils</a:t>
            </a:r>
            <a:r>
              <a:rPr lang="zh-CN" altLang="en-US" dirty="0">
                <a:latin typeface="+mn-ea"/>
              </a:rPr>
              <a:t>：系统级工具</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TimeOut</a:t>
            </a:r>
            <a:r>
              <a:rPr lang="zh-CN" altLang="en-US" dirty="0">
                <a:latin typeface="+mn-ea"/>
              </a:rPr>
              <a:t>：</a:t>
            </a:r>
            <a:r>
              <a:rPr lang="en-US" altLang="zh-CN" dirty="0">
                <a:latin typeface="+mn-ea"/>
              </a:rPr>
              <a:t>Solo</a:t>
            </a:r>
            <a:r>
              <a:rPr lang="zh-CN" altLang="en-US" dirty="0">
                <a:latin typeface="+mn-ea"/>
              </a:rPr>
              <a:t>配置类</a:t>
            </a:r>
            <a:r>
              <a:rPr lang="zh-CN" altLang="en-US" dirty="0" smtClean="0">
                <a:latin typeface="+mn-ea"/>
              </a:rPr>
              <a:t>。</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err="1" smtClean="0">
                <a:latin typeface="+mn-ea"/>
              </a:rPr>
              <a:t>WebElement</a:t>
            </a:r>
            <a:r>
              <a:rPr lang="zh-CN" altLang="en-US" dirty="0">
                <a:latin typeface="+mn-ea"/>
              </a:rPr>
              <a:t>：</a:t>
            </a:r>
            <a:r>
              <a:rPr lang="en-US" altLang="zh-CN" dirty="0">
                <a:latin typeface="+mn-ea"/>
              </a:rPr>
              <a:t>Web</a:t>
            </a:r>
            <a:r>
              <a:rPr lang="zh-CN" altLang="en-US" dirty="0">
                <a:latin typeface="+mn-ea"/>
              </a:rPr>
              <a:t>元素的抽象</a:t>
            </a:r>
            <a:r>
              <a:rPr lang="zh-CN" altLang="en-US" dirty="0" smtClean="0">
                <a:latin typeface="+mn-ea"/>
              </a:rPr>
              <a:t>类</a:t>
            </a:r>
            <a:endParaRPr lang="en-US" altLang="zh-CN" dirty="0" smtClean="0">
              <a:latin typeface="+mn-ea"/>
            </a:endParaRPr>
          </a:p>
          <a:p>
            <a:pPr marL="742950" lvl="1" indent="-285750">
              <a:spcBef>
                <a:spcPts val="600"/>
              </a:spcBef>
              <a:buFont typeface="Arial" panose="020B0604020202020204" pitchFamily="34" charset="0"/>
              <a:buChar char="•"/>
            </a:pPr>
            <a:r>
              <a:rPr lang="en-US" altLang="zh-CN" dirty="0" smtClean="0">
                <a:latin typeface="+mn-ea"/>
              </a:rPr>
              <a:t>Getter</a:t>
            </a:r>
            <a:r>
              <a:rPr lang="zh-CN" altLang="en-US" dirty="0">
                <a:latin typeface="+mn-ea"/>
              </a:rPr>
              <a:t>：提供控件获取相关</a:t>
            </a:r>
            <a:r>
              <a:rPr lang="en-US" altLang="zh-CN" dirty="0" smtClean="0">
                <a:latin typeface="+mn-ea"/>
              </a:rPr>
              <a:t>API</a:t>
            </a:r>
          </a:p>
          <a:p>
            <a:pPr marL="742950" lvl="1" indent="-285750">
              <a:spcBef>
                <a:spcPts val="600"/>
              </a:spcBef>
              <a:buFont typeface="Arial" panose="020B0604020202020204" pitchFamily="34" charset="0"/>
              <a:buChar char="•"/>
            </a:pPr>
            <a:r>
              <a:rPr lang="en-US" altLang="zh-CN" dirty="0" err="1" smtClean="0">
                <a:latin typeface="+mn-ea"/>
              </a:rPr>
              <a:t>ActivityUtils</a:t>
            </a:r>
            <a:r>
              <a:rPr lang="zh-CN" altLang="en-US" dirty="0">
                <a:latin typeface="+mn-ea"/>
              </a:rPr>
              <a:t>：提供</a:t>
            </a:r>
            <a:r>
              <a:rPr lang="en-US" altLang="zh-CN" dirty="0">
                <a:latin typeface="+mn-ea"/>
              </a:rPr>
              <a:t>Activity</a:t>
            </a:r>
            <a:r>
              <a:rPr lang="zh-CN" altLang="en-US" dirty="0" smtClean="0">
                <a:latin typeface="+mn-ea"/>
              </a:rPr>
              <a:t>相关</a:t>
            </a:r>
            <a:endParaRPr lang="en-US" altLang="zh-CN" dirty="0">
              <a:latin typeface="+mn-ea"/>
            </a:endParaRPr>
          </a:p>
          <a:p>
            <a:pPr marL="742950" lvl="1" indent="-285750">
              <a:spcBef>
                <a:spcPts val="600"/>
              </a:spcBef>
              <a:buFont typeface="Arial" panose="020B0604020202020204" pitchFamily="34" charset="0"/>
              <a:buChar char="•"/>
            </a:pPr>
            <a:r>
              <a:rPr lang="en-US" altLang="zh-CN" dirty="0" smtClean="0">
                <a:latin typeface="+mn-ea"/>
              </a:rPr>
              <a:t>Asserter</a:t>
            </a:r>
            <a:r>
              <a:rPr lang="zh-CN" altLang="en-US" dirty="0">
                <a:latin typeface="+mn-ea"/>
              </a:rPr>
              <a:t>：提供断言相关</a:t>
            </a:r>
            <a:r>
              <a:rPr lang="zh-CN" altLang="en-US" dirty="0" smtClean="0">
                <a:latin typeface="+mn-ea"/>
              </a:rPr>
              <a:t>的</a:t>
            </a:r>
            <a:r>
              <a:rPr lang="en-US" altLang="zh-CN" dirty="0">
                <a:latin typeface="+mn-ea"/>
              </a:rPr>
              <a:t>API</a:t>
            </a:r>
          </a:p>
          <a:p>
            <a:pPr marL="742950" lvl="1" indent="-285750">
              <a:spcBef>
                <a:spcPts val="600"/>
              </a:spcBef>
              <a:buFont typeface="Arial" panose="020B0604020202020204" pitchFamily="34" charset="0"/>
              <a:buChar char="•"/>
            </a:pPr>
            <a:r>
              <a:rPr lang="en-US" altLang="zh-CN" dirty="0" smtClean="0">
                <a:latin typeface="+mn-ea"/>
              </a:rPr>
              <a:t>Clicker</a:t>
            </a:r>
            <a:r>
              <a:rPr lang="zh-CN" altLang="en-US" dirty="0">
                <a:latin typeface="+mn-ea"/>
              </a:rPr>
              <a:t>：提供模拟点击相关的</a:t>
            </a:r>
            <a:r>
              <a:rPr lang="en-US" altLang="zh-CN" dirty="0" smtClean="0">
                <a:latin typeface="+mn-ea"/>
              </a:rPr>
              <a:t>API</a:t>
            </a:r>
          </a:p>
          <a:p>
            <a:pPr marL="742950" lvl="1" indent="-285750">
              <a:spcBef>
                <a:spcPts val="600"/>
              </a:spcBef>
              <a:buFont typeface="Arial" panose="020B0604020202020204" pitchFamily="34" charset="0"/>
              <a:buChar char="•"/>
            </a:pPr>
            <a:r>
              <a:rPr lang="en-US" altLang="zh-CN" dirty="0" err="1" smtClean="0">
                <a:latin typeface="+mn-ea"/>
              </a:rPr>
              <a:t>ScreenshotTaker</a:t>
            </a:r>
            <a:r>
              <a:rPr lang="zh-CN" altLang="en-US" dirty="0">
                <a:latin typeface="+mn-ea"/>
              </a:rPr>
              <a:t>：提供截图相关的</a:t>
            </a:r>
            <a:r>
              <a:rPr lang="en-US" altLang="zh-CN" dirty="0" smtClean="0">
                <a:latin typeface="+mn-ea"/>
              </a:rPr>
              <a:t>API</a:t>
            </a:r>
          </a:p>
        </p:txBody>
      </p:sp>
    </p:spTree>
    <p:extLst>
      <p:ext uri="{BB962C8B-B14F-4D97-AF65-F5344CB8AC3E}">
        <p14:creationId xmlns:p14="http://schemas.microsoft.com/office/powerpoint/2010/main" val="139992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Robotium</a:t>
            </a:r>
            <a:r>
              <a:rPr lang="zh-CN" altLang="en-US" dirty="0"/>
              <a:t>提供的类</a:t>
            </a:r>
          </a:p>
        </p:txBody>
      </p:sp>
      <p:sp>
        <p:nvSpPr>
          <p:cNvPr id="4" name="矩形 3"/>
          <p:cNvSpPr/>
          <p:nvPr/>
        </p:nvSpPr>
        <p:spPr>
          <a:xfrm>
            <a:off x="395536" y="735546"/>
            <a:ext cx="8748464" cy="4182363"/>
          </a:xfrm>
          <a:prstGeom prst="rect">
            <a:avLst/>
          </a:prstGeom>
        </p:spPr>
        <p:txBody>
          <a:bodyPr wrap="square">
            <a:spAutoFit/>
          </a:bodyPr>
          <a:lstStyle/>
          <a:p>
            <a:pPr marL="742950" lvl="1" indent="-285750">
              <a:lnSpc>
                <a:spcPct val="150000"/>
              </a:lnSpc>
              <a:buFont typeface="Wingdings" panose="05000000000000000000" pitchFamily="2" charset="2"/>
              <a:buChar char="ü"/>
            </a:pPr>
            <a:r>
              <a:rPr lang="en-US" altLang="zh-CN" dirty="0">
                <a:latin typeface="+mn-ea"/>
              </a:rPr>
              <a:t>Scroller</a:t>
            </a:r>
            <a:r>
              <a:rPr lang="zh-CN" altLang="en-US" dirty="0">
                <a:latin typeface="+mn-ea"/>
              </a:rPr>
              <a:t>：提供滚动相关的</a:t>
            </a:r>
            <a:r>
              <a:rPr lang="en-US" altLang="zh-CN" dirty="0">
                <a:latin typeface="+mn-ea"/>
              </a:rPr>
              <a:t>API</a:t>
            </a:r>
          </a:p>
          <a:p>
            <a:pPr marL="742950" lvl="1" indent="-285750">
              <a:lnSpc>
                <a:spcPct val="150000"/>
              </a:lnSpc>
              <a:buFont typeface="Wingdings" panose="05000000000000000000" pitchFamily="2" charset="2"/>
              <a:buChar char="ü"/>
            </a:pPr>
            <a:r>
              <a:rPr lang="en-US" altLang="zh-CN" dirty="0">
                <a:latin typeface="+mn-ea"/>
              </a:rPr>
              <a:t>Searcher</a:t>
            </a:r>
            <a:r>
              <a:rPr lang="zh-CN" altLang="en-US" dirty="0">
                <a:latin typeface="+mn-ea"/>
              </a:rPr>
              <a:t>：提供控件搜索相关的</a:t>
            </a:r>
            <a:r>
              <a:rPr lang="en-US" altLang="zh-CN" dirty="0">
                <a:latin typeface="+mn-ea"/>
              </a:rPr>
              <a:t>API</a:t>
            </a:r>
          </a:p>
          <a:p>
            <a:pPr marL="742950" lvl="1" indent="-285750">
              <a:lnSpc>
                <a:spcPct val="150000"/>
              </a:lnSpc>
              <a:buFont typeface="Wingdings" panose="05000000000000000000" pitchFamily="2" charset="2"/>
              <a:buChar char="ü"/>
            </a:pPr>
            <a:r>
              <a:rPr lang="en-US" altLang="zh-CN" dirty="0" err="1">
                <a:latin typeface="+mn-ea"/>
              </a:rPr>
              <a:t>ViewFetcher</a:t>
            </a:r>
            <a:r>
              <a:rPr lang="zh-CN" altLang="en-US" dirty="0">
                <a:latin typeface="+mn-ea"/>
              </a:rPr>
              <a:t>：提供控件过滤相关的</a:t>
            </a:r>
            <a:r>
              <a:rPr lang="en-US" altLang="zh-CN" dirty="0">
                <a:latin typeface="+mn-ea"/>
              </a:rPr>
              <a:t>API</a:t>
            </a:r>
          </a:p>
          <a:p>
            <a:pPr marL="742950" lvl="1" indent="-285750">
              <a:lnSpc>
                <a:spcPct val="150000"/>
              </a:lnSpc>
              <a:buFont typeface="Wingdings" panose="05000000000000000000" pitchFamily="2" charset="2"/>
              <a:buChar char="ü"/>
            </a:pPr>
            <a:r>
              <a:rPr lang="en-US" altLang="zh-CN" dirty="0">
                <a:latin typeface="+mn-ea"/>
              </a:rPr>
              <a:t>Waiter</a:t>
            </a:r>
            <a:r>
              <a:rPr lang="zh-CN" altLang="en-US" dirty="0">
                <a:latin typeface="+mn-ea"/>
              </a:rPr>
              <a:t>：提供控件等待相关的</a:t>
            </a:r>
            <a:r>
              <a:rPr lang="en-US" altLang="zh-CN" dirty="0">
                <a:latin typeface="+mn-ea"/>
              </a:rPr>
              <a:t>API</a:t>
            </a:r>
          </a:p>
          <a:p>
            <a:pPr marL="742950" lvl="1" indent="-285750">
              <a:lnSpc>
                <a:spcPct val="150000"/>
              </a:lnSpc>
              <a:buFont typeface="Wingdings" panose="05000000000000000000" pitchFamily="2" charset="2"/>
              <a:buChar char="ü"/>
            </a:pPr>
            <a:r>
              <a:rPr lang="en-US" altLang="zh-CN" dirty="0" err="1">
                <a:latin typeface="+mn-ea"/>
              </a:rPr>
              <a:t>WebUtils</a:t>
            </a:r>
            <a:r>
              <a:rPr lang="zh-CN" altLang="en-US" dirty="0">
                <a:latin typeface="+mn-ea"/>
              </a:rPr>
              <a:t>：提供</a:t>
            </a:r>
            <a:r>
              <a:rPr lang="en-US" altLang="zh-CN" dirty="0">
                <a:latin typeface="+mn-ea"/>
              </a:rPr>
              <a:t>Web</a:t>
            </a:r>
            <a:r>
              <a:rPr lang="zh-CN" altLang="en-US" dirty="0">
                <a:latin typeface="+mn-ea"/>
              </a:rPr>
              <a:t>支持相关的</a:t>
            </a:r>
            <a:r>
              <a:rPr lang="en-US" altLang="zh-CN" dirty="0">
                <a:latin typeface="+mn-ea"/>
              </a:rPr>
              <a:t>API</a:t>
            </a:r>
          </a:p>
          <a:p>
            <a:pPr marL="742950" lvl="1" indent="-285750">
              <a:lnSpc>
                <a:spcPct val="150000"/>
              </a:lnSpc>
              <a:buFont typeface="Wingdings" panose="05000000000000000000" pitchFamily="2" charset="2"/>
              <a:buChar char="ü"/>
            </a:pPr>
            <a:r>
              <a:rPr lang="en-US" altLang="zh-CN" dirty="0">
                <a:solidFill>
                  <a:srgbClr val="FF0000"/>
                </a:solidFill>
                <a:latin typeface="+mn-ea"/>
              </a:rPr>
              <a:t>Solo</a:t>
            </a:r>
            <a:r>
              <a:rPr lang="zh-CN" altLang="en-US" dirty="0">
                <a:latin typeface="+mn-ea"/>
              </a:rPr>
              <a:t>：对外提供各种</a:t>
            </a:r>
            <a:r>
              <a:rPr lang="en-US" altLang="zh-CN" dirty="0">
                <a:latin typeface="+mn-ea"/>
              </a:rPr>
              <a:t>API</a:t>
            </a:r>
            <a:r>
              <a:rPr lang="zh-CN" altLang="en-US" dirty="0">
                <a:latin typeface="+mn-ea"/>
              </a:rPr>
              <a:t>，</a:t>
            </a:r>
            <a:r>
              <a:rPr lang="en-US" altLang="zh-CN" dirty="0">
                <a:latin typeface="+mn-ea"/>
              </a:rPr>
              <a:t>Solo</a:t>
            </a:r>
            <a:r>
              <a:rPr lang="zh-CN" altLang="en-US" dirty="0">
                <a:latin typeface="+mn-ea"/>
              </a:rPr>
              <a:t>类采用中介者模式，持有</a:t>
            </a:r>
            <a:r>
              <a:rPr lang="en-US" altLang="zh-CN" dirty="0" err="1">
                <a:latin typeface="+mn-ea"/>
              </a:rPr>
              <a:t>com.robotium.solo</a:t>
            </a:r>
            <a:r>
              <a:rPr lang="zh-CN" altLang="en-US" dirty="0">
                <a:latin typeface="+mn-ea"/>
              </a:rPr>
              <a:t>包下的其他类的实例对象，当我们调用</a:t>
            </a:r>
            <a:r>
              <a:rPr lang="en-US" altLang="zh-CN" dirty="0">
                <a:latin typeface="+mn-ea"/>
              </a:rPr>
              <a:t>Solo</a:t>
            </a:r>
            <a:r>
              <a:rPr lang="zh-CN" altLang="en-US" dirty="0">
                <a:latin typeface="+mn-ea"/>
              </a:rPr>
              <a:t>类中</a:t>
            </a:r>
            <a:r>
              <a:rPr lang="zh-CN" altLang="en-US" dirty="0" smtClean="0">
                <a:latin typeface="+mn-ea"/>
              </a:rPr>
              <a:t>的</a:t>
            </a:r>
            <a:r>
              <a:rPr lang="en-US" altLang="zh-CN" dirty="0" smtClean="0">
                <a:latin typeface="+mn-ea"/>
              </a:rPr>
              <a:t>API</a:t>
            </a:r>
            <a:r>
              <a:rPr lang="zh-CN" altLang="en-US" dirty="0">
                <a:latin typeface="+mn-ea"/>
              </a:rPr>
              <a:t>时，大多数是转而调用</a:t>
            </a:r>
            <a:r>
              <a:rPr lang="en-US" altLang="zh-CN" dirty="0" err="1">
                <a:latin typeface="+mn-ea"/>
              </a:rPr>
              <a:t>com.robotium.solo</a:t>
            </a:r>
            <a:r>
              <a:rPr lang="zh-CN" altLang="en-US" dirty="0">
                <a:latin typeface="+mn-ea"/>
              </a:rPr>
              <a:t>包下其他类的</a:t>
            </a:r>
            <a:r>
              <a:rPr lang="zh-CN" altLang="en-US" dirty="0" smtClean="0">
                <a:latin typeface="+mn-ea"/>
              </a:rPr>
              <a:t>方法</a:t>
            </a:r>
            <a:endParaRPr lang="en-US" altLang="zh-CN" dirty="0" smtClean="0">
              <a:latin typeface="+mn-ea"/>
            </a:endParaRPr>
          </a:p>
          <a:p>
            <a:pPr lvl="1">
              <a:lnSpc>
                <a:spcPct val="150000"/>
              </a:lnSpc>
            </a:pPr>
            <a:r>
              <a:rPr lang="en-US" altLang="zh-CN" dirty="0" err="1" smtClean="0">
                <a:latin typeface="+mn-ea"/>
              </a:rPr>
              <a:t>Robotium</a:t>
            </a:r>
            <a:r>
              <a:rPr lang="zh-CN" altLang="en-US" dirty="0">
                <a:latin typeface="+mn-ea"/>
              </a:rPr>
              <a:t>为了简化测试用例的编写，将以上的这些类都置为</a:t>
            </a:r>
            <a:r>
              <a:rPr lang="en-US" altLang="zh-CN" dirty="0">
                <a:latin typeface="+mn-ea"/>
              </a:rPr>
              <a:t>protected</a:t>
            </a:r>
            <a:r>
              <a:rPr lang="zh-CN" altLang="en-US" dirty="0">
                <a:latin typeface="+mn-ea"/>
              </a:rPr>
              <a:t>，</a:t>
            </a:r>
            <a:r>
              <a:rPr lang="zh-CN" altLang="en-US" dirty="0">
                <a:solidFill>
                  <a:srgbClr val="FF0000"/>
                </a:solidFill>
                <a:latin typeface="+mn-ea"/>
              </a:rPr>
              <a:t>对外只提供</a:t>
            </a:r>
            <a:r>
              <a:rPr lang="en-US" altLang="zh-CN" dirty="0">
                <a:solidFill>
                  <a:srgbClr val="FF0000"/>
                </a:solidFill>
                <a:latin typeface="+mn-ea"/>
              </a:rPr>
              <a:t>Solo</a:t>
            </a:r>
            <a:r>
              <a:rPr lang="zh-CN" altLang="en-US" dirty="0">
                <a:solidFill>
                  <a:srgbClr val="FF0000"/>
                </a:solidFill>
                <a:latin typeface="+mn-ea"/>
              </a:rPr>
              <a:t>类</a:t>
            </a:r>
            <a:r>
              <a:rPr lang="zh-CN" altLang="en-US" dirty="0">
                <a:latin typeface="+mn-ea"/>
              </a:rPr>
              <a:t>，因此，在编写测试用例时，主要实例化</a:t>
            </a:r>
            <a:r>
              <a:rPr lang="en-US" altLang="zh-CN" dirty="0">
                <a:latin typeface="+mn-ea"/>
              </a:rPr>
              <a:t>Solo</a:t>
            </a:r>
            <a:r>
              <a:rPr lang="zh-CN" altLang="en-US" dirty="0">
                <a:latin typeface="+mn-ea"/>
              </a:rPr>
              <a:t>类即</a:t>
            </a:r>
            <a:r>
              <a:rPr lang="zh-CN" altLang="en-US" dirty="0" smtClean="0">
                <a:latin typeface="+mn-ea"/>
              </a:rPr>
              <a:t>可。</a:t>
            </a:r>
            <a:endParaRPr lang="zh-CN" altLang="en-US" dirty="0">
              <a:latin typeface="+mn-ea"/>
            </a:endParaRPr>
          </a:p>
        </p:txBody>
      </p:sp>
    </p:spTree>
    <p:extLst>
      <p:ext uri="{BB962C8B-B14F-4D97-AF65-F5344CB8AC3E}">
        <p14:creationId xmlns:p14="http://schemas.microsoft.com/office/powerpoint/2010/main" val="17224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5439</TotalTime>
  <Words>2332</Words>
  <Application>Microsoft Office PowerPoint</Application>
  <PresentationFormat>全屏显示(16:9)</PresentationFormat>
  <Paragraphs>347</Paragraphs>
  <Slides>46</Slides>
  <Notes>5</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moban</vt:lpstr>
      <vt:lpstr>Robotium自动化测试框架</vt:lpstr>
      <vt:lpstr>本章大纲</vt:lpstr>
      <vt:lpstr>Android单元测试类</vt:lpstr>
      <vt:lpstr>Instrumentation框架</vt:lpstr>
      <vt:lpstr>Instrumentation框架</vt:lpstr>
      <vt:lpstr>本章大纲</vt:lpstr>
      <vt:lpstr>Robotium介绍</vt:lpstr>
      <vt:lpstr>Robotium提供的类</vt:lpstr>
      <vt:lpstr>Robotium提供的类</vt:lpstr>
      <vt:lpstr>本章大纲</vt:lpstr>
      <vt:lpstr>第一个Robotium实例</vt:lpstr>
      <vt:lpstr>导入样例项目</vt:lpstr>
      <vt:lpstr>样例结构分析</vt:lpstr>
      <vt:lpstr>样例代码分析</vt:lpstr>
      <vt:lpstr>robotium测试代码解析</vt:lpstr>
      <vt:lpstr>robotium测试代码解析</vt:lpstr>
      <vt:lpstr>robotium白盒自动化测试</vt:lpstr>
      <vt:lpstr>robotium白盒自动化测试</vt:lpstr>
      <vt:lpstr>本章大纲</vt:lpstr>
      <vt:lpstr>robotium录制回放工具</vt:lpstr>
      <vt:lpstr>robotium recorder-Settings</vt:lpstr>
      <vt:lpstr>robotium recorder录制回放脚本</vt:lpstr>
      <vt:lpstr>转换为Junit4</vt:lpstr>
      <vt:lpstr>常见错误</vt:lpstr>
      <vt:lpstr>本章大纲</vt:lpstr>
      <vt:lpstr>robotium录制回放工具</vt:lpstr>
      <vt:lpstr>robotium录制回放工具</vt:lpstr>
      <vt:lpstr>PowerPoint 演示文稿</vt:lpstr>
      <vt:lpstr>robotium黑盒自动化测试</vt:lpstr>
      <vt:lpstr>本章大纲</vt:lpstr>
      <vt:lpstr>Robotium的控件获取、操作及断言</vt:lpstr>
      <vt:lpstr>控件获取</vt:lpstr>
      <vt:lpstr>控件获取</vt:lpstr>
      <vt:lpstr>控件获取</vt:lpstr>
      <vt:lpstr>控件操作-点击、长按操作</vt:lpstr>
      <vt:lpstr>控件操作-操作输入框</vt:lpstr>
      <vt:lpstr>控件操作-操作输入框</vt:lpstr>
      <vt:lpstr>控件操作-滑动、滚动</vt:lpstr>
      <vt:lpstr>控件操作-搜索与等待</vt:lpstr>
      <vt:lpstr>控件操作-搜索与等待</vt:lpstr>
      <vt:lpstr>控件操作-截图及其他</vt:lpstr>
      <vt:lpstr>控件操作-WebView支持</vt:lpstr>
      <vt:lpstr>控件操作-WebView支持</vt:lpstr>
      <vt:lpstr>Robotium中的断言</vt:lpstr>
      <vt:lpstr>本章大纲</vt:lpstr>
      <vt:lpstr>测试用例脚本的批量运行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321</cp:revision>
  <dcterms:created xsi:type="dcterms:W3CDTF">2016-07-01T09:30:16Z</dcterms:created>
  <dcterms:modified xsi:type="dcterms:W3CDTF">2019-04-17T05:41:48Z</dcterms:modified>
</cp:coreProperties>
</file>