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305" r:id="rId8"/>
    <p:sldId id="266" r:id="rId9"/>
    <p:sldId id="262" r:id="rId10"/>
    <p:sldId id="306" r:id="rId11"/>
    <p:sldId id="263" r:id="rId12"/>
    <p:sldId id="297" r:id="rId13"/>
    <p:sldId id="264" r:id="rId14"/>
    <p:sldId id="267" r:id="rId15"/>
    <p:sldId id="300" r:id="rId16"/>
    <p:sldId id="268" r:id="rId17"/>
    <p:sldId id="298" r:id="rId18"/>
    <p:sldId id="302" r:id="rId19"/>
    <p:sldId id="272" r:id="rId20"/>
    <p:sldId id="270" r:id="rId21"/>
    <p:sldId id="271" r:id="rId22"/>
    <p:sldId id="273" r:id="rId23"/>
    <p:sldId id="275" r:id="rId24"/>
    <p:sldId id="274" r:id="rId25"/>
    <p:sldId id="287" r:id="rId26"/>
    <p:sldId id="308" r:id="rId27"/>
    <p:sldId id="307" r:id="rId28"/>
    <p:sldId id="286" r:id="rId29"/>
    <p:sldId id="277" r:id="rId30"/>
    <p:sldId id="283" r:id="rId31"/>
    <p:sldId id="284" r:id="rId32"/>
    <p:sldId id="279" r:id="rId33"/>
    <p:sldId id="280" r:id="rId34"/>
    <p:sldId id="281" r:id="rId35"/>
    <p:sldId id="291" r:id="rId36"/>
    <p:sldId id="290" r:id="rId37"/>
    <p:sldId id="299" r:id="rId38"/>
    <p:sldId id="295" r:id="rId39"/>
    <p:sldId id="296" r:id="rId40"/>
    <p:sldId id="293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5" autoAdjust="0"/>
    <p:restoredTop sz="92251" autoAdjust="0"/>
  </p:normalViewPr>
  <p:slideViewPr>
    <p:cSldViewPr>
      <p:cViewPr varScale="1">
        <p:scale>
          <a:sx n="71" d="100"/>
          <a:sy n="71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2.3</a:t>
            </a:r>
            <a:r>
              <a:rPr lang="en-US" altLang="zh-CN" baseline="0" dirty="0" smtClean="0"/>
              <a:t> Instrumentation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1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选择了</a:t>
            </a:r>
            <a:r>
              <a:rPr lang="en-US" altLang="zh-CN" dirty="0" smtClean="0"/>
              <a:t>client-server</a:t>
            </a:r>
            <a:r>
              <a:rPr lang="zh-CN" altLang="en-US" dirty="0" smtClean="0"/>
              <a:t>的设计模式。只要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能够发送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请求给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，那么的话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用什么语言来实现都是可以的，这就是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如何做到支持多语言的；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服务端是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写的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补充：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Native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指的是基于智能手机本地操作系统如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并使用原生编程语言（如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上使用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）编写并运行的第三方应用程序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Mobile Web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指的是基于</a:t>
            </a: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的系统和应用</a:t>
            </a: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ClrTx/>
              <a:buNone/>
            </a:pPr>
            <a:r>
              <a:rPr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Hybrid Application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指的是在手机原生应用程序中嵌入了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，通过</a:t>
            </a:r>
            <a:r>
              <a:rPr lang="en-US" altLang="zh-CN" sz="12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可以访问网页的内容</a:t>
            </a:r>
            <a:r>
              <a:rPr lang="zh-CN" altLang="en-US" sz="1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8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▪   中间的是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启动一个服务（</a:t>
            </a:r>
            <a:r>
              <a:rPr lang="en-US" altLang="zh-CN" dirty="0" smtClean="0"/>
              <a:t>4723</a:t>
            </a:r>
            <a:r>
              <a:rPr lang="zh-CN" altLang="en-US" dirty="0" smtClean="0"/>
              <a:t>端口），与</a:t>
            </a:r>
            <a:r>
              <a:rPr lang="en-US" altLang="zh-CN" dirty="0" smtClean="0"/>
              <a:t>Selenium-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测试框架相类似，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支持标准的</a:t>
            </a:r>
            <a:r>
              <a:rPr lang="en-US" altLang="zh-CN" dirty="0" err="1" smtClean="0"/>
              <a:t>WebDriver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JSONWireProtocol</a:t>
            </a:r>
            <a:r>
              <a:rPr lang="zh-CN" altLang="en-US" dirty="0" smtClean="0"/>
              <a:t>。 它提供一套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 ，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WebDriver</a:t>
            </a:r>
            <a:r>
              <a:rPr lang="zh-CN" altLang="en-US" dirty="0" smtClean="0"/>
              <a:t>标准请求，解析请求内容，调用对应框架相应操作 ； </a:t>
            </a:r>
          </a:p>
          <a:p>
            <a:r>
              <a:rPr lang="zh-CN" altLang="en-US" dirty="0" smtClean="0"/>
              <a:t>▪   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会把请求转发给中间件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，它是用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编写的，安装在手机上。 </a:t>
            </a:r>
            <a:r>
              <a:rPr lang="en-US" altLang="zh-CN" dirty="0" smtClean="0"/>
              <a:t>Bootstrap.jar</a:t>
            </a:r>
            <a:r>
              <a:rPr lang="zh-CN" altLang="en-US" dirty="0" smtClean="0"/>
              <a:t>接收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命令，最终通过调用</a:t>
            </a:r>
            <a:r>
              <a:rPr lang="en-US" altLang="zh-CN" dirty="0" smtClean="0"/>
              <a:t>UiAutomator </a:t>
            </a:r>
            <a:r>
              <a:rPr lang="zh-CN" altLang="en-US" dirty="0" smtClean="0"/>
              <a:t>的命令实现 ； </a:t>
            </a:r>
          </a:p>
          <a:p>
            <a:r>
              <a:rPr lang="zh-CN" altLang="en-US" dirty="0" smtClean="0"/>
              <a:t>  ▪   执行结果由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返回给</a:t>
            </a:r>
            <a:r>
              <a:rPr lang="en-US" altLang="zh-CN" dirty="0" smtClean="0"/>
              <a:t>Appium Server</a:t>
            </a:r>
            <a:r>
              <a:rPr lang="zh-CN" altLang="en-US" dirty="0" smtClean="0"/>
              <a:t>； </a:t>
            </a:r>
          </a:p>
          <a:p>
            <a:r>
              <a:rPr lang="zh-CN" altLang="en-US" dirty="0" smtClean="0"/>
              <a:t>▪  </a:t>
            </a:r>
            <a:r>
              <a:rPr lang="en-US" altLang="zh-CN" dirty="0" smtClean="0"/>
              <a:t>Appium</a:t>
            </a:r>
            <a:r>
              <a:rPr lang="zh-CN" altLang="en-US" dirty="0" smtClean="0"/>
              <a:t>还用到了</a:t>
            </a:r>
            <a:r>
              <a:rPr lang="en-US" altLang="zh-CN" dirty="0" err="1" smtClean="0"/>
              <a:t>Chromedriver</a:t>
            </a:r>
            <a:r>
              <a:rPr lang="zh-CN" altLang="en-US" dirty="0" smtClean="0"/>
              <a:t>来支持基于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0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负责启动服务端时的参数设置</a:t>
            </a:r>
            <a:r>
              <a:rPr lang="en-US" altLang="zh-CN" dirty="0" smtClean="0"/>
              <a:t>,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的时候是必须提供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8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8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element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事件默认是去</a:t>
            </a:r>
            <a:r>
              <a:rPr lang="en-US" altLang="zh-CN" dirty="0" smtClean="0"/>
              <a:t>tap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的中间位置坐标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7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241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33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47114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613" y="152400"/>
            <a:ext cx="609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613" y="152400"/>
            <a:ext cx="609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1484313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313" y="698500"/>
            <a:ext cx="62261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9872" y="2276872"/>
            <a:ext cx="4104456" cy="1472184"/>
          </a:xfrm>
        </p:spPr>
        <p:txBody>
          <a:bodyPr/>
          <a:lstStyle/>
          <a:p>
            <a:r>
              <a:rPr lang="en-US" altLang="zh-CN" sz="6000" dirty="0" smtClean="0">
                <a:solidFill>
                  <a:schemeClr val="bg1"/>
                </a:solidFill>
              </a:rPr>
              <a:t>Appium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3429000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http://appium.io/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https://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github.com/appium/appium/tree/master/docs/cn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github.com/appium/appium/tree/master/sample-code</a:t>
            </a:r>
          </a:p>
          <a:p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https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://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static.javadoc.io/io.appium/java-client/7.0.0/io/appium/java_client/touch/package-summary.html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9" y="1052736"/>
            <a:ext cx="1080119" cy="5760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/>
              <a:t>脚本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11560" y="2636912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Appium</a:t>
            </a:r>
            <a:r>
              <a:rPr lang="en-US" altLang="zh-CN" sz="2800" dirty="0" smtClean="0"/>
              <a:t> Server</a:t>
            </a:r>
            <a:endParaRPr lang="zh-CN" altLang="en-US" sz="2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4221088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UiAutomator</a:t>
            </a:r>
            <a:endParaRPr lang="zh-CN" altLang="en-US" sz="28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11560" y="5661248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手机执行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405973" y="1076001"/>
            <a:ext cx="108011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3600" dirty="0" smtClean="0"/>
              <a:t>Java</a:t>
            </a:r>
            <a:endParaRPr lang="zh-CN" altLang="en-US" sz="3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33964" y="2660177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Appium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189948" y="4244353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2800" dirty="0" err="1" smtClean="0"/>
              <a:t>AndroidSDK</a:t>
            </a:r>
            <a:endParaRPr lang="zh-CN" altLang="en-US" sz="2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333964" y="5684513"/>
            <a:ext cx="43924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手机模拟器</a:t>
            </a:r>
            <a:endParaRPr lang="zh-CN" altLang="en-US" sz="2800" dirty="0"/>
          </a:p>
        </p:txBody>
      </p:sp>
      <p:sp>
        <p:nvSpPr>
          <p:cNvPr id="4" name="下箭头 3"/>
          <p:cNvSpPr/>
          <p:nvPr/>
        </p:nvSpPr>
        <p:spPr bwMode="auto">
          <a:xfrm>
            <a:off x="899592" y="1916832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1051992" y="3236241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1051992" y="4723702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5694004" y="1852029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5726052" y="3369914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下箭头 16"/>
          <p:cNvSpPr/>
          <p:nvPr/>
        </p:nvSpPr>
        <p:spPr bwMode="auto">
          <a:xfrm>
            <a:off x="5931206" y="4822701"/>
            <a:ext cx="504056" cy="9151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2411760" y="1364033"/>
            <a:ext cx="2448272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419872" y="2748245"/>
            <a:ext cx="1730787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006335" y="4309156"/>
            <a:ext cx="1997713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2745087" y="5753735"/>
            <a:ext cx="1997713" cy="487996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1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352928" cy="5805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1.Android Studio 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2.JDK8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D:\Users\think\AppData\Local\Android\sdk\platform-tools 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3.selenium: </a:t>
            </a: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java-client-7.0.0.jar</a:t>
            </a: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selenium-server-standalone-3.141.59.jar</a:t>
            </a:r>
            <a:endParaRPr lang="zh-CN" altLang="zh-CN" sz="3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官网下载地址</a:t>
            </a: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: http://docs.seleniumhq.org/download/</a:t>
            </a:r>
            <a:endParaRPr lang="zh-CN" altLang="zh-CN" sz="3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4.Appium</a:t>
            </a:r>
            <a:r>
              <a:rPr lang="zh-CN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>
                <a:latin typeface="宋体" panose="02010600030101010101" pitchFamily="2" charset="-122"/>
                <a:ea typeface="宋体" panose="02010600030101010101" pitchFamily="2" charset="-122"/>
              </a:rPr>
              <a:t>https://github.com/appium/appium-desktop/releases 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3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模拟器</a:t>
            </a:r>
            <a:endParaRPr lang="en-US" altLang="zh-CN" sz="3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</a:pP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9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" y="980728"/>
            <a:ext cx="3635438" cy="464185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module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文件夹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libs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19" y="1099049"/>
            <a:ext cx="7419181" cy="27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849325"/>
            <a:ext cx="5353396" cy="27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DesiredCapabilities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80920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DesiredCapability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对象，包含一组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值。它由客户端发送给服务端，告诉服务端期望的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（可以理解为一种能力）有哪些，然后服务端根据这些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创建自动化会话（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次测试是启动浏览器还是启动移动设备？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andorid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package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什么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://github.com/appium/appium/blob/master/docs/cn/writing-running-appium/caps.md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 smtClean="0"/>
              <a:t>常用参数</a:t>
            </a:r>
            <a:endParaRPr lang="en-US" altLang="zh-CN" dirty="0" smtClean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47956"/>
              </p:ext>
            </p:extLst>
          </p:nvPr>
        </p:nvGraphicFramePr>
        <p:xfrm>
          <a:off x="755576" y="1844824"/>
          <a:ext cx="7848872" cy="424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051"/>
                <a:gridCol w="5017821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参数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automationName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appium</a:t>
                      </a:r>
                      <a:r>
                        <a:rPr lang="zh-CN" altLang="en-US" dirty="0" smtClean="0"/>
                        <a:t>（默认）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测试的设备名称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platformVersion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平台版本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appPackage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java package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appActivity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待测试的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Activity</a:t>
                      </a:r>
                      <a:r>
                        <a:rPr lang="zh-CN" altLang="en-US" dirty="0" smtClean="0"/>
                        <a:t>名字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应用的绝对路径，注意一定是绝对路径。如果指定了</a:t>
                      </a:r>
                      <a:r>
                        <a:rPr lang="en-US" altLang="zh-CN" dirty="0" err="1" smtClean="0"/>
                        <a:t>appPackage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err="1" smtClean="0"/>
                        <a:t>appActivity</a:t>
                      </a:r>
                      <a:r>
                        <a:rPr lang="zh-CN" altLang="en-US" dirty="0" smtClean="0"/>
                        <a:t>的话，这个属性是可以不设置的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/Android/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noReset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unicodeKeyboard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支持中文输入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查看包名与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启动待测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开启日志输出：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logcat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findstr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START</a:t>
            </a:r>
          </a:p>
          <a:p>
            <a:pPr>
              <a:buClrTx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aapt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dump badging d:/todolist.apk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70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3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 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findElementsById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findElementByClassName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findElementByAccessibilityId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findElementByTagName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findElementByXPath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resource-id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By.id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表示文本内容 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By.className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一个页面多数情况下会出现多个相同的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测试一般不用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content-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注释，在查找元素时与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一样都用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By.AccessibilityId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，不常用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手机中定位一般用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就可以了。手机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页面简单，一般情况下不会出现相同的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52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032" y="1046350"/>
            <a:ext cx="871296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element =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”));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或者可以这样写：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43151"/>
            <a:ext cx="598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通过</a:t>
            </a:r>
            <a:r>
              <a:rPr lang="en-US" altLang="zh-CN" dirty="0"/>
              <a:t>NAME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认为是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，那么代码就是这样写的：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6" y="4509120"/>
            <a:ext cx="7285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15974" y="1268760"/>
            <a:ext cx="7175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ClassName</a:t>
            </a:r>
            <a:r>
              <a:rPr lang="zh-CN" altLang="en-US" dirty="0"/>
              <a:t>定位元素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classname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查找元素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By.className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或者这样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WebElement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el = </a:t>
            </a:r>
            <a:r>
              <a:rPr lang="en-US" altLang="zh-CN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driver.findElementByClassName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android.widget.Button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");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93096"/>
            <a:ext cx="632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AccessibilityId</a:t>
            </a:r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“content-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的属性值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0" y="3479651"/>
            <a:ext cx="6570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772816"/>
            <a:ext cx="8740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AccessibilityId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driver.findElementByAccessibilityId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</a:t>
            </a:r>
            <a:r>
              <a:rPr lang="en-US" altLang="zh-CN" dirty="0" err="1"/>
              <a:t>Xpath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3" y="1052736"/>
            <a:ext cx="9217024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定位执行效率是比较低的，也就是说遇到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的定位代码的时候，执行比较慢。迫不得已的情况下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不用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定位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方式。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el=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android.widget.FrameLayout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[2]/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</a:t>
            </a:r>
            <a:r>
              <a:rPr lang="en-US" altLang="zh-CN" sz="1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Conta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ct</a:t>
            </a: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']"));</a:t>
            </a: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s-E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s-E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WebElement 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el = </a:t>
            </a:r>
            <a:r>
              <a:rPr lang="es-E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driver.findElementByX</a:t>
            </a:r>
            <a:r>
              <a:rPr lang="es-E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es-E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Contact']");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控件的操作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107" y="908720"/>
            <a:ext cx="8416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Appium</a:t>
            </a:r>
            <a:r>
              <a:rPr lang="zh-CN" altLang="en-US" sz="2800" dirty="0"/>
              <a:t>的辅助</a:t>
            </a:r>
            <a:r>
              <a:rPr lang="zh-CN" altLang="en-US" sz="2800" dirty="0" smtClean="0"/>
              <a:t>类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TouchAction 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主要针对手势操作，比如滑动、长按、拖动等。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772816"/>
            <a:ext cx="788436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长按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WebElement node=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driver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.findElementById(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"toDoItemDetailTv"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);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TouchAction dragNDrop = 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TouchAction(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driver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.longPress(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element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(node)).perform();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7637" y="3722382"/>
            <a:ext cx="8532439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滑动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private final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ActionSupplier&lt;AndroidTouchAction&gt;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verticalSwiping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= ()-&gt;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AndroidTouchAction(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driver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        .press(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element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driver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.findElementByAccessibilityId(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"Gallery"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        .waitAction(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waitOptions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ofSeconds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        .moveTo(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element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driver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.findElementByAccessibilityId(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"Auto Complete"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)))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               .release();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68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控件的操作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107" y="908720"/>
            <a:ext cx="84166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Appium</a:t>
            </a:r>
            <a:r>
              <a:rPr lang="zh-CN" altLang="en-US" sz="2800" dirty="0"/>
              <a:t>的辅助</a:t>
            </a:r>
            <a:r>
              <a:rPr lang="zh-CN" altLang="en-US" sz="2800" dirty="0" smtClean="0"/>
              <a:t>类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TouchAction 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主要针对手势操作，比如滑动、长按、拖动等。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5220" y="1988840"/>
            <a:ext cx="7884368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拖动</a:t>
            </a:r>
            <a:endParaRPr lang="en-US" altLang="zh-CN" sz="24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/>
              <a:t>TouchAction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dragNDrop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</a:t>
            </a:r>
            <a:r>
              <a:rPr lang="en-US" altLang="zh-CN" sz="2400" dirty="0" err="1"/>
              <a:t>TouchAction</a:t>
            </a:r>
            <a:r>
              <a:rPr lang="en-US" altLang="zh-CN" sz="2400" dirty="0"/>
              <a:t>(</a:t>
            </a:r>
            <a:r>
              <a:rPr lang="en-US" altLang="zh-CN" sz="2400" b="1" dirty="0"/>
              <a:t>driver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.</a:t>
            </a:r>
            <a:r>
              <a:rPr lang="en-US" altLang="zh-CN" sz="2400" dirty="0" err="1"/>
              <a:t>longPress</a:t>
            </a:r>
            <a:r>
              <a:rPr lang="en-US" altLang="zh-CN" sz="2400" dirty="0"/>
              <a:t>(</a:t>
            </a:r>
            <a:r>
              <a:rPr lang="en-US" altLang="zh-CN" sz="2400" i="1" dirty="0"/>
              <a:t>element</a:t>
            </a:r>
            <a:r>
              <a:rPr lang="en-US" altLang="zh-CN" sz="2400" dirty="0"/>
              <a:t>(dragDot1))</a:t>
            </a:r>
            <a:br>
              <a:rPr lang="en-US" altLang="zh-CN" sz="2400" dirty="0"/>
            </a:br>
            <a:r>
              <a:rPr lang="en-US" altLang="zh-CN" sz="2400" dirty="0"/>
              <a:t>        .</a:t>
            </a:r>
            <a:r>
              <a:rPr lang="en-US" altLang="zh-CN" sz="2400" dirty="0" err="1"/>
              <a:t>moveTo</a:t>
            </a:r>
            <a:r>
              <a:rPr lang="en-US" altLang="zh-CN" sz="2400" dirty="0"/>
              <a:t>(</a:t>
            </a:r>
            <a:r>
              <a:rPr lang="en-US" altLang="zh-CN" sz="2400" i="1" dirty="0"/>
              <a:t>element</a:t>
            </a:r>
            <a:r>
              <a:rPr lang="en-US" altLang="zh-CN" sz="2400" dirty="0"/>
              <a:t>(dragDot3))</a:t>
            </a:r>
            <a:br>
              <a:rPr lang="en-US" altLang="zh-CN" sz="2400" dirty="0"/>
            </a:br>
            <a:r>
              <a:rPr lang="en-US" altLang="zh-CN" sz="2400" dirty="0"/>
              <a:t>        .release();</a:t>
            </a:r>
            <a:br>
              <a:rPr lang="en-US" altLang="zh-CN" sz="2400" dirty="0"/>
            </a:br>
            <a:r>
              <a:rPr lang="en-US" altLang="zh-CN" sz="2400" dirty="0" err="1"/>
              <a:t>dragNDrop.perform</a:t>
            </a:r>
            <a:r>
              <a:rPr lang="en-US" altLang="zh-CN" sz="2400" dirty="0"/>
              <a:t>();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7637" y="4768822"/>
            <a:ext cx="853243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9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实例代码解释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82047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driver.resetApp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（先</a:t>
            </a:r>
            <a:r>
              <a:rPr lang="en-US" altLang="zh-CN" dirty="0"/>
              <a:t>close</a:t>
            </a:r>
            <a:r>
              <a:rPr lang="zh-CN" altLang="en-US" dirty="0"/>
              <a:t>再</a:t>
            </a:r>
            <a:r>
              <a:rPr lang="en-US" altLang="zh-CN" dirty="0" smtClean="0"/>
              <a:t>launch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、打开指定的</a:t>
            </a:r>
            <a:r>
              <a:rPr lang="en-US" altLang="zh-CN" dirty="0" smtClean="0"/>
              <a:t>Activity</a:t>
            </a:r>
          </a:p>
          <a:p>
            <a:pPr marL="0" indent="0">
              <a:buNone/>
            </a:pPr>
            <a:r>
              <a:rPr lang="en-US" altLang="zh-CN" sz="2000" dirty="0" smtClean="0"/>
              <a:t>Activity </a:t>
            </a:r>
            <a:r>
              <a:rPr lang="en-US" altLang="zh-CN" sz="2000" dirty="0"/>
              <a:t>activity = </a:t>
            </a:r>
            <a:r>
              <a:rPr lang="en-US" altLang="zh-CN" sz="2000" b="1" dirty="0"/>
              <a:t>new </a:t>
            </a:r>
            <a:r>
              <a:rPr lang="en-US" altLang="zh-CN" sz="2000" dirty="0"/>
              <a:t>Activity(</a:t>
            </a:r>
            <a:r>
              <a:rPr lang="en-US" altLang="zh-CN" sz="2000" b="1" dirty="0"/>
              <a:t>"</a:t>
            </a:r>
            <a:r>
              <a:rPr lang="en-US" altLang="zh-CN" sz="2000" b="1" dirty="0" err="1"/>
              <a:t>io.appium.android.apis</a:t>
            </a:r>
            <a:r>
              <a:rPr lang="en-US" altLang="zh-CN" sz="2000" b="1" dirty="0"/>
              <a:t>"</a:t>
            </a:r>
            <a:r>
              <a:rPr lang="en-US" altLang="zh-CN" sz="2000" dirty="0"/>
              <a:t>, </a:t>
            </a:r>
            <a:r>
              <a:rPr lang="en-US" altLang="zh-CN" sz="2000" b="1" dirty="0"/>
              <a:t>".</a:t>
            </a:r>
            <a:r>
              <a:rPr lang="en-US" altLang="zh-CN" sz="2000" b="1" dirty="0" err="1"/>
              <a:t>view.DragAndDropDemo</a:t>
            </a:r>
            <a:r>
              <a:rPr lang="en-US" altLang="zh-CN" sz="2000" b="1" dirty="0"/>
              <a:t>"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b="1" dirty="0" err="1"/>
              <a:t>driver</a:t>
            </a:r>
            <a:r>
              <a:rPr lang="en-US" altLang="zh-CN" sz="2000" dirty="0" err="1"/>
              <a:t>.startActivity</a:t>
            </a:r>
            <a:r>
              <a:rPr lang="en-US" altLang="zh-CN" sz="2000" dirty="0"/>
              <a:t>(activity</a:t>
            </a:r>
            <a:r>
              <a:rPr lang="en-US" altLang="zh-CN" sz="2000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err="1"/>
              <a:t>driver</a:t>
            </a:r>
            <a:r>
              <a:rPr lang="en-US" altLang="zh-CN" dirty="0" err="1"/>
              <a:t>.getContext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/>
              <a:t>获取当前上下文，返回值含</a:t>
            </a:r>
            <a:r>
              <a:rPr lang="en-US" altLang="zh-CN" dirty="0" err="1">
                <a:solidFill>
                  <a:srgbClr val="FF0000"/>
                </a:solidFill>
              </a:rPr>
              <a:t>NATIVE_APP</a:t>
            </a:r>
            <a:r>
              <a:rPr lang="zh-CN" altLang="en-US" dirty="0"/>
              <a:t>则为原生控件；返回值含</a:t>
            </a:r>
            <a:r>
              <a:rPr lang="en-US" altLang="zh-CN" dirty="0" err="1">
                <a:solidFill>
                  <a:srgbClr val="FF0000"/>
                </a:solidFill>
              </a:rPr>
              <a:t>WEBVIEW</a:t>
            </a:r>
            <a:r>
              <a:rPr lang="zh-CN" altLang="en-US" dirty="0"/>
              <a:t>则为</a:t>
            </a:r>
            <a:r>
              <a:rPr lang="en-US" altLang="zh-CN" dirty="0"/>
              <a:t>web</a:t>
            </a:r>
            <a:r>
              <a:rPr lang="zh-CN" altLang="en-US" dirty="0"/>
              <a:t>控件。</a:t>
            </a:r>
          </a:p>
        </p:txBody>
      </p:sp>
    </p:spTree>
    <p:extLst>
      <p:ext uri="{BB962C8B-B14F-4D97-AF65-F5344CB8AC3E}">
        <p14:creationId xmlns:p14="http://schemas.microsoft.com/office/powerpoint/2010/main" val="1154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处理</a:t>
            </a:r>
            <a:r>
              <a:rPr lang="zh-CN" altLang="en-US" dirty="0"/>
              <a:t>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浏览器中安装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插件来捕获页面元素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19104"/>
            <a:ext cx="7815411" cy="329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10801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机上打开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浏览器，然后在地址栏输入：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chrome://inspect/#devices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3743" r="3771" b="-3743"/>
          <a:stretch/>
        </p:blipFill>
        <p:spPr bwMode="auto">
          <a:xfrm>
            <a:off x="683568" y="2348879"/>
            <a:ext cx="529473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形标注 3"/>
          <p:cNvSpPr/>
          <p:nvPr/>
        </p:nvSpPr>
        <p:spPr bwMode="auto">
          <a:xfrm>
            <a:off x="4427984" y="2132856"/>
            <a:ext cx="4176464" cy="2382960"/>
          </a:xfrm>
          <a:prstGeom prst="wedgeEllipseCallout">
            <a:avLst>
              <a:gd name="adj1" fmla="val -81218"/>
              <a:gd name="adj2" fmla="val 810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如果你点击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inspect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打开的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DevTools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窗口一片空白，且刷新无效时，那极有可能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是无法访问谷歌服务器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开源、跨平台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的测试框架，可以用来测试原生，移动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及混合的移动端应用，支持</a:t>
            </a:r>
            <a:r>
              <a:rPr lang="en-US" altLang="zh-CN" sz="28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平台的测试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架构，基于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WebDriver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JSONWireProtocol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统一接口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来驱动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Android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UIAutomator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r>
              <a:rPr lang="zh-CN" altLang="en-US" sz="24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chemeClr val="tx1"/>
              </a:buClr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https://github.com/appium/appium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30791"/>
            <a:ext cx="7246937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5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处理纯</a:t>
            </a:r>
            <a:r>
              <a:rPr lang="en-US" altLang="zh-CN" dirty="0"/>
              <a:t>web</a:t>
            </a:r>
            <a:r>
              <a:rPr lang="zh-CN" altLang="en-US" dirty="0"/>
              <a:t>应用元素定位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0" y="1268760"/>
            <a:ext cx="8635187" cy="475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appium-chromedriver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\win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的版本是否支持当前的被测浏览器版本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处理纯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b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1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定位</a:t>
            </a:r>
            <a:r>
              <a:rPr lang="zh-CN" altLang="en-US" dirty="0"/>
              <a:t>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混合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应用是原生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APP+webview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组成的，可以简单的理解为一个原生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的外壳，内部全是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页面。在处理这样的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时候，需要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先定位原生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上的按钮或者链接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切换，然后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点击按钮或者链接，然后经过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提供的方法，进入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像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可以提供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的定位工具和方法进行元素定位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定位混合应用元素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574" y="908720"/>
            <a:ext cx="8568952" cy="4641850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driver.getContextHandles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，原生应用会有一个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NATIVE_APP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WEBVIEW_XXX_XXX_XX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，确定了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之后，使用：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driver.context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8" y="3933056"/>
            <a:ext cx="657066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4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显示等待就是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一个需要定位的元素，元素出现就停止等待，开始执行代码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等待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秒，每两秒检查一次是否成功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429000"/>
            <a:ext cx="649446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2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隐示</a:t>
            </a:r>
            <a:r>
              <a:rPr lang="zh-CN" altLang="en-US" dirty="0" smtClean="0"/>
              <a:t>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803374"/>
            <a:ext cx="806489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隐示等待是等待页面加载时间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，设置一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个超时时间，如果在设置的时间内页面加载完成就立即继续执行。如果一直不能完全加载，规定时间到后会报出异常。此处设置是全局设置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pageLoadTimeout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是等待页面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加载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implicitlyWait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是识别对象超时时间，如果在规定的时间内无法定位元素就报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错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setScriptTimeout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设置异步脚本超时时间，也就是有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async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809241"/>
            <a:ext cx="68373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官方实例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在项目中的应用</a:t>
            </a:r>
            <a:endParaRPr lang="en-US" altLang="zh-CN" sz="3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第一，被测试程序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主要变化的地方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是什么，是否适合用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自动化测试。如果应用程序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变化概率比较小，代码变动主要是下层逻辑，这样的程序比较适合做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自动化测试。如果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变化大，那么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自动化脚本维护成本就会很大，自动化测试投入产出比不高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第二，被测试的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程序是什么类型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的应用。比如游戏类的测试，可能很多的画面都是通过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无法找到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OpenGL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直接渲染出来的画面里的元素，而且从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上去验证游戏画面非常困难，在这种情况，如果通过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实施自动化测试可能需要大量的后期人工检查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测试脚本设计思想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52736"/>
            <a:ext cx="8784976" cy="46418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第三，自动化测试的目标是什么，是否对测试的运行时间有要求。如果自动化的目标是快速地回归，要求测试脚本短时间内完成大批脚本的运行的话，此时可能不适合用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第四，自动化测试是否要脱机执行。比如性能测试中的耗电量测试，必须断开与电脑的连接，否则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线会给手机充电。由于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是必须与电脑连接的，以上的场景就不能通过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来实施自动化，可以考虑选择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第五，如果选择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来实施自动化测试，什么语言比较合适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8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 smtClean="0"/>
              <a:t>设计理念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8208912" cy="4641850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需要为了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自动化，而且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重新编译或修改测试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不必局限于某种语言或者框架来编写和运行测试脚本的运行 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个移动自动化的框架不应该在接口上重复造轮子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端自动化测试应该是开源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2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60432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里面有个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BaseTest.java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这个类的主要作用是启动和关闭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pages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存放页面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元素类，每一个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类，都是一个页面，存放的都是对应页面的所有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元素及操作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testcases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存放测试用例的地方，在这个包下，还会有很多子包，子包的个数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根据测试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的系统的模块来划分，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比如有登录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模块，首页模块等，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那么子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包的名字就应该写成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home</a:t>
            </a:r>
          </a:p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utils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封装了各种工具类，包括读取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excel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封装类，读取数据库类，读取属性文件类和生成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的类等。</a:t>
            </a:r>
          </a:p>
        </p:txBody>
      </p:sp>
    </p:spTree>
    <p:extLst>
      <p:ext uri="{BB962C8B-B14F-4D97-AF65-F5344CB8AC3E}">
        <p14:creationId xmlns:p14="http://schemas.microsoft.com/office/powerpoint/2010/main" val="31423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Appium</a:t>
            </a:r>
            <a:r>
              <a:rPr lang="zh-CN" altLang="en-US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13384"/>
            <a:ext cx="8928992" cy="55446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跨架构：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native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hybird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跨设备：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firefox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 err="1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跨语言：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ruby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nodejs</a:t>
            </a:r>
            <a:r>
              <a:rPr lang="en-US" altLang="zh-CN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跨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：可以在多个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交互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不依赖源代码</a:t>
            </a:r>
            <a:endParaRPr lang="en-US" altLang="zh-CN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不限制测试框架和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平台</a:t>
            </a:r>
            <a:endParaRPr lang="en-US" altLang="zh-CN" sz="3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57388"/>
            <a:ext cx="7907761" cy="32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Appium</a:t>
            </a:r>
            <a:r>
              <a:rPr lang="zh-CN" altLang="en-US" dirty="0"/>
              <a:t>架构原理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047875"/>
            <a:ext cx="7046913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框架的核心。它是一个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服务器的主要功能是接受从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客户端发起的连接，监听从客户端发送来的命令，将命令发送给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）执行，并将命令的执行结果通过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应答反馈给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手机上运行的一个应用程序，它在手机上扮演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服务器的角色。当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服务器需要运行命令时，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服务器会与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通信，并把命令发送给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负责运行测试命令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客户端。它主要是指实现了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，它负责与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服务器建立连接，并将测试脚本的指令发送到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服务器。现有的客户端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有多种语言的实现，包括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Object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的测试是在这些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的基础上进行开发的。</a:t>
            </a: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Appium</a:t>
            </a:r>
            <a:r>
              <a:rPr lang="zh-CN" altLang="en-US" dirty="0"/>
              <a:t>的技术架构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OS: Apple’s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UIAutomation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Android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2.3+: Google’s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Instrumentation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 4.2+: Google’s 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5084</TotalTime>
  <Words>1911</Words>
  <Application>Microsoft Office PowerPoint</Application>
  <PresentationFormat>全屏显示(4:3)</PresentationFormat>
  <Paragraphs>222</Paragraphs>
  <Slides>40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Appium</vt:lpstr>
      <vt:lpstr>本章大纲</vt:lpstr>
      <vt:lpstr>Appium介绍</vt:lpstr>
      <vt:lpstr>Appium设计理念</vt:lpstr>
      <vt:lpstr>Appium的特点</vt:lpstr>
      <vt:lpstr>Appium架构原理</vt:lpstr>
      <vt:lpstr>Appium架构原理</vt:lpstr>
      <vt:lpstr>Appium架构原理</vt:lpstr>
      <vt:lpstr>Appium的技术架构</vt:lpstr>
      <vt:lpstr>安装与配置</vt:lpstr>
      <vt:lpstr>安装与配置</vt:lpstr>
      <vt:lpstr>本章大纲</vt:lpstr>
      <vt:lpstr>使用步骤</vt:lpstr>
      <vt:lpstr>DesiredCapabilities</vt:lpstr>
      <vt:lpstr>Desired Capabilities</vt:lpstr>
      <vt:lpstr>查看包名与Activity</vt:lpstr>
      <vt:lpstr>本章大纲</vt:lpstr>
      <vt:lpstr>APPIUM定位原生应用元素 </vt:lpstr>
      <vt:lpstr>APPIUM定位原生应用元素 </vt:lpstr>
      <vt:lpstr>通过ID定位元素</vt:lpstr>
      <vt:lpstr>通过NAME定位元素</vt:lpstr>
      <vt:lpstr>通过ClassName定位元素 </vt:lpstr>
      <vt:lpstr>通过AccessibilityId定位元素</vt:lpstr>
      <vt:lpstr> 通过Xpath定位</vt:lpstr>
      <vt:lpstr>控件的操作方法</vt:lpstr>
      <vt:lpstr>控件的操作方法</vt:lpstr>
      <vt:lpstr>实例代码解释</vt:lpstr>
      <vt:lpstr>Appium处理纯web应用元素定位 </vt:lpstr>
      <vt:lpstr>Appium处理纯web应用元素定位 </vt:lpstr>
      <vt:lpstr>Appium处理纯web应用元素定位 </vt:lpstr>
      <vt:lpstr>Appium处理纯web应用元素定位 </vt:lpstr>
      <vt:lpstr>Appium处理纯web应用元素定位 </vt:lpstr>
      <vt:lpstr>Appium定位混合应用元素 </vt:lpstr>
      <vt:lpstr>Appium定位混合应用元素 </vt:lpstr>
      <vt:lpstr>显示等待</vt:lpstr>
      <vt:lpstr>隐示等待</vt:lpstr>
      <vt:lpstr>本章大纲</vt:lpstr>
      <vt:lpstr>测试脚本设计思想</vt:lpstr>
      <vt:lpstr>测试脚本设计思想</vt:lpstr>
      <vt:lpstr>框架设计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213</cp:revision>
  <dcterms:created xsi:type="dcterms:W3CDTF">2016-05-26T09:18:36Z</dcterms:created>
  <dcterms:modified xsi:type="dcterms:W3CDTF">2019-04-29T06:42:20Z</dcterms:modified>
</cp:coreProperties>
</file>