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309" r:id="rId2"/>
    <p:sldId id="258" r:id="rId3"/>
    <p:sldId id="279" r:id="rId4"/>
    <p:sldId id="261" r:id="rId5"/>
    <p:sldId id="315" r:id="rId6"/>
    <p:sldId id="266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311" r:id="rId15"/>
    <p:sldId id="264" r:id="rId16"/>
    <p:sldId id="319" r:id="rId17"/>
    <p:sldId id="265" r:id="rId18"/>
    <p:sldId id="317" r:id="rId19"/>
    <p:sldId id="316" r:id="rId20"/>
    <p:sldId id="313" r:id="rId21"/>
    <p:sldId id="318" r:id="rId22"/>
    <p:sldId id="312" r:id="rId23"/>
    <p:sldId id="320" r:id="rId24"/>
    <p:sldId id="268" r:id="rId25"/>
    <p:sldId id="323" r:id="rId26"/>
    <p:sldId id="308" r:id="rId27"/>
    <p:sldId id="301" r:id="rId28"/>
    <p:sldId id="324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51" autoAdjust="0"/>
  </p:normalViewPr>
  <p:slideViewPr>
    <p:cSldViewPr>
      <p:cViewPr>
        <p:scale>
          <a:sx n="66" d="100"/>
          <a:sy n="6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48EFF-297C-4482-8F45-8BA53450A941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AD4F4-CE33-4E3B-8155-1DAA29A21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80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336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45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761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屏幕管理，声音管理，浏览器，数据库 第三方开源 的类库。从上向下调用关系</a:t>
            </a:r>
            <a:endParaRPr lang="en-US" altLang="zh-CN" dirty="0" smtClean="0"/>
          </a:p>
          <a:p>
            <a:r>
              <a:rPr lang="zh-CN" altLang="en-US" dirty="0" smtClean="0"/>
              <a:t>屏幕管理，多媒体音视频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042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718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339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602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各种模板</a:t>
            </a:r>
            <a:endParaRPr lang="en-US" altLang="zh-CN" dirty="0" smtClean="0"/>
          </a:p>
          <a:p>
            <a:r>
              <a:rPr lang="en-US" altLang="zh-CN" dirty="0" smtClean="0"/>
              <a:t>X86</a:t>
            </a:r>
            <a:r>
              <a:rPr lang="zh-CN" altLang="en-US" dirty="0" smtClean="0"/>
              <a:t>运行速度要快一些</a:t>
            </a:r>
            <a:endParaRPr lang="en-US" altLang="zh-CN" dirty="0" smtClean="0"/>
          </a:p>
          <a:p>
            <a:r>
              <a:rPr lang="en-US" altLang="zh-CN" dirty="0" smtClean="0"/>
              <a:t>C:\Users\think\.android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004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.</a:t>
            </a:r>
            <a:r>
              <a:rPr lang="en-US" altLang="zh-CN" dirty="0" err="1" smtClean="0"/>
              <a:t>dex</a:t>
            </a:r>
            <a:r>
              <a:rPr lang="en-US" altLang="zh-CN" dirty="0" smtClean="0"/>
              <a:t> </a:t>
            </a:r>
            <a:r>
              <a:rPr lang="zh-CN" altLang="en-US" dirty="0" smtClean="0"/>
              <a:t>打包的格式，演示运行过程，看日志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540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不同，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相当于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工程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AD4F4-CE33-4E3B-8155-1DAA29A2190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603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18866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81328"/>
            <a:ext cx="1845146" cy="3544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baidu.com/link?url=zc5SA_5fPLZhhQGLX23yFhEXFCXSsdP_F816x20KdQcxJYpeWQUJzpvquNiQ1NLY&amp;wd=&amp;eqid=eb9e6e270002e50d000000035746b499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bignox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650777" y="1620950"/>
            <a:ext cx="4513511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4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ndroid系统基础</a:t>
            </a:r>
            <a:endParaRPr lang="zh-CN" altLang="zh-CN" sz="4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80572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/>
          <a:lstStyle/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中间件层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运行时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核心库，提供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系统特有函数功能和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语言函数功能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defRPr/>
            </a:pP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Dalvik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虚拟机，实现基于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内核的线程管理和内存管理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j-ea"/>
              </a:rPr>
              <a:t> </a:t>
            </a:r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</a:p>
        </p:txBody>
      </p:sp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707408"/>
            <a:ext cx="7010400" cy="260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6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应用程序框架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提供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平台基本的管理功能和组件重用机制</a:t>
            </a:r>
          </a:p>
          <a:p>
            <a:pPr lvl="2" eaLnBrk="1" hangingPunct="1">
              <a:defRPr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Activity Manager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，管理应用程序的生命周期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defRPr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Windows Manager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，启动应用程序的窗体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defRPr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Content Provider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，共享私有数据，实现跨进程的数据访问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defRPr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Package Manager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，管理安装在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系统内的应用程序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defRPr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Telephony Manager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，管理与拨打和接听电话的相关功能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endParaRPr lang="zh-CN" alt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71400"/>
            <a:ext cx="9020672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j-ea"/>
              </a:rPr>
              <a:t> </a:t>
            </a:r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</a:p>
        </p:txBody>
      </p:sp>
    </p:spTree>
    <p:extLst>
      <p:ext uri="{BB962C8B-B14F-4D97-AF65-F5344CB8AC3E}">
        <p14:creationId xmlns:p14="http://schemas.microsoft.com/office/powerpoint/2010/main" val="270019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应用程序框架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/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Resource Manager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，允许应用程序使用非代码资源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/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Location Manager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，管理与地图相关的服务功能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/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Notification Manager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，允许应用程序在状态栏中显示提示信息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endParaRPr lang="en-US" altLang="zh-CN" dirty="0" smtClean="0">
              <a:latin typeface="楷体_GB2312" pitchFamily="49" charset="-122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902" y="-29029"/>
            <a:ext cx="8875577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35896"/>
            <a:ext cx="770096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66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应用程序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提供一系列的核心应用程序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包括电子邮件客户端、浏览器、通讯录和日历等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endParaRPr lang="zh-CN" altLang="en-US" dirty="0" smtClean="0">
              <a:latin typeface="+mn-ea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8964488" cy="836712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j-ea"/>
              </a:rPr>
              <a:t> </a:t>
            </a:r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4343400"/>
            <a:ext cx="772953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985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2060848"/>
            <a:ext cx="62646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Andoid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平台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发展史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Andoid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平台架构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err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Andoid</a:t>
            </a:r>
            <a:r>
              <a:rPr lang="en-US" altLang="zh-CN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Studio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搭建</a:t>
            </a:r>
            <a:endParaRPr lang="en-US" altLang="zh-CN" sz="28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程序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结构分析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0"/>
            <a:ext cx="9252520" cy="980728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本章大纲</a:t>
            </a:r>
            <a:endParaRPr lang="zh-CN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409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1) 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JDK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安装与配置，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要求要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JDK8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2)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安装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 Studio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3)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创建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AVD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虚拟设备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其他模拟器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4)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开发环境的基本介绍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5)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创建“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Hello World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”，分析程序结构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Android</a:t>
            </a:r>
            <a:r>
              <a:rPr lang="zh-CN" altLang="en-US" sz="4000" dirty="0" smtClean="0"/>
              <a:t>环境搭建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9417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279" y="1196752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AVD Manager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第三</a:t>
            </a:r>
            <a:r>
              <a:rPr lang="zh-CN" altLang="en-US" sz="2800" dirty="0" smtClean="0"/>
              <a:t>方模拟器</a:t>
            </a:r>
            <a:r>
              <a:rPr lang="en-US" altLang="zh-CN" sz="2800" dirty="0" smtClean="0"/>
              <a:t>:</a:t>
            </a:r>
            <a:r>
              <a:rPr lang="en-US" altLang="zh-CN" sz="2800" dirty="0" err="1" smtClean="0"/>
              <a:t>Genymotion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Bluestacks</a:t>
            </a:r>
            <a:r>
              <a:rPr lang="zh-CN" altLang="en-US" sz="2800" dirty="0"/>
              <a:t>、夜神模拟器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Andoid </a:t>
            </a:r>
            <a:r>
              <a:rPr lang="en-US" altLang="zh-CN" dirty="0" smtClean="0"/>
              <a:t>Studio</a:t>
            </a:r>
            <a:r>
              <a:rPr lang="zh-CN" altLang="en-US" dirty="0" smtClean="0"/>
              <a:t>模拟器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4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1112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官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网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 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http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://developer.android.com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</a:p>
          <a:p>
            <a:pPr marL="0" indent="0">
              <a:buNone/>
            </a:pPr>
            <a:r>
              <a:rPr lang="en-US" altLang="zh-CN" sz="2000" dirty="0"/>
              <a:t>Android</a:t>
            </a:r>
            <a:r>
              <a:rPr lang="en-US" altLang="zh-CN" sz="2000" dirty="0">
                <a:hlinkClick r:id="rId2"/>
              </a:rPr>
              <a:t> </a:t>
            </a:r>
            <a:r>
              <a:rPr lang="zh-CN" altLang="en-US" sz="2000" dirty="0" smtClean="0"/>
              <a:t>开发环境：</a:t>
            </a:r>
            <a:r>
              <a:rPr lang="en-US" altLang="zh-CN" sz="2000" dirty="0" smtClean="0"/>
              <a:t>http</a:t>
            </a:r>
            <a:r>
              <a:rPr lang="en-US" altLang="zh-CN" sz="2000" dirty="0"/>
              <a:t>://www.androiddevtools.cn/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114300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j-ea"/>
              </a:rPr>
              <a:t>Android</a:t>
            </a:r>
            <a:r>
              <a:rPr lang="zh-CN" altLang="en-US" sz="4000" dirty="0" smtClean="0">
                <a:latin typeface="+mj-ea"/>
              </a:rPr>
              <a:t>环境</a:t>
            </a:r>
            <a:endParaRPr lang="zh-CN" altLang="en-US" sz="4000" dirty="0">
              <a:latin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92896"/>
            <a:ext cx="5131272" cy="284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417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Gradle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同步：在你项目运行或者更改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Gradle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配置的时候都要点击下这个按钮，会下载相应的依赖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AVD Manager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：模拟器管理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SDK Manager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：就是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管理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SDK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版本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DDMS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：即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Dalvik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Debug Monitor Service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Dalvik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调试监控服务。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Android</a:t>
            </a:r>
            <a:r>
              <a:rPr lang="zh-CN" altLang="en-US" dirty="0">
                <a:latin typeface="+mj-ea"/>
              </a:rPr>
              <a:t>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31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AVD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7058"/>
            <a:ext cx="7568909" cy="1848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903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2060848"/>
            <a:ext cx="62646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Andoid 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平台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发展史</a:t>
            </a:r>
            <a:endParaRPr lang="en-US" altLang="zh-CN" sz="28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Andoid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平台架构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Andoid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Studio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环境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搭建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程序结构分析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-468560" y="-99392"/>
            <a:ext cx="961256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cs typeface="+mn-cs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130353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https://www.genymotion.com/download/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64096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Genymotion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1" r="12279"/>
          <a:stretch/>
        </p:blipFill>
        <p:spPr bwMode="auto">
          <a:xfrm>
            <a:off x="1187624" y="2281533"/>
            <a:ext cx="5891539" cy="341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808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908720"/>
            <a:ext cx="8229600" cy="4525963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https://www.bignox.com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/>
              <a:t>nox_adb.exe </a:t>
            </a:r>
            <a:r>
              <a:rPr lang="en-US" altLang="zh-CN" sz="2400" dirty="0"/>
              <a:t>connect </a:t>
            </a:r>
            <a:r>
              <a:rPr lang="en-US" altLang="zh-CN" sz="2400" dirty="0" smtClean="0"/>
              <a:t> 127.0.0.1:62001</a:t>
            </a:r>
            <a:r>
              <a:rPr lang="zh-CN" altLang="zh-CN" sz="2400" dirty="0" smtClean="0"/>
              <a:t>，</a:t>
            </a: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836712"/>
          </a:xfrm>
        </p:spPr>
        <p:txBody>
          <a:bodyPr/>
          <a:lstStyle/>
          <a:p>
            <a:r>
              <a:rPr lang="zh-CN" altLang="en-US" dirty="0" smtClean="0"/>
              <a:t>夜神模拟器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96752"/>
            <a:ext cx="3019425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934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2060848"/>
            <a:ext cx="62646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Andoid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平台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发展史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Andoid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平台架构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Andoid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Studio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环境搭建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结构分析</a:t>
            </a:r>
            <a:endParaRPr lang="zh-CN" altLang="en-US" sz="28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本章大纲</a:t>
            </a:r>
            <a:endParaRPr lang="zh-CN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2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程序运行过程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2" r="1"/>
          <a:stretch/>
        </p:blipFill>
        <p:spPr bwMode="auto">
          <a:xfrm>
            <a:off x="251519" y="2204864"/>
            <a:ext cx="8892481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47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87"/>
          <a:stretch/>
        </p:blipFill>
        <p:spPr>
          <a:xfrm>
            <a:off x="683568" y="1268760"/>
            <a:ext cx="2551289" cy="4525963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项目结构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340768"/>
            <a:ext cx="34766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1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.idea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AS</a:t>
            </a:r>
            <a:r>
              <a:rPr lang="zh-CN" altLang="en-US" dirty="0"/>
              <a:t>生成的工程配置文件，类似</a:t>
            </a:r>
            <a:r>
              <a:rPr lang="en-US" altLang="zh-CN" dirty="0"/>
              <a:t>Eclipse</a:t>
            </a:r>
            <a:r>
              <a:rPr lang="zh-CN" altLang="en-US" dirty="0"/>
              <a:t>的</a:t>
            </a:r>
            <a:r>
              <a:rPr lang="en-US" altLang="zh-CN" dirty="0" err="1"/>
              <a:t>project.properties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r>
              <a:rPr lang="en-US" altLang="zh-CN" dirty="0" smtClean="0"/>
              <a:t>app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AS</a:t>
            </a:r>
            <a:r>
              <a:rPr lang="zh-CN" altLang="en-US" dirty="0"/>
              <a:t>创建工程中的一个</a:t>
            </a:r>
            <a:r>
              <a:rPr lang="en-US" altLang="zh-CN" dirty="0"/>
              <a:t>Module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r>
              <a:rPr lang="en-US" altLang="zh-CN" dirty="0" err="1" smtClean="0"/>
              <a:t>gradle</a:t>
            </a:r>
            <a:r>
              <a:rPr lang="zh-CN" altLang="en-US" dirty="0" smtClean="0"/>
              <a:t>：构建</a:t>
            </a:r>
            <a:r>
              <a:rPr lang="zh-CN" altLang="en-US" dirty="0"/>
              <a:t>工具系统的</a:t>
            </a:r>
            <a:r>
              <a:rPr lang="en-US" altLang="zh-CN" dirty="0"/>
              <a:t>jar</a:t>
            </a:r>
            <a:r>
              <a:rPr lang="zh-CN" altLang="en-US" dirty="0"/>
              <a:t>和</a:t>
            </a:r>
            <a:r>
              <a:rPr lang="en-US" altLang="zh-CN" dirty="0"/>
              <a:t>wrapper</a:t>
            </a:r>
            <a:r>
              <a:rPr lang="zh-CN" altLang="en-US" dirty="0"/>
              <a:t>等，</a:t>
            </a:r>
            <a:r>
              <a:rPr lang="en-US" altLang="zh-CN" dirty="0"/>
              <a:t>jar</a:t>
            </a:r>
            <a:r>
              <a:rPr lang="zh-CN" altLang="en-US" dirty="0"/>
              <a:t>告诉了</a:t>
            </a:r>
            <a:r>
              <a:rPr lang="en-US" altLang="zh-CN" dirty="0"/>
              <a:t>AS</a:t>
            </a:r>
            <a:r>
              <a:rPr lang="zh-CN" altLang="en-US" dirty="0"/>
              <a:t>如何与系统安装的</a:t>
            </a:r>
            <a:r>
              <a:rPr lang="en-US" altLang="zh-CN" dirty="0" err="1"/>
              <a:t>gradle</a:t>
            </a:r>
            <a:r>
              <a:rPr lang="zh-CN" altLang="en-US" dirty="0"/>
              <a:t>构建联系。 </a:t>
            </a:r>
            <a:endParaRPr lang="en-US" altLang="zh-CN" dirty="0" smtClean="0"/>
          </a:p>
          <a:p>
            <a:r>
              <a:rPr lang="en-US" altLang="zh-CN" dirty="0" smtClean="0"/>
              <a:t>External </a:t>
            </a:r>
            <a:r>
              <a:rPr lang="en-US" altLang="zh-CN" dirty="0"/>
              <a:t>Libraries</a:t>
            </a:r>
            <a:r>
              <a:rPr lang="zh-CN" altLang="en-US" dirty="0" smtClean="0"/>
              <a:t>：不是</a:t>
            </a:r>
            <a:r>
              <a:rPr lang="zh-CN" altLang="en-US" dirty="0"/>
              <a:t>一个文件夹，只是依赖</a:t>
            </a:r>
            <a:r>
              <a:rPr lang="en-US" altLang="zh-CN" dirty="0"/>
              <a:t>lib</a:t>
            </a:r>
            <a:r>
              <a:rPr lang="zh-CN" altLang="en-US" dirty="0"/>
              <a:t>文件，如</a:t>
            </a:r>
            <a:r>
              <a:rPr lang="en-US" altLang="zh-CN" dirty="0"/>
              <a:t>SDK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manifests </a:t>
            </a:r>
            <a:r>
              <a:rPr lang="zh-CN" altLang="en-US" dirty="0"/>
              <a:t>：清单文件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项目结构</a:t>
            </a:r>
          </a:p>
        </p:txBody>
      </p:sp>
    </p:spTree>
    <p:extLst>
      <p:ext uri="{BB962C8B-B14F-4D97-AF65-F5344CB8AC3E}">
        <p14:creationId xmlns:p14="http://schemas.microsoft.com/office/powerpoint/2010/main" val="304444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Gradle</a:t>
            </a:r>
            <a:r>
              <a:rPr lang="zh-CN" altLang="en-US" dirty="0" smtClean="0"/>
              <a:t>是开源编译自动化系统，可以用它来自动化编译、测试、发布、部署。它结合了</a:t>
            </a:r>
            <a:r>
              <a:rPr lang="en-US" altLang="zh-CN" dirty="0" smtClean="0"/>
              <a:t>Ant  </a:t>
            </a:r>
            <a:r>
              <a:rPr lang="zh-CN" altLang="en-US" dirty="0" smtClean="0"/>
              <a:t>的灵活强大，以及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的依赖管理，形成了一个更加有效的编译系统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ant  maven </a:t>
            </a:r>
            <a:r>
              <a:rPr lang="en-US" altLang="zh-CN" dirty="0" err="1" smtClean="0"/>
              <a:t>gradle</a:t>
            </a:r>
            <a:r>
              <a:rPr lang="zh-CN" altLang="en-US" dirty="0" smtClean="0"/>
              <a:t>是一类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Gradle</a:t>
            </a:r>
            <a:r>
              <a:rPr lang="zh-CN" altLang="en-US" dirty="0" smtClean="0"/>
              <a:t>简介与安装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9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加法器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9637"/>
            <a:ext cx="8028384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59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https://blog.csdn.net/evan_man/article/details/52414390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2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25252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cs typeface="+mn-cs"/>
              </a:rPr>
              <a:t>Android</a:t>
            </a:r>
            <a:r>
              <a:rPr lang="zh-CN" altLang="en-US" dirty="0">
                <a:cs typeface="+mn-cs"/>
              </a:rPr>
              <a:t>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Google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开发的基于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平台的、开源的、智能手机操作系统。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包括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操作系统、中间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件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、应用程序框架和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应用程序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，由于源代码开放，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系统可被移植到不同的硬件平台上。</a:t>
            </a:r>
          </a:p>
          <a:p>
            <a:pPr marL="342900" lvl="1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一词最早出现于法国作家利尔亚当在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1886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年发表的科幻小说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未来夏娃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中。他将外表像人的机器起名为“安德罗丁”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(android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1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之父：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Andy </a:t>
            </a:r>
            <a:r>
              <a:rPr lang="en-US" altLang="zh-CN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Rubby</a:t>
            </a:r>
            <a:endParaRPr lang="zh-CN" alt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467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08720"/>
            <a:ext cx="954055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2008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月，谷歌正式发布了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Android1.0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系统，全球第一台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设备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G1</a:t>
            </a:r>
            <a:r>
              <a:rPr lang="zh-CN" altLang="en-US" sz="2000" dirty="0" smtClean="0"/>
              <a:t>）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2009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月，谷歌正式推出了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Android1.5</a:t>
            </a:r>
          </a:p>
          <a:p>
            <a:pPr marL="0" indent="0">
              <a:buNone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2009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，谷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歌发布了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Android1.6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2010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，谷歌发布了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Android2.3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2011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月，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设备用户总数达到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1.35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亿，发布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Android3.0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2011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月，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手机占全球智能手机市场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48%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的份额，跃居全球第一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2011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，谷歌发布了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Android4.0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2012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28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，在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大会上，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随搭载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Android4.1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Nexus7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平板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电脑一起发布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2012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23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日，搭载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Android4.2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的手机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LG Nexus4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及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平板电脑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Nexus10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上市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2013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日，在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大会上，谷歌推出新的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开发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环境</a:t>
            </a:r>
            <a:r>
              <a:rPr lang="en-US" altLang="zh-CN" sz="20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Android 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Studio</a:t>
            </a:r>
          </a:p>
          <a:p>
            <a:pPr marL="0" indent="0">
              <a:buNone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2013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24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日，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Nexus7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平板二代发布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2013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日，谷歌发布了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Android4.4</a:t>
            </a:r>
          </a:p>
          <a:p>
            <a:pPr marL="0" indent="0">
              <a:buNone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2014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15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日，发布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Android5.0</a:t>
            </a:r>
          </a:p>
          <a:p>
            <a:pPr marL="0" indent="0">
              <a:buNone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2015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29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日，在谷歌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开发者大会上，谷歌发布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AndroidStudio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1.3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版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/>
              <a:t>2015</a:t>
            </a:r>
            <a:r>
              <a:rPr lang="zh-CN" altLang="en-US" sz="2000" dirty="0"/>
              <a:t>年</a:t>
            </a:r>
            <a:r>
              <a:rPr lang="en-US" altLang="zh-CN" sz="2000" dirty="0"/>
              <a:t>5</a:t>
            </a:r>
            <a:r>
              <a:rPr lang="zh-CN" altLang="en-US" sz="2000" dirty="0"/>
              <a:t>月</a:t>
            </a:r>
            <a:r>
              <a:rPr lang="en-US" altLang="zh-CN" sz="2000" dirty="0"/>
              <a:t>28</a:t>
            </a:r>
            <a:r>
              <a:rPr lang="zh-CN" altLang="en-US" sz="2000" dirty="0" smtClean="0"/>
              <a:t>日，“</a:t>
            </a:r>
            <a:r>
              <a:rPr lang="en-US" altLang="zh-CN" sz="2000" dirty="0"/>
              <a:t>Marshmallow</a:t>
            </a:r>
            <a:r>
              <a:rPr lang="zh-CN" altLang="en-US" sz="2000" dirty="0"/>
              <a:t>（棉花糖）”的安卓</a:t>
            </a:r>
            <a:r>
              <a:rPr lang="en-US" altLang="zh-CN" sz="2000" dirty="0"/>
              <a:t>6.0</a:t>
            </a:r>
            <a:r>
              <a:rPr lang="zh-CN" altLang="en-US" sz="2000" dirty="0"/>
              <a:t>系统正式推出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/>
              <a:t>2017</a:t>
            </a:r>
            <a:r>
              <a:rPr lang="zh-CN" altLang="en-US" sz="2000" dirty="0"/>
              <a:t>年</a:t>
            </a:r>
            <a:r>
              <a:rPr lang="en-US" altLang="zh-CN" sz="2000" dirty="0"/>
              <a:t>8</a:t>
            </a:r>
            <a:r>
              <a:rPr lang="zh-CN" altLang="en-US" sz="2000" dirty="0"/>
              <a:t>月</a:t>
            </a:r>
            <a:r>
              <a:rPr lang="en-US" altLang="zh-CN" sz="2000" dirty="0"/>
              <a:t>22</a:t>
            </a:r>
            <a:r>
              <a:rPr lang="zh-CN" altLang="en-US" sz="2000" dirty="0"/>
              <a:t>日</a:t>
            </a:r>
            <a:r>
              <a:rPr lang="zh-CN" altLang="en-US" sz="2000" dirty="0" smtClean="0"/>
              <a:t>，发布</a:t>
            </a:r>
            <a:r>
              <a:rPr lang="zh-CN" altLang="en-US" sz="2000" dirty="0"/>
              <a:t>了</a:t>
            </a:r>
            <a:r>
              <a:rPr lang="en-US" altLang="zh-CN" sz="2000" dirty="0"/>
              <a:t>Android 8.0</a:t>
            </a:r>
            <a:r>
              <a:rPr lang="zh-CN" altLang="en-US" sz="2000" dirty="0"/>
              <a:t>的正式版</a:t>
            </a:r>
            <a:r>
              <a:rPr lang="zh-CN" altLang="en-US" sz="2000" dirty="0" smtClean="0"/>
              <a:t>，正式</a:t>
            </a:r>
            <a:r>
              <a:rPr lang="zh-CN" altLang="en-US" sz="2000" dirty="0"/>
              <a:t>名称为：</a:t>
            </a:r>
            <a:r>
              <a:rPr lang="en-US" altLang="zh-CN" sz="2000" dirty="0"/>
              <a:t>Android Oreo</a:t>
            </a:r>
            <a:r>
              <a:rPr lang="zh-CN" altLang="en-US" sz="2000" dirty="0"/>
              <a:t>（奥利奥）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90264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cs typeface="+mn-cs"/>
              </a:rPr>
              <a:t>Android</a:t>
            </a:r>
            <a:r>
              <a:rPr lang="zh-CN" altLang="en-US" dirty="0">
                <a:cs typeface="+mn-cs"/>
              </a:rPr>
              <a:t>平台发展史</a:t>
            </a:r>
          </a:p>
        </p:txBody>
      </p:sp>
    </p:spTree>
    <p:extLst>
      <p:ext uri="{BB962C8B-B14F-4D97-AF65-F5344CB8AC3E}">
        <p14:creationId xmlns:p14="http://schemas.microsoft.com/office/powerpoint/2010/main" val="240446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2060848"/>
            <a:ext cx="62646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Andoid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平台发展史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Andoid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平台架构</a:t>
            </a:r>
            <a:endParaRPr lang="en-US" altLang="zh-CN" sz="28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Andoid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Studio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环境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搭建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程序结构分析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-468560" y="-99392"/>
            <a:ext cx="961256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cs typeface="+mn-cs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368215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40768"/>
            <a:ext cx="6607763" cy="4744986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>
                <a:cs typeface="+mn-cs"/>
              </a:rPr>
              <a:t>Android</a:t>
            </a:r>
            <a:r>
              <a:rPr lang="zh-CN" altLang="en-US" dirty="0">
                <a:cs typeface="+mn-cs"/>
              </a:rPr>
              <a:t>平台架构</a:t>
            </a:r>
          </a:p>
        </p:txBody>
      </p:sp>
    </p:spTree>
    <p:extLst>
      <p:ext uri="{BB962C8B-B14F-4D97-AF65-F5344CB8AC3E}">
        <p14:creationId xmlns:p14="http://schemas.microsoft.com/office/powerpoint/2010/main" val="45918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1556792"/>
            <a:ext cx="8939336" cy="45259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的软件结构的几个层次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操作系统层（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），相关驱动，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库（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Libaries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）和运行环境（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Run Time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C\C++</a:t>
            </a: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应用程序框架（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Application Framework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应用程序（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Application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>
            <a:normAutofit/>
          </a:bodyPr>
          <a:lstStyle/>
          <a:p>
            <a:r>
              <a:rPr lang="en-US" altLang="zh-CN" dirty="0"/>
              <a:t>Android </a:t>
            </a:r>
            <a:r>
              <a:rPr lang="zh-CN" altLang="en-US" dirty="0"/>
              <a:t>平台架构</a:t>
            </a:r>
          </a:p>
        </p:txBody>
      </p:sp>
    </p:spTree>
    <p:extLst>
      <p:ext uri="{BB962C8B-B14F-4D97-AF65-F5344CB8AC3E}">
        <p14:creationId xmlns:p14="http://schemas.microsoft.com/office/powerpoint/2010/main" val="240230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内核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硬件和其他软件堆层之间的一个抽象隔离层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提供安全机制、内存管理、进程管理、网络协议堆栈、和驱动程序等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zh-CN" sz="1800" dirty="0" smtClean="0">
              <a:latin typeface="+mn-ea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8367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3819525"/>
            <a:ext cx="79438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6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Font typeface="Arial" pitchFamily="34" charset="0"/>
              <a:buChar char="•"/>
              <a:defRPr/>
            </a:pP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中间件层</a:t>
            </a:r>
            <a:endParaRPr lang="en-US" altLang="zh-CN" sz="3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defRPr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由函数库和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运行时构成函数库，主要提供一组基于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C/C++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的函数库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defRPr/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Surface Manager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，支持显示子系统的访问，提供应用程序与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2D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3D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图像层的平滑连接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defRPr/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Media Framework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，实现音视频的播放和录制功能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defRPr/>
            </a:pP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SQLite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，轻量级的关系数据库引擎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defRPr/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OpenGL ES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，基于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3D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图像加速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defRPr/>
            </a:pP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FreeType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，位图与矢量字体渲染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defRPr/>
            </a:pP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WebKit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浏览器引擎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defRPr/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SGL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2D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图像引擎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defRPr/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SSL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，数据加密与安全传输的函数库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defRPr/>
            </a:pP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Libc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，标准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运行库，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系统中底层应用程序开发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接口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j-ea"/>
              </a:rPr>
              <a:t>  </a:t>
            </a:r>
            <a:r>
              <a:rPr lang="en-US" altLang="zh-CN" dirty="0"/>
              <a:t>Android</a:t>
            </a:r>
            <a:r>
              <a:rPr lang="zh-CN" altLang="en-US" dirty="0"/>
              <a:t>系统框架</a:t>
            </a:r>
          </a:p>
        </p:txBody>
      </p:sp>
    </p:spTree>
    <p:extLst>
      <p:ext uri="{BB962C8B-B14F-4D97-AF65-F5344CB8AC3E}">
        <p14:creationId xmlns:p14="http://schemas.microsoft.com/office/powerpoint/2010/main" val="32596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Android测试点</Template>
  <TotalTime>3738</TotalTime>
  <Words>1124</Words>
  <Application>Microsoft Office PowerPoint</Application>
  <PresentationFormat>全屏显示(4:3)</PresentationFormat>
  <Paragraphs>142</Paragraphs>
  <Slides>28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moban</vt:lpstr>
      <vt:lpstr>PowerPoint 演示文稿</vt:lpstr>
      <vt:lpstr>本章大纲</vt:lpstr>
      <vt:lpstr>Android是什么？</vt:lpstr>
      <vt:lpstr>Android平台发展史</vt:lpstr>
      <vt:lpstr>本章大纲</vt:lpstr>
      <vt:lpstr> Android平台架构</vt:lpstr>
      <vt:lpstr>Android 平台架构</vt:lpstr>
      <vt:lpstr>Android系统框架</vt:lpstr>
      <vt:lpstr>  Android系统框架</vt:lpstr>
      <vt:lpstr> Android系统框架</vt:lpstr>
      <vt:lpstr> Android系统框架</vt:lpstr>
      <vt:lpstr>Android系统框架</vt:lpstr>
      <vt:lpstr> Android系统框架</vt:lpstr>
      <vt:lpstr>本章大纲</vt:lpstr>
      <vt:lpstr>Android环境搭建</vt:lpstr>
      <vt:lpstr>Andoid Studio模拟器</vt:lpstr>
      <vt:lpstr>Android环境</vt:lpstr>
      <vt:lpstr>Android环境</vt:lpstr>
      <vt:lpstr>创建AVD</vt:lpstr>
      <vt:lpstr>Genymotion</vt:lpstr>
      <vt:lpstr>夜神模拟器</vt:lpstr>
      <vt:lpstr>本章大纲</vt:lpstr>
      <vt:lpstr>Android程序运行过程</vt:lpstr>
      <vt:lpstr>项目结构</vt:lpstr>
      <vt:lpstr>项目结构</vt:lpstr>
      <vt:lpstr>Gradle简介与安装</vt:lpstr>
      <vt:lpstr>实例-加法器</vt:lpstr>
      <vt:lpstr>附录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223</cp:revision>
  <dcterms:created xsi:type="dcterms:W3CDTF">2016-05-26T06:13:23Z</dcterms:created>
  <dcterms:modified xsi:type="dcterms:W3CDTF">2018-04-12T08:24:14Z</dcterms:modified>
</cp:coreProperties>
</file>