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7" r:id="rId3"/>
    <p:sldId id="257" r:id="rId4"/>
    <p:sldId id="288" r:id="rId5"/>
    <p:sldId id="258" r:id="rId6"/>
    <p:sldId id="320" r:id="rId7"/>
    <p:sldId id="317" r:id="rId8"/>
    <p:sldId id="318" r:id="rId9"/>
    <p:sldId id="319" r:id="rId10"/>
    <p:sldId id="291" r:id="rId11"/>
    <p:sldId id="292" r:id="rId12"/>
    <p:sldId id="307"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264" r:id="rId29"/>
    <p:sldId id="281" r:id="rId30"/>
    <p:sldId id="265" r:id="rId31"/>
    <p:sldId id="266" r:id="rId32"/>
    <p:sldId id="287" r:id="rId33"/>
    <p:sldId id="336" r:id="rId34"/>
    <p:sldId id="294" r:id="rId35"/>
    <p:sldId id="308" r:id="rId36"/>
    <p:sldId id="279" r:id="rId37"/>
    <p:sldId id="28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91144" autoAdjust="0"/>
  </p:normalViewPr>
  <p:slideViewPr>
    <p:cSldViewPr>
      <p:cViewPr varScale="1">
        <p:scale>
          <a:sx n="64" d="100"/>
          <a:sy n="64" d="100"/>
        </p:scale>
        <p:origin x="-14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a:t>
            </a:fld>
            <a:endParaRPr lang="zh-CN" altLang="en-US"/>
          </a:p>
        </p:txBody>
      </p:sp>
    </p:spTree>
    <p:extLst>
      <p:ext uri="{BB962C8B-B14F-4D97-AF65-F5344CB8AC3E}">
        <p14:creationId xmlns:p14="http://schemas.microsoft.com/office/powerpoint/2010/main" val="25853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34</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官方更新慢，应用少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MonkeyRunner</a:t>
            </a:r>
            <a:r>
              <a:rPr lang="zh-CN" altLang="en-US" dirty="0" smtClean="0"/>
              <a:t>是一个</a:t>
            </a:r>
            <a:r>
              <a:rPr lang="en-US" altLang="zh-CN" dirty="0" smtClean="0"/>
              <a:t>CS(</a:t>
            </a:r>
            <a:r>
              <a:rPr lang="zh-CN" altLang="en-US" dirty="0" smtClean="0"/>
              <a:t>客户端－服务器</a:t>
            </a:r>
            <a:r>
              <a:rPr lang="en-US" altLang="zh-CN" dirty="0" smtClean="0"/>
              <a:t>)</a:t>
            </a:r>
            <a:r>
              <a:rPr lang="zh-CN" altLang="en-US" dirty="0" smtClean="0"/>
              <a:t>架构的框架，主要的代码控制逻辑是在</a:t>
            </a:r>
            <a:r>
              <a:rPr lang="en-US" altLang="zh-CN" dirty="0" smtClean="0"/>
              <a:t>PC</a:t>
            </a:r>
            <a:r>
              <a:rPr lang="zh-CN" altLang="en-US" dirty="0" smtClean="0"/>
              <a:t>端作为客户端来运行的；但客户端需要驱动运行在目标 </a:t>
            </a:r>
            <a:r>
              <a:rPr lang="en-US" altLang="zh-CN" dirty="0" smtClean="0"/>
              <a:t>Android</a:t>
            </a:r>
            <a:r>
              <a:rPr lang="zh-CN" altLang="en-US" dirty="0" smtClean="0"/>
              <a:t>系统的服务器端来做事情，比如驱动</a:t>
            </a:r>
            <a:r>
              <a:rPr lang="en-US" altLang="zh-CN" dirty="0" smtClean="0"/>
              <a:t>Monkey</a:t>
            </a:r>
            <a:r>
              <a:rPr lang="zh-CN" altLang="en-US" dirty="0" smtClean="0"/>
              <a:t>服务去调用对应的</a:t>
            </a:r>
            <a:r>
              <a:rPr lang="en-US" altLang="zh-CN" dirty="0" smtClean="0"/>
              <a:t>Android</a:t>
            </a:r>
            <a:r>
              <a:rPr lang="zh-CN" altLang="en-US" dirty="0" smtClean="0"/>
              <a:t>服务去注入事件以实现点击等操作功能。服务器端和客户端的通 信是通过</a:t>
            </a:r>
            <a:r>
              <a:rPr lang="en-US" altLang="zh-CN" dirty="0" smtClean="0"/>
              <a:t>Socket</a:t>
            </a:r>
            <a:r>
              <a:rPr lang="zh-CN" altLang="en-US" dirty="0" smtClean="0"/>
              <a:t>来实现的，而</a:t>
            </a:r>
            <a:r>
              <a:rPr lang="en-US" altLang="zh-CN" dirty="0" smtClean="0"/>
              <a:t>Socket</a:t>
            </a:r>
            <a:r>
              <a:rPr lang="zh-CN" altLang="en-US" dirty="0" smtClean="0"/>
              <a:t>又分为基于</a:t>
            </a:r>
            <a:r>
              <a:rPr lang="en-US" altLang="zh-CN" dirty="0" smtClean="0"/>
              <a:t>USB</a:t>
            </a:r>
            <a:r>
              <a:rPr lang="zh-CN" altLang="en-US" dirty="0" smtClean="0"/>
              <a:t>通信协议和</a:t>
            </a:r>
            <a:r>
              <a:rPr lang="en-US" altLang="zh-CN" dirty="0" smtClean="0"/>
              <a:t>TCP</a:t>
            </a:r>
            <a:r>
              <a:rPr lang="zh-CN" altLang="en-US" dirty="0" smtClean="0"/>
              <a:t>通信协议的，也就是说用户既可以通过 </a:t>
            </a:r>
            <a:r>
              <a:rPr lang="en-US" altLang="zh-CN" dirty="0" smtClean="0"/>
              <a:t>USB</a:t>
            </a:r>
            <a:r>
              <a:rPr lang="zh-CN" altLang="en-US" dirty="0" smtClean="0"/>
              <a:t>线直接连接主机和</a:t>
            </a:r>
            <a:r>
              <a:rPr lang="en-US" altLang="zh-CN" dirty="0" smtClean="0"/>
              <a:t>Android</a:t>
            </a:r>
            <a:r>
              <a:rPr lang="zh-CN" altLang="en-US" dirty="0" smtClean="0"/>
              <a:t>目标机器；也可以通过网络使用</a:t>
            </a:r>
            <a:r>
              <a:rPr lang="en-US" altLang="zh-CN" dirty="0" smtClean="0"/>
              <a:t>TCP</a:t>
            </a:r>
            <a:r>
              <a:rPr lang="zh-CN" altLang="en-US" dirty="0" smtClean="0"/>
              <a:t>协议来连接主机和 </a:t>
            </a:r>
            <a:r>
              <a:rPr lang="en-US" altLang="zh-CN" dirty="0" smtClean="0"/>
              <a:t>Android</a:t>
            </a:r>
            <a:r>
              <a:rPr lang="zh-CN" altLang="en-US" dirty="0" smtClean="0"/>
              <a:t>目标机器</a:t>
            </a:r>
            <a:r>
              <a:rPr lang="en-US" altLang="zh-CN" dirty="0" smtClean="0"/>
              <a:t>(</a:t>
            </a:r>
            <a:r>
              <a:rPr lang="zh-CN" altLang="en-US" dirty="0" smtClean="0"/>
              <a:t>使用命令</a:t>
            </a:r>
            <a:r>
              <a:rPr lang="en-US" altLang="zh-CN" dirty="0" smtClean="0"/>
              <a:t>:</a:t>
            </a:r>
            <a:r>
              <a:rPr lang="en-US" altLang="zh-CN" dirty="0" err="1" smtClean="0"/>
              <a:t>adb</a:t>
            </a:r>
            <a:r>
              <a:rPr lang="en-US" altLang="zh-CN" dirty="0" smtClean="0"/>
              <a:t> connect IP)</a:t>
            </a:r>
            <a:r>
              <a:rPr lang="zh-CN" altLang="en-US" dirty="0" smtClean="0"/>
              <a:t>。但注意客户端并不会直接连接</a:t>
            </a:r>
            <a:r>
              <a:rPr lang="en-US" altLang="zh-CN" dirty="0" smtClean="0"/>
              <a:t>Android</a:t>
            </a:r>
            <a:r>
              <a:rPr lang="zh-CN" altLang="en-US" dirty="0" smtClean="0"/>
              <a:t>目标设备端中各个服务正在监听的端口，而是连接主机端和该端口对应的转发端口，只要连接上转发端口，所有发向该端口的数据都会直接转发给</a:t>
            </a:r>
            <a:r>
              <a:rPr lang="en-US" altLang="zh-CN" dirty="0" smtClean="0"/>
              <a:t>Android</a:t>
            </a:r>
            <a:r>
              <a:rPr lang="zh-CN" altLang="en-US" dirty="0" smtClean="0"/>
              <a:t>目标机器端对应的服务监听的端口。</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6</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11</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录制与回放很少会有，很难用，太慢了</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27</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可以直接问开发</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30</a:t>
            </a:fld>
            <a:endParaRPr lang="zh-CN" altLang="en-US"/>
          </a:p>
        </p:txBody>
      </p:sp>
    </p:spTree>
    <p:extLst>
      <p:ext uri="{BB962C8B-B14F-4D97-AF65-F5344CB8AC3E}">
        <p14:creationId xmlns:p14="http://schemas.microsoft.com/office/powerpoint/2010/main" val="96884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124744"/>
            <a:ext cx="8229600" cy="452596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818866"/>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276872"/>
            <a:ext cx="7772400" cy="1470025"/>
          </a:xfrm>
        </p:spPr>
        <p:txBody>
          <a:bodyPr/>
          <a:lstStyle/>
          <a:p>
            <a:r>
              <a:rPr lang="en-US" altLang="zh-CN" dirty="0" smtClean="0">
                <a:latin typeface="+mn-ea"/>
                <a:ea typeface="+mn-ea"/>
              </a:rPr>
              <a:t>MonkeyRunner</a:t>
            </a:r>
            <a:r>
              <a:rPr lang="zh-CN" altLang="en-US" dirty="0" smtClean="0">
                <a:latin typeface="+mn-ea"/>
                <a:ea typeface="+mn-ea"/>
              </a:rPr>
              <a:t>工具</a:t>
            </a:r>
            <a:r>
              <a:rPr lang="zh-CN" altLang="en-US" dirty="0">
                <a:latin typeface="+mn-ea"/>
                <a:ea typeface="+mn-ea"/>
              </a:rPr>
              <a:t>使用</a:t>
            </a:r>
          </a:p>
        </p:txBody>
      </p:sp>
    </p:spTree>
    <p:extLst>
      <p:ext uri="{BB962C8B-B14F-4D97-AF65-F5344CB8AC3E}">
        <p14:creationId xmlns:p14="http://schemas.microsoft.com/office/powerpoint/2010/main" val="16606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normAutofit/>
          </a:bodyPr>
          <a:lstStyle/>
          <a:p>
            <a:pPr marL="457200" indent="-457200">
              <a:lnSpc>
                <a:spcPct val="150000"/>
              </a:lnSpc>
              <a:spcBef>
                <a:spcPts val="0"/>
              </a:spcBef>
              <a:buFont typeface="+mj-lt"/>
              <a:buAutoNum type="arabicPeriod"/>
            </a:pPr>
            <a:r>
              <a:rPr lang="en-US" altLang="zh-CN" sz="2400" dirty="0" smtClean="0">
                <a:latin typeface="+mn-ea"/>
                <a:ea typeface="+mn-ea"/>
              </a:rPr>
              <a:t>Android</a:t>
            </a:r>
            <a:r>
              <a:rPr lang="zh-CN" altLang="en-US" sz="2400" dirty="0" smtClean="0">
                <a:latin typeface="+mn-ea"/>
                <a:ea typeface="+mn-ea"/>
              </a:rPr>
              <a:t>环境搭建（把</a:t>
            </a:r>
            <a:r>
              <a:rPr lang="en-US" altLang="zh-CN" sz="2400" dirty="0" smtClean="0">
                <a:latin typeface="+mn-ea"/>
                <a:ea typeface="+mn-ea"/>
              </a:rPr>
              <a:t>platform-tools</a:t>
            </a:r>
            <a:r>
              <a:rPr lang="zh-CN" altLang="en-US" sz="2400" dirty="0" smtClean="0">
                <a:latin typeface="+mn-ea"/>
                <a:ea typeface="+mn-ea"/>
              </a:rPr>
              <a:t>和</a:t>
            </a:r>
            <a:r>
              <a:rPr lang="en-US" altLang="zh-CN" sz="2400" dirty="0" smtClean="0">
                <a:latin typeface="+mn-ea"/>
                <a:ea typeface="+mn-ea"/>
              </a:rPr>
              <a:t>tools</a:t>
            </a:r>
            <a:r>
              <a:rPr lang="zh-CN" altLang="en-US" sz="2400" dirty="0" smtClean="0">
                <a:latin typeface="+mn-ea"/>
                <a:ea typeface="+mn-ea"/>
              </a:rPr>
              <a:t>路径添加到“</a:t>
            </a:r>
            <a:r>
              <a:rPr lang="en-US" altLang="zh-CN" sz="2400" dirty="0" smtClean="0">
                <a:latin typeface="+mn-ea"/>
                <a:ea typeface="+mn-ea"/>
              </a:rPr>
              <a:t>path</a:t>
            </a:r>
            <a:r>
              <a:rPr lang="zh-CN" altLang="en-US" sz="2400" dirty="0" smtClean="0">
                <a:latin typeface="+mn-ea"/>
                <a:ea typeface="+mn-ea"/>
              </a:rPr>
              <a:t>”环境变量中）</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安装</a:t>
            </a:r>
            <a:r>
              <a:rPr lang="en-US" altLang="zh-CN" sz="2400" dirty="0" smtClean="0">
                <a:latin typeface="+mn-ea"/>
                <a:ea typeface="+mn-ea"/>
              </a:rPr>
              <a:t>python</a:t>
            </a:r>
            <a:r>
              <a:rPr lang="zh-CN" altLang="en-US" sz="2400" dirty="0" smtClean="0">
                <a:latin typeface="+mn-ea"/>
                <a:ea typeface="+mn-ea"/>
              </a:rPr>
              <a:t>并配置环境</a:t>
            </a:r>
            <a:r>
              <a:rPr lang="zh-CN" altLang="en-US" sz="2400" dirty="0">
                <a:latin typeface="+mn-ea"/>
                <a:ea typeface="+mn-ea"/>
              </a:rPr>
              <a:t>变量到“</a:t>
            </a:r>
            <a:r>
              <a:rPr lang="en-US" altLang="zh-CN" sz="2400" dirty="0">
                <a:latin typeface="+mn-ea"/>
                <a:ea typeface="+mn-ea"/>
              </a:rPr>
              <a:t>path</a:t>
            </a:r>
            <a:r>
              <a:rPr lang="zh-CN" altLang="en-US" sz="2400" dirty="0">
                <a:latin typeface="+mn-ea"/>
                <a:ea typeface="+mn-ea"/>
              </a:rPr>
              <a:t>” </a:t>
            </a:r>
            <a:r>
              <a:rPr lang="zh-CN" altLang="en-US" sz="2400" dirty="0" smtClean="0">
                <a:latin typeface="+mn-ea"/>
                <a:ea typeface="+mn-ea"/>
              </a:rPr>
              <a:t>中</a:t>
            </a:r>
            <a:r>
              <a:rPr lang="en-US" altLang="zh-CN" sz="2400" dirty="0" smtClean="0">
                <a:latin typeface="+mn-ea"/>
                <a:ea typeface="+mn-ea"/>
              </a:rPr>
              <a:t>https</a:t>
            </a:r>
            <a:r>
              <a:rPr lang="en-US" altLang="zh-CN" sz="2400" dirty="0">
                <a:latin typeface="+mn-ea"/>
                <a:ea typeface="+mn-ea"/>
              </a:rPr>
              <a:t>://www.python.org/downloads/</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smtClean="0">
                <a:latin typeface="+mn-ea"/>
                <a:ea typeface="+mn-ea"/>
              </a:rPr>
              <a:t>python</a:t>
            </a:r>
          </a:p>
          <a:p>
            <a:pPr marL="457200" indent="-457200">
              <a:lnSpc>
                <a:spcPct val="150000"/>
              </a:lnSpc>
              <a:spcBef>
                <a:spcPts val="0"/>
              </a:spcBef>
              <a:buFont typeface="+mj-lt"/>
              <a:buAutoNum type="arabicPeriod"/>
            </a:pPr>
            <a:r>
              <a:rPr lang="zh-CN" altLang="en-US" sz="2400" dirty="0" smtClean="0">
                <a:latin typeface="+mn-ea"/>
                <a:ea typeface="+mn-ea"/>
              </a:rPr>
              <a:t>验证：</a:t>
            </a:r>
            <a:r>
              <a:rPr lang="en-US" altLang="zh-CN" sz="2400" dirty="0" err="1" smtClean="0">
                <a:latin typeface="+mn-ea"/>
                <a:ea typeface="+mn-ea"/>
              </a:rPr>
              <a:t>cmd</a:t>
            </a:r>
            <a:r>
              <a:rPr lang="zh-CN" altLang="en-US" sz="2400" dirty="0" smtClean="0">
                <a:latin typeface="+mn-ea"/>
                <a:ea typeface="+mn-ea"/>
              </a:rPr>
              <a:t>输入</a:t>
            </a:r>
            <a:r>
              <a:rPr lang="en-US" altLang="zh-CN" sz="2400" dirty="0" err="1" smtClean="0">
                <a:latin typeface="+mn-ea"/>
                <a:ea typeface="+mn-ea"/>
              </a:rPr>
              <a:t>monkeyunner</a:t>
            </a:r>
            <a:r>
              <a:rPr lang="zh-CN" altLang="en-US" sz="2400" dirty="0" smtClean="0">
                <a:latin typeface="+mn-ea"/>
                <a:ea typeface="+mn-ea"/>
              </a:rPr>
              <a:t>　</a:t>
            </a:r>
            <a:endParaRPr lang="en-US" altLang="zh-CN" sz="2400" dirty="0" smtClean="0">
              <a:latin typeface="+mn-ea"/>
              <a:ea typeface="+mn-ea"/>
            </a:endParaRPr>
          </a:p>
          <a:p>
            <a:pPr marL="457200" indent="-457200">
              <a:lnSpc>
                <a:spcPct val="150000"/>
              </a:lnSpc>
              <a:spcBef>
                <a:spcPts val="0"/>
              </a:spcBef>
              <a:buFont typeface="+mj-lt"/>
              <a:buAutoNum type="arabicPeriod"/>
            </a:pPr>
            <a:r>
              <a:rPr lang="zh-CN" altLang="en-US" sz="2400" dirty="0" smtClean="0">
                <a:latin typeface="+mn-ea"/>
                <a:ea typeface="+mn-ea"/>
              </a:rPr>
              <a:t>模拟器或</a:t>
            </a:r>
            <a:r>
              <a:rPr lang="en-US" altLang="zh-CN" sz="2400" dirty="0" smtClean="0">
                <a:latin typeface="+mn-ea"/>
                <a:ea typeface="+mn-ea"/>
              </a:rPr>
              <a:t>root</a:t>
            </a:r>
            <a:r>
              <a:rPr lang="zh-CN" altLang="en-US" sz="2400" dirty="0" smtClean="0">
                <a:latin typeface="+mn-ea"/>
                <a:ea typeface="+mn-ea"/>
              </a:rPr>
              <a:t>的真机</a:t>
            </a:r>
            <a:endParaRPr lang="en-US" altLang="zh-CN" sz="2400" dirty="0" smtClean="0">
              <a:latin typeface="+mn-ea"/>
              <a:ea typeface="+mn-ea"/>
            </a:endParaRPr>
          </a:p>
        </p:txBody>
      </p:sp>
      <p:sp>
        <p:nvSpPr>
          <p:cNvPr id="2" name="标题 1"/>
          <p:cNvSpPr>
            <a:spLocks noGrp="1"/>
          </p:cNvSpPr>
          <p:nvPr>
            <p:ph type="title"/>
          </p:nvPr>
        </p:nvSpPr>
        <p:spPr/>
        <p:txBody>
          <a:bodyPr>
            <a:normAutofit/>
          </a:bodyPr>
          <a:lstStyle/>
          <a:p>
            <a:r>
              <a:rPr lang="zh-CN" altLang="en-US" dirty="0">
                <a:latin typeface="+mn-ea"/>
                <a:ea typeface="+mn-ea"/>
              </a:rPr>
              <a:t>环境搭建</a:t>
            </a:r>
          </a:p>
        </p:txBody>
      </p:sp>
    </p:spTree>
    <p:extLst>
      <p:ext uri="{BB962C8B-B14F-4D97-AF65-F5344CB8AC3E}">
        <p14:creationId xmlns:p14="http://schemas.microsoft.com/office/powerpoint/2010/main" val="3098564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solidFill>
                  <a:srgbClr val="FF0000"/>
                </a:solidFill>
                <a:latin typeface="+mn-ea"/>
              </a:rPr>
              <a:t>MonkeyRunner</a:t>
            </a:r>
            <a:r>
              <a:rPr lang="zh-CN" altLang="en-US" dirty="0" smtClean="0">
                <a:solidFill>
                  <a:srgbClr val="FF0000"/>
                </a:solidFill>
                <a:latin typeface="+mn-ea"/>
              </a:rPr>
              <a:t>常用</a:t>
            </a:r>
            <a:r>
              <a:rPr lang="en-US" altLang="zh-CN" dirty="0" smtClean="0">
                <a:solidFill>
                  <a:srgbClr val="FF0000"/>
                </a:solidFill>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000" dirty="0"/>
              <a:t>MonkeyDevice</a:t>
            </a:r>
          </a:p>
          <a:p>
            <a:pPr>
              <a:lnSpc>
                <a:spcPct val="150000"/>
              </a:lnSpc>
            </a:pPr>
            <a:r>
              <a:rPr lang="en-US" altLang="zh-CN" sz="2000" dirty="0"/>
              <a:t>MonkeyImage</a:t>
            </a:r>
          </a:p>
          <a:p>
            <a:pPr>
              <a:lnSpc>
                <a:spcPct val="150000"/>
              </a:lnSpc>
            </a:pPr>
            <a:r>
              <a:rPr lang="en-US" altLang="zh-CN" sz="2000" dirty="0"/>
              <a:t>MonkeyRunner</a:t>
            </a:r>
          </a:p>
          <a:p>
            <a:endParaRPr lang="zh-CN" altLang="en-US" sz="1800" dirty="0"/>
          </a:p>
        </p:txBody>
      </p:sp>
      <p:sp>
        <p:nvSpPr>
          <p:cNvPr id="3" name="标题 2"/>
          <p:cNvSpPr>
            <a:spLocks noGrp="1"/>
          </p:cNvSpPr>
          <p:nvPr>
            <p:ph type="title"/>
          </p:nvPr>
        </p:nvSpPr>
        <p:spPr/>
        <p:txBody>
          <a:bodyPr/>
          <a:lstStyle/>
          <a:p>
            <a:r>
              <a:rPr lang="en-US" altLang="zh-CN" dirty="0" smtClean="0"/>
              <a:t>MonkeyRunner API</a:t>
            </a:r>
            <a:endParaRPr lang="zh-CN" altLang="en-US" dirty="0"/>
          </a:p>
        </p:txBody>
      </p:sp>
    </p:spTree>
    <p:extLst>
      <p:ext uri="{BB962C8B-B14F-4D97-AF65-F5344CB8AC3E}">
        <p14:creationId xmlns:p14="http://schemas.microsoft.com/office/powerpoint/2010/main" val="75786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lnSpcReduction="10000"/>
          </a:bodyPr>
          <a:lstStyle/>
          <a:p>
            <a:pPr>
              <a:lnSpc>
                <a:spcPct val="150000"/>
              </a:lnSpc>
              <a:spcAft>
                <a:spcPts val="600"/>
              </a:spcAft>
            </a:pPr>
            <a:r>
              <a:rPr lang="en-US" altLang="zh-CN" sz="2800" dirty="0" smtClean="0">
                <a:latin typeface="+mn-ea"/>
                <a:ea typeface="+mn-ea"/>
              </a:rPr>
              <a:t>MonkeyRunner API - alert</a:t>
            </a:r>
          </a:p>
          <a:p>
            <a:pPr lvl="1">
              <a:lnSpc>
                <a:spcPct val="150000"/>
              </a:lnSpc>
              <a:spcAft>
                <a:spcPts val="600"/>
              </a:spcAft>
            </a:pPr>
            <a:r>
              <a:rPr lang="zh-CN" altLang="en-US" sz="2400" dirty="0"/>
              <a:t>警告</a:t>
            </a:r>
            <a:r>
              <a:rPr lang="zh-CN" altLang="en-US" sz="2400" dirty="0" smtClean="0"/>
              <a:t>框</a:t>
            </a:r>
            <a:endParaRPr lang="en-US" altLang="zh-CN" sz="2400" dirty="0" smtClean="0"/>
          </a:p>
          <a:p>
            <a:pPr lvl="1">
              <a:lnSpc>
                <a:spcPct val="150000"/>
              </a:lnSpc>
              <a:spcAft>
                <a:spcPts val="600"/>
              </a:spcAft>
            </a:pPr>
            <a:r>
              <a:rPr lang="en-US" altLang="zh-CN" sz="2400" dirty="0"/>
              <a:t>void alert(string </a:t>
            </a:r>
            <a:r>
              <a:rPr lang="en-US" altLang="zh-CN" sz="2400" dirty="0" err="1"/>
              <a:t>message,string</a:t>
            </a:r>
            <a:r>
              <a:rPr lang="en-US" altLang="zh-CN" sz="2400" dirty="0"/>
              <a:t> </a:t>
            </a:r>
            <a:r>
              <a:rPr lang="en-US" altLang="zh-CN" sz="2400" dirty="0" err="1"/>
              <a:t>title,string</a:t>
            </a:r>
            <a:r>
              <a:rPr lang="en-US" altLang="zh-CN" sz="2400" dirty="0"/>
              <a:t> </a:t>
            </a:r>
            <a:r>
              <a:rPr lang="en-US" altLang="zh-CN" sz="2400" dirty="0" err="1"/>
              <a:t>oktitle</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from </a:t>
            </a:r>
            <a:r>
              <a:rPr lang="en-US" altLang="zh-CN" sz="2400" dirty="0" err="1"/>
              <a:t>com.android.monkeyrunner</a:t>
            </a:r>
            <a:r>
              <a:rPr lang="en-US" altLang="zh-CN" sz="2400" dirty="0"/>
              <a:t> import MonkeyRunner</a:t>
            </a:r>
            <a:endParaRPr lang="zh-CN" altLang="zh-CN" sz="2400" dirty="0"/>
          </a:p>
          <a:p>
            <a:pPr lvl="1">
              <a:lnSpc>
                <a:spcPct val="150000"/>
              </a:lnSpc>
              <a:spcAft>
                <a:spcPts val="600"/>
              </a:spcAft>
            </a:pPr>
            <a:r>
              <a:rPr lang="en-US" altLang="zh-CN" sz="2400" dirty="0" err="1"/>
              <a:t>MonkeyRunner.alert</a:t>
            </a:r>
            <a:r>
              <a:rPr lang="en-US" altLang="zh-CN" sz="2400" dirty="0"/>
              <a:t>('</a:t>
            </a:r>
            <a:r>
              <a:rPr lang="en-US" altLang="zh-CN" sz="2400" dirty="0" err="1"/>
              <a:t>Hello','title','OK</a:t>
            </a:r>
            <a:r>
              <a:rPr lang="en-US" altLang="zh-CN" sz="2400" dirty="0"/>
              <a:t>')    </a:t>
            </a:r>
            <a:endParaRPr lang="zh-CN" altLang="zh-CN" sz="2400"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42515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a:bodyPr>
          <a:lstStyle/>
          <a:p>
            <a:pPr>
              <a:lnSpc>
                <a:spcPct val="150000"/>
              </a:lnSpc>
              <a:spcAft>
                <a:spcPts val="600"/>
              </a:spcAft>
            </a:pPr>
            <a:r>
              <a:rPr lang="en-US" altLang="zh-CN" sz="2800" dirty="0" smtClean="0">
                <a:latin typeface="+mn-ea"/>
                <a:ea typeface="+mn-ea"/>
              </a:rPr>
              <a:t>MonkeyRunner API - help</a:t>
            </a: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smtClean="0"/>
              <a:t>help </a:t>
            </a:r>
            <a:r>
              <a:rPr lang="en-US" altLang="zh-CN" sz="2400" dirty="0"/>
              <a:t>(</a:t>
            </a:r>
            <a:r>
              <a:rPr lang="en-US" altLang="zh-CN" sz="2400" i="1" dirty="0"/>
              <a:t>string</a:t>
            </a:r>
            <a:r>
              <a:rPr lang="en-US" altLang="zh-CN" sz="2400" dirty="0"/>
              <a:t> format) </a:t>
            </a:r>
            <a:endParaRPr lang="en-US" altLang="zh-CN" sz="2400" dirty="0" smtClean="0"/>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r>
              <a:rPr lang="en-US" altLang="zh-CN" dirty="0"/>
              <a:t>text = </a:t>
            </a:r>
            <a:r>
              <a:rPr lang="en-US" altLang="zh-CN" dirty="0" err="1"/>
              <a:t>MonkeyRunner.help</a:t>
            </a:r>
            <a:r>
              <a:rPr lang="en-US" altLang="zh-CN" dirty="0"/>
              <a:t>("html");</a:t>
            </a:r>
            <a:endParaRPr lang="zh-CN" altLang="zh-CN" sz="2000" dirty="0"/>
          </a:p>
          <a:p>
            <a:pPr lvl="1"/>
            <a:r>
              <a:rPr lang="en-US" altLang="zh-CN" dirty="0"/>
              <a:t> </a:t>
            </a:r>
            <a:r>
              <a:rPr lang="en-US" altLang="zh-CN" dirty="0" smtClean="0"/>
              <a:t>f </a:t>
            </a:r>
            <a:r>
              <a:rPr lang="en-US" altLang="zh-CN" dirty="0"/>
              <a:t>= open('help.html', 'w')</a:t>
            </a:r>
            <a:endParaRPr lang="zh-CN" altLang="zh-CN" sz="2000" dirty="0"/>
          </a:p>
          <a:p>
            <a:pPr lvl="1"/>
            <a:r>
              <a:rPr lang="en-US" altLang="zh-CN" dirty="0" err="1"/>
              <a:t>f.write</a:t>
            </a:r>
            <a:r>
              <a:rPr lang="en-US" altLang="zh-CN" dirty="0"/>
              <a:t>(text);</a:t>
            </a:r>
            <a:endParaRPr lang="zh-CN" altLang="zh-CN" sz="2000" dirty="0"/>
          </a:p>
          <a:p>
            <a:pPr lvl="1"/>
            <a:r>
              <a:rPr lang="en-US" altLang="zh-CN" dirty="0" err="1"/>
              <a:t>f.close</a:t>
            </a:r>
            <a:r>
              <a:rPr lang="en-US" altLang="zh-CN" dirty="0"/>
              <a:t>();</a:t>
            </a:r>
            <a:endParaRPr lang="zh-CN" altLang="zh-CN" sz="2000"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590000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1124744"/>
            <a:ext cx="8939336" cy="5328592"/>
          </a:xfrm>
        </p:spPr>
        <p:txBody>
          <a:bodyPr>
            <a:normAutofit/>
          </a:bodyPr>
          <a:lstStyle/>
          <a:p>
            <a:pPr>
              <a:lnSpc>
                <a:spcPct val="150000"/>
              </a:lnSpc>
              <a:spcAft>
                <a:spcPts val="600"/>
              </a:spcAft>
            </a:pPr>
            <a:r>
              <a:rPr lang="en-US" altLang="zh-CN" sz="2800" dirty="0" smtClean="0">
                <a:latin typeface="+mn-ea"/>
                <a:ea typeface="+mn-ea"/>
              </a:rPr>
              <a:t>MonkeyRunner API - </a:t>
            </a:r>
            <a:r>
              <a:rPr lang="en-US" altLang="zh-CN" sz="2800" dirty="0"/>
              <a:t>choice </a:t>
            </a:r>
            <a:endParaRPr lang="en-US" altLang="zh-CN" sz="2800" dirty="0" smtClean="0">
              <a:latin typeface="+mn-ea"/>
              <a:ea typeface="+mn-ea"/>
            </a:endParaRPr>
          </a:p>
          <a:p>
            <a:pPr lvl="1">
              <a:lnSpc>
                <a:spcPct val="150000"/>
              </a:lnSpc>
              <a:spcAft>
                <a:spcPts val="600"/>
              </a:spcAft>
            </a:pPr>
            <a:r>
              <a:rPr lang="zh-CN" altLang="en-US" sz="2400" dirty="0" smtClean="0"/>
              <a:t>选择项</a:t>
            </a:r>
            <a:endParaRPr lang="en-US" altLang="zh-CN" sz="2400" dirty="0" smtClean="0"/>
          </a:p>
          <a:p>
            <a:pPr lvl="1">
              <a:lnSpc>
                <a:spcPct val="150000"/>
              </a:lnSpc>
              <a:spcAft>
                <a:spcPts val="600"/>
              </a:spcAft>
            </a:pPr>
            <a:r>
              <a:rPr lang="en-US" altLang="zh-CN" sz="2400" dirty="0" smtClean="0"/>
              <a:t>choice </a:t>
            </a:r>
            <a:r>
              <a:rPr lang="en-US" altLang="zh-CN" sz="2400" dirty="0"/>
              <a:t>(</a:t>
            </a:r>
            <a:r>
              <a:rPr lang="en-US" altLang="zh-CN" sz="2400" i="1" dirty="0"/>
              <a:t>string</a:t>
            </a:r>
            <a:r>
              <a:rPr lang="en-US" altLang="zh-CN" sz="2400" dirty="0"/>
              <a:t> message, </a:t>
            </a:r>
            <a:r>
              <a:rPr lang="en-US" altLang="zh-CN" sz="2400" i="1" dirty="0" err="1"/>
              <a:t>iterable</a:t>
            </a:r>
            <a:r>
              <a:rPr lang="en-US" altLang="zh-CN" sz="2400" dirty="0"/>
              <a:t> choices, </a:t>
            </a:r>
            <a:r>
              <a:rPr lang="en-US" altLang="zh-CN" sz="2400" i="1" dirty="0"/>
              <a:t>string</a:t>
            </a:r>
            <a:r>
              <a:rPr lang="en-US" altLang="zh-CN" sz="2400" dirty="0"/>
              <a:t> title) </a:t>
            </a:r>
            <a:endParaRPr lang="en-US" altLang="zh-CN" sz="2400" dirty="0" smtClean="0"/>
          </a:p>
          <a:p>
            <a:pPr marL="342900" lvl="1" indent="-342900">
              <a:lnSpc>
                <a:spcPct val="160000"/>
              </a:lnSpc>
              <a:spcAft>
                <a:spcPts val="600"/>
              </a:spcAft>
              <a:buFont typeface="Arial" pitchFamily="34" charset="0"/>
              <a:buChar char="•"/>
            </a:pPr>
            <a:r>
              <a:rPr lang="zh-CN" altLang="en-US" dirty="0"/>
              <a:t>代码实现</a:t>
            </a:r>
            <a:endParaRPr lang="en-US" altLang="zh-CN" dirty="0"/>
          </a:p>
          <a:p>
            <a:pPr lvl="1"/>
            <a:r>
              <a:rPr lang="en-US" altLang="zh-CN" sz="2400" dirty="0" err="1" smtClean="0"/>
              <a:t>MonkeyRunner.choise</a:t>
            </a:r>
            <a:r>
              <a:rPr lang="en-US" altLang="zh-CN" sz="2400" dirty="0" smtClean="0"/>
              <a:t>(‘please </a:t>
            </a:r>
            <a:r>
              <a:rPr lang="en-US" altLang="zh-CN" sz="2400" dirty="0" err="1" smtClean="0"/>
              <a:t>selct</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a:t>
            </a:r>
            <a:r>
              <a:rPr lang="en-US" altLang="zh-CN" sz="2400" dirty="0"/>
              <a:t>title</a:t>
            </a:r>
            <a:r>
              <a:rPr lang="en-US" altLang="zh-CN" sz="2400" dirty="0" smtClean="0"/>
              <a:t>’)</a:t>
            </a:r>
            <a:endParaRPr lang="zh-CN" altLang="en-US" sz="2400" dirty="0"/>
          </a:p>
        </p:txBody>
      </p:sp>
      <p:sp>
        <p:nvSpPr>
          <p:cNvPr id="3" name="标题 2"/>
          <p:cNvSpPr>
            <a:spLocks noGrp="1"/>
          </p:cNvSpPr>
          <p:nvPr>
            <p:ph type="title"/>
          </p:nvPr>
        </p:nvSpPr>
        <p:spPr/>
        <p:txBody>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48253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1124744"/>
            <a:ext cx="8939336" cy="5328592"/>
          </a:xfrm>
        </p:spPr>
        <p:txBody>
          <a:bodyPr>
            <a:normAutofit/>
          </a:bodyPr>
          <a:lstStyle/>
          <a:p>
            <a:pPr>
              <a:lnSpc>
                <a:spcPct val="150000"/>
              </a:lnSpc>
              <a:spcAft>
                <a:spcPts val="600"/>
              </a:spcAft>
            </a:pPr>
            <a:r>
              <a:rPr lang="en-US" altLang="zh-CN" sz="2800" dirty="0" smtClean="0">
                <a:latin typeface="+mn-ea"/>
                <a:ea typeface="+mn-ea"/>
              </a:rPr>
              <a:t>MonkeyRunner API - </a:t>
            </a:r>
            <a:r>
              <a:rPr lang="en-US" altLang="zh-CN" sz="2800" dirty="0"/>
              <a:t>input </a:t>
            </a:r>
            <a:endParaRPr lang="en-US" altLang="zh-CN" sz="2800" dirty="0" smtClean="0">
              <a:latin typeface="+mn-ea"/>
              <a:ea typeface="+mn-ea"/>
            </a:endParaRPr>
          </a:p>
          <a:p>
            <a:pPr lvl="1">
              <a:lnSpc>
                <a:spcPct val="150000"/>
              </a:lnSpc>
              <a:spcAft>
                <a:spcPts val="600"/>
              </a:spcAft>
            </a:pPr>
            <a:r>
              <a:rPr lang="zh-CN" altLang="en-US" sz="2400" dirty="0" smtClean="0"/>
              <a:t>生成帮助文档</a:t>
            </a:r>
            <a:endParaRPr lang="en-US" altLang="zh-CN" sz="2400" dirty="0" smtClean="0"/>
          </a:p>
          <a:p>
            <a:pPr lvl="1">
              <a:lnSpc>
                <a:spcPct val="150000"/>
              </a:lnSpc>
              <a:spcAft>
                <a:spcPts val="600"/>
              </a:spcAft>
            </a:pPr>
            <a:r>
              <a:rPr lang="en-US" altLang="zh-CN" sz="2400" dirty="0"/>
              <a:t>input (</a:t>
            </a:r>
            <a:r>
              <a:rPr lang="en-US" altLang="zh-CN" sz="2400" i="1" dirty="0"/>
              <a:t>string</a:t>
            </a:r>
            <a:r>
              <a:rPr lang="en-US" altLang="zh-CN" sz="2400" dirty="0"/>
              <a:t> message, </a:t>
            </a:r>
            <a:r>
              <a:rPr lang="en-US" altLang="zh-CN" sz="2400" i="1" dirty="0"/>
              <a:t>string</a:t>
            </a:r>
            <a:r>
              <a:rPr lang="en-US" altLang="zh-CN" sz="2400" dirty="0"/>
              <a:t> </a:t>
            </a:r>
            <a:r>
              <a:rPr lang="en-US" altLang="zh-CN" sz="2400" dirty="0" err="1"/>
              <a:t>initialValue</a:t>
            </a:r>
            <a:r>
              <a:rPr lang="en-US" altLang="zh-CN" sz="2400" dirty="0"/>
              <a:t>, </a:t>
            </a:r>
            <a:r>
              <a:rPr lang="en-US" altLang="zh-CN" sz="2400" i="1" dirty="0"/>
              <a:t>string</a:t>
            </a:r>
            <a:r>
              <a:rPr lang="en-US" altLang="zh-CN" sz="2400" dirty="0"/>
              <a:t> title, </a:t>
            </a:r>
            <a:r>
              <a:rPr lang="en-US" altLang="zh-CN" sz="2400" i="1" dirty="0"/>
              <a:t>string</a:t>
            </a:r>
            <a:r>
              <a:rPr lang="en-US" altLang="zh-CN" sz="2400" dirty="0"/>
              <a:t> </a:t>
            </a:r>
            <a:r>
              <a:rPr lang="en-US" altLang="zh-CN" sz="2400" dirty="0" err="1"/>
              <a:t>okTitle</a:t>
            </a:r>
            <a:r>
              <a:rPr lang="en-US" altLang="zh-CN" sz="2400" dirty="0"/>
              <a:t>, </a:t>
            </a:r>
            <a:r>
              <a:rPr lang="en-US" altLang="zh-CN" sz="2400" i="1" dirty="0"/>
              <a:t>string</a:t>
            </a:r>
            <a:r>
              <a:rPr lang="en-US" altLang="zh-CN" sz="2400" dirty="0"/>
              <a:t> </a:t>
            </a:r>
            <a:r>
              <a:rPr lang="en-US" altLang="zh-CN" sz="2400" dirty="0" err="1"/>
              <a:t>cancelTitle</a:t>
            </a:r>
            <a:r>
              <a:rPr lang="en-US" altLang="zh-CN" sz="2400" dirty="0"/>
              <a:t>) </a:t>
            </a:r>
            <a:endParaRPr lang="en-US" altLang="zh-CN" sz="2400" dirty="0" smtClean="0"/>
          </a:p>
          <a:p>
            <a:pPr lvl="1">
              <a:lnSpc>
                <a:spcPct val="150000"/>
              </a:lnSpc>
              <a:spcAft>
                <a:spcPts val="600"/>
              </a:spcAft>
            </a:pPr>
            <a:r>
              <a:rPr lang="zh-CN" altLang="en-US" dirty="0" smtClean="0"/>
              <a:t>代码</a:t>
            </a:r>
            <a:r>
              <a:rPr lang="zh-CN" altLang="en-US" dirty="0"/>
              <a:t>实现</a:t>
            </a:r>
            <a:endParaRPr lang="en-US" altLang="zh-CN" dirty="0"/>
          </a:p>
          <a:p>
            <a:pPr lvl="1"/>
            <a:r>
              <a:rPr lang="en-US" altLang="zh-CN" sz="2400" dirty="0" err="1"/>
              <a:t>MonkeyRunner.input</a:t>
            </a:r>
            <a:r>
              <a:rPr lang="en-US" altLang="zh-CN" sz="2400" dirty="0"/>
              <a:t>('message input','</a:t>
            </a:r>
            <a:r>
              <a:rPr lang="en-US" altLang="zh-CN" sz="2400" dirty="0" err="1"/>
              <a:t>uname</a:t>
            </a:r>
            <a:r>
              <a:rPr lang="en-US" altLang="zh-CN" sz="2400" dirty="0"/>
              <a:t>','</a:t>
            </a:r>
            <a:r>
              <a:rPr lang="en-US" altLang="zh-CN" sz="2400" dirty="0" err="1"/>
              <a:t>title','OK','Cancel</a:t>
            </a:r>
            <a:r>
              <a:rPr lang="en-US" altLang="zh-CN" sz="2400" dirty="0"/>
              <a:t>'),</a:t>
            </a:r>
            <a:endParaRPr lang="zh-CN" altLang="en-US" sz="2400" dirty="0"/>
          </a:p>
        </p:txBody>
      </p:sp>
      <p:sp>
        <p:nvSpPr>
          <p:cNvPr id="3" name="标题 2"/>
          <p:cNvSpPr>
            <a:spLocks noGrp="1"/>
          </p:cNvSpPr>
          <p:nvPr>
            <p:ph type="title"/>
          </p:nvPr>
        </p:nvSpPr>
        <p:spPr/>
        <p:txBody>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938811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MonkeyRunner API - </a:t>
            </a:r>
            <a:r>
              <a:rPr lang="en-US" altLang="zh-CN" sz="2800" dirty="0" err="1"/>
              <a:t>waitForConnection</a:t>
            </a:r>
            <a:endParaRPr lang="en-US" altLang="zh-CN" sz="2800" dirty="0"/>
          </a:p>
          <a:p>
            <a:pPr lvl="1">
              <a:lnSpc>
                <a:spcPct val="150000"/>
              </a:lnSpc>
              <a:spcAft>
                <a:spcPts val="600"/>
              </a:spcAft>
            </a:pPr>
            <a:r>
              <a:rPr lang="zh-CN" altLang="en-US" sz="2400" dirty="0" smtClean="0"/>
              <a:t>等待设备连接，有多个</a:t>
            </a:r>
            <a:r>
              <a:rPr lang="en-US" altLang="zh-CN" sz="2400" dirty="0" smtClean="0"/>
              <a:t>device id</a:t>
            </a:r>
            <a:r>
              <a:rPr lang="zh-CN" altLang="en-US" sz="2400" dirty="0" smtClean="0"/>
              <a:t>，需要指明哪个设备。</a:t>
            </a:r>
            <a:endParaRPr lang="en-US" altLang="zh-CN" sz="2400" dirty="0" smtClean="0"/>
          </a:p>
          <a:p>
            <a:pPr lvl="1">
              <a:lnSpc>
                <a:spcPct val="150000"/>
              </a:lnSpc>
              <a:spcAft>
                <a:spcPts val="600"/>
              </a:spcAft>
            </a:pPr>
            <a:r>
              <a:rPr lang="en-US" altLang="zh-CN" sz="2400" dirty="0" err="1" smtClean="0"/>
              <a:t>waitForConnection</a:t>
            </a:r>
            <a:r>
              <a:rPr lang="en-US" altLang="zh-CN" sz="2400" dirty="0" smtClean="0"/>
              <a:t>(float </a:t>
            </a:r>
            <a:r>
              <a:rPr lang="en-US" altLang="zh-CN" sz="2400" dirty="0" err="1" smtClean="0"/>
              <a:t>timeout,string</a:t>
            </a:r>
            <a:r>
              <a:rPr lang="en-US" altLang="zh-CN" sz="2400" dirty="0" smtClean="0"/>
              <a:t> </a:t>
            </a:r>
            <a:r>
              <a:rPr lang="en-US" altLang="zh-CN" sz="2400" dirty="0" err="1" smtClean="0"/>
              <a:t>deviceid</a:t>
            </a:r>
            <a:r>
              <a:rPr lang="en-US" altLang="zh-CN" sz="2400" dirty="0" smtClean="0"/>
              <a:t>)</a:t>
            </a:r>
            <a:endParaRPr lang="en-US" altLang="zh-CN" sz="2400" dirty="0"/>
          </a:p>
          <a:p>
            <a:pPr marL="342900" lvl="1" indent="-342900">
              <a:lnSpc>
                <a:spcPct val="150000"/>
              </a:lnSpc>
              <a:spcAft>
                <a:spcPts val="600"/>
              </a:spcAft>
              <a:buFont typeface="Arial" pitchFamily="34" charset="0"/>
              <a:buChar char="•"/>
            </a:pPr>
            <a:r>
              <a:rPr lang="zh-CN" altLang="en-US" sz="2400" dirty="0" smtClean="0">
                <a:latin typeface="+mn-ea"/>
                <a:ea typeface="+mn-ea"/>
              </a:rPr>
              <a:t>代码实现</a:t>
            </a:r>
            <a:endParaRPr lang="en-US" altLang="zh-CN" sz="2400" dirty="0" smtClean="0">
              <a:latin typeface="+mn-ea"/>
              <a:ea typeface="+mn-ea"/>
            </a:endParaRPr>
          </a:p>
          <a:p>
            <a:pPr lvl="1">
              <a:lnSpc>
                <a:spcPct val="150000"/>
              </a:lnSpc>
              <a:spcAft>
                <a:spcPts val="600"/>
              </a:spcAft>
            </a:pPr>
            <a:r>
              <a:rPr lang="en-US" altLang="zh-CN" sz="2400" dirty="0"/>
              <a:t>device = </a:t>
            </a:r>
            <a:r>
              <a:rPr lang="en-US" altLang="zh-CN" sz="2400" dirty="0" err="1"/>
              <a:t>MonkeyRunner.waitForConnection</a:t>
            </a:r>
            <a:r>
              <a:rPr lang="en-US" altLang="zh-CN" sz="2400" dirty="0"/>
              <a:t>(3,'127.0.0.1:62007') </a:t>
            </a:r>
          </a:p>
          <a:p>
            <a:pPr lvl="1">
              <a:lnSpc>
                <a:spcPct val="150000"/>
              </a:lnSpc>
              <a:spcAft>
                <a:spcPts val="600"/>
              </a:spcAft>
            </a:pPr>
            <a:endParaRPr lang="zh-CN" altLang="en-US" sz="2400" dirty="0"/>
          </a:p>
        </p:txBody>
      </p:sp>
      <p:sp>
        <p:nvSpPr>
          <p:cNvPr id="3" name="标题 2"/>
          <p:cNvSpPr>
            <a:spLocks noGrp="1"/>
          </p:cNvSpPr>
          <p:nvPr>
            <p:ph type="title"/>
          </p:nvPr>
        </p:nvSpPr>
        <p:spPr/>
        <p:txBody>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4178577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a:bodyPr>
          <a:lstStyle/>
          <a:p>
            <a:pPr>
              <a:lnSpc>
                <a:spcPct val="150000"/>
              </a:lnSpc>
              <a:spcAft>
                <a:spcPts val="600"/>
              </a:spcAft>
            </a:pPr>
            <a:r>
              <a:rPr lang="en-US" altLang="zh-CN" sz="2800" dirty="0" smtClean="0"/>
              <a:t>MonkeyDevice API - </a:t>
            </a:r>
            <a:r>
              <a:rPr lang="en-US" altLang="zh-CN" sz="2800" dirty="0"/>
              <a:t>installPackage </a:t>
            </a:r>
            <a:endParaRPr lang="en-US" altLang="zh-CN" sz="2800" dirty="0" smtClean="0"/>
          </a:p>
          <a:p>
            <a:pPr lvl="1">
              <a:lnSpc>
                <a:spcPct val="150000"/>
              </a:lnSpc>
              <a:spcAft>
                <a:spcPts val="600"/>
              </a:spcAft>
            </a:pPr>
            <a:r>
              <a:rPr lang="zh-CN" altLang="en-US" sz="2400" dirty="0"/>
              <a:t>安装</a:t>
            </a:r>
            <a:endParaRPr lang="en-US" altLang="zh-CN" sz="2400" dirty="0" smtClean="0"/>
          </a:p>
          <a:p>
            <a:pPr lvl="1">
              <a:lnSpc>
                <a:spcPct val="150000"/>
              </a:lnSpc>
              <a:spcAft>
                <a:spcPts val="600"/>
              </a:spcAft>
            </a:pPr>
            <a:r>
              <a:rPr lang="en-US" altLang="zh-CN" sz="2400" dirty="0"/>
              <a:t>installPackage (</a:t>
            </a:r>
            <a:r>
              <a:rPr lang="en-US" altLang="zh-CN" sz="2400" i="1" dirty="0"/>
              <a:t>string</a:t>
            </a:r>
            <a:r>
              <a:rPr lang="en-US" altLang="zh-CN" sz="2400" dirty="0"/>
              <a:t> path) </a:t>
            </a:r>
            <a:endParaRPr lang="en-US" altLang="zh-CN" sz="2400" dirty="0" smtClean="0"/>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smtClean="0"/>
              <a:t>device.installPackage</a:t>
            </a:r>
            <a:r>
              <a:rPr lang="en-US" altLang="zh-CN" sz="2400" dirty="0" smtClean="0"/>
              <a:t>(d:\</a:t>
            </a:r>
            <a:r>
              <a:rPr lang="en-US" altLang="zh-CN" sz="2400" dirty="0" err="1" smtClean="0"/>
              <a:t>meituan.apk</a:t>
            </a:r>
            <a:r>
              <a:rPr lang="en-US" altLang="zh-CN" sz="2400" dirty="0" smtClean="0"/>
              <a:t>') </a:t>
            </a:r>
          </a:p>
          <a:p>
            <a:pPr lvl="1">
              <a:lnSpc>
                <a:spcPct val="150000"/>
              </a:lnSpc>
              <a:spcAft>
                <a:spcPts val="600"/>
              </a:spcAft>
            </a:pPr>
            <a:endParaRPr lang="zh-CN" altLang="en-US" dirty="0"/>
          </a:p>
        </p:txBody>
      </p:sp>
      <p:sp>
        <p:nvSpPr>
          <p:cNvPr id="3" name="标题 2"/>
          <p:cNvSpPr>
            <a:spLocks noGrp="1"/>
          </p:cNvSpPr>
          <p:nvPr>
            <p:ph type="title"/>
          </p:nvPr>
        </p:nvSpPr>
        <p:spPr/>
        <p:txBody>
          <a:bodyPr/>
          <a:lstStyle/>
          <a:p>
            <a:r>
              <a:rPr lang="en-US" altLang="zh-CN" dirty="0" err="1" smtClean="0"/>
              <a:t>MonkeyDevice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176336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lnSpcReduction="10000"/>
          </a:bodyPr>
          <a:lstStyle/>
          <a:p>
            <a:pPr>
              <a:lnSpc>
                <a:spcPct val="150000"/>
              </a:lnSpc>
              <a:spcAft>
                <a:spcPts val="600"/>
              </a:spcAft>
            </a:pPr>
            <a:r>
              <a:rPr lang="en-US" altLang="zh-CN" sz="2800" dirty="0" smtClean="0"/>
              <a:t>MonkeyDevice API - drag</a:t>
            </a:r>
          </a:p>
          <a:p>
            <a:pPr lvl="1">
              <a:lnSpc>
                <a:spcPct val="150000"/>
              </a:lnSpc>
              <a:spcAft>
                <a:spcPts val="600"/>
              </a:spcAft>
            </a:pPr>
            <a:r>
              <a:rPr lang="zh-CN" altLang="en-US" sz="2400" dirty="0" smtClean="0"/>
              <a:t>拖动</a:t>
            </a:r>
            <a:endParaRPr lang="en-US" altLang="zh-CN" sz="2400" dirty="0" smtClean="0"/>
          </a:p>
          <a:p>
            <a:pPr lvl="1">
              <a:lnSpc>
                <a:spcPct val="150000"/>
              </a:lnSpc>
              <a:spcAft>
                <a:spcPts val="600"/>
              </a:spcAft>
            </a:pPr>
            <a:r>
              <a:rPr lang="en-US" altLang="zh-CN" sz="2400" dirty="0" smtClean="0"/>
              <a:t>drag(tuple </a:t>
            </a:r>
            <a:r>
              <a:rPr lang="en-US" altLang="zh-CN" sz="2400" dirty="0"/>
              <a:t>start, tuple end, float duration, integer steps) </a:t>
            </a:r>
            <a:endParaRPr lang="en-US" altLang="zh-CN" sz="2400" dirty="0" smtClean="0"/>
          </a:p>
          <a:p>
            <a:pPr marL="457200" lvl="1" indent="0">
              <a:lnSpc>
                <a:spcPct val="150000"/>
              </a:lnSpc>
              <a:spcAft>
                <a:spcPts val="600"/>
              </a:spcAft>
              <a:buNone/>
            </a:pPr>
            <a:r>
              <a:rPr lang="en-US" altLang="zh-CN" sz="2400" dirty="0" smtClean="0"/>
              <a:t>start </a:t>
            </a:r>
            <a:r>
              <a:rPr lang="zh-CN" altLang="en-US" sz="2400" dirty="0" smtClean="0"/>
              <a:t>起点位置</a:t>
            </a:r>
            <a:endParaRPr lang="en-US" altLang="zh-CN" sz="2400" dirty="0" smtClean="0"/>
          </a:p>
          <a:p>
            <a:pPr marL="457200" lvl="1" indent="0">
              <a:lnSpc>
                <a:spcPct val="150000"/>
              </a:lnSpc>
              <a:spcAft>
                <a:spcPts val="600"/>
              </a:spcAft>
              <a:buNone/>
            </a:pPr>
            <a:r>
              <a:rPr lang="en-US" altLang="zh-CN" sz="2400" dirty="0" smtClean="0"/>
              <a:t>end </a:t>
            </a:r>
            <a:r>
              <a:rPr lang="zh-CN" altLang="en-US" sz="2400" dirty="0" smtClean="0"/>
              <a:t>终点位置</a:t>
            </a:r>
            <a:endParaRPr lang="en-US" altLang="zh-CN" sz="2400" dirty="0" smtClean="0"/>
          </a:p>
          <a:p>
            <a:pPr marL="457200" lvl="1" indent="0">
              <a:lnSpc>
                <a:spcPct val="150000"/>
              </a:lnSpc>
              <a:spcAft>
                <a:spcPts val="600"/>
              </a:spcAft>
              <a:buNone/>
            </a:pPr>
            <a:r>
              <a:rPr lang="en-US" altLang="zh-CN" sz="2400" dirty="0" smtClean="0"/>
              <a:t>duration </a:t>
            </a:r>
            <a:r>
              <a:rPr lang="zh-CN" altLang="en-US" sz="2400" dirty="0" smtClean="0"/>
              <a:t>手势持续的时间</a:t>
            </a:r>
            <a:endParaRPr lang="en-US" altLang="zh-CN" sz="2400" dirty="0" smtClean="0"/>
          </a:p>
          <a:p>
            <a:pPr marL="457200" lvl="1" indent="0">
              <a:lnSpc>
                <a:spcPct val="150000"/>
              </a:lnSpc>
              <a:spcAft>
                <a:spcPts val="600"/>
              </a:spcAft>
              <a:buNone/>
            </a:pPr>
            <a:r>
              <a:rPr lang="en-US" altLang="zh-CN" sz="2400" dirty="0" smtClean="0"/>
              <a:t>steps </a:t>
            </a:r>
            <a:r>
              <a:rPr lang="zh-CN" altLang="en-US" sz="2400" dirty="0" smtClean="0"/>
              <a:t>插值点的步数，默认</a:t>
            </a:r>
            <a:r>
              <a:rPr lang="en-US" altLang="zh-CN" sz="2400" dirty="0" smtClean="0"/>
              <a:t>10</a:t>
            </a:r>
          </a:p>
          <a:p>
            <a:pPr lvl="1">
              <a:lnSpc>
                <a:spcPct val="150000"/>
              </a:lnSpc>
              <a:spcAft>
                <a:spcPts val="600"/>
              </a:spcAft>
            </a:pPr>
            <a:endParaRPr lang="zh-CN" altLang="en-US" dirty="0"/>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972924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介绍</a:t>
            </a:r>
            <a:endParaRPr lang="en-US" altLang="zh-CN" dirty="0" smtClean="0">
              <a:solidFill>
                <a:srgbClr val="FF0000"/>
              </a:solidFill>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1342559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normAutofit fontScale="92500" lnSpcReduction="10000"/>
          </a:bodyPr>
          <a:lstStyle/>
          <a:p>
            <a:pPr>
              <a:lnSpc>
                <a:spcPct val="150000"/>
              </a:lnSpc>
              <a:spcAft>
                <a:spcPts val="600"/>
              </a:spcAft>
            </a:pPr>
            <a:r>
              <a:rPr lang="en-US" altLang="zh-CN" sz="2800" dirty="0"/>
              <a:t>MonkeyDevice </a:t>
            </a:r>
            <a:r>
              <a:rPr lang="en-US" altLang="zh-CN" sz="2800" dirty="0" smtClean="0"/>
              <a:t>API - </a:t>
            </a:r>
            <a:r>
              <a:rPr lang="en-US" altLang="zh-CN" sz="2800" dirty="0"/>
              <a:t>press </a:t>
            </a:r>
            <a:endParaRPr lang="en-US" altLang="zh-CN" sz="2800" dirty="0" smtClean="0"/>
          </a:p>
          <a:p>
            <a:pPr lvl="1">
              <a:lnSpc>
                <a:spcPct val="150000"/>
              </a:lnSpc>
              <a:spcAft>
                <a:spcPts val="600"/>
              </a:spcAft>
            </a:pPr>
            <a:r>
              <a:rPr lang="zh-CN" altLang="en-US" sz="2400" dirty="0" smtClean="0"/>
              <a:t>按键</a:t>
            </a:r>
            <a:endParaRPr lang="en-US" altLang="zh-CN" sz="2400" dirty="0" smtClean="0"/>
          </a:p>
          <a:p>
            <a:pPr lvl="1">
              <a:lnSpc>
                <a:spcPct val="150000"/>
              </a:lnSpc>
              <a:spcAft>
                <a:spcPts val="600"/>
              </a:spcAft>
            </a:pPr>
            <a:r>
              <a:rPr lang="en-US" altLang="zh-CN" sz="2400" dirty="0" smtClean="0"/>
              <a:t>press </a:t>
            </a:r>
            <a:r>
              <a:rPr lang="en-US" altLang="zh-CN" sz="2400" dirty="0"/>
              <a:t>(string name, dictionary type) </a:t>
            </a:r>
            <a:endParaRPr lang="en-US" altLang="zh-CN" sz="2400" dirty="0" smtClean="0"/>
          </a:p>
          <a:p>
            <a:pPr marL="457200" lvl="1" indent="0">
              <a:buNone/>
            </a:pPr>
            <a:r>
              <a:rPr lang="en-US" altLang="zh-CN" sz="2400" dirty="0" smtClean="0"/>
              <a:t>	</a:t>
            </a:r>
            <a:r>
              <a:rPr lang="en-US" altLang="zh-CN" sz="2400" dirty="0" err="1" smtClean="0"/>
              <a:t>keycode</a:t>
            </a:r>
            <a:r>
              <a:rPr lang="en-US" altLang="zh-CN" sz="2400" dirty="0" smtClean="0"/>
              <a:t> </a:t>
            </a:r>
            <a:r>
              <a:rPr lang="zh-CN" altLang="en-US" sz="2400" dirty="0" smtClean="0"/>
              <a:t>值：</a:t>
            </a:r>
            <a:r>
              <a:rPr lang="en-US" altLang="zh-CN" sz="2400" dirty="0" smtClean="0">
                <a:solidFill>
                  <a:srgbClr val="FF0000"/>
                </a:solidFill>
              </a:rPr>
              <a:t>Down</a:t>
            </a:r>
            <a:r>
              <a:rPr lang="zh-CN" altLang="en-US" sz="2400" dirty="0" smtClean="0">
                <a:solidFill>
                  <a:srgbClr val="FF0000"/>
                </a:solidFill>
              </a:rPr>
              <a:t>、</a:t>
            </a:r>
            <a:r>
              <a:rPr lang="en-US" altLang="zh-CN" sz="2400" dirty="0" smtClean="0">
                <a:solidFill>
                  <a:srgbClr val="FF0000"/>
                </a:solidFill>
              </a:rPr>
              <a:t>UP</a:t>
            </a:r>
            <a:r>
              <a:rPr lang="zh-CN" altLang="en-US" sz="2400" dirty="0" smtClean="0">
                <a:solidFill>
                  <a:srgbClr val="FF0000"/>
                </a:solidFill>
              </a:rPr>
              <a:t>、</a:t>
            </a:r>
            <a:r>
              <a:rPr lang="en-US" altLang="zh-CN" sz="2400" dirty="0" err="1" smtClean="0">
                <a:solidFill>
                  <a:srgbClr val="FF0000"/>
                </a:solidFill>
              </a:rPr>
              <a:t>DOWN_AND_UP</a:t>
            </a:r>
            <a:endParaRPr lang="en-US" altLang="zh-CN" sz="2400" dirty="0" smtClean="0">
              <a:solidFill>
                <a:srgbClr val="FF0000"/>
              </a:solidFill>
            </a:endParaRPr>
          </a:p>
          <a:p>
            <a:pPr lvl="1"/>
            <a:r>
              <a:rPr lang="en-US" altLang="zh-CN" sz="2400" dirty="0" err="1"/>
              <a:t>KEYCODE_ENTER</a:t>
            </a:r>
            <a:r>
              <a:rPr lang="en-US" altLang="zh-CN" sz="2400" dirty="0"/>
              <a:t> </a:t>
            </a:r>
            <a:r>
              <a:rPr lang="zh-CN" altLang="en-US" sz="2400" dirty="0"/>
              <a:t>回车键</a:t>
            </a:r>
            <a:endParaRPr lang="en-US" altLang="zh-CN" sz="2400" dirty="0"/>
          </a:p>
          <a:p>
            <a:pPr lvl="1"/>
            <a:r>
              <a:rPr lang="en-US" altLang="zh-CN" sz="2400" dirty="0" err="1"/>
              <a:t>KEYCODE_MENU</a:t>
            </a:r>
            <a:r>
              <a:rPr lang="en-US" altLang="zh-CN" sz="2400" dirty="0"/>
              <a:t> </a:t>
            </a:r>
            <a:r>
              <a:rPr lang="zh-CN" altLang="en-US" sz="2400" dirty="0"/>
              <a:t>菜单键</a:t>
            </a:r>
            <a:endParaRPr lang="en-US" altLang="zh-CN" sz="2400" dirty="0"/>
          </a:p>
          <a:p>
            <a:pPr lvl="1"/>
            <a:r>
              <a:rPr lang="en-US" altLang="zh-CN" sz="2400" dirty="0" err="1"/>
              <a:t>KEYCODE_HOME</a:t>
            </a:r>
            <a:r>
              <a:rPr lang="en-US" altLang="zh-CN" sz="2400" dirty="0"/>
              <a:t> Home</a:t>
            </a:r>
            <a:r>
              <a:rPr lang="zh-CN" altLang="en-US" sz="2400" dirty="0"/>
              <a:t>键</a:t>
            </a:r>
            <a:endParaRPr lang="en-US" altLang="zh-CN" sz="2400" dirty="0"/>
          </a:p>
          <a:p>
            <a:pPr lvl="1"/>
            <a:r>
              <a:rPr lang="en-US" altLang="zh-CN" sz="2400" dirty="0" err="1"/>
              <a:t>KEYCODE_BACK</a:t>
            </a:r>
            <a:r>
              <a:rPr lang="en-US" altLang="zh-CN" sz="2400" dirty="0"/>
              <a:t> </a:t>
            </a:r>
            <a:r>
              <a:rPr lang="zh-CN" altLang="en-US" sz="2400" dirty="0"/>
              <a:t>返回键</a:t>
            </a:r>
          </a:p>
          <a:p>
            <a:pPr marL="457200" lvl="1" indent="0">
              <a:buNone/>
            </a:pPr>
            <a:endParaRPr lang="en-US" altLang="zh-CN" sz="2400" dirty="0" smtClean="0">
              <a:solidFill>
                <a:srgbClr val="FF0000"/>
              </a:solidFill>
            </a:endParaRP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device.press</a:t>
            </a:r>
            <a:r>
              <a:rPr lang="en-US" altLang="zh-CN" sz="2400" dirty="0"/>
              <a:t>('KEYCODE_ENTER','</a:t>
            </a:r>
            <a:r>
              <a:rPr lang="en-US" altLang="zh-CN" sz="2400" dirty="0" err="1"/>
              <a:t>DOWN_AND_UP</a:t>
            </a:r>
            <a:r>
              <a:rPr lang="en-US" altLang="zh-CN" sz="2400" dirty="0"/>
              <a:t>')</a:t>
            </a:r>
            <a:endParaRPr lang="zh-CN" altLang="en-US" sz="2400" dirty="0">
              <a:solidFill>
                <a:srgbClr val="FF0000"/>
              </a:solidFill>
            </a:endParaRPr>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55676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MonkeyDevice API </a:t>
            </a:r>
            <a:r>
              <a:rPr lang="en-US" altLang="zh-CN" sz="2800" dirty="0" smtClean="0"/>
              <a:t>– </a:t>
            </a:r>
            <a:r>
              <a:rPr lang="en-US" altLang="zh-CN" sz="2800" dirty="0"/>
              <a:t>startActivity </a:t>
            </a:r>
          </a:p>
          <a:p>
            <a:pPr lvl="1">
              <a:lnSpc>
                <a:spcPct val="150000"/>
              </a:lnSpc>
              <a:spcAft>
                <a:spcPts val="600"/>
              </a:spcAft>
            </a:pPr>
            <a:r>
              <a:rPr lang="zh-CN" altLang="en-US" sz="2400" dirty="0" smtClean="0"/>
              <a:t>启动应用</a:t>
            </a:r>
            <a:endParaRPr lang="en-US" altLang="zh-CN" sz="2400" dirty="0" smtClean="0"/>
          </a:p>
          <a:p>
            <a:pPr lvl="1">
              <a:lnSpc>
                <a:spcPct val="150000"/>
              </a:lnSpc>
              <a:spcAft>
                <a:spcPts val="600"/>
              </a:spcAft>
            </a:pPr>
            <a:r>
              <a:rPr lang="en-US" altLang="zh-CN" sz="2400" dirty="0" smtClean="0"/>
              <a:t>startActivity (package+’/’+activity)</a:t>
            </a:r>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lnSpc>
                <a:spcPct val="150000"/>
              </a:lnSpc>
              <a:spcAft>
                <a:spcPts val="600"/>
              </a:spcAft>
            </a:pPr>
            <a:r>
              <a:rPr lang="en-US" altLang="zh-CN" sz="2400" dirty="0" err="1" smtClean="0"/>
              <a:t>device.startActivity</a:t>
            </a:r>
            <a:r>
              <a:rPr lang="en-US" altLang="zh-CN" sz="2400" dirty="0"/>
              <a:t>(component=</a:t>
            </a:r>
            <a:r>
              <a:rPr lang="en-US" altLang="zh-CN" sz="2400" dirty="0" smtClean="0"/>
              <a:t>'</a:t>
            </a:r>
            <a:r>
              <a:rPr lang="en-US" altLang="zh-CN" sz="2400" dirty="0" err="1" smtClean="0"/>
              <a:t>com.example.android.myapplication.MainActivity</a:t>
            </a:r>
            <a:r>
              <a:rPr lang="en-US" altLang="zh-CN" sz="2400" dirty="0" smtClean="0"/>
              <a:t>’)</a:t>
            </a:r>
            <a:endParaRPr lang="zh-CN" altLang="en-US" sz="2400" dirty="0"/>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8655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MonkeyDevice API – </a:t>
            </a:r>
            <a:r>
              <a:rPr lang="sv-SE" altLang="zh-CN" sz="2800" dirty="0"/>
              <a:t>touch </a:t>
            </a:r>
            <a:endParaRPr lang="en-US" altLang="zh-CN" sz="2800" dirty="0"/>
          </a:p>
          <a:p>
            <a:pPr lvl="1">
              <a:lnSpc>
                <a:spcPct val="150000"/>
              </a:lnSpc>
              <a:spcAft>
                <a:spcPts val="600"/>
              </a:spcAft>
            </a:pPr>
            <a:r>
              <a:rPr lang="zh-CN" altLang="en-US" sz="2400" dirty="0"/>
              <a:t>点击</a:t>
            </a:r>
            <a:endParaRPr lang="en-US" altLang="zh-CN" sz="2400" dirty="0"/>
          </a:p>
          <a:p>
            <a:pPr lvl="1">
              <a:lnSpc>
                <a:spcPct val="150000"/>
              </a:lnSpc>
              <a:spcAft>
                <a:spcPts val="600"/>
              </a:spcAft>
            </a:pPr>
            <a:r>
              <a:rPr lang="sv-SE" altLang="zh-CN" sz="2400" dirty="0"/>
              <a:t>touch (integer x, integer y, integer type) </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20662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MonkeyDevice API – type </a:t>
            </a:r>
          </a:p>
          <a:p>
            <a:pPr lvl="1">
              <a:lnSpc>
                <a:spcPct val="150000"/>
              </a:lnSpc>
              <a:spcAft>
                <a:spcPts val="600"/>
              </a:spcAft>
            </a:pPr>
            <a:r>
              <a:rPr lang="zh-CN" altLang="en-US" sz="2400" dirty="0"/>
              <a:t>输入</a:t>
            </a:r>
            <a:endParaRPr lang="en-US" altLang="zh-CN" sz="2400" dirty="0"/>
          </a:p>
          <a:p>
            <a:pPr lvl="1">
              <a:lnSpc>
                <a:spcPct val="150000"/>
              </a:lnSpc>
              <a:spcAft>
                <a:spcPts val="600"/>
              </a:spcAft>
            </a:pPr>
            <a:r>
              <a:rPr lang="en-US" altLang="zh-CN" sz="2400" dirty="0"/>
              <a:t>type (string message) </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258160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MonkeyDevice API – takeSnapshot() </a:t>
            </a:r>
          </a:p>
          <a:p>
            <a:pPr lvl="1">
              <a:lnSpc>
                <a:spcPct val="150000"/>
              </a:lnSpc>
              <a:spcAft>
                <a:spcPts val="600"/>
              </a:spcAft>
            </a:pPr>
            <a:r>
              <a:rPr lang="zh-CN" altLang="en-US" sz="2400" dirty="0"/>
              <a:t>截屏</a:t>
            </a:r>
            <a:endParaRPr lang="en-US" altLang="zh-CN" sz="2400" dirty="0"/>
          </a:p>
          <a:p>
            <a:pPr lvl="1">
              <a:lnSpc>
                <a:spcPct val="150000"/>
              </a:lnSpc>
              <a:spcAft>
                <a:spcPts val="600"/>
              </a:spcAft>
            </a:pPr>
            <a:r>
              <a:rPr lang="en-US" altLang="zh-CN" sz="2400" dirty="0"/>
              <a:t>MonkeyImage takeSnapshot () </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49717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MonkeyImage API - </a:t>
            </a:r>
            <a:r>
              <a:rPr lang="en-US" altLang="zh-CN" sz="2800" dirty="0" err="1"/>
              <a:t>sameAs</a:t>
            </a:r>
            <a:r>
              <a:rPr lang="en-US" altLang="zh-CN" sz="2800" dirty="0"/>
              <a:t> </a:t>
            </a:r>
          </a:p>
          <a:p>
            <a:pPr lvl="1">
              <a:lnSpc>
                <a:spcPct val="150000"/>
              </a:lnSpc>
              <a:spcAft>
                <a:spcPts val="600"/>
              </a:spcAft>
            </a:pPr>
            <a:r>
              <a:rPr lang="zh-CN" altLang="en-US" sz="2400" dirty="0" smtClean="0"/>
              <a:t>图像对比</a:t>
            </a:r>
            <a:endParaRPr lang="en-US" altLang="zh-CN" sz="2400" dirty="0" smtClean="0"/>
          </a:p>
          <a:p>
            <a:pPr lvl="1">
              <a:lnSpc>
                <a:spcPct val="150000"/>
              </a:lnSpc>
              <a:spcAft>
                <a:spcPts val="600"/>
              </a:spcAft>
            </a:pPr>
            <a:r>
              <a:rPr lang="en-US" altLang="zh-CN" sz="2400" dirty="0" err="1" smtClean="0"/>
              <a:t>boolean</a:t>
            </a:r>
            <a:r>
              <a:rPr lang="en-US" altLang="zh-CN" sz="2400" dirty="0" smtClean="0"/>
              <a:t> </a:t>
            </a:r>
            <a:r>
              <a:rPr lang="en-US" altLang="zh-CN" sz="2400" dirty="0" err="1"/>
              <a:t>sameAs</a:t>
            </a:r>
            <a:r>
              <a:rPr lang="en-US" altLang="zh-CN" sz="2400" dirty="0"/>
              <a:t> ( MonkeyImage </a:t>
            </a:r>
            <a:r>
              <a:rPr lang="en-US" altLang="zh-CN" sz="2400" dirty="0" err="1"/>
              <a:t>otherImage</a:t>
            </a:r>
            <a:r>
              <a:rPr lang="en-US" altLang="zh-CN" sz="2400" dirty="0"/>
              <a:t>, float percent ) </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err="1" smtClean="0"/>
              <a:t>MonkeyImage</a:t>
            </a:r>
            <a:r>
              <a:rPr lang="zh-CN" altLang="en-US" dirty="0" smtClean="0"/>
              <a:t>常用</a:t>
            </a:r>
            <a:r>
              <a:rPr lang="en-US" altLang="zh-CN" dirty="0"/>
              <a:t>API</a:t>
            </a:r>
            <a:r>
              <a:rPr lang="zh-CN" altLang="en-US" dirty="0"/>
              <a:t>介绍</a:t>
            </a:r>
          </a:p>
        </p:txBody>
      </p:sp>
    </p:spTree>
    <p:extLst>
      <p:ext uri="{BB962C8B-B14F-4D97-AF65-F5344CB8AC3E}">
        <p14:creationId xmlns:p14="http://schemas.microsoft.com/office/powerpoint/2010/main" val="3675732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328592"/>
          </a:xfrm>
        </p:spPr>
        <p:txBody>
          <a:bodyPr/>
          <a:lstStyle/>
          <a:p>
            <a:pPr>
              <a:lnSpc>
                <a:spcPct val="150000"/>
              </a:lnSpc>
              <a:spcAft>
                <a:spcPts val="600"/>
              </a:spcAft>
            </a:pPr>
            <a:r>
              <a:rPr lang="en-US" altLang="zh-CN" sz="2800" dirty="0"/>
              <a:t>MonkeyImage API - </a:t>
            </a:r>
            <a:r>
              <a:rPr lang="nn-NO" altLang="zh-CN" sz="2800" dirty="0"/>
              <a:t>writeToFile </a:t>
            </a:r>
            <a:endParaRPr lang="en-US" altLang="zh-CN" sz="2800" dirty="0"/>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a:t>void </a:t>
            </a:r>
            <a:r>
              <a:rPr lang="nn-NO" altLang="zh-CN" sz="2400" dirty="0"/>
              <a:t> writeToFile (string filename, string format) </a:t>
            </a:r>
          </a:p>
          <a:p>
            <a:pPr lvl="1">
              <a:lnSpc>
                <a:spcPct val="150000"/>
              </a:lnSpc>
              <a:spcAft>
                <a:spcPts val="600"/>
              </a:spcAft>
            </a:pPr>
            <a:endParaRPr lang="en-US" altLang="zh-CN" sz="2000"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latin typeface="+mn-ea"/>
              </a:rPr>
              <a:t>MonkeyRunner</a:t>
            </a:r>
            <a:endParaRPr lang="zh-CN" altLang="en-US" dirty="0"/>
          </a:p>
        </p:txBody>
      </p:sp>
    </p:spTree>
    <p:extLst>
      <p:ext uri="{BB962C8B-B14F-4D97-AF65-F5344CB8AC3E}">
        <p14:creationId xmlns:p14="http://schemas.microsoft.com/office/powerpoint/2010/main" val="3290089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solidFill>
                  <a:srgbClr val="FF0000"/>
                </a:solidFill>
                <a:latin typeface="+mn-ea"/>
                <a:ea typeface="+mn-ea"/>
              </a:rPr>
              <a:t>MonkeyRunner</a:t>
            </a:r>
            <a:r>
              <a:rPr lang="zh-CN" altLang="en-US" dirty="0" smtClean="0">
                <a:solidFill>
                  <a:srgbClr val="FF0000"/>
                </a:solidFill>
                <a:latin typeface="+mn-ea"/>
                <a:ea typeface="+mn-ea"/>
              </a:rPr>
              <a:t>实战</a:t>
            </a:r>
            <a:endParaRPr lang="en-US" altLang="zh-CN" dirty="0" smtClean="0">
              <a:solidFill>
                <a:srgbClr val="FF0000"/>
              </a:solidFill>
              <a:latin typeface="+mn-ea"/>
              <a:ea typeface="+mn-ea"/>
            </a:endParaRPr>
          </a:p>
          <a:p>
            <a:pPr>
              <a:lnSpc>
                <a:spcPct val="150000"/>
              </a:lnSpc>
            </a:pPr>
            <a:r>
              <a:rPr lang="zh-CN" altLang="en-US" dirty="0" smtClean="0">
                <a:latin typeface="+mn-ea"/>
                <a:ea typeface="+mn-ea"/>
              </a:rPr>
              <a:t>录制与回放</a:t>
            </a:r>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3503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457200" indent="-457200">
              <a:lnSpc>
                <a:spcPct val="150000"/>
              </a:lnSpc>
              <a:buFont typeface="+mj-lt"/>
              <a:buAutoNum type="arabicPeriod"/>
            </a:pPr>
            <a:r>
              <a:rPr lang="zh-CN" altLang="en-US" sz="2400" dirty="0">
                <a:latin typeface="+mn-ea"/>
                <a:ea typeface="+mn-ea"/>
              </a:rPr>
              <a:t>安装包</a:t>
            </a:r>
            <a:r>
              <a:rPr lang="en-US" altLang="zh-CN" sz="2400" dirty="0">
                <a:latin typeface="+mn-ea"/>
                <a:ea typeface="+mn-ea"/>
              </a:rPr>
              <a:t> *.</a:t>
            </a:r>
            <a:r>
              <a:rPr lang="en-US" altLang="zh-CN" sz="2400" dirty="0" err="1">
                <a:latin typeface="+mn-ea"/>
                <a:ea typeface="+mn-ea"/>
              </a:rPr>
              <a:t>apk</a:t>
            </a:r>
            <a:r>
              <a:rPr lang="zh-CN" altLang="en-US" sz="2400" dirty="0">
                <a:latin typeface="+mn-ea"/>
                <a:ea typeface="+mn-ea"/>
              </a:rPr>
              <a:t>放到指定目录</a:t>
            </a:r>
            <a:r>
              <a:rPr lang="en-US" altLang="zh-CN" sz="2400" dirty="0">
                <a:latin typeface="+mn-ea"/>
                <a:ea typeface="+mn-ea"/>
              </a:rPr>
              <a:t>Demo</a:t>
            </a:r>
            <a:r>
              <a:rPr lang="zh-CN" altLang="en-US" sz="2400" dirty="0">
                <a:latin typeface="+mn-ea"/>
                <a:ea typeface="+mn-ea"/>
              </a:rPr>
              <a:t>下</a:t>
            </a:r>
            <a:endParaRPr lang="en-US" altLang="zh-CN" sz="2400" dirty="0">
              <a:latin typeface="+mn-ea"/>
              <a:ea typeface="+mn-ea"/>
            </a:endParaRPr>
          </a:p>
          <a:p>
            <a:pPr marL="457200" indent="-457200">
              <a:lnSpc>
                <a:spcPct val="150000"/>
              </a:lnSpc>
              <a:buFont typeface="+mj-lt"/>
              <a:buAutoNum type="arabicPeriod"/>
            </a:pPr>
            <a:r>
              <a:rPr lang="zh-CN" altLang="en-US" sz="2400" dirty="0" smtClean="0">
                <a:latin typeface="+mn-ea"/>
                <a:ea typeface="+mn-ea"/>
              </a:rPr>
              <a:t>新建</a:t>
            </a:r>
            <a:r>
              <a:rPr lang="en-US" altLang="zh-CN" sz="2400" dirty="0" smtClean="0">
                <a:latin typeface="+mn-ea"/>
                <a:ea typeface="+mn-ea"/>
              </a:rPr>
              <a:t>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在</a:t>
            </a:r>
            <a:r>
              <a:rPr lang="en-US" altLang="zh-CN" sz="2400" dirty="0" err="1">
                <a:latin typeface="+mn-ea"/>
                <a:ea typeface="+mn-ea"/>
              </a:rPr>
              <a:t>cmd</a:t>
            </a:r>
            <a:r>
              <a:rPr lang="zh-CN" altLang="en-US" sz="2400" dirty="0">
                <a:latin typeface="+mn-ea"/>
                <a:ea typeface="+mn-ea"/>
              </a:rPr>
              <a:t>中</a:t>
            </a:r>
            <a:r>
              <a:rPr lang="zh-CN" altLang="en-US" sz="2400" dirty="0" smtClean="0">
                <a:latin typeface="+mn-ea"/>
                <a:ea typeface="+mn-ea"/>
              </a:rPr>
              <a:t>执行</a:t>
            </a:r>
            <a:r>
              <a:rPr lang="en-US" altLang="zh-CN" sz="2400" dirty="0" err="1" smtClean="0">
                <a:latin typeface="+mn-ea"/>
                <a:ea typeface="+mn-ea"/>
              </a:rPr>
              <a:t>monkeyrunner</a:t>
            </a:r>
            <a:r>
              <a:rPr lang="zh-CN" altLang="en-US" sz="2400" dirty="0">
                <a:latin typeface="+mn-ea"/>
                <a:ea typeface="+mn-ea"/>
              </a:rPr>
              <a:t>　</a:t>
            </a:r>
            <a:r>
              <a:rPr lang="en-US" altLang="zh-CN" sz="2400" dirty="0">
                <a:latin typeface="+mn-ea"/>
                <a:ea typeface="+mn-ea"/>
              </a:rPr>
              <a:t>E:\</a:t>
            </a:r>
            <a:r>
              <a:rPr lang="en-US" altLang="zh-CN" sz="2400" dirty="0" smtClean="0">
                <a:latin typeface="+mn-ea"/>
                <a:ea typeface="+mn-ea"/>
              </a:rPr>
              <a:t>android-code\MonkeyRunnerDemo.py</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如果没有错误则说明成功，并在该目录下生成一个截图</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模拟器正常安装</a:t>
            </a:r>
            <a:endParaRPr lang="en-US" altLang="zh-CN" sz="2400" dirty="0">
              <a:latin typeface="+mn-ea"/>
              <a:ea typeface="+mn-ea"/>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实战</a:t>
            </a:r>
          </a:p>
        </p:txBody>
      </p:sp>
    </p:spTree>
    <p:extLst>
      <p:ext uri="{BB962C8B-B14F-4D97-AF65-F5344CB8AC3E}">
        <p14:creationId xmlns:p14="http://schemas.microsoft.com/office/powerpoint/2010/main" val="3257946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544616"/>
          </a:xfrm>
        </p:spPr>
        <p:txBody>
          <a:bodyPr>
            <a:normAutofit lnSpcReduction="10000"/>
          </a:bodyPr>
          <a:lstStyle/>
          <a:p>
            <a:pPr marL="0" indent="0">
              <a:lnSpc>
                <a:spcPct val="150000"/>
              </a:lnSpc>
              <a:buNone/>
            </a:pPr>
            <a:r>
              <a:rPr lang="en-US" altLang="zh-CN" sz="2000" dirty="0"/>
              <a:t># -*- coding: UTF-8 -*-  </a:t>
            </a:r>
          </a:p>
          <a:p>
            <a:pPr marL="0" indent="0">
              <a:lnSpc>
                <a:spcPct val="150000"/>
              </a:lnSpc>
              <a:buNone/>
            </a:pPr>
            <a:r>
              <a:rPr lang="en-US" altLang="zh-CN" sz="2000" dirty="0" smtClean="0"/>
              <a:t>from </a:t>
            </a:r>
            <a:r>
              <a:rPr lang="en-US" altLang="zh-CN" sz="2000" dirty="0" err="1"/>
              <a:t>com.android.monkeyrunner</a:t>
            </a:r>
            <a:r>
              <a:rPr lang="en-US" altLang="zh-CN" sz="2000" dirty="0"/>
              <a:t> import MonkeyRunner, MonkeyDevice </a:t>
            </a:r>
            <a:endParaRPr lang="en-US" altLang="zh-CN" sz="2000" dirty="0" smtClean="0"/>
          </a:p>
          <a:p>
            <a:pPr marL="0" indent="0">
              <a:lnSpc>
                <a:spcPct val="150000"/>
              </a:lnSpc>
              <a:buNone/>
            </a:pPr>
            <a:r>
              <a:rPr lang="en-US" altLang="zh-CN" sz="2000" dirty="0" smtClean="0"/>
              <a:t>device </a:t>
            </a:r>
            <a:r>
              <a:rPr lang="en-US" altLang="zh-CN" sz="2000" dirty="0"/>
              <a:t>= </a:t>
            </a:r>
            <a:r>
              <a:rPr lang="en-US" altLang="zh-CN" sz="2000" dirty="0" err="1"/>
              <a:t>MonkeyRunner.waitForConnection</a:t>
            </a:r>
            <a:r>
              <a:rPr lang="en-US" altLang="zh-CN" sz="2000" dirty="0"/>
              <a:t>() </a:t>
            </a:r>
            <a:endParaRPr lang="en-US" altLang="zh-CN" sz="2000" dirty="0" smtClean="0"/>
          </a:p>
          <a:p>
            <a:pPr marL="0" indent="0">
              <a:lnSpc>
                <a:spcPct val="150000"/>
              </a:lnSpc>
              <a:buNone/>
            </a:pPr>
            <a:r>
              <a:rPr lang="en-US" altLang="zh-CN" sz="2000" dirty="0" err="1" smtClean="0"/>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endParaRPr lang="en-US" altLang="zh-CN" sz="2000" dirty="0" smtClean="0"/>
          </a:p>
          <a:p>
            <a:pPr marL="0" indent="0">
              <a:lnSpc>
                <a:spcPct val="150000"/>
              </a:lnSpc>
              <a:buNone/>
            </a:pPr>
            <a:r>
              <a:rPr lang="en-US" altLang="zh-CN" sz="2000" dirty="0"/>
              <a:t>package = '</a:t>
            </a:r>
            <a:r>
              <a:rPr lang="en-US" altLang="zh-CN" sz="2000" dirty="0" err="1"/>
              <a:t>com.example.android.myapplication</a:t>
            </a:r>
            <a:r>
              <a:rPr lang="en-US" altLang="zh-CN" sz="2000" dirty="0"/>
              <a:t>'</a:t>
            </a:r>
          </a:p>
          <a:p>
            <a:pPr marL="0" indent="0">
              <a:lnSpc>
                <a:spcPct val="150000"/>
              </a:lnSpc>
              <a:buNone/>
            </a:pPr>
            <a:r>
              <a:rPr lang="en-US" altLang="zh-CN" sz="2000" dirty="0" smtClean="0"/>
              <a:t>activity </a:t>
            </a:r>
            <a:r>
              <a:rPr lang="en-US" altLang="zh-CN" sz="2000" dirty="0"/>
              <a:t>= </a:t>
            </a:r>
            <a:r>
              <a:rPr lang="en-US" altLang="zh-CN" sz="2000" dirty="0" smtClean="0"/>
              <a:t>'</a:t>
            </a:r>
            <a:r>
              <a:rPr lang="en-US" altLang="zh-CN" sz="2000" dirty="0" err="1" smtClean="0"/>
              <a:t>com.example.android.myapplication.MainActivity</a:t>
            </a:r>
            <a:r>
              <a:rPr lang="en-US" altLang="zh-CN" sz="2000" dirty="0" smtClean="0"/>
              <a:t>‘</a:t>
            </a:r>
          </a:p>
          <a:p>
            <a:pPr marL="0" indent="0">
              <a:lnSpc>
                <a:spcPct val="150000"/>
              </a:lnSpc>
              <a:buNone/>
            </a:pPr>
            <a:r>
              <a:rPr lang="en-US" altLang="zh-CN" sz="2000" dirty="0" err="1"/>
              <a:t>runComponent</a:t>
            </a:r>
            <a:r>
              <a:rPr lang="en-US" altLang="zh-CN" sz="2000" dirty="0"/>
              <a:t> = package + '/' + </a:t>
            </a:r>
            <a:r>
              <a:rPr lang="en-US" altLang="zh-CN" sz="2000" dirty="0" smtClean="0"/>
              <a:t>activity</a:t>
            </a:r>
          </a:p>
          <a:p>
            <a:pPr marL="0" indent="0">
              <a:lnSpc>
                <a:spcPct val="150000"/>
              </a:lnSpc>
              <a:buNone/>
            </a:pPr>
            <a:r>
              <a:rPr lang="en-US" altLang="zh-CN" sz="2000" dirty="0" err="1"/>
              <a:t>device.startActivity</a:t>
            </a:r>
            <a:r>
              <a:rPr lang="en-US" altLang="zh-CN" sz="2000" dirty="0"/>
              <a:t>(component=</a:t>
            </a:r>
            <a:r>
              <a:rPr lang="en-US" altLang="zh-CN" sz="2000" dirty="0" err="1"/>
              <a:t>runComponent</a:t>
            </a:r>
            <a:r>
              <a:rPr lang="en-US" altLang="zh-CN" sz="2000" dirty="0" smtClean="0"/>
              <a:t>)</a:t>
            </a:r>
          </a:p>
          <a:p>
            <a:pPr marL="0" indent="0">
              <a:lnSpc>
                <a:spcPct val="150000"/>
              </a:lnSpc>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smtClean="0"/>
              <a:t>)</a:t>
            </a:r>
          </a:p>
          <a:p>
            <a:pPr marL="0" indent="0">
              <a:lnSpc>
                <a:spcPct val="150000"/>
              </a:lnSpc>
              <a:buNone/>
            </a:pPr>
            <a:r>
              <a:rPr lang="en-US" altLang="zh-CN" sz="2000" dirty="0"/>
              <a:t>result = </a:t>
            </a:r>
            <a:r>
              <a:rPr lang="en-US" altLang="zh-CN" sz="2000" dirty="0" err="1"/>
              <a:t>device.takeSnapshot</a:t>
            </a:r>
            <a:r>
              <a:rPr lang="en-US" altLang="zh-CN" sz="2000" dirty="0" smtClean="0"/>
              <a:t>()</a:t>
            </a:r>
          </a:p>
          <a:p>
            <a:pPr marL="0" indent="0">
              <a:lnSpc>
                <a:spcPct val="150000"/>
              </a:lnSpc>
              <a:buNone/>
            </a:pPr>
            <a:r>
              <a:rPr lang="en-US" altLang="zh-CN" sz="2000" dirty="0" err="1"/>
              <a:t>result.writeToFile</a:t>
            </a:r>
            <a:r>
              <a:rPr lang="en-US" altLang="zh-CN" sz="2000" dirty="0"/>
              <a:t>('</a:t>
            </a:r>
            <a:r>
              <a:rPr lang="en-US" altLang="zh-CN" sz="2000" dirty="0" err="1"/>
              <a:t>myproject</a:t>
            </a:r>
            <a:r>
              <a:rPr lang="en-US" altLang="zh-CN" sz="2000" dirty="0"/>
              <a:t>/shot1.png','png')</a:t>
            </a:r>
            <a:endParaRPr lang="en-US" altLang="zh-CN" sz="2000" dirty="0" smtClean="0"/>
          </a:p>
        </p:txBody>
      </p:sp>
      <p:sp>
        <p:nvSpPr>
          <p:cNvPr id="3" name="标题 2"/>
          <p:cNvSpPr>
            <a:spLocks noGrp="1"/>
          </p:cNvSpPr>
          <p:nvPr>
            <p:ph type="title"/>
          </p:nvPr>
        </p:nvSpPr>
        <p:spPr/>
        <p:txBody>
          <a:bodyPr>
            <a:normAutofit/>
          </a:bodyPr>
          <a:lstStyle/>
          <a:p>
            <a:r>
              <a:rPr lang="en-US" altLang="zh-CN" dirty="0">
                <a:latin typeface="+mn-ea"/>
                <a:ea typeface="+mn-ea"/>
              </a:rPr>
              <a:t>monkeyrunnerDemo.py</a:t>
            </a:r>
            <a:endParaRPr lang="zh-CN" altLang="en-US" dirty="0">
              <a:latin typeface="+mn-ea"/>
              <a:ea typeface="+mn-ea"/>
            </a:endParaRPr>
          </a:p>
        </p:txBody>
      </p:sp>
    </p:spTree>
    <p:extLst>
      <p:ext uri="{BB962C8B-B14F-4D97-AF65-F5344CB8AC3E}">
        <p14:creationId xmlns:p14="http://schemas.microsoft.com/office/powerpoint/2010/main" val="3688856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3" y="980728"/>
            <a:ext cx="8964488" cy="6192688"/>
          </a:xfrm>
        </p:spPr>
        <p:txBody>
          <a:bodyPr>
            <a:noAutofit/>
          </a:bodyPr>
          <a:lstStyle/>
          <a:p>
            <a:pPr>
              <a:lnSpc>
                <a:spcPct val="170000"/>
              </a:lnSpc>
            </a:pPr>
            <a:r>
              <a:rPr lang="zh-CN" altLang="en-US" sz="1800" dirty="0">
                <a:latin typeface="+mn-ea"/>
                <a:ea typeface="+mn-ea"/>
              </a:rPr>
              <a:t> </a:t>
            </a:r>
            <a:r>
              <a:rPr lang="en-US" altLang="zh-CN" sz="1800" dirty="0" smtClean="0">
                <a:latin typeface="+mn-ea"/>
                <a:ea typeface="+mn-ea"/>
              </a:rPr>
              <a:t>MonkeyRunner</a:t>
            </a:r>
            <a:r>
              <a:rPr lang="zh-CN" altLang="en-US" sz="1800" dirty="0">
                <a:latin typeface="+mn-ea"/>
                <a:ea typeface="+mn-ea"/>
              </a:rPr>
              <a:t>工具是使用</a:t>
            </a:r>
            <a:r>
              <a:rPr lang="en-US" altLang="zh-CN" sz="1800" dirty="0" err="1">
                <a:solidFill>
                  <a:srgbClr val="FF0000"/>
                </a:solidFill>
                <a:latin typeface="+mn-ea"/>
                <a:ea typeface="+mn-ea"/>
              </a:rPr>
              <a:t>Jython</a:t>
            </a:r>
            <a:r>
              <a:rPr lang="en-US" altLang="zh-CN" sz="1800" dirty="0">
                <a:latin typeface="+mn-ea"/>
                <a:ea typeface="+mn-ea"/>
              </a:rPr>
              <a:t>(</a:t>
            </a:r>
            <a:r>
              <a:rPr lang="zh-CN" altLang="en-US" sz="1800" dirty="0">
                <a:latin typeface="+mn-ea"/>
                <a:ea typeface="+mn-ea"/>
              </a:rPr>
              <a:t>使用</a:t>
            </a:r>
            <a:r>
              <a:rPr lang="en-US" altLang="zh-CN" sz="1800" dirty="0">
                <a:latin typeface="+mn-ea"/>
                <a:ea typeface="+mn-ea"/>
              </a:rPr>
              <a:t>Java</a:t>
            </a:r>
            <a:r>
              <a:rPr lang="zh-CN" altLang="en-US" sz="1800" dirty="0">
                <a:latin typeface="+mn-ea"/>
                <a:ea typeface="+mn-ea"/>
              </a:rPr>
              <a:t>编程语言实现的</a:t>
            </a:r>
            <a:r>
              <a:rPr lang="en-US" altLang="zh-CN" sz="1800" dirty="0">
                <a:latin typeface="+mn-ea"/>
                <a:ea typeface="+mn-ea"/>
              </a:rPr>
              <a:t>Python)</a:t>
            </a:r>
            <a:r>
              <a:rPr lang="zh-CN" altLang="en-US" sz="1800" dirty="0">
                <a:latin typeface="+mn-ea"/>
                <a:ea typeface="+mn-ea"/>
              </a:rPr>
              <a:t>写出来的，它提供了多个</a:t>
            </a:r>
            <a:r>
              <a:rPr lang="en-US" altLang="zh-CN" sz="1800" dirty="0">
                <a:latin typeface="+mn-ea"/>
                <a:ea typeface="+mn-ea"/>
              </a:rPr>
              <a:t>API</a:t>
            </a:r>
            <a:r>
              <a:rPr lang="zh-CN" altLang="en-US" sz="1800" dirty="0">
                <a:latin typeface="+mn-ea"/>
                <a:ea typeface="+mn-ea"/>
              </a:rPr>
              <a:t>，通过</a:t>
            </a:r>
            <a:r>
              <a:rPr lang="en-US" altLang="zh-CN" sz="1800" dirty="0" err="1">
                <a:latin typeface="+mn-ea"/>
                <a:ea typeface="+mn-ea"/>
              </a:rPr>
              <a:t>monkeyrunner</a:t>
            </a:r>
            <a:r>
              <a:rPr lang="en-US" altLang="zh-CN" sz="1800" dirty="0">
                <a:latin typeface="+mn-ea"/>
                <a:ea typeface="+mn-ea"/>
              </a:rPr>
              <a:t> API </a:t>
            </a:r>
            <a:r>
              <a:rPr lang="zh-CN" altLang="en-US" sz="1800" dirty="0">
                <a:latin typeface="+mn-ea"/>
                <a:ea typeface="+mn-ea"/>
              </a:rPr>
              <a:t>可以写一个</a:t>
            </a:r>
            <a:r>
              <a:rPr lang="en-US" altLang="zh-CN" sz="1800" dirty="0">
                <a:latin typeface="+mn-ea"/>
                <a:ea typeface="+mn-ea"/>
              </a:rPr>
              <a:t>Python</a:t>
            </a:r>
            <a:r>
              <a:rPr lang="zh-CN" altLang="en-US" sz="1800" dirty="0">
                <a:latin typeface="+mn-ea"/>
                <a:ea typeface="+mn-ea"/>
              </a:rPr>
              <a:t>的程序来模拟操作控制</a:t>
            </a:r>
            <a:r>
              <a:rPr lang="en-US" altLang="zh-CN" sz="1800" dirty="0">
                <a:latin typeface="+mn-ea"/>
                <a:ea typeface="+mn-ea"/>
              </a:rPr>
              <a:t>Android</a:t>
            </a:r>
            <a:r>
              <a:rPr lang="zh-CN" altLang="en-US" sz="1800" dirty="0">
                <a:latin typeface="+mn-ea"/>
                <a:ea typeface="+mn-ea"/>
              </a:rPr>
              <a:t>设备</a:t>
            </a:r>
            <a:r>
              <a:rPr lang="en-US" altLang="zh-CN" sz="1800" dirty="0" smtClean="0">
                <a:latin typeface="+mn-ea"/>
                <a:ea typeface="+mn-ea"/>
              </a:rPr>
              <a:t>app</a:t>
            </a:r>
            <a:r>
              <a:rPr lang="zh-CN" altLang="en-US" sz="1800" dirty="0" smtClean="0">
                <a:latin typeface="+mn-ea"/>
                <a:ea typeface="+mn-ea"/>
              </a:rPr>
              <a:t>，测试</a:t>
            </a:r>
            <a:r>
              <a:rPr lang="zh-CN" altLang="en-US" sz="1800" dirty="0">
                <a:latin typeface="+mn-ea"/>
                <a:ea typeface="+mn-ea"/>
              </a:rPr>
              <a:t>其稳定性并通过截屏可以方便地记录出现的问题。</a:t>
            </a:r>
            <a:endParaRPr lang="en-US" altLang="zh-CN" sz="1800" dirty="0">
              <a:latin typeface="+mn-ea"/>
              <a:ea typeface="+mn-ea"/>
            </a:endParaRPr>
          </a:p>
          <a:p>
            <a:pPr>
              <a:lnSpc>
                <a:spcPct val="170000"/>
              </a:lnSpc>
            </a:pPr>
            <a:r>
              <a:rPr lang="en-US" altLang="zh-CN" sz="1800" dirty="0">
                <a:latin typeface="+mn-ea"/>
                <a:ea typeface="+mn-ea"/>
              </a:rPr>
              <a:t>MonkeyRunner</a:t>
            </a:r>
            <a:r>
              <a:rPr lang="zh-CN" altLang="en-US" sz="1800" dirty="0">
                <a:latin typeface="+mn-ea"/>
                <a:ea typeface="+mn-ea"/>
              </a:rPr>
              <a:t>是由</a:t>
            </a:r>
            <a:r>
              <a:rPr lang="en-US" altLang="zh-CN" sz="1800" dirty="0">
                <a:latin typeface="+mn-ea"/>
                <a:ea typeface="+mn-ea"/>
              </a:rPr>
              <a:t>Google</a:t>
            </a:r>
            <a:r>
              <a:rPr lang="zh-CN" altLang="en-US" sz="1800" dirty="0">
                <a:latin typeface="+mn-ea"/>
                <a:ea typeface="+mn-ea"/>
              </a:rPr>
              <a:t>开发、用于</a:t>
            </a:r>
            <a:r>
              <a:rPr lang="en-US" altLang="zh-CN" sz="1800" dirty="0">
                <a:latin typeface="+mn-ea"/>
                <a:ea typeface="+mn-ea"/>
              </a:rPr>
              <a:t>android</a:t>
            </a:r>
            <a:r>
              <a:rPr lang="zh-CN" altLang="en-US" sz="1800" dirty="0">
                <a:latin typeface="+mn-ea"/>
                <a:ea typeface="+mn-ea"/>
              </a:rPr>
              <a:t>系统的自动化测试工具，存在于</a:t>
            </a:r>
            <a:r>
              <a:rPr lang="en-US" altLang="zh-CN" sz="1800" dirty="0">
                <a:solidFill>
                  <a:srgbClr val="FF0000"/>
                </a:solidFill>
                <a:latin typeface="+mn-ea"/>
                <a:ea typeface="+mn-ea"/>
              </a:rPr>
              <a:t>android </a:t>
            </a:r>
            <a:r>
              <a:rPr lang="en-US" altLang="zh-CN" sz="1800" dirty="0" err="1">
                <a:solidFill>
                  <a:srgbClr val="FF0000"/>
                </a:solidFill>
                <a:latin typeface="+mn-ea"/>
                <a:ea typeface="+mn-ea"/>
              </a:rPr>
              <a:t>sdk</a:t>
            </a:r>
            <a:r>
              <a:rPr lang="zh-CN" altLang="en-US" sz="1800" dirty="0" smtClean="0">
                <a:latin typeface="+mn-ea"/>
                <a:ea typeface="+mn-ea"/>
              </a:rPr>
              <a:t>中，在</a:t>
            </a:r>
            <a:r>
              <a:rPr lang="en-US" altLang="zh-CN" sz="1800" dirty="0" smtClean="0">
                <a:latin typeface="+mn-ea"/>
                <a:ea typeface="+mn-ea"/>
              </a:rPr>
              <a:t>PC</a:t>
            </a:r>
            <a:r>
              <a:rPr lang="zh-CN" altLang="en-US" sz="1800" dirty="0" smtClean="0">
                <a:latin typeface="+mn-ea"/>
                <a:ea typeface="+mn-ea"/>
              </a:rPr>
              <a:t>端通过</a:t>
            </a:r>
            <a:r>
              <a:rPr lang="en-US" altLang="zh-CN" sz="1800" dirty="0" err="1" smtClean="0">
                <a:latin typeface="+mn-ea"/>
                <a:ea typeface="+mn-ea"/>
              </a:rPr>
              <a:t>api</a:t>
            </a:r>
            <a:r>
              <a:rPr lang="zh-CN" altLang="en-US" sz="1800" dirty="0" smtClean="0">
                <a:latin typeface="+mn-ea"/>
                <a:ea typeface="+mn-ea"/>
              </a:rPr>
              <a:t>控制设备的运行</a:t>
            </a:r>
            <a:endParaRPr lang="en-US" altLang="zh-CN" sz="1800" dirty="0">
              <a:latin typeface="+mn-ea"/>
              <a:ea typeface="+mn-ea"/>
            </a:endParaRPr>
          </a:p>
          <a:p>
            <a:pPr>
              <a:lnSpc>
                <a:spcPct val="170000"/>
              </a:lnSpc>
            </a:pPr>
            <a:r>
              <a:rPr lang="en-US" altLang="zh-CN" sz="1800" dirty="0" smtClean="0">
                <a:latin typeface="+mn-ea"/>
                <a:ea typeface="+mn-ea"/>
              </a:rPr>
              <a:t>MonkeyRunner</a:t>
            </a:r>
            <a:r>
              <a:rPr lang="zh-CN" altLang="en-US" sz="1800" dirty="0" smtClean="0">
                <a:latin typeface="+mn-ea"/>
                <a:ea typeface="+mn-ea"/>
              </a:rPr>
              <a:t>通过</a:t>
            </a:r>
            <a:r>
              <a:rPr lang="zh-CN" altLang="en-US" sz="1800" dirty="0">
                <a:latin typeface="+mn-ea"/>
                <a:ea typeface="+mn-ea"/>
              </a:rPr>
              <a:t>运行</a:t>
            </a:r>
            <a:r>
              <a:rPr lang="en-US" altLang="zh-CN" sz="1800" dirty="0">
                <a:solidFill>
                  <a:srgbClr val="FF0000"/>
                </a:solidFill>
                <a:latin typeface="+mn-ea"/>
                <a:ea typeface="+mn-ea"/>
              </a:rPr>
              <a:t>python</a:t>
            </a:r>
            <a:r>
              <a:rPr lang="zh-CN" altLang="en-US" sz="1800" dirty="0">
                <a:latin typeface="+mn-ea"/>
                <a:ea typeface="+mn-ea"/>
              </a:rPr>
              <a:t>脚本，来执行脚本中预先定义好的一系列操作事件，如：安装卸载某个应用、进入任一模块</a:t>
            </a:r>
            <a:r>
              <a:rPr lang="zh-CN" altLang="en-US" sz="1800" dirty="0" smtClean="0">
                <a:latin typeface="+mn-ea"/>
                <a:ea typeface="+mn-ea"/>
              </a:rPr>
              <a:t>、点击、</a:t>
            </a:r>
            <a:r>
              <a:rPr lang="zh-CN" altLang="en-US" sz="1800" dirty="0">
                <a:latin typeface="+mn-ea"/>
                <a:ea typeface="+mn-ea"/>
              </a:rPr>
              <a:t>按键、编辑文本、截图对比等</a:t>
            </a:r>
            <a:r>
              <a:rPr lang="en-US" altLang="zh-CN" sz="1800" dirty="0">
                <a:latin typeface="+mn-ea"/>
                <a:ea typeface="+mn-ea"/>
              </a:rPr>
              <a:t>.</a:t>
            </a:r>
          </a:p>
          <a:p>
            <a:pPr>
              <a:lnSpc>
                <a:spcPct val="170000"/>
              </a:lnSpc>
            </a:pPr>
            <a:r>
              <a:rPr lang="zh-CN" altLang="en-US" sz="1800" dirty="0">
                <a:latin typeface="+mn-ea"/>
                <a:ea typeface="+mn-ea"/>
              </a:rPr>
              <a:t>目录　</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a:t>
            </a:r>
            <a:r>
              <a:rPr lang="zh-CN" altLang="en-US" sz="1800" dirty="0" smtClean="0">
                <a:latin typeface="+mn-ea"/>
                <a:ea typeface="+mn-ea"/>
              </a:rPr>
              <a:t>，</a:t>
            </a:r>
            <a:r>
              <a:rPr lang="en-US" altLang="zh-CN" sz="1800" dirty="0" err="1" smtClean="0">
                <a:latin typeface="+mn-ea"/>
                <a:ea typeface="+mn-ea"/>
              </a:rPr>
              <a:t>AppData</a:t>
            </a:r>
            <a:r>
              <a:rPr lang="en-US" altLang="zh-CN" sz="1800" dirty="0" smtClean="0">
                <a:latin typeface="+mn-ea"/>
                <a:ea typeface="+mn-ea"/>
              </a:rPr>
              <a:t>\Local\Android\</a:t>
            </a:r>
            <a:r>
              <a:rPr lang="en-US" altLang="zh-CN" sz="1800" dirty="0" err="1" smtClean="0">
                <a:latin typeface="+mn-ea"/>
                <a:ea typeface="+mn-ea"/>
              </a:rPr>
              <a:t>sdk</a:t>
            </a:r>
            <a:r>
              <a:rPr lang="en-US" altLang="zh-CN" sz="1800" dirty="0" smtClean="0">
                <a:latin typeface="+mn-ea"/>
                <a:ea typeface="+mn-ea"/>
              </a:rPr>
              <a:t>\tools\lib</a:t>
            </a:r>
          </a:p>
          <a:p>
            <a:pPr>
              <a:lnSpc>
                <a:spcPct val="170000"/>
              </a:lnSpc>
            </a:pPr>
            <a:r>
              <a:rPr lang="en-US" altLang="zh-CN" sz="1800" dirty="0"/>
              <a:t>http://</a:t>
            </a:r>
            <a:r>
              <a:rPr lang="en-US" altLang="zh-CN" sz="1800" dirty="0" smtClean="0"/>
              <a:t>www.android-doc.com/tools/help/monkeyrunner_concepts.html</a:t>
            </a:r>
          </a:p>
          <a:p>
            <a:pPr>
              <a:lnSpc>
                <a:spcPct val="170000"/>
              </a:lnSpc>
            </a:pPr>
            <a:r>
              <a:rPr lang="en-US" altLang="zh-CN" sz="1800" dirty="0"/>
              <a:t>http://androidxref.com/4.1.2/xref/sdk/monkeyrunner/</a:t>
            </a:r>
            <a:endParaRPr lang="zh-CN" altLang="en-US" sz="1800" dirty="0"/>
          </a:p>
          <a:p>
            <a:pPr>
              <a:lnSpc>
                <a:spcPct val="170000"/>
              </a:lnSpc>
            </a:pPr>
            <a:endParaRPr lang="en-US" altLang="zh-CN" sz="1800" dirty="0" smtClean="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介绍</a:t>
            </a:r>
          </a:p>
        </p:txBody>
      </p:sp>
    </p:spTree>
    <p:extLst>
      <p:ext uri="{BB962C8B-B14F-4D97-AF65-F5344CB8AC3E}">
        <p14:creationId xmlns:p14="http://schemas.microsoft.com/office/powerpoint/2010/main" val="4146391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smtClean="0">
                <a:latin typeface="华文楷体" panose="02010600040101010101" pitchFamily="2" charset="-122"/>
                <a:ea typeface="华文楷体" panose="02010600040101010101" pitchFamily="2" charset="-122"/>
              </a:rPr>
              <a:t>cmd</a:t>
            </a:r>
            <a:r>
              <a:rPr lang="zh-CN" altLang="en-US" sz="2400" dirty="0" smtClean="0">
                <a:latin typeface="华文楷体" panose="02010600040101010101" pitchFamily="2" charset="-122"/>
                <a:ea typeface="华文楷体" panose="02010600040101010101" pitchFamily="2" charset="-122"/>
              </a:rPr>
              <a:t>下执行如下命令</a:t>
            </a:r>
            <a:endParaRPr lang="en-US" altLang="zh-CN" sz="2400" dirty="0" smtClean="0">
              <a:latin typeface="华文楷体" panose="02010600040101010101" pitchFamily="2" charset="-122"/>
              <a:ea typeface="华文楷体" panose="02010600040101010101" pitchFamily="2" charset="-122"/>
            </a:endParaRPr>
          </a:p>
          <a:p>
            <a:pPr marL="0" indent="0">
              <a:buNone/>
            </a:pPr>
            <a:r>
              <a:rPr lang="en-US" altLang="zh-CN" sz="2400" dirty="0" smtClean="0">
                <a:latin typeface="华文楷体" panose="02010600040101010101" pitchFamily="2" charset="-122"/>
                <a:ea typeface="华文楷体" panose="02010600040101010101" pitchFamily="2" charset="-122"/>
              </a:rPr>
              <a:t>cd D</a:t>
            </a:r>
            <a:r>
              <a:rPr lang="en-US" altLang="zh-CN" sz="2400" dirty="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Users\think\AppData\Local\Android\sdk\build-tools\23.0.3</a:t>
            </a:r>
          </a:p>
          <a:p>
            <a:r>
              <a:rPr lang="en-US" altLang="zh-CN" sz="2400" dirty="0" err="1" smtClean="0">
                <a:latin typeface="华文楷体" panose="02010600040101010101" pitchFamily="2" charset="-122"/>
                <a:ea typeface="华文楷体" panose="02010600040101010101" pitchFamily="2" charset="-122"/>
              </a:rPr>
              <a:t>aapt</a:t>
            </a:r>
            <a:r>
              <a:rPr lang="en-US" altLang="zh-CN" sz="2400" dirty="0" smtClean="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dump badging </a:t>
            </a:r>
            <a:r>
              <a:rPr lang="en-US" altLang="zh-CN" sz="2400" dirty="0" smtClean="0">
                <a:latin typeface="华文楷体" panose="02010600040101010101" pitchFamily="2" charset="-122"/>
                <a:ea typeface="华文楷体" panose="02010600040101010101" pitchFamily="2" charset="-122"/>
              </a:rPr>
              <a:t> E</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ContactManager.apk</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zh-CN" altLang="en-US" dirty="0">
                <a:latin typeface="+mn-ea"/>
                <a:ea typeface="+mn-ea"/>
              </a:rPr>
              <a:t>如何获取</a:t>
            </a:r>
            <a:r>
              <a:rPr lang="en-US" altLang="zh-CN" dirty="0" err="1">
                <a:latin typeface="+mn-ea"/>
                <a:ea typeface="+mn-ea"/>
              </a:rPr>
              <a:t>apk</a:t>
            </a:r>
            <a:r>
              <a:rPr lang="zh-CN" altLang="en-US" dirty="0">
                <a:latin typeface="+mn-ea"/>
                <a:ea typeface="+mn-ea"/>
              </a:rPr>
              <a:t>的包名和入口</a:t>
            </a:r>
            <a:r>
              <a:rPr lang="en-US" altLang="zh-CN" dirty="0">
                <a:latin typeface="+mn-ea"/>
                <a:ea typeface="+mn-ea"/>
              </a:rPr>
              <a:t>activity</a:t>
            </a:r>
            <a:endParaRPr lang="zh-CN" altLang="en-US" dirty="0">
              <a:latin typeface="+mn-ea"/>
              <a:ea typeface="+mn-ea"/>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29000"/>
            <a:ext cx="616267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55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400" dirty="0"/>
              <a:t>报</a:t>
            </a:r>
            <a:r>
              <a:rPr lang="zh-CN" altLang="en-US" sz="2400" dirty="0" smtClean="0"/>
              <a:t>错１：</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pPr marL="0" indent="0">
              <a:buNone/>
            </a:pPr>
            <a:endParaRPr lang="en-US" altLang="zh-CN" sz="2400" dirty="0" smtClean="0"/>
          </a:p>
          <a:p>
            <a:pPr marL="0" indent="0">
              <a:buNone/>
            </a:pPr>
            <a:r>
              <a:rPr lang="zh-CN" altLang="en-US" sz="2400" dirty="0" smtClean="0"/>
              <a:t>解决</a:t>
            </a:r>
            <a:r>
              <a:rPr lang="zh-CN" altLang="en-US" sz="2400" dirty="0"/>
              <a:t>办法</a:t>
            </a:r>
            <a:r>
              <a:rPr lang="zh-CN" altLang="en-US" sz="2400" dirty="0" smtClean="0"/>
              <a:t>：</a:t>
            </a:r>
            <a:r>
              <a:rPr lang="en-US" altLang="zh-CN" sz="2400" dirty="0" smtClean="0"/>
              <a:t>MonkeyRunner </a:t>
            </a:r>
            <a:r>
              <a:rPr lang="en-US" altLang="zh-CN" sz="2400" dirty="0"/>
              <a:t>  program.py</a:t>
            </a:r>
            <a:r>
              <a:rPr lang="zh-CN" altLang="en-US" sz="2400" dirty="0" smtClean="0"/>
              <a:t>的绝对路径</a:t>
            </a:r>
            <a:endParaRPr lang="en-US" altLang="zh-CN" sz="2400" dirty="0" smtClean="0"/>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t>找不到图片</a:t>
            </a:r>
            <a:endParaRPr lang="en-US" altLang="zh-CN" sz="2400" dirty="0" smtClean="0"/>
          </a:p>
          <a:p>
            <a:pPr marL="0" indent="0">
              <a:buNone/>
            </a:pPr>
            <a:r>
              <a:rPr lang="en-US" altLang="zh-CN" sz="2400" dirty="0" err="1"/>
              <a:t>result.writeToFile</a:t>
            </a:r>
            <a:r>
              <a:rPr lang="en-US" altLang="zh-CN" sz="2400" dirty="0"/>
              <a:t>('./shot1.png','png')         #</a:t>
            </a:r>
            <a:r>
              <a:rPr lang="zh-CN" altLang="en-US" sz="2400" dirty="0"/>
              <a:t>将截图存放到</a:t>
            </a:r>
            <a:r>
              <a:rPr lang="zh-CN" altLang="en-US" sz="2400" dirty="0" smtClean="0"/>
              <a:t>和</a:t>
            </a:r>
            <a:r>
              <a:rPr lang="en-US" altLang="zh-CN" sz="2400" dirty="0" smtClean="0"/>
              <a:t>MonkeyRunner.bat</a:t>
            </a:r>
            <a:r>
              <a:rPr lang="zh-CN" altLang="en-US" sz="2400" dirty="0"/>
              <a:t>同一个目录下的</a:t>
            </a:r>
            <a:r>
              <a:rPr lang="en-US" altLang="zh-CN" sz="2400" dirty="0"/>
              <a:t>shot1.png</a:t>
            </a:r>
            <a:r>
              <a:rPr lang="zh-CN" altLang="en-US" sz="2400" dirty="0"/>
              <a:t>中</a:t>
            </a:r>
          </a:p>
        </p:txBody>
      </p:sp>
      <p:sp>
        <p:nvSpPr>
          <p:cNvPr id="2" name="标题 1"/>
          <p:cNvSpPr>
            <a:spLocks noGrp="1"/>
          </p:cNvSpPr>
          <p:nvPr>
            <p:ph type="title"/>
          </p:nvPr>
        </p:nvSpPr>
        <p:spPr/>
        <p:txBody>
          <a:bodyPr>
            <a:normAutofit/>
          </a:bodyPr>
          <a:lstStyle/>
          <a:p>
            <a:r>
              <a:rPr lang="zh-CN" altLang="en-US" dirty="0">
                <a:latin typeface="+mn-ea"/>
                <a:ea typeface="+mn-ea"/>
              </a:rPr>
              <a:t>常见错误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1055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0728"/>
            <a:ext cx="8229600" cy="5760640"/>
          </a:xfrm>
        </p:spPr>
        <p:txBody>
          <a:bodyPr>
            <a:normAutofit fontScale="40000" lnSpcReduction="20000"/>
          </a:bodyPr>
          <a:lstStyle/>
          <a:p>
            <a:pPr marL="0" indent="0">
              <a:buNone/>
            </a:pPr>
            <a:r>
              <a:rPr lang="en-US" altLang="zh-CN" sz="5000" dirty="0" err="1" smtClean="0"/>
              <a:t>result.writeToFile</a:t>
            </a:r>
            <a:r>
              <a:rPr lang="en-US" altLang="zh-CN" sz="5000" dirty="0"/>
              <a:t>('E:/demo/shot1.png','png')</a:t>
            </a:r>
          </a:p>
          <a:p>
            <a:pPr marL="0" indent="0">
              <a:buNone/>
            </a:pPr>
            <a:r>
              <a:rPr lang="en-US" altLang="zh-CN" sz="5000" dirty="0"/>
              <a:t>pic=</a:t>
            </a:r>
            <a:r>
              <a:rPr lang="en-US" altLang="zh-CN" sz="5000" dirty="0" err="1"/>
              <a:t>MonkeyRunner.loadImageFromFile</a:t>
            </a:r>
            <a:r>
              <a:rPr lang="en-US" altLang="zh-CN" sz="5000" dirty="0"/>
              <a:t>('E:/demo/shot.png')</a:t>
            </a:r>
          </a:p>
          <a:p>
            <a:pPr marL="0" indent="0">
              <a:buNone/>
            </a:pPr>
            <a:r>
              <a:rPr lang="en-US" altLang="zh-CN" sz="5000" dirty="0"/>
              <a:t>if (</a:t>
            </a:r>
            <a:r>
              <a:rPr lang="en-US" altLang="zh-CN" sz="5000" dirty="0" err="1"/>
              <a:t>result.sameAs</a:t>
            </a:r>
            <a:r>
              <a:rPr lang="en-US" altLang="zh-CN" sz="5000" dirty="0"/>
              <a:t>(pic,1.0)):</a:t>
            </a:r>
          </a:p>
          <a:p>
            <a:pPr marL="0" indent="0">
              <a:buNone/>
            </a:pPr>
            <a:r>
              <a:rPr lang="en-US" altLang="zh-CN" sz="5000" dirty="0"/>
              <a:t>       print('success')</a:t>
            </a:r>
          </a:p>
          <a:p>
            <a:pPr marL="0" indent="0">
              <a:buNone/>
            </a:pPr>
            <a:r>
              <a:rPr lang="en-US" altLang="zh-CN" sz="5000" dirty="0"/>
              <a:t>else:</a:t>
            </a:r>
          </a:p>
          <a:p>
            <a:pPr marL="0" indent="0">
              <a:buNone/>
            </a:pPr>
            <a:r>
              <a:rPr lang="en-US" altLang="zh-CN" sz="5000" dirty="0"/>
              <a:t>       print('fail')</a:t>
            </a:r>
          </a:p>
          <a:p>
            <a:pPr marL="0" indent="0">
              <a:buNone/>
            </a:pPr>
            <a:endParaRPr lang="en-US" altLang="zh-CN" sz="5000" dirty="0"/>
          </a:p>
          <a:p>
            <a:pPr marL="0" indent="0">
              <a:buNone/>
            </a:pPr>
            <a:r>
              <a:rPr lang="zh-CN" altLang="en-US" sz="5000" dirty="0"/>
              <a:t>或者</a:t>
            </a:r>
            <a:endParaRPr lang="en-US" altLang="zh-CN" sz="5000" dirty="0"/>
          </a:p>
          <a:p>
            <a:pPr marL="0" indent="0">
              <a:buNone/>
            </a:pPr>
            <a:r>
              <a:rPr lang="en-US" altLang="zh-CN" sz="5000" dirty="0"/>
              <a:t>result = </a:t>
            </a:r>
            <a:r>
              <a:rPr lang="en-US" altLang="zh-CN" sz="5000" dirty="0" err="1"/>
              <a:t>device.takeSnapshot</a:t>
            </a:r>
            <a:r>
              <a:rPr lang="en-US" altLang="zh-CN" sz="5000" dirty="0"/>
              <a:t>()</a:t>
            </a:r>
          </a:p>
          <a:p>
            <a:pPr marL="0" indent="0">
              <a:buNone/>
            </a:pPr>
            <a:r>
              <a:rPr lang="en-US" altLang="zh-CN" sz="5000" dirty="0" err="1"/>
              <a:t>result.writeToFile</a:t>
            </a:r>
            <a:r>
              <a:rPr lang="en-US" altLang="zh-CN" sz="5000" dirty="0"/>
              <a:t>('E:/demo/shot11.png','png')</a:t>
            </a:r>
          </a:p>
          <a:p>
            <a:pPr marL="0" indent="0">
              <a:buNone/>
            </a:pPr>
            <a:endParaRPr lang="en-US" altLang="zh-CN" sz="5000" dirty="0"/>
          </a:p>
          <a:p>
            <a:pPr marL="0" indent="0">
              <a:buNone/>
            </a:pPr>
            <a:r>
              <a:rPr lang="en-US" altLang="zh-CN" sz="5000" dirty="0"/>
              <a:t>r1=</a:t>
            </a:r>
            <a:r>
              <a:rPr lang="en-US" altLang="zh-CN" sz="5000" dirty="0" err="1"/>
              <a:t>result.getSubImage</a:t>
            </a:r>
            <a:r>
              <a:rPr lang="en-US" altLang="zh-CN" sz="5000" dirty="0"/>
              <a:t>(200,200,400,400)</a:t>
            </a:r>
          </a:p>
          <a:p>
            <a:pPr marL="0" indent="0">
              <a:buNone/>
            </a:pPr>
            <a:r>
              <a:rPr lang="en-US" altLang="zh-CN" sz="5000" dirty="0"/>
              <a:t>pic=</a:t>
            </a:r>
            <a:r>
              <a:rPr lang="en-US" altLang="zh-CN" sz="5000" dirty="0" err="1"/>
              <a:t>MonkeyRunner.loadImageFromFile</a:t>
            </a:r>
            <a:r>
              <a:rPr lang="en-US" altLang="zh-CN" sz="5000" dirty="0"/>
              <a:t>('E:/shot.png')</a:t>
            </a:r>
          </a:p>
          <a:p>
            <a:pPr marL="0" indent="0">
              <a:buNone/>
            </a:pPr>
            <a:r>
              <a:rPr lang="en-US" altLang="zh-CN" sz="5000" dirty="0"/>
              <a:t>r2=</a:t>
            </a:r>
            <a:r>
              <a:rPr lang="en-US" altLang="zh-CN" sz="5000" dirty="0" err="1"/>
              <a:t>pic.getSubImage</a:t>
            </a:r>
            <a:r>
              <a:rPr lang="en-US" altLang="zh-CN" sz="5000" dirty="0"/>
              <a:t>(200,200,400,400)</a:t>
            </a:r>
          </a:p>
          <a:p>
            <a:pPr marL="0" indent="0">
              <a:buNone/>
            </a:pPr>
            <a:r>
              <a:rPr lang="en-US" altLang="zh-CN" sz="5000" dirty="0"/>
              <a:t>if (r1.sameAs(r2,1.0)):</a:t>
            </a:r>
          </a:p>
          <a:p>
            <a:pPr marL="0" indent="0">
              <a:buNone/>
            </a:pPr>
            <a:r>
              <a:rPr lang="en-US" altLang="zh-CN" sz="5000" dirty="0"/>
              <a:t>       print('success')</a:t>
            </a:r>
          </a:p>
          <a:p>
            <a:pPr marL="0" indent="0">
              <a:buNone/>
            </a:pPr>
            <a:r>
              <a:rPr lang="en-US" altLang="zh-CN" sz="5000" dirty="0"/>
              <a:t>else:</a:t>
            </a:r>
          </a:p>
          <a:p>
            <a:pPr marL="0" indent="0">
              <a:buNone/>
            </a:pPr>
            <a:r>
              <a:rPr lang="en-US" altLang="zh-CN" sz="5000" dirty="0"/>
              <a:t>       print('fail')</a:t>
            </a:r>
            <a:endParaRPr lang="zh-CN" altLang="en-US" sz="5000" dirty="0"/>
          </a:p>
          <a:p>
            <a:endParaRPr lang="zh-CN" altLang="en-US" dirty="0"/>
          </a:p>
        </p:txBody>
      </p:sp>
      <p:sp>
        <p:nvSpPr>
          <p:cNvPr id="3" name="标题 2"/>
          <p:cNvSpPr>
            <a:spLocks noGrp="1"/>
          </p:cNvSpPr>
          <p:nvPr>
            <p:ph type="title"/>
          </p:nvPr>
        </p:nvSpPr>
        <p:spPr/>
        <p:txBody>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err="1"/>
              <a:t>EasyMonkeyDevice</a:t>
            </a:r>
            <a:endParaRPr lang="en-US" altLang="zh-CN" b="1" dirty="0"/>
          </a:p>
          <a:p>
            <a:r>
              <a:rPr lang="en-US" altLang="zh-CN" dirty="0" smtClean="0"/>
              <a:t>By</a:t>
            </a:r>
          </a:p>
          <a:p>
            <a:pPr lvl="1"/>
            <a:r>
              <a:rPr lang="en-US" altLang="zh-CN" dirty="0" err="1" smtClean="0"/>
              <a:t>adb</a:t>
            </a:r>
            <a:r>
              <a:rPr lang="en-US" altLang="zh-CN" dirty="0" smtClean="0"/>
              <a:t> shell service call window 1 i32 4939</a:t>
            </a:r>
          </a:p>
          <a:p>
            <a:pPr lvl="1"/>
            <a:r>
              <a:rPr lang="en-US" altLang="zh-CN" dirty="0" err="1"/>
              <a:t>adb</a:t>
            </a:r>
            <a:r>
              <a:rPr lang="en-US" altLang="zh-CN" dirty="0"/>
              <a:t> shell service </a:t>
            </a:r>
            <a:r>
              <a:rPr lang="en-US" altLang="zh-CN" dirty="0" smtClean="0"/>
              <a:t>call </a:t>
            </a:r>
            <a:r>
              <a:rPr lang="en-US" altLang="zh-CN" dirty="0"/>
              <a:t>window </a:t>
            </a:r>
            <a:r>
              <a:rPr lang="en-US" altLang="zh-CN" dirty="0" smtClean="0"/>
              <a:t>3</a:t>
            </a:r>
          </a:p>
          <a:p>
            <a:pPr marL="342900" lvl="1" indent="-342900">
              <a:buFont typeface="Arial" pitchFamily="34" charset="0"/>
              <a:buChar char="•"/>
            </a:pPr>
            <a:r>
              <a:rPr lang="en-US" altLang="zh-CN" sz="3200" dirty="0" err="1"/>
              <a:t>GetHierarchyViewer</a:t>
            </a:r>
            <a:endParaRPr lang="zh-CN" altLang="en-US" sz="3200" dirty="0"/>
          </a:p>
        </p:txBody>
      </p:sp>
      <p:sp>
        <p:nvSpPr>
          <p:cNvPr id="3" name="标题 2"/>
          <p:cNvSpPr>
            <a:spLocks noGrp="1"/>
          </p:cNvSpPr>
          <p:nvPr>
            <p:ph type="title"/>
          </p:nvPr>
        </p:nvSpPr>
        <p:spPr/>
        <p:txBody>
          <a:bodyPr>
            <a:normAutofit/>
          </a:bodyPr>
          <a:lstStyle/>
          <a:p>
            <a:r>
              <a:rPr lang="en-US" altLang="zh-CN" dirty="0" err="1" smtClean="0"/>
              <a:t>EasyMonkeyDevice</a:t>
            </a:r>
            <a:endParaRPr lang="zh-CN" altLang="en-US" dirty="0"/>
          </a:p>
        </p:txBody>
      </p:sp>
    </p:spTree>
    <p:extLst>
      <p:ext uri="{BB962C8B-B14F-4D97-AF65-F5344CB8AC3E}">
        <p14:creationId xmlns:p14="http://schemas.microsoft.com/office/powerpoint/2010/main" val="2318575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smtClean="0">
                <a:latin typeface="+mn-ea"/>
                <a:ea typeface="+mn-ea"/>
              </a:rPr>
              <a:t>MonkeyRunner</a:t>
            </a:r>
            <a:r>
              <a:rPr lang="zh-CN" altLang="en-US" dirty="0" smtClean="0">
                <a:latin typeface="+mn-ea"/>
                <a:ea typeface="+mn-ea"/>
              </a:rPr>
              <a:t>介绍</a:t>
            </a:r>
            <a:endParaRPr lang="en-US" altLang="zh-CN" dirty="0" smtClean="0">
              <a:latin typeface="+mn-ea"/>
              <a:ea typeface="+mn-ea"/>
            </a:endParaRPr>
          </a:p>
          <a:p>
            <a:pPr>
              <a:lnSpc>
                <a:spcPct val="150000"/>
              </a:lnSpc>
            </a:pPr>
            <a:r>
              <a:rPr lang="en-US" altLang="zh-CN" dirty="0" err="1" smtClean="0">
                <a:latin typeface="+mn-ea"/>
              </a:rPr>
              <a:t>MonkeyRunner</a:t>
            </a:r>
            <a:r>
              <a:rPr lang="zh-CN" altLang="en-US" dirty="0" smtClean="0">
                <a:latin typeface="+mn-ea"/>
              </a:rPr>
              <a:t>常用</a:t>
            </a:r>
            <a:r>
              <a:rPr lang="en-US" altLang="zh-CN" dirty="0" smtClean="0">
                <a:latin typeface="+mn-ea"/>
              </a:rPr>
              <a:t>API</a:t>
            </a:r>
          </a:p>
          <a:p>
            <a:pPr>
              <a:lnSpc>
                <a:spcPct val="150000"/>
              </a:lnSpc>
            </a:pPr>
            <a:r>
              <a:rPr lang="en-US" altLang="zh-CN" dirty="0" smtClean="0">
                <a:latin typeface="+mn-ea"/>
                <a:ea typeface="+mn-ea"/>
              </a:rPr>
              <a:t>MonkeyRunner</a:t>
            </a:r>
            <a:r>
              <a:rPr lang="zh-CN" altLang="en-US" dirty="0" smtClean="0">
                <a:latin typeface="+mn-ea"/>
                <a:ea typeface="+mn-ea"/>
              </a:rPr>
              <a:t>实战</a:t>
            </a:r>
            <a:endParaRPr lang="en-US" altLang="zh-CN" dirty="0" smtClean="0">
              <a:latin typeface="+mn-ea"/>
              <a:ea typeface="+mn-ea"/>
            </a:endParaRPr>
          </a:p>
          <a:p>
            <a:pPr>
              <a:lnSpc>
                <a:spcPct val="150000"/>
              </a:lnSpc>
            </a:pPr>
            <a:r>
              <a:rPr lang="zh-CN" altLang="en-US" dirty="0" smtClean="0">
                <a:solidFill>
                  <a:srgbClr val="FF0000"/>
                </a:solidFill>
                <a:latin typeface="+mn-ea"/>
                <a:ea typeface="+mn-ea"/>
              </a:rPr>
              <a:t>录制与回放</a:t>
            </a:r>
            <a:endParaRPr lang="zh-CN" altLang="en-US" dirty="0">
              <a:solidFill>
                <a:srgbClr val="FF0000"/>
              </a:solidFill>
              <a:latin typeface="+mn-ea"/>
              <a:ea typeface="+mn-ea"/>
            </a:endParaRP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450113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拷贝到</a:t>
            </a:r>
            <a:r>
              <a:rPr lang="en-US" altLang="zh-CN" dirty="0"/>
              <a:t>D:\</a:t>
            </a:r>
            <a:r>
              <a:rPr lang="en-US" altLang="zh-CN" dirty="0" smtClean="0"/>
              <a:t>Users\think\AppData\Local\Android\sdk\tools</a:t>
            </a:r>
            <a:r>
              <a:rPr lang="zh-CN" altLang="en-US" dirty="0" smtClean="0"/>
              <a:t>目录下</a:t>
            </a:r>
            <a:endParaRPr lang="en-US" altLang="zh-CN" dirty="0"/>
          </a:p>
          <a:p>
            <a:pPr marL="514350" indent="-514350">
              <a:buFont typeface="+mj-lt"/>
              <a:buAutoNum type="arabicPeriod"/>
            </a:pPr>
            <a:r>
              <a:rPr lang="zh-CN" altLang="en-US" dirty="0" smtClean="0"/>
              <a:t>输入 </a:t>
            </a:r>
            <a:r>
              <a:rPr lang="en-US" altLang="zh-CN" dirty="0" err="1" smtClean="0"/>
              <a:t>monkeyrunner</a:t>
            </a:r>
            <a:r>
              <a:rPr lang="en-US" altLang="zh-CN" dirty="0" smtClean="0"/>
              <a:t> monkey_recorder.py</a:t>
            </a:r>
          </a:p>
          <a:p>
            <a:pPr marL="514350" indent="-514350">
              <a:buFont typeface="+mj-lt"/>
              <a:buAutoNum type="arabicPeriod"/>
            </a:pPr>
            <a:r>
              <a:rPr lang="zh-CN" altLang="en-US" dirty="0" smtClean="0"/>
              <a:t>操作 </a:t>
            </a:r>
            <a:r>
              <a:rPr lang="en-US" altLang="zh-CN" dirty="0" smtClean="0"/>
              <a:t>app</a:t>
            </a:r>
            <a:r>
              <a:rPr lang="zh-CN" altLang="en-US" dirty="0" smtClean="0"/>
              <a:t>，导出文件</a:t>
            </a:r>
            <a:r>
              <a:rPr lang="en-US" altLang="zh-CN" dirty="0" smtClean="0"/>
              <a:t>demo.mr</a:t>
            </a:r>
          </a:p>
          <a:p>
            <a:pPr marL="514350" indent="-514350">
              <a:buFont typeface="+mj-lt"/>
              <a:buAutoNum type="arabicPeriod"/>
            </a:pPr>
            <a:r>
              <a:rPr lang="zh-CN" altLang="en-US" dirty="0" smtClean="0"/>
              <a:t>输入 </a:t>
            </a:r>
            <a:r>
              <a:rPr lang="en-US" altLang="zh-CN" dirty="0" err="1"/>
              <a:t>monkeyrunner</a:t>
            </a:r>
            <a:r>
              <a:rPr lang="en-US" altLang="zh-CN" dirty="0"/>
              <a:t> monkey_playback.py</a:t>
            </a:r>
          </a:p>
          <a:p>
            <a:endParaRPr lang="zh-CN" altLang="en-US" dirty="0"/>
          </a:p>
        </p:txBody>
      </p:sp>
      <p:sp>
        <p:nvSpPr>
          <p:cNvPr id="3" name="标题 2"/>
          <p:cNvSpPr>
            <a:spLocks noGrp="1"/>
          </p:cNvSpPr>
          <p:nvPr>
            <p:ph type="title"/>
          </p:nvPr>
        </p:nvSpPr>
        <p:spPr/>
        <p:txBody>
          <a:bodyPr/>
          <a:lstStyle/>
          <a:p>
            <a:r>
              <a:rPr lang="zh-CN" altLang="en-US" dirty="0" smtClean="0"/>
              <a:t>录制与回放</a:t>
            </a:r>
            <a:endParaRPr lang="zh-CN" altLang="en-US" dirty="0"/>
          </a:p>
        </p:txBody>
      </p:sp>
    </p:spTree>
    <p:extLst>
      <p:ext uri="{BB962C8B-B14F-4D97-AF65-F5344CB8AC3E}">
        <p14:creationId xmlns:p14="http://schemas.microsoft.com/office/powerpoint/2010/main" val="2146663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录制回放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 y="1052735"/>
            <a:ext cx="4968552"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15816" y="2060848"/>
            <a:ext cx="6012160" cy="3785652"/>
          </a:xfrm>
          <a:prstGeom prst="rect">
            <a:avLst/>
          </a:prstGeom>
          <a:noFill/>
        </p:spPr>
        <p:txBody>
          <a:bodyPr wrap="square" rtlCol="0">
            <a:spAutoFit/>
          </a:bodyPr>
          <a:lstStyle/>
          <a:p>
            <a:r>
              <a:rPr lang="en-US" altLang="zh-CN" sz="2400" dirty="0" smtClean="0"/>
              <a:t>Wait</a:t>
            </a:r>
            <a:r>
              <a:rPr lang="zh-CN" altLang="en-US" sz="2400" dirty="0" smtClean="0"/>
              <a:t>：相当于</a:t>
            </a:r>
            <a:r>
              <a:rPr lang="en-US" altLang="zh-CN" sz="2400" dirty="0" smtClean="0"/>
              <a:t>sleep</a:t>
            </a:r>
            <a:r>
              <a:rPr lang="zh-CN" altLang="en-US" sz="2400" dirty="0" smtClean="0"/>
              <a:t>，每一步操作中间如果需要等待，以防止点击速度过快有些</a:t>
            </a:r>
            <a:r>
              <a:rPr lang="en-US" altLang="zh-CN" sz="2400" dirty="0" smtClean="0"/>
              <a:t>UI</a:t>
            </a:r>
            <a:r>
              <a:rPr lang="zh-CN" altLang="en-US" sz="2400" dirty="0" smtClean="0"/>
              <a:t>还未跳转成功。</a:t>
            </a:r>
            <a:endParaRPr lang="en-US" altLang="zh-CN" sz="2400" dirty="0" smtClean="0"/>
          </a:p>
          <a:p>
            <a:r>
              <a:rPr lang="en-US" altLang="zh-CN" sz="2400" dirty="0" smtClean="0"/>
              <a:t>Press a Button</a:t>
            </a:r>
            <a:r>
              <a:rPr lang="zh-CN" altLang="en-US" sz="2400" dirty="0" smtClean="0"/>
              <a:t>：相当于</a:t>
            </a:r>
            <a:r>
              <a:rPr lang="en-US" altLang="zh-CN" sz="2400" dirty="0" err="1"/>
              <a:t>device.press</a:t>
            </a:r>
            <a:r>
              <a:rPr lang="zh-CN" altLang="en-US" sz="2400" dirty="0" smtClean="0"/>
              <a:t>的命令，用来模拟“点击回车，</a:t>
            </a:r>
            <a:r>
              <a:rPr lang="en-US" altLang="zh-CN" sz="2400" dirty="0" smtClean="0"/>
              <a:t>back</a:t>
            </a:r>
            <a:r>
              <a:rPr lang="zh-CN" altLang="en-US" sz="2400" dirty="0" smtClean="0"/>
              <a:t>”等事件</a:t>
            </a:r>
            <a:endParaRPr lang="en-US" altLang="zh-CN" sz="2400" dirty="0" smtClean="0"/>
          </a:p>
          <a:p>
            <a:r>
              <a:rPr lang="en-US" altLang="zh-CN" sz="2400" dirty="0" smtClean="0"/>
              <a:t>Type Something</a:t>
            </a:r>
            <a:r>
              <a:rPr lang="zh-CN" altLang="en-US" sz="2400" dirty="0" smtClean="0"/>
              <a:t>：相当于</a:t>
            </a:r>
            <a:r>
              <a:rPr lang="en-US" altLang="zh-CN" sz="2400" dirty="0" err="1" smtClean="0"/>
              <a:t>device.type</a:t>
            </a:r>
            <a:r>
              <a:rPr lang="en-US" altLang="zh-CN" sz="2400" dirty="0" smtClean="0"/>
              <a:t> </a:t>
            </a:r>
            <a:r>
              <a:rPr lang="zh-CN" altLang="en-US" sz="2400" dirty="0" smtClean="0"/>
              <a:t>输入</a:t>
            </a:r>
            <a:endParaRPr lang="en-US" altLang="zh-CN" sz="2400" dirty="0" smtClean="0"/>
          </a:p>
          <a:p>
            <a:r>
              <a:rPr lang="en-US" altLang="zh-CN" sz="2400" dirty="0" smtClean="0"/>
              <a:t>Fling</a:t>
            </a:r>
            <a:r>
              <a:rPr lang="zh-CN" altLang="en-US" sz="2400" dirty="0" smtClean="0"/>
              <a:t>：模拟滑动事件</a:t>
            </a:r>
            <a:endParaRPr lang="en-US" altLang="zh-CN" sz="2400" dirty="0" smtClean="0"/>
          </a:p>
          <a:p>
            <a:r>
              <a:rPr lang="en-US" altLang="zh-CN" sz="2400" dirty="0" smtClean="0"/>
              <a:t>Export Actions</a:t>
            </a:r>
            <a:r>
              <a:rPr lang="zh-CN" altLang="en-US" sz="2400" dirty="0" smtClean="0"/>
              <a:t>：导出代码</a:t>
            </a:r>
            <a:endParaRPr lang="en-US" altLang="zh-CN" sz="2400" dirty="0" smtClean="0"/>
          </a:p>
          <a:p>
            <a:r>
              <a:rPr lang="en-US" altLang="zh-CN" sz="2400" dirty="0" err="1" smtClean="0"/>
              <a:t>Reflesh</a:t>
            </a:r>
            <a:r>
              <a:rPr lang="en-US" altLang="zh-CN" sz="2400" dirty="0" smtClean="0"/>
              <a:t> Display</a:t>
            </a:r>
            <a:r>
              <a:rPr lang="zh-CN" altLang="en-US" sz="2400" dirty="0" smtClean="0"/>
              <a:t>：</a:t>
            </a:r>
            <a:r>
              <a:rPr lang="zh-CN" altLang="en-US" sz="2400" dirty="0"/>
              <a:t>刷新当前界面</a:t>
            </a:r>
            <a:r>
              <a:rPr lang="zh-CN" altLang="en-US" sz="2400" dirty="0" smtClean="0"/>
              <a:t>，与手机端屏幕同步</a:t>
            </a:r>
            <a:endParaRPr lang="zh-CN" altLang="en-US" sz="2400" dirty="0"/>
          </a:p>
        </p:txBody>
      </p:sp>
    </p:spTree>
    <p:extLst>
      <p:ext uri="{BB962C8B-B14F-4D97-AF65-F5344CB8AC3E}">
        <p14:creationId xmlns:p14="http://schemas.microsoft.com/office/powerpoint/2010/main" val="320222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MonkeyRunner</a:t>
            </a:r>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smtClean="0"/>
              <a:t>()</a:t>
            </a:r>
            <a:endParaRPr lang="en-US" altLang="zh-CN" sz="2400" dirty="0"/>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录制回放</a:t>
            </a:r>
          </a:p>
        </p:txBody>
      </p:sp>
    </p:spTree>
    <p:extLst>
      <p:ext uri="{BB962C8B-B14F-4D97-AF65-F5344CB8AC3E}">
        <p14:creationId xmlns:p14="http://schemas.microsoft.com/office/powerpoint/2010/main" val="1465367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介绍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638928" cy="490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579296" cy="5184576"/>
          </a:xfrm>
        </p:spPr>
        <p:txBody>
          <a:bodyPr>
            <a:normAutofit/>
          </a:bodyPr>
          <a:lstStyle/>
          <a:p>
            <a:pPr>
              <a:lnSpc>
                <a:spcPct val="80000"/>
              </a:lnSpc>
            </a:pPr>
            <a:endParaRPr lang="en-US" altLang="zh-CN" sz="2300" dirty="0" smtClean="0">
              <a:latin typeface="华文楷体" panose="02010600040101010101" pitchFamily="2" charset="-122"/>
              <a:ea typeface="华文楷体" panose="02010600040101010101" pitchFamily="2" charset="-122"/>
            </a:endParaRPr>
          </a:p>
          <a:p>
            <a:pPr>
              <a:lnSpc>
                <a:spcPct val="150000"/>
              </a:lnSpc>
            </a:pPr>
            <a:r>
              <a:rPr lang="zh-CN" altLang="en-US" sz="2300" dirty="0" smtClean="0">
                <a:solidFill>
                  <a:srgbClr val="FF0000"/>
                </a:solidFill>
                <a:latin typeface="+mn-ea"/>
                <a:ea typeface="+mn-ea"/>
              </a:rPr>
              <a:t>两者没有任何关系</a:t>
            </a:r>
            <a:endParaRPr lang="en-US" altLang="zh-CN" sz="2300" dirty="0" smtClean="0">
              <a:solidFill>
                <a:srgbClr val="FF0000"/>
              </a:solidFill>
              <a:latin typeface="+mn-ea"/>
              <a:ea typeface="+mn-ea"/>
            </a:endParaRPr>
          </a:p>
          <a:p>
            <a:pPr>
              <a:lnSpc>
                <a:spcPct val="150000"/>
              </a:lnSpc>
            </a:pPr>
            <a:r>
              <a:rPr lang="en-US" altLang="zh-CN" sz="2300" dirty="0" smtClean="0">
                <a:latin typeface="+mn-ea"/>
                <a:ea typeface="+mn-ea"/>
              </a:rPr>
              <a:t>Monkey</a:t>
            </a:r>
            <a:r>
              <a:rPr lang="zh-CN" altLang="en-US" sz="2300" dirty="0" smtClean="0">
                <a:latin typeface="+mn-ea"/>
                <a:ea typeface="+mn-ea"/>
              </a:rPr>
              <a:t>是一条命令，语言</a:t>
            </a:r>
            <a:r>
              <a:rPr lang="en-US" altLang="zh-CN" sz="2300" dirty="0" smtClean="0">
                <a:latin typeface="+mn-ea"/>
                <a:ea typeface="+mn-ea"/>
              </a:rPr>
              <a:t>java</a:t>
            </a:r>
            <a:r>
              <a:rPr lang="zh-CN" altLang="en-US" sz="2300" dirty="0" smtClean="0"/>
              <a:t>，</a:t>
            </a:r>
            <a:r>
              <a:rPr lang="zh-CN" altLang="en-US" sz="2300" dirty="0" smtClean="0"/>
              <a:t>无断言。</a:t>
            </a:r>
            <a:r>
              <a:rPr lang="zh-CN" altLang="en-US" sz="2300" dirty="0" smtClean="0">
                <a:latin typeface="+mn-ea"/>
                <a:ea typeface="+mn-ea"/>
              </a:rPr>
              <a:t>主要</a:t>
            </a:r>
            <a:r>
              <a:rPr lang="zh-CN" altLang="en-US" sz="2300" dirty="0">
                <a:latin typeface="+mn-ea"/>
                <a:ea typeface="+mn-ea"/>
              </a:rPr>
              <a:t>直接运行在设备或模拟器的</a:t>
            </a:r>
            <a:r>
              <a:rPr lang="en-US" altLang="zh-CN" sz="2300" dirty="0" err="1">
                <a:latin typeface="+mn-ea"/>
                <a:ea typeface="+mn-ea"/>
              </a:rPr>
              <a:t>adb</a:t>
            </a:r>
            <a:r>
              <a:rPr lang="en-US" altLang="zh-CN" sz="2300" dirty="0">
                <a:latin typeface="+mn-ea"/>
                <a:ea typeface="+mn-ea"/>
              </a:rPr>
              <a:t> shell</a:t>
            </a:r>
            <a:r>
              <a:rPr lang="zh-CN" altLang="en-US" sz="2300" dirty="0">
                <a:latin typeface="+mn-ea"/>
                <a:ea typeface="+mn-ea"/>
              </a:rPr>
              <a:t>中，生成用户的伪随机事件流。</a:t>
            </a:r>
            <a:endParaRPr lang="en-US" altLang="zh-CN" sz="2300" dirty="0">
              <a:latin typeface="+mn-ea"/>
              <a:ea typeface="+mn-ea"/>
            </a:endParaRPr>
          </a:p>
          <a:p>
            <a:pPr>
              <a:lnSpc>
                <a:spcPct val="150000"/>
              </a:lnSpc>
            </a:pPr>
            <a:r>
              <a:rPr lang="en-US" altLang="zh-CN" sz="2300" dirty="0" smtClean="0">
                <a:latin typeface="+mn-ea"/>
                <a:ea typeface="+mn-ea"/>
              </a:rPr>
              <a:t>MonkeyRunner</a:t>
            </a:r>
            <a:r>
              <a:rPr lang="zh-CN" altLang="en-US" sz="2300" dirty="0" smtClean="0">
                <a:latin typeface="+mn-ea"/>
                <a:ea typeface="+mn-ea"/>
              </a:rPr>
              <a:t>，存在于</a:t>
            </a:r>
            <a:r>
              <a:rPr lang="en-US" altLang="zh-CN" sz="2300" dirty="0" err="1" smtClean="0">
                <a:latin typeface="+mn-ea"/>
                <a:ea typeface="+mn-ea"/>
              </a:rPr>
              <a:t>sdk</a:t>
            </a:r>
            <a:r>
              <a:rPr lang="zh-CN" altLang="en-US" sz="2300" dirty="0" smtClean="0">
                <a:latin typeface="+mn-ea"/>
                <a:ea typeface="+mn-ea"/>
              </a:rPr>
              <a:t>中，通过</a:t>
            </a:r>
            <a:r>
              <a:rPr lang="en-US" altLang="zh-CN" sz="2300" dirty="0" smtClean="0">
                <a:latin typeface="+mn-ea"/>
                <a:ea typeface="+mn-ea"/>
              </a:rPr>
              <a:t>API</a:t>
            </a:r>
            <a:r>
              <a:rPr lang="zh-CN" altLang="en-US" sz="2300" dirty="0" smtClean="0">
                <a:latin typeface="+mn-ea"/>
                <a:ea typeface="+mn-ea"/>
              </a:rPr>
              <a:t>定义的命令和事件，控制设备，运行</a:t>
            </a:r>
            <a:r>
              <a:rPr lang="zh-CN" altLang="en-US" sz="2300" dirty="0">
                <a:latin typeface="+mn-ea"/>
                <a:ea typeface="+mn-ea"/>
              </a:rPr>
              <a:t>在</a:t>
            </a:r>
            <a:r>
              <a:rPr lang="en-US" altLang="zh-CN" sz="2300" dirty="0">
                <a:latin typeface="+mn-ea"/>
                <a:ea typeface="+mn-ea"/>
              </a:rPr>
              <a:t>PC</a:t>
            </a:r>
            <a:r>
              <a:rPr lang="zh-CN" altLang="en-US" sz="2300" dirty="0" smtClean="0">
                <a:latin typeface="+mn-ea"/>
                <a:ea typeface="+mn-ea"/>
              </a:rPr>
              <a:t>端</a:t>
            </a:r>
            <a:r>
              <a:rPr lang="zh-CN" altLang="en-US" sz="2300" dirty="0">
                <a:latin typeface="+mn-ea"/>
                <a:ea typeface="+mn-ea"/>
              </a:rPr>
              <a:t>。</a:t>
            </a:r>
            <a:endParaRPr lang="zh-CN" altLang="en-US" dirty="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与</a:t>
            </a:r>
            <a:r>
              <a:rPr lang="en-US" altLang="zh-CN" dirty="0">
                <a:latin typeface="+mn-ea"/>
                <a:ea typeface="+mn-ea"/>
              </a:rPr>
              <a:t>Monkey</a:t>
            </a:r>
            <a:r>
              <a:rPr lang="zh-CN" altLang="en-US" dirty="0">
                <a:latin typeface="+mn-ea"/>
                <a:ea typeface="+mn-ea"/>
              </a:rPr>
              <a:t>区别</a:t>
            </a:r>
          </a:p>
        </p:txBody>
      </p:sp>
    </p:spTree>
    <p:extLst>
      <p:ext uri="{BB962C8B-B14F-4D97-AF65-F5344CB8AC3E}">
        <p14:creationId xmlns:p14="http://schemas.microsoft.com/office/powerpoint/2010/main" val="138974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架构</a:t>
            </a:r>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66950"/>
            <a:ext cx="7553215" cy="57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73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424936" cy="5112568"/>
          </a:xfrm>
        </p:spPr>
        <p:txBody>
          <a:bodyPr>
            <a:noAutofit/>
          </a:bodyPr>
          <a:lstStyle/>
          <a:p>
            <a:pPr>
              <a:lnSpc>
                <a:spcPct val="150000"/>
              </a:lnSpc>
            </a:pPr>
            <a:r>
              <a:rPr lang="en-US" altLang="zh-CN" sz="2400" dirty="0" smtClean="0">
                <a:solidFill>
                  <a:srgbClr val="FF0000"/>
                </a:solidFill>
                <a:latin typeface="+mn-ea"/>
                <a:ea typeface="+mn-ea"/>
              </a:rPr>
              <a:t>MonkeyRunner</a:t>
            </a:r>
            <a:r>
              <a:rPr lang="zh-CN" altLang="en-US" sz="2400" dirty="0" smtClean="0">
                <a:latin typeface="+mn-ea"/>
                <a:ea typeface="+mn-ea"/>
              </a:rPr>
              <a:t>库</a:t>
            </a:r>
            <a:r>
              <a:rPr lang="en-US" altLang="zh-CN" sz="2400" dirty="0" smtClean="0">
                <a:latin typeface="+mn-ea"/>
                <a:ea typeface="+mn-ea"/>
              </a:rPr>
              <a:t>:MonkeyRunner</a:t>
            </a:r>
            <a:r>
              <a:rPr lang="zh-CN" altLang="en-US" sz="2400" dirty="0" smtClean="0">
                <a:latin typeface="+mn-ea"/>
                <a:ea typeface="+mn-ea"/>
              </a:rPr>
              <a:t>最主要</a:t>
            </a:r>
            <a:r>
              <a:rPr lang="zh-CN" altLang="en-US" sz="2400" dirty="0">
                <a:latin typeface="+mn-ea"/>
                <a:ea typeface="+mn-ea"/>
              </a:rPr>
              <a:t>的库，脚本可以直接使用里面</a:t>
            </a:r>
            <a:r>
              <a:rPr lang="zh-CN" altLang="en-US" sz="2400" dirty="0" smtClean="0">
                <a:latin typeface="+mn-ea"/>
                <a:ea typeface="+mn-ea"/>
              </a:rPr>
              <a:t>的</a:t>
            </a:r>
            <a:r>
              <a:rPr lang="en-US" altLang="zh-CN" sz="2400" dirty="0" err="1" smtClean="0">
                <a:latin typeface="+mn-ea"/>
                <a:ea typeface="+mn-ea"/>
              </a:rPr>
              <a:t>MonkeyRunner,MonkeyDevice,MonkeyImage</a:t>
            </a:r>
            <a:r>
              <a:rPr lang="zh-CN" altLang="en-US" sz="2400" dirty="0">
                <a:latin typeface="+mn-ea"/>
                <a:ea typeface="+mn-ea"/>
              </a:rPr>
              <a:t>类来控制</a:t>
            </a:r>
            <a:r>
              <a:rPr lang="en-US" altLang="zh-CN" sz="2400" dirty="0">
                <a:latin typeface="+mn-ea"/>
                <a:ea typeface="+mn-ea"/>
              </a:rPr>
              <a:t>Android</a:t>
            </a:r>
            <a:r>
              <a:rPr lang="zh-CN" altLang="en-US" sz="2400" dirty="0">
                <a:latin typeface="+mn-ea"/>
                <a:ea typeface="+mn-ea"/>
              </a:rPr>
              <a:t>目标设备和应用以及截图等功能</a:t>
            </a:r>
          </a:p>
          <a:p>
            <a:pPr>
              <a:lnSpc>
                <a:spcPct val="150000"/>
              </a:lnSpc>
            </a:pPr>
            <a:r>
              <a:rPr lang="en-US" altLang="zh-CN" sz="2400" dirty="0" err="1">
                <a:latin typeface="+mn-ea"/>
                <a:ea typeface="+mn-ea"/>
              </a:rPr>
              <a:t>chimpchat</a:t>
            </a:r>
            <a:r>
              <a:rPr lang="zh-CN" altLang="en-US" sz="2400" dirty="0">
                <a:latin typeface="+mn-ea"/>
                <a:ea typeface="+mn-ea"/>
              </a:rPr>
              <a:t>库</a:t>
            </a:r>
            <a:r>
              <a:rPr lang="en-US" altLang="zh-CN" sz="2400" dirty="0">
                <a:latin typeface="+mn-ea"/>
                <a:ea typeface="+mn-ea"/>
              </a:rPr>
              <a:t>:</a:t>
            </a:r>
            <a:r>
              <a:rPr lang="en-US" altLang="zh-CN" sz="2400" dirty="0" err="1">
                <a:latin typeface="+mn-ea"/>
                <a:ea typeface="+mn-ea"/>
              </a:rPr>
              <a:t>chimpchat</a:t>
            </a:r>
            <a:r>
              <a:rPr lang="zh-CN" altLang="en-US" sz="2400" dirty="0">
                <a:latin typeface="+mn-ea"/>
                <a:ea typeface="+mn-ea"/>
              </a:rPr>
              <a:t>对于使用</a:t>
            </a:r>
            <a:r>
              <a:rPr lang="en-US" altLang="zh-CN" sz="2400" dirty="0" err="1">
                <a:latin typeface="+mn-ea"/>
                <a:ea typeface="+mn-ea"/>
              </a:rPr>
              <a:t>ADB</a:t>
            </a:r>
            <a:r>
              <a:rPr lang="zh-CN" altLang="en-US" sz="2400" dirty="0">
                <a:latin typeface="+mn-ea"/>
                <a:ea typeface="+mn-ea"/>
              </a:rPr>
              <a:t>进行通信的过程来说，</a:t>
            </a:r>
            <a:r>
              <a:rPr lang="zh-CN" altLang="en-US" sz="2400" dirty="0" smtClean="0">
                <a:latin typeface="+mn-ea"/>
                <a:ea typeface="+mn-ea"/>
              </a:rPr>
              <a:t>相当于</a:t>
            </a:r>
            <a:r>
              <a:rPr lang="en-US" altLang="zh-CN" sz="2400" dirty="0" smtClean="0">
                <a:latin typeface="+mn-ea"/>
                <a:ea typeface="+mn-ea"/>
              </a:rPr>
              <a:t>MonkeyRunner</a:t>
            </a:r>
            <a:r>
              <a:rPr lang="zh-CN" altLang="en-US" sz="2400" dirty="0" smtClean="0">
                <a:latin typeface="+mn-ea"/>
                <a:ea typeface="+mn-ea"/>
              </a:rPr>
              <a:t>和</a:t>
            </a:r>
            <a:r>
              <a:rPr lang="en-US" altLang="zh-CN" sz="2400" dirty="0">
                <a:latin typeface="+mn-ea"/>
                <a:ea typeface="+mn-ea"/>
              </a:rPr>
              <a:t>ddmlib</a:t>
            </a:r>
            <a:r>
              <a:rPr lang="zh-CN" altLang="en-US" sz="2400" dirty="0">
                <a:latin typeface="+mn-ea"/>
                <a:ea typeface="+mn-ea"/>
              </a:rPr>
              <a:t>之间的代理中间层。但对于</a:t>
            </a:r>
            <a:r>
              <a:rPr lang="zh-CN" altLang="en-US" sz="2400" dirty="0" smtClean="0">
                <a:latin typeface="+mn-ea"/>
                <a:ea typeface="+mn-ea"/>
              </a:rPr>
              <a:t>使用</a:t>
            </a:r>
            <a:r>
              <a:rPr lang="en-US" altLang="zh-CN" sz="2400" dirty="0" smtClean="0">
                <a:latin typeface="+mn-ea"/>
                <a:ea typeface="+mn-ea"/>
              </a:rPr>
              <a:t>Monkey</a:t>
            </a:r>
            <a:r>
              <a:rPr lang="zh-CN" altLang="en-US" sz="2400" dirty="0" smtClean="0">
                <a:latin typeface="+mn-ea"/>
                <a:ea typeface="+mn-ea"/>
              </a:rPr>
              <a:t>进行</a:t>
            </a:r>
            <a:r>
              <a:rPr lang="zh-CN" altLang="en-US" sz="2400" dirty="0">
                <a:latin typeface="+mn-ea"/>
                <a:ea typeface="+mn-ea"/>
              </a:rPr>
              <a:t>通信 的时候，</a:t>
            </a:r>
            <a:r>
              <a:rPr lang="en-US" altLang="zh-CN" sz="2400" dirty="0" err="1">
                <a:latin typeface="+mn-ea"/>
                <a:ea typeface="+mn-ea"/>
              </a:rPr>
              <a:t>chimpchat</a:t>
            </a:r>
            <a:r>
              <a:rPr lang="zh-CN" altLang="en-US" sz="2400" dirty="0">
                <a:latin typeface="+mn-ea"/>
                <a:ea typeface="+mn-ea"/>
              </a:rPr>
              <a:t>并不需要通过</a:t>
            </a:r>
            <a:r>
              <a:rPr lang="en-US" altLang="zh-CN" sz="2400" dirty="0">
                <a:latin typeface="+mn-ea"/>
                <a:ea typeface="+mn-ea"/>
              </a:rPr>
              <a:t>ddmlib</a:t>
            </a:r>
            <a:r>
              <a:rPr lang="zh-CN" altLang="en-US" sz="2400" dirty="0">
                <a:latin typeface="+mn-ea"/>
                <a:ea typeface="+mn-ea"/>
              </a:rPr>
              <a:t>来驱动</a:t>
            </a:r>
            <a:r>
              <a:rPr lang="en-US" altLang="zh-CN" sz="2400" dirty="0">
                <a:latin typeface="+mn-ea"/>
                <a:ea typeface="+mn-ea"/>
              </a:rPr>
              <a:t>Android</a:t>
            </a:r>
            <a:r>
              <a:rPr lang="zh-CN" altLang="en-US" sz="2400" dirty="0">
                <a:latin typeface="+mn-ea"/>
                <a:ea typeface="+mn-ea"/>
              </a:rPr>
              <a:t>目标机器</a:t>
            </a:r>
            <a:r>
              <a:rPr lang="zh-CN" altLang="en-US" sz="2400" dirty="0" smtClean="0">
                <a:latin typeface="+mn-ea"/>
                <a:ea typeface="+mn-ea"/>
              </a:rPr>
              <a:t>的</a:t>
            </a:r>
            <a:r>
              <a:rPr lang="en-US" altLang="zh-CN" sz="2400" dirty="0" smtClean="0">
                <a:latin typeface="+mn-ea"/>
                <a:ea typeface="+mn-ea"/>
              </a:rPr>
              <a:t>Monkey</a:t>
            </a:r>
            <a:r>
              <a:rPr lang="zh-CN" altLang="en-US" sz="2400" dirty="0" smtClean="0">
                <a:latin typeface="+mn-ea"/>
                <a:ea typeface="+mn-ea"/>
              </a:rPr>
              <a:t>服务</a:t>
            </a:r>
            <a:r>
              <a:rPr lang="zh-CN" altLang="en-US" sz="2400" dirty="0">
                <a:latin typeface="+mn-ea"/>
                <a:ea typeface="+mn-ea"/>
              </a:rPr>
              <a:t>，</a:t>
            </a:r>
            <a:r>
              <a:rPr lang="zh-CN" altLang="en-US" sz="2400" dirty="0" smtClean="0">
                <a:latin typeface="+mn-ea"/>
                <a:ea typeface="+mn-ea"/>
              </a:rPr>
              <a:t>而是</a:t>
            </a:r>
            <a:r>
              <a:rPr lang="en-US" altLang="zh-CN" sz="2400" dirty="0" err="1" smtClean="0">
                <a:latin typeface="+mn-ea"/>
                <a:ea typeface="+mn-ea"/>
              </a:rPr>
              <a:t>chimpchat</a:t>
            </a:r>
            <a:r>
              <a:rPr lang="zh-CN" altLang="en-US" sz="2400" dirty="0">
                <a:latin typeface="+mn-ea"/>
                <a:ea typeface="+mn-ea"/>
              </a:rPr>
              <a:t>自己来完成</a:t>
            </a:r>
            <a:r>
              <a:rPr lang="en-US" altLang="zh-CN" sz="2400" dirty="0">
                <a:latin typeface="+mn-ea"/>
                <a:ea typeface="+mn-ea"/>
              </a:rPr>
              <a:t>socket</a:t>
            </a:r>
            <a:r>
              <a:rPr lang="zh-CN" altLang="en-US" sz="2400" dirty="0" smtClean="0">
                <a:latin typeface="+mn-ea"/>
                <a:ea typeface="+mn-ea"/>
              </a:rPr>
              <a:t>建立</a:t>
            </a:r>
            <a:r>
              <a:rPr lang="zh-CN" altLang="en-US" sz="2400" dirty="0">
                <a:latin typeface="+mn-ea"/>
                <a:ea typeface="+mn-ea"/>
              </a:rPr>
              <a:t>和命令发送的功能</a:t>
            </a:r>
            <a:endParaRPr lang="en-US" altLang="zh-CN" sz="2400" dirty="0">
              <a:latin typeface="+mn-ea"/>
              <a:ea typeface="+mn-ea"/>
            </a:endParaRPr>
          </a:p>
          <a:p>
            <a:endParaRPr lang="zh-CN" altLang="en-US" sz="2400" dirty="0">
              <a:latin typeface="+mn-ea"/>
              <a:ea typeface="+mn-ea"/>
            </a:endParaRPr>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286363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229600" cy="4525963"/>
          </a:xfrm>
        </p:spPr>
        <p:txBody>
          <a:bodyPr>
            <a:noAutofit/>
          </a:bodyPr>
          <a:lstStyle/>
          <a:p>
            <a:pPr>
              <a:lnSpc>
                <a:spcPct val="150000"/>
              </a:lnSpc>
              <a:spcAft>
                <a:spcPts val="1200"/>
              </a:spcAft>
            </a:pPr>
            <a:r>
              <a:rPr lang="en-US" altLang="zh-CN" sz="2400" dirty="0">
                <a:latin typeface="+mn-ea"/>
                <a:ea typeface="+mn-ea"/>
              </a:rPr>
              <a:t>ddmlib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在</a:t>
            </a:r>
            <a:r>
              <a:rPr lang="en-US" altLang="zh-CN" sz="2400" dirty="0">
                <a:latin typeface="+mn-ea"/>
                <a:ea typeface="+mn-ea"/>
              </a:rPr>
              <a:t>MonkeyRunner</a:t>
            </a:r>
            <a:r>
              <a:rPr lang="zh-CN" altLang="en-US" sz="2400" dirty="0">
                <a:latin typeface="+mn-ea"/>
                <a:ea typeface="+mn-ea"/>
              </a:rPr>
              <a:t>框架中，</a:t>
            </a:r>
            <a:r>
              <a:rPr lang="en-US" altLang="zh-CN" sz="2400" dirty="0">
                <a:latin typeface="+mn-ea"/>
                <a:ea typeface="+mn-ea"/>
              </a:rPr>
              <a:t>ddmlib</a:t>
            </a:r>
            <a:r>
              <a:rPr lang="zh-CN" altLang="en-US" sz="2400" dirty="0">
                <a:latin typeface="+mn-ea"/>
                <a:ea typeface="+mn-ea"/>
              </a:rPr>
              <a:t>主要是帮忙处理跟</a:t>
            </a:r>
            <a:r>
              <a:rPr lang="en-US" altLang="zh-CN" sz="2400" dirty="0" err="1">
                <a:latin typeface="+mn-ea"/>
                <a:ea typeface="+mn-ea"/>
              </a:rPr>
              <a:t>ADB</a:t>
            </a:r>
            <a:r>
              <a:rPr lang="zh-CN" altLang="en-US" sz="2400" dirty="0">
                <a:latin typeface="+mn-ea"/>
                <a:ea typeface="+mn-ea"/>
              </a:rPr>
              <a:t>服务器通信的事宜</a:t>
            </a:r>
            <a:endParaRPr lang="en-US" altLang="zh-CN" sz="2400" dirty="0">
              <a:latin typeface="+mn-ea"/>
              <a:ea typeface="+mn-ea"/>
            </a:endParaRPr>
          </a:p>
          <a:p>
            <a:pPr>
              <a:lnSpc>
                <a:spcPct val="150000"/>
              </a:lnSpc>
              <a:spcAft>
                <a:spcPts val="1200"/>
              </a:spcAft>
            </a:pPr>
            <a:r>
              <a:rPr lang="en-US" altLang="zh-CN" sz="2400" dirty="0" err="1" smtClean="0">
                <a:latin typeface="+mn-ea"/>
                <a:ea typeface="+mn-ea"/>
              </a:rPr>
              <a:t>hierarchyviewerlib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当</a:t>
            </a:r>
            <a:r>
              <a:rPr lang="en-US" altLang="zh-CN" sz="2400" dirty="0">
                <a:latin typeface="+mn-ea"/>
                <a:ea typeface="+mn-ea"/>
              </a:rPr>
              <a:t>MonkeyRunner</a:t>
            </a:r>
            <a:r>
              <a:rPr lang="zh-CN" altLang="en-US" sz="2400" dirty="0">
                <a:latin typeface="+mn-ea"/>
                <a:ea typeface="+mn-ea"/>
              </a:rPr>
              <a:t>脚本需要用到控件相关的功能的时候就会使用到这个库来建立控件树和获取指定控件的相关属性</a:t>
            </a:r>
          </a:p>
        </p:txBody>
      </p:sp>
      <p:sp>
        <p:nvSpPr>
          <p:cNvPr id="2" name="标题 1"/>
          <p:cNvSpPr>
            <a:spLocks noGrp="1"/>
          </p:cNvSpPr>
          <p:nvPr>
            <p:ph type="title"/>
          </p:nvPr>
        </p:nvSpPr>
        <p:spPr/>
        <p:txBody>
          <a:bodyPr>
            <a:normAutofit/>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690370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fontScale="92500" lnSpcReduction="10000"/>
          </a:bodyPr>
          <a:lstStyle/>
          <a:p>
            <a:pPr>
              <a:lnSpc>
                <a:spcPct val="150000"/>
              </a:lnSpc>
              <a:spcBef>
                <a:spcPts val="0"/>
              </a:spcBef>
            </a:pPr>
            <a:r>
              <a:rPr lang="en-US" altLang="zh-CN" sz="2400" dirty="0" smtClean="0">
                <a:latin typeface="+mn-ea"/>
                <a:ea typeface="+mn-ea"/>
              </a:rPr>
              <a:t>MonkeyRunner </a:t>
            </a:r>
            <a:r>
              <a:rPr lang="zh-CN" altLang="en-US" sz="2400" dirty="0" smtClean="0">
                <a:latin typeface="+mn-ea"/>
                <a:ea typeface="+mn-ea"/>
              </a:rPr>
              <a:t>类：它是一个为</a:t>
            </a:r>
            <a:r>
              <a:rPr lang="en-US" altLang="zh-CN" sz="2400" dirty="0" smtClean="0">
                <a:latin typeface="+mn-ea"/>
                <a:ea typeface="+mn-ea"/>
              </a:rPr>
              <a:t>MonkeyRunner </a:t>
            </a:r>
            <a:r>
              <a:rPr lang="zh-CN" altLang="en-US" sz="2400" dirty="0" smtClean="0">
                <a:latin typeface="+mn-ea"/>
                <a:ea typeface="+mn-ea"/>
              </a:rPr>
              <a:t>程序提供工具方法的类。这个类提供了连接</a:t>
            </a:r>
            <a:r>
              <a:rPr lang="en-US" altLang="zh-CN" sz="2400" dirty="0" smtClean="0">
                <a:latin typeface="+mn-ea"/>
                <a:ea typeface="+mn-ea"/>
              </a:rPr>
              <a:t>MonkeyRunner</a:t>
            </a:r>
            <a:r>
              <a:rPr lang="zh-CN" altLang="en-US" sz="2400" dirty="0" smtClean="0">
                <a:latin typeface="+mn-ea"/>
                <a:ea typeface="+mn-ea"/>
              </a:rPr>
              <a:t>至设备或模拟器的方法。它还提供了用于创建一个</a:t>
            </a:r>
            <a:r>
              <a:rPr lang="en-US" altLang="zh-CN" sz="2400" dirty="0" smtClean="0">
                <a:latin typeface="+mn-ea"/>
                <a:ea typeface="+mn-ea"/>
              </a:rPr>
              <a:t>MonkeyRunner </a:t>
            </a:r>
            <a:r>
              <a:rPr lang="zh-CN" altLang="en-US" sz="2400" dirty="0" smtClean="0">
                <a:latin typeface="+mn-ea"/>
                <a:ea typeface="+mn-ea"/>
              </a:rPr>
              <a:t>程序的用户界面以及显示内置帮助的方法。</a:t>
            </a:r>
            <a:endParaRPr lang="en-US" altLang="zh-CN" sz="2400" dirty="0">
              <a:latin typeface="+mn-ea"/>
              <a:ea typeface="+mn-ea"/>
            </a:endParaRPr>
          </a:p>
          <a:p>
            <a:pPr>
              <a:lnSpc>
                <a:spcPct val="150000"/>
              </a:lnSpc>
              <a:spcBef>
                <a:spcPts val="0"/>
              </a:spcBef>
            </a:pPr>
            <a:r>
              <a:rPr lang="en-US" altLang="zh-CN" sz="2400" dirty="0" smtClean="0">
                <a:latin typeface="+mn-ea"/>
                <a:ea typeface="+mn-ea"/>
              </a:rPr>
              <a:t>MonkeyImage </a:t>
            </a:r>
            <a:r>
              <a:rPr lang="zh-CN" altLang="en-US" sz="2400" dirty="0" smtClean="0">
                <a:latin typeface="+mn-ea"/>
                <a:ea typeface="+mn-ea"/>
              </a:rPr>
              <a:t>是一个截图对象的类。这个类提供了截图、将位图转换成各种格式、比较两个对象</a:t>
            </a:r>
            <a:r>
              <a:rPr lang="en-US" altLang="zh-CN" sz="2400" dirty="0" smtClean="0">
                <a:latin typeface="+mn-ea"/>
                <a:ea typeface="+mn-ea"/>
              </a:rPr>
              <a:t>MonkeyImage </a:t>
            </a:r>
            <a:r>
              <a:rPr lang="zh-CN" altLang="en-US" sz="2400" dirty="0" smtClean="0">
                <a:latin typeface="+mn-ea"/>
                <a:ea typeface="+mn-ea"/>
              </a:rPr>
              <a:t>以及写图像到文件的方法。</a:t>
            </a:r>
            <a:endParaRPr lang="en-US" altLang="zh-CN" sz="2400" dirty="0" smtClean="0">
              <a:latin typeface="+mn-ea"/>
              <a:ea typeface="+mn-ea"/>
            </a:endParaRPr>
          </a:p>
          <a:p>
            <a:pPr>
              <a:lnSpc>
                <a:spcPct val="150000"/>
              </a:lnSpc>
              <a:spcBef>
                <a:spcPts val="0"/>
              </a:spcBef>
            </a:pPr>
            <a:r>
              <a:rPr lang="en-US" altLang="zh-CN" sz="2400" dirty="0" smtClean="0">
                <a:latin typeface="+mn-ea"/>
                <a:ea typeface="+mn-ea"/>
              </a:rPr>
              <a:t>MonkeyDevice </a:t>
            </a:r>
            <a:r>
              <a:rPr lang="zh-CN" altLang="en-US" sz="2400" dirty="0" smtClean="0">
                <a:latin typeface="+mn-ea"/>
                <a:ea typeface="+mn-ea"/>
              </a:rPr>
              <a:t>是一个设备或模拟器的类。</a:t>
            </a:r>
            <a:r>
              <a:rPr lang="zh-CN" altLang="en-US" sz="2400" dirty="0">
                <a:latin typeface="+mn-ea"/>
                <a:ea typeface="+mn-ea"/>
              </a:rPr>
              <a:t>这个类为安装和卸载包、开启</a:t>
            </a:r>
            <a:r>
              <a:rPr lang="en-US" altLang="zh-CN" sz="2400" dirty="0">
                <a:latin typeface="+mn-ea"/>
                <a:ea typeface="+mn-ea"/>
              </a:rPr>
              <a:t>Activity</a:t>
            </a:r>
            <a:r>
              <a:rPr lang="zh-CN" altLang="en-US" sz="2400" dirty="0">
                <a:latin typeface="+mn-ea"/>
                <a:ea typeface="+mn-ea"/>
              </a:rPr>
              <a:t>、发送按键和触摸事件、运行测试包等提供了方法。</a:t>
            </a:r>
            <a:endParaRPr lang="en-US" altLang="zh-CN" sz="2400" dirty="0" smtClean="0">
              <a:latin typeface="+mn-ea"/>
              <a:ea typeface="+mn-ea"/>
            </a:endParaRPr>
          </a:p>
        </p:txBody>
      </p:sp>
      <p:sp>
        <p:nvSpPr>
          <p:cNvPr id="2" name="标题 1"/>
          <p:cNvSpPr>
            <a:spLocks noGrp="1"/>
          </p:cNvSpPr>
          <p:nvPr>
            <p:ph type="title"/>
          </p:nvPr>
        </p:nvSpPr>
        <p:spPr/>
        <p:txBody>
          <a:bodyPr>
            <a:normAutofit/>
          </a:bodyPr>
          <a:lstStyle/>
          <a:p>
            <a:r>
              <a:rPr lang="en-US" altLang="zh-CN" dirty="0" err="1">
                <a:latin typeface="+mn-ea"/>
                <a:ea typeface="+mn-ea"/>
              </a:rPr>
              <a:t>MonkeyRunnerAPI</a:t>
            </a:r>
            <a:endParaRPr lang="zh-CN" altLang="en-US" dirty="0">
              <a:latin typeface="+mn-ea"/>
              <a:ea typeface="+mn-ea"/>
            </a:endParaRPr>
          </a:p>
        </p:txBody>
      </p:sp>
    </p:spTree>
    <p:extLst>
      <p:ext uri="{BB962C8B-B14F-4D97-AF65-F5344CB8AC3E}">
        <p14:creationId xmlns:p14="http://schemas.microsoft.com/office/powerpoint/2010/main" val="3949201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2860</TotalTime>
  <Words>1342</Words>
  <Application>Microsoft Office PowerPoint</Application>
  <PresentationFormat>全屏显示(4:3)</PresentationFormat>
  <Paragraphs>234</Paragraphs>
  <Slides>37</Slides>
  <Notes>10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MonkeyRunner工具使用</vt:lpstr>
      <vt:lpstr>本章大纲</vt:lpstr>
      <vt:lpstr>MonkeyRunner介绍</vt:lpstr>
      <vt:lpstr>MonkeyRunner介绍</vt:lpstr>
      <vt:lpstr>MonkeyRunner与Monkey区别</vt:lpstr>
      <vt:lpstr>MonkeyRunner架构</vt:lpstr>
      <vt:lpstr>MonkeyRunner常用库</vt:lpstr>
      <vt:lpstr>MonkeyRunner常用库</vt:lpstr>
      <vt:lpstr>MonkeyRunnerAPI</vt:lpstr>
      <vt:lpstr>环境搭建</vt:lpstr>
      <vt:lpstr>本章大纲</vt:lpstr>
      <vt:lpstr>MonkeyRunner API</vt:lpstr>
      <vt:lpstr>MonkeyRunner常用API介绍</vt:lpstr>
      <vt:lpstr>MonkeyRunner常用API介绍</vt:lpstr>
      <vt:lpstr>MonkeyRunner常用API介绍</vt:lpstr>
      <vt:lpstr>MonkeyRunner常用API介绍</vt:lpstr>
      <vt:lpstr>MonkeyRunner常用API介绍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MonkeyImage常用API介绍</vt:lpstr>
      <vt:lpstr>MonkeyRunner</vt:lpstr>
      <vt:lpstr>本章大纲</vt:lpstr>
      <vt:lpstr>MonkeyRunner实战</vt:lpstr>
      <vt:lpstr>monkeyrunnerDemo.py</vt:lpstr>
      <vt:lpstr>如何获取apk的包名和入口activity</vt:lpstr>
      <vt:lpstr>常见错误</vt:lpstr>
      <vt:lpstr>结果进行判断</vt:lpstr>
      <vt:lpstr>EasyMonkeyDevice</vt:lpstr>
      <vt:lpstr>本章大纲</vt:lpstr>
      <vt:lpstr>录制与回放</vt:lpstr>
      <vt:lpstr>MonkeyRunner录制回放</vt:lpstr>
      <vt:lpstr>MonkeyRunner录制回放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199</cp:revision>
  <dcterms:created xsi:type="dcterms:W3CDTF">2016-06-02T07:03:48Z</dcterms:created>
  <dcterms:modified xsi:type="dcterms:W3CDTF">2018-04-23T02:38:50Z</dcterms:modified>
</cp:coreProperties>
</file>