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32" r:id="rId2"/>
    <p:sldId id="256" r:id="rId3"/>
    <p:sldId id="26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324" r:id="rId12"/>
    <p:sldId id="329" r:id="rId13"/>
    <p:sldId id="302" r:id="rId14"/>
    <p:sldId id="315" r:id="rId15"/>
    <p:sldId id="316" r:id="rId16"/>
    <p:sldId id="325" r:id="rId17"/>
    <p:sldId id="330" r:id="rId18"/>
    <p:sldId id="326" r:id="rId19"/>
    <p:sldId id="327" r:id="rId20"/>
    <p:sldId id="328" r:id="rId21"/>
    <p:sldId id="304" r:id="rId22"/>
    <p:sldId id="305" r:id="rId23"/>
    <p:sldId id="306" r:id="rId24"/>
    <p:sldId id="323" r:id="rId25"/>
    <p:sldId id="33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 autoAdjust="0"/>
    <p:restoredTop sz="90221" autoAdjust="0"/>
  </p:normalViewPr>
  <p:slideViewPr>
    <p:cSldViewPr>
      <p:cViewPr varScale="1">
        <p:scale>
          <a:sx n="64" d="100"/>
          <a:sy n="64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显示数据，容纳组件的组件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View</a:t>
            </a:r>
            <a:r>
              <a:rPr lang="zh-CN" altLang="en-US" dirty="0" smtClean="0"/>
              <a:t>控件说明要在界面中显示什么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ViewGroup</a:t>
            </a:r>
            <a:r>
              <a:rPr lang="zh-CN" altLang="en-US" dirty="0" smtClean="0"/>
              <a:t>布局说明如何显示这些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8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4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86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328"/>
            <a:ext cx="1845146" cy="3544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生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混合方式的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9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如何整合到一起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686800" cy="5616624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000" dirty="0">
                <a:latin typeface="+mn-ea"/>
                <a:ea typeface="+mn-ea"/>
              </a:rPr>
              <a:t>Android</a:t>
            </a:r>
            <a:r>
              <a:rPr lang="zh-CN" altLang="en-US" sz="3000" dirty="0">
                <a:latin typeface="+mn-ea"/>
                <a:ea typeface="+mn-ea"/>
              </a:rPr>
              <a:t>视图层与控制器层、模型层的整合</a:t>
            </a:r>
            <a:endParaRPr lang="en-US" altLang="zh-CN" sz="3000" dirty="0">
              <a:latin typeface="+mn-ea"/>
              <a:ea typeface="+mn-ea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  <a:defRPr/>
            </a:pPr>
            <a:r>
              <a:rPr lang="zh-CN" altLang="en-US" sz="2600" dirty="0">
                <a:latin typeface="+mn-ea"/>
                <a:ea typeface="+mn-ea"/>
              </a:rPr>
              <a:t>在</a:t>
            </a:r>
            <a:r>
              <a:rPr lang="en-US" altLang="zh-CN" sz="2600" dirty="0">
                <a:latin typeface="+mn-ea"/>
                <a:ea typeface="+mn-ea"/>
              </a:rPr>
              <a:t>Activity</a:t>
            </a:r>
            <a:r>
              <a:rPr lang="zh-CN" altLang="en-US" sz="2600" dirty="0">
                <a:latin typeface="+mn-ea"/>
                <a:ea typeface="+mn-ea"/>
              </a:rPr>
              <a:t>文件，使用</a:t>
            </a:r>
            <a:r>
              <a:rPr lang="en-US" altLang="zh-CN" sz="2600" dirty="0" err="1">
                <a:latin typeface="+mn-ea"/>
                <a:ea typeface="+mn-ea"/>
              </a:rPr>
              <a:t>setContentView</a:t>
            </a:r>
            <a:r>
              <a:rPr lang="en-US" altLang="zh-CN" sz="2600" dirty="0">
                <a:latin typeface="+mn-ea"/>
                <a:ea typeface="+mn-ea"/>
              </a:rPr>
              <a:t>( )</a:t>
            </a:r>
            <a:r>
              <a:rPr lang="zh-CN" altLang="en-US" sz="2600" dirty="0">
                <a:latin typeface="+mn-ea"/>
                <a:ea typeface="+mn-ea"/>
              </a:rPr>
              <a:t>方法，确定当前</a:t>
            </a:r>
            <a:r>
              <a:rPr lang="en-US" altLang="zh-CN" sz="2600" dirty="0">
                <a:latin typeface="+mn-ea"/>
                <a:ea typeface="+mn-ea"/>
              </a:rPr>
              <a:t>Activity</a:t>
            </a:r>
            <a:r>
              <a:rPr lang="zh-CN" altLang="en-US" sz="2600" dirty="0">
                <a:latin typeface="+mn-ea"/>
                <a:ea typeface="+mn-ea"/>
              </a:rPr>
              <a:t>显示哪个视图</a:t>
            </a:r>
            <a:endParaRPr lang="en-US" altLang="zh-CN" sz="2600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public class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MainActivity</a:t>
            </a:r>
            <a:r>
              <a:rPr lang="en-US" altLang="zh-CN" b="1" dirty="0" smtClean="0">
                <a:latin typeface="+mn-ea"/>
                <a:ea typeface="+mn-ea"/>
              </a:rPr>
              <a:t> extends </a:t>
            </a:r>
            <a:r>
              <a:rPr lang="zh-CN" altLang="zh-CN" b="1" dirty="0" smtClean="0">
                <a:latin typeface="+mn-ea"/>
                <a:ea typeface="+mn-ea"/>
              </a:rPr>
              <a:t>AppCompatActivity</a:t>
            </a:r>
            <a:endParaRPr lang="zh-CN" altLang="zh-CN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sz="2400" b="1" dirty="0" smtClean="0">
                <a:latin typeface="+mn-ea"/>
                <a:ea typeface="+mn-ea"/>
              </a:rPr>
              <a:t>	public void </a:t>
            </a:r>
            <a:r>
              <a:rPr lang="en-US" altLang="zh-CN" b="1" dirty="0" err="1">
                <a:latin typeface="+mn-ea"/>
                <a:ea typeface="+mn-ea"/>
              </a:rPr>
              <a:t>onCreate</a:t>
            </a:r>
            <a:r>
              <a:rPr lang="en-US" altLang="zh-CN" b="1" dirty="0">
                <a:latin typeface="+mn-ea"/>
                <a:ea typeface="+mn-ea"/>
              </a:rPr>
              <a:t>(Bundle </a:t>
            </a:r>
            <a:r>
              <a:rPr lang="en-US" altLang="zh-CN" b="1" dirty="0" err="1" smtClean="0">
                <a:latin typeface="+mn-ea"/>
                <a:ea typeface="+mn-ea"/>
              </a:rPr>
              <a:t>savedInstanceState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 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	</a:t>
            </a:r>
            <a:r>
              <a:rPr lang="en-US" altLang="zh-CN" b="1" dirty="0" err="1" smtClean="0">
                <a:latin typeface="+mn-ea"/>
                <a:ea typeface="+mn-ea"/>
              </a:rPr>
              <a:t>super.onCreate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latin typeface="+mn-ea"/>
                <a:ea typeface="+mn-ea"/>
              </a:rPr>
              <a:t>savedInstanceState</a:t>
            </a:r>
            <a:r>
              <a:rPr lang="en-US" altLang="zh-CN" b="1" dirty="0" smtClean="0">
                <a:latin typeface="+mn-ea"/>
                <a:ea typeface="+mn-ea"/>
              </a:rPr>
              <a:t>);</a:t>
            </a:r>
            <a:endParaRPr lang="en-US" altLang="zh-CN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	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setContentView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R.layout.main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en-US" altLang="zh-CN" b="1" dirty="0" smtClean="0">
                <a:latin typeface="+mn-ea"/>
                <a:ea typeface="+mn-ea"/>
              </a:rPr>
              <a:t>	//……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	}</a:t>
            </a:r>
            <a:endParaRPr lang="en-US" altLang="zh-CN" sz="2400" b="1" dirty="0">
              <a:latin typeface="+mn-ea"/>
              <a:ea typeface="+mn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n-ea"/>
                <a:ea typeface="+mn-ea"/>
              </a:rPr>
              <a:t>}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24128" y="5013176"/>
            <a:ext cx="2520280" cy="432048"/>
            <a:chOff x="5724128" y="5013176"/>
            <a:chExt cx="2520280" cy="432048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724128" y="5013176"/>
              <a:ext cx="936104" cy="2160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507589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用户界面文件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9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用户界面的工作机制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布局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69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界面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466725"/>
            <a:ext cx="34385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中视图层的使用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视图层简介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视图层采用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视图树（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View Tree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）模型：</a:t>
            </a:r>
            <a:r>
              <a:rPr lang="zh-CN" dirty="0" smtClean="0">
                <a:latin typeface="+mn-ea"/>
                <a:ea typeface="+mn-ea"/>
              </a:rPr>
              <a:t>用户界面中的界面元素以树型结构组织在一起</a:t>
            </a:r>
            <a:r>
              <a:rPr lang="zh-CN" altLang="en-US" dirty="0" smtClean="0">
                <a:latin typeface="+mn-ea"/>
                <a:ea typeface="+mn-ea"/>
              </a:rPr>
              <a:t>，整个视图界面为一个视图树模型。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视图树：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由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控件或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构成。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sz="2400" dirty="0" smtClean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00400"/>
            <a:ext cx="5070368" cy="32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72408" cy="487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3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中视图层次结构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视图层次结构</a:t>
            </a:r>
            <a:endParaRPr lang="en-US" altLang="zh-CN" dirty="0" smtClean="0">
              <a:latin typeface="+mj-ea"/>
            </a:endParaRPr>
          </a:p>
          <a:p>
            <a:pPr lvl="1">
              <a:defRPr/>
            </a:pPr>
            <a:endParaRPr lang="en-US" altLang="zh-CN" sz="2400" dirty="0" smtClean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2008" y="2090550"/>
            <a:ext cx="8964488" cy="4362786"/>
            <a:chOff x="0" y="1772816"/>
            <a:chExt cx="8964488" cy="436278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8840"/>
              <a:ext cx="8072165" cy="4146762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07505" y="2420888"/>
              <a:ext cx="8064895" cy="11521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5536" y="4581128"/>
              <a:ext cx="5760640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0"/>
            <p:cNvSpPr txBox="1"/>
            <p:nvPr/>
          </p:nvSpPr>
          <p:spPr>
            <a:xfrm>
              <a:off x="6444208" y="4869160"/>
              <a:ext cx="20527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View</a:t>
              </a:r>
              <a:r>
                <a:rPr lang="zh-CN" altLang="en-US" sz="3200" b="1" dirty="0" smtClean="0"/>
                <a:t>控件</a:t>
              </a:r>
              <a:endParaRPr lang="zh-CN" altLang="en-US" sz="3200" b="1" dirty="0"/>
            </a:p>
          </p:txBody>
        </p:sp>
        <p:sp>
          <p:nvSpPr>
            <p:cNvPr id="20" name="TextBox 5"/>
            <p:cNvSpPr txBox="1"/>
            <p:nvPr/>
          </p:nvSpPr>
          <p:spPr>
            <a:xfrm>
              <a:off x="5868144" y="1772816"/>
              <a:ext cx="3096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 smtClean="0"/>
                <a:t>ViewGroup</a:t>
              </a:r>
              <a:r>
                <a:rPr lang="zh-CN" altLang="en-US" sz="3200" b="1" dirty="0" smtClean="0"/>
                <a:t>布局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73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界面布局：控制子视图对象（</a:t>
            </a:r>
            <a:r>
              <a:rPr lang="en-US" altLang="zh-CN" dirty="0" smtClean="0">
                <a:latin typeface="+mn-ea"/>
                <a:ea typeface="+mn-ea"/>
              </a:rPr>
              <a:t>View</a:t>
            </a:r>
            <a:r>
              <a:rPr lang="zh-CN" altLang="en-US" dirty="0" smtClean="0">
                <a:latin typeface="+mn-ea"/>
                <a:ea typeface="+mn-ea"/>
              </a:rPr>
              <a:t>对象或</a:t>
            </a:r>
            <a:r>
              <a:rPr lang="en-US" altLang="zh-CN" dirty="0" err="1" smtClean="0">
                <a:latin typeface="+mn-ea"/>
                <a:ea typeface="+mn-ea"/>
              </a:rPr>
              <a:t>ViewGroup</a:t>
            </a:r>
            <a:r>
              <a:rPr lang="zh-CN" altLang="en-US" dirty="0" smtClean="0">
                <a:latin typeface="+mn-ea"/>
                <a:ea typeface="+mn-ea"/>
              </a:rPr>
              <a:t>对象）在界面中的显示方式（即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如何显示这些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控件或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dirty="0" smtClean="0">
                <a:latin typeface="+mn-ea"/>
                <a:ea typeface="+mn-ea"/>
              </a:rPr>
              <a:t>）。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中内置的常用布局方式有：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dirty="0" err="1" smtClean="0">
                <a:latin typeface="+mn-ea"/>
                <a:ea typeface="+mn-ea"/>
              </a:rPr>
              <a:t>LinearLayout</a:t>
            </a:r>
            <a:r>
              <a:rPr lang="zh-CN" altLang="en-US" dirty="0" smtClean="0">
                <a:latin typeface="+mn-ea"/>
                <a:ea typeface="+mn-ea"/>
              </a:rPr>
              <a:t>：线性布局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dirty="0" err="1" smtClean="0">
                <a:latin typeface="+mn-ea"/>
                <a:ea typeface="+mn-ea"/>
              </a:rPr>
              <a:t>RelativeLayout</a:t>
            </a:r>
            <a:r>
              <a:rPr lang="zh-CN" altLang="en-US" dirty="0" smtClean="0">
                <a:latin typeface="+mn-ea"/>
                <a:ea typeface="+mn-ea"/>
              </a:rPr>
              <a:t>：相对布局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dirty="0" err="1" smtClean="0">
                <a:latin typeface="+mn-ea"/>
                <a:ea typeface="+mn-ea"/>
              </a:rPr>
              <a:t>TableLayout</a:t>
            </a:r>
            <a:r>
              <a:rPr lang="zh-CN" altLang="en-US" dirty="0" smtClean="0">
                <a:latin typeface="+mn-ea"/>
                <a:ea typeface="+mn-ea"/>
              </a:rPr>
              <a:t>：表格布局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dirty="0" err="1" smtClean="0">
                <a:latin typeface="+mn-ea"/>
                <a:ea typeface="+mn-ea"/>
              </a:rPr>
              <a:t>AbsoluteLayout</a:t>
            </a:r>
            <a:r>
              <a:rPr lang="zh-CN" altLang="en-US" dirty="0" smtClean="0">
                <a:latin typeface="+mn-ea"/>
                <a:ea typeface="+mn-ea"/>
              </a:rPr>
              <a:t>：绝对</a:t>
            </a:r>
            <a:r>
              <a:rPr lang="zh-CN" altLang="en-US" dirty="0" smtClean="0">
                <a:latin typeface="+mn-ea"/>
                <a:ea typeface="+mn-ea"/>
              </a:rPr>
              <a:t>布局（已废弃）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dirty="0" err="1" smtClean="0">
                <a:latin typeface="+mn-ea"/>
                <a:ea typeface="+mn-ea"/>
              </a:rPr>
              <a:t>FrameLayout</a:t>
            </a:r>
            <a:r>
              <a:rPr lang="zh-CN" altLang="en-US" dirty="0" smtClean="0">
                <a:latin typeface="+mn-ea"/>
                <a:ea typeface="+mn-ea"/>
              </a:rPr>
              <a:t>：框架布局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dirty="0" err="1">
                <a:latin typeface="+mn-ea"/>
                <a:ea typeface="+mn-ea"/>
              </a:rPr>
              <a:t>ListView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列表布局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zh-CN" dirty="0" err="1">
                <a:latin typeface="+mn-ea"/>
                <a:ea typeface="+mn-ea"/>
              </a:rPr>
              <a:t>GridView</a:t>
            </a:r>
            <a:r>
              <a:rPr lang="zh-CN" altLang="en-US" dirty="0">
                <a:latin typeface="+mn-ea"/>
                <a:ea typeface="+mn-ea"/>
              </a:rPr>
              <a:t>：网格</a:t>
            </a:r>
            <a:r>
              <a:rPr lang="zh-CN" altLang="en-US" dirty="0" smtClean="0">
                <a:latin typeface="+mn-ea"/>
                <a:ea typeface="+mn-ea"/>
              </a:rPr>
              <a:t>布局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dirty="0"/>
              <a:t>……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中创建线性布局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中布局创建的方式有两种：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en-US" altLang="zh-CN" dirty="0">
                <a:latin typeface="+mn-ea"/>
                <a:ea typeface="+mn-ea"/>
              </a:rPr>
              <a:t>XML</a:t>
            </a:r>
            <a:r>
              <a:rPr lang="zh-CN" altLang="en-US" dirty="0">
                <a:latin typeface="+mn-ea"/>
                <a:ea typeface="+mn-ea"/>
              </a:rPr>
              <a:t>文件（</a:t>
            </a:r>
            <a:r>
              <a:rPr lang="zh-CN" altLang="en-US" dirty="0">
                <a:latin typeface="+mn-ea"/>
                <a:ea typeface="+mn-ea"/>
              </a:rPr>
              <a:t>文件名必须是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小写字母、数字或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下划线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84984"/>
            <a:ext cx="695422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3588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LinearLayout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让所有子视图按照单一方向排列，垂直的或者水平的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RelativeLayout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让子视图的位置和其他视图位置</a:t>
            </a:r>
            <a:r>
              <a:rPr lang="zh-CN" altLang="en-US" dirty="0" smtClean="0">
                <a:latin typeface="+mn-ea"/>
                <a:ea typeface="+mn-ea"/>
              </a:rPr>
              <a:t>相关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91" y="4221088"/>
            <a:ext cx="2359646" cy="23042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077072"/>
            <a:ext cx="2304256" cy="21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+mn-ea"/>
                <a:ea typeface="+mn-ea"/>
              </a:rPr>
              <a:t>TableLayout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通过表格的形式布局子视图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 smtClean="0">
                <a:latin typeface="+mn-ea"/>
                <a:ea typeface="+mn-ea"/>
              </a:rPr>
              <a:t>AbsoluteLayout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让子视图使用</a:t>
            </a:r>
            <a:r>
              <a:rPr lang="en-US" altLang="zh-CN" dirty="0" smtClean="0">
                <a:latin typeface="+mn-ea"/>
                <a:ea typeface="+mn-ea"/>
              </a:rPr>
              <a:t>x/y</a:t>
            </a:r>
            <a:r>
              <a:rPr lang="zh-CN" altLang="en-US" dirty="0" smtClean="0">
                <a:latin typeface="+mn-ea"/>
                <a:ea typeface="+mn-ea"/>
              </a:rPr>
              <a:t>坐标确定位置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err="1" smtClean="0">
                <a:latin typeface="+mn-ea"/>
                <a:ea typeface="+mn-ea"/>
              </a:rPr>
              <a:t>FrameLayout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系统默认的在屏幕上就有空白区显示它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-UI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界面布局简介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73607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+mn-ea"/>
                <a:ea typeface="+mn-ea"/>
              </a:rPr>
              <a:t>ListView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列表布局       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err="1" smtClean="0">
                <a:latin typeface="+mn-ea"/>
                <a:ea typeface="+mn-ea"/>
              </a:rPr>
              <a:t>GridView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网格布局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3789040"/>
            <a:ext cx="2471589" cy="24482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861048"/>
            <a:ext cx="2592288" cy="24377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67944" y="1556792"/>
            <a:ext cx="4581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界面中显示的内容是动态的，选用此两种界面布局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公共的父类</a:t>
            </a:r>
            <a:r>
              <a:rPr lang="en-US" altLang="zh-CN" sz="2400" b="1" dirty="0" err="1" smtClean="0"/>
              <a:t>AdapterView</a:t>
            </a:r>
            <a:r>
              <a:rPr lang="zh-CN" altLang="en-US" sz="2400" b="1" dirty="0" smtClean="0"/>
              <a:t>，填充内容时需要用到</a:t>
            </a:r>
            <a:r>
              <a:rPr lang="en-US" altLang="zh-CN" sz="2400" b="1" dirty="0" smtClean="0"/>
              <a:t>Adapter</a:t>
            </a:r>
            <a:endParaRPr lang="zh-CN" altLang="en-US" sz="2400" b="1" dirty="0"/>
          </a:p>
        </p:txBody>
      </p:sp>
      <p:sp>
        <p:nvSpPr>
          <p:cNvPr id="4" name="燕尾形 3"/>
          <p:cNvSpPr/>
          <p:nvPr/>
        </p:nvSpPr>
        <p:spPr>
          <a:xfrm>
            <a:off x="3099474" y="2211964"/>
            <a:ext cx="792088" cy="6286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类及其</a:t>
            </a:r>
            <a:r>
              <a:rPr lang="zh-CN" altLang="en-US" dirty="0">
                <a:latin typeface="+mn-ea"/>
                <a:ea typeface="+mn-ea"/>
              </a:rPr>
              <a:t>子类的层次关系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812607" cy="525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1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中创建用户视图界面基本流程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确定视图界面所采用的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布局方式（暂用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RelativeLayout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为视图界面添加视图组件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中创建布局有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种方法：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使用可视化编辑方式，创建用户视图界面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最简单的布局方式，但不适合创建复杂布局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XML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代码方式，创建用户视图界面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最常用的布局方式，但只能创建静态界面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代码方式，动态创建用户视图界面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最灵活的布局方式，但复杂度较大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en-US" altLang="zh-CN" dirty="0" err="1" smtClean="0">
                <a:latin typeface="+mn-ea"/>
                <a:ea typeface="+mn-ea"/>
              </a:rPr>
              <a:t>findviewbyid</a:t>
            </a:r>
            <a:r>
              <a:rPr lang="en-US" altLang="zh-CN" dirty="0" smtClean="0">
                <a:latin typeface="+mn-ea"/>
                <a:ea typeface="+mn-ea"/>
              </a:rPr>
              <a:t>( )</a:t>
            </a:r>
            <a:r>
              <a:rPr lang="zh-CN" altLang="en-US" dirty="0" smtClean="0">
                <a:latin typeface="+mn-ea"/>
                <a:ea typeface="+mn-ea"/>
              </a:rPr>
              <a:t>方法得到对象句柄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3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使用基本的视图组件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+mn-ea"/>
                <a:ea typeface="+mn-ea"/>
              </a:rPr>
              <a:t>XML</a:t>
            </a:r>
            <a:r>
              <a:rPr lang="zh-CN" altLang="en-US" b="1" dirty="0">
                <a:latin typeface="+mn-ea"/>
                <a:ea typeface="+mn-ea"/>
              </a:rPr>
              <a:t>布局中，视图控件常用的布局属性有：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endParaRPr lang="en-US" altLang="zh-CN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279360" cy="386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4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6475" y="1412777"/>
            <a:ext cx="9001000" cy="2304256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android </a:t>
            </a:r>
            <a:r>
              <a:rPr lang="zh-CN" altLang="en-US" dirty="0">
                <a:latin typeface="+mn-ea"/>
                <a:ea typeface="+mn-ea"/>
              </a:rPr>
              <a:t>五大布局文件 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	https</a:t>
            </a:r>
            <a:r>
              <a:rPr lang="en-US" altLang="zh-CN" sz="2800" dirty="0">
                <a:latin typeface="+mn-ea"/>
                <a:ea typeface="+mn-ea"/>
              </a:rPr>
              <a:t>://www.aliyun.com/jiaocheng/57346.html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8764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Android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用户界面的工作机制 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UI</a:t>
            </a:r>
            <a:r>
              <a:rPr lang="zh-CN" altLang="en-US" dirty="0" smtClean="0">
                <a:latin typeface="+mn-ea"/>
                <a:ea typeface="+mn-ea"/>
              </a:rPr>
              <a:t>布局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196752"/>
            <a:ext cx="8219256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应用中，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每一个屏幕就是一个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，每个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由一个布局来决定如何显示</a:t>
            </a:r>
            <a:r>
              <a:rPr lang="zh-CN" altLang="en-US" dirty="0" smtClean="0">
                <a:latin typeface="+mn-ea"/>
                <a:ea typeface="+mn-ea"/>
              </a:rPr>
              <a:t>，这就是（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en-US" altLang="zh-CN" dirty="0" smtClean="0">
                <a:latin typeface="+mn-ea"/>
                <a:ea typeface="+mn-ea"/>
              </a:rPr>
              <a:t>ser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dirty="0" smtClean="0">
                <a:latin typeface="+mn-ea"/>
                <a:ea typeface="+mn-ea"/>
              </a:rPr>
              <a:t>nterface</a:t>
            </a:r>
            <a:r>
              <a:rPr lang="zh-CN" altLang="en-US" dirty="0" smtClean="0">
                <a:latin typeface="+mn-ea"/>
                <a:ea typeface="+mn-ea"/>
              </a:rPr>
              <a:t>）。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18" y="3140968"/>
            <a:ext cx="1900871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3494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dirty="0" smtClean="0">
                <a:latin typeface="+mn-ea"/>
                <a:ea typeface="+mn-ea"/>
              </a:rPr>
              <a:t>Android</a:t>
            </a:r>
            <a:r>
              <a:rPr lang="zh-CN" sz="2800" dirty="0" smtClean="0">
                <a:latin typeface="+mn-ea"/>
                <a:ea typeface="+mn-ea"/>
              </a:rPr>
              <a:t>用户界面采用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MVC</a:t>
            </a:r>
            <a:r>
              <a:rPr 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Model-View-Controller</a:t>
            </a:r>
            <a:r>
              <a:rPr 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框架</a:t>
            </a:r>
            <a:r>
              <a:rPr lang="zh-CN" altLang="en-US" sz="2800" dirty="0" smtClean="0">
                <a:latin typeface="+mn-ea"/>
                <a:ea typeface="+mn-ea"/>
              </a:rPr>
              <a:t>来接收用户动作、显示</a:t>
            </a:r>
            <a:r>
              <a:rPr lang="en-US" altLang="zh-CN" sz="2800" dirty="0" smtClean="0">
                <a:latin typeface="+mn-ea"/>
                <a:ea typeface="+mn-ea"/>
              </a:rPr>
              <a:t>UI</a:t>
            </a:r>
            <a:r>
              <a:rPr lang="zh-CN" altLang="en-US" sz="2800" dirty="0" smtClean="0">
                <a:latin typeface="+mn-ea"/>
                <a:ea typeface="+mn-ea"/>
              </a:rPr>
              <a:t>界面与及处理数据等工作。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  <a:ea typeface="+mn-ea"/>
              </a:rPr>
              <a:t>控制器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处理用户的数据。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视图：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显示用户界面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，与用户交互。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模型：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数据模型。</a:t>
            </a:r>
            <a:endParaRPr 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32" y="4581128"/>
            <a:ext cx="320686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2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531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控制器层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dirty="0" smtClean="0">
                <a:latin typeface="+mn-ea"/>
                <a:ea typeface="+mn-ea"/>
              </a:rPr>
              <a:t>控制器</a:t>
            </a:r>
            <a:r>
              <a:rPr lang="zh-CN" altLang="en-US" dirty="0" smtClean="0">
                <a:latin typeface="+mn-ea"/>
                <a:ea typeface="+mn-ea"/>
              </a:rPr>
              <a:t>负责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接受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用户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动作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请求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zh-CN" dirty="0" smtClean="0">
                <a:latin typeface="+mn-ea"/>
                <a:ea typeface="+mn-ea"/>
              </a:rPr>
              <a:t>如按键动作或触摸屏动作等</a:t>
            </a:r>
            <a:r>
              <a:rPr lang="zh-CN" altLang="en-US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调用指定模型处理用户请求</a:t>
            </a:r>
            <a:r>
              <a:rPr lang="zh-CN" altLang="en-US" dirty="0" smtClean="0">
                <a:latin typeface="+mn-ea"/>
                <a:ea typeface="+mn-ea"/>
              </a:rPr>
              <a:t>（如读取数据库、发送网络请求等），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响应用户结果</a:t>
            </a:r>
            <a:r>
              <a:rPr lang="zh-CN" altLang="en-US" dirty="0" smtClean="0">
                <a:latin typeface="+mn-ea"/>
                <a:ea typeface="+mn-ea"/>
              </a:rPr>
              <a:t>（如返回视图界面等）。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系统中，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控制器的责任由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承担</a:t>
            </a:r>
            <a:r>
              <a:rPr lang="zh-CN" altLang="en-US" dirty="0" smtClean="0">
                <a:latin typeface="+mn-ea"/>
                <a:ea typeface="+mn-ea"/>
              </a:rPr>
              <a:t>，意味着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负责接收用户请求、调用模型方法、响应用户界面等操作（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不应承担过多业务逻辑（应交给模型层））。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7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模型</a:t>
            </a:r>
            <a:r>
              <a:rPr lang="zh-CN" altLang="en-US" dirty="0" smtClean="0">
                <a:latin typeface="+mn-ea"/>
                <a:ea typeface="+mn-ea"/>
              </a:rPr>
              <a:t>层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模型层负责对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数据的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操作、对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网络服务等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操作。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中，数据库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文件操作、</a:t>
            </a:r>
            <a:r>
              <a:rPr lang="en-US" altLang="zh-CN" dirty="0" err="1" smtClean="0">
                <a:latin typeface="+mn-ea"/>
                <a:ea typeface="+mn-ea"/>
              </a:rPr>
              <a:t>ContentProvider</a:t>
            </a:r>
            <a:r>
              <a:rPr lang="zh-CN" altLang="en-US" dirty="0" smtClean="0">
                <a:latin typeface="+mn-ea"/>
                <a:ea typeface="+mn-ea"/>
              </a:rPr>
              <a:t>、网络访问等等充当模型层。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4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工作机制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729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用户界面</a:t>
            </a:r>
            <a:r>
              <a:rPr lang="en-US" altLang="zh-CN" dirty="0" smtClean="0">
                <a:latin typeface="+mn-ea"/>
                <a:ea typeface="+mn-ea"/>
              </a:rPr>
              <a:t>MVC</a:t>
            </a:r>
            <a:r>
              <a:rPr lang="zh-CN" altLang="en-US" dirty="0" smtClean="0">
                <a:latin typeface="+mn-ea"/>
                <a:ea typeface="+mn-ea"/>
              </a:rPr>
              <a:t>模式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视图层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视图层主要负责用户界面（</a:t>
            </a:r>
            <a:r>
              <a:rPr lang="en-US" altLang="zh-CN" dirty="0">
                <a:latin typeface="+mn-ea"/>
                <a:ea typeface="+mn-ea"/>
              </a:rPr>
              <a:t>UI</a:t>
            </a:r>
            <a:r>
              <a:rPr lang="zh-CN" altLang="en-US" dirty="0">
                <a:latin typeface="+mn-ea"/>
                <a:ea typeface="+mn-ea"/>
              </a:rPr>
              <a:t>）的展示。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中使用</a:t>
            </a:r>
            <a:r>
              <a:rPr lang="en-US" altLang="zh-CN" dirty="0">
                <a:latin typeface="+mn-ea"/>
                <a:ea typeface="+mn-ea"/>
              </a:rPr>
              <a:t>XML</a:t>
            </a:r>
            <a:r>
              <a:rPr lang="zh-CN" altLang="en-US" dirty="0">
                <a:latin typeface="+mn-ea"/>
                <a:ea typeface="+mn-ea"/>
              </a:rPr>
              <a:t>布局文件实现视图层和模型层的分离。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中如何实现</a:t>
            </a:r>
            <a:r>
              <a:rPr lang="en-US" altLang="zh-CN" dirty="0">
                <a:latin typeface="+mn-ea"/>
                <a:ea typeface="+mn-ea"/>
              </a:rPr>
              <a:t>MVC</a:t>
            </a:r>
            <a:r>
              <a:rPr lang="zh-CN" altLang="en-US" dirty="0">
                <a:latin typeface="+mn-ea"/>
                <a:ea typeface="+mn-ea"/>
              </a:rPr>
              <a:t>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50" y="1146448"/>
            <a:ext cx="8229600" cy="48531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中视图层与控制层的分离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76" y="1988840"/>
            <a:ext cx="4540724" cy="39604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34558" y="3068960"/>
            <a:ext cx="3709442" cy="5760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34558" y="4581128"/>
            <a:ext cx="3025874" cy="6480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7"/>
          <p:cNvSpPr txBox="1"/>
          <p:nvPr/>
        </p:nvSpPr>
        <p:spPr>
          <a:xfrm>
            <a:off x="2987824" y="4581128"/>
            <a:ext cx="118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视图</a:t>
            </a:r>
            <a:r>
              <a:rPr lang="zh-CN" altLang="en-US" sz="2400" b="1" dirty="0" smtClean="0"/>
              <a:t>层</a:t>
            </a:r>
            <a:endParaRPr lang="zh-CN" altLang="en-US" sz="2400" b="1" dirty="0"/>
          </a:p>
        </p:txBody>
      </p:sp>
      <p:sp>
        <p:nvSpPr>
          <p:cNvPr id="13" name="TextBox 4"/>
          <p:cNvSpPr txBox="1"/>
          <p:nvPr/>
        </p:nvSpPr>
        <p:spPr>
          <a:xfrm>
            <a:off x="2771800" y="31113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控制器层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82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931</TotalTime>
  <Words>825</Words>
  <Application>Microsoft Office PowerPoint</Application>
  <PresentationFormat>全屏显示(4:3)</PresentationFormat>
  <Paragraphs>129</Paragraphs>
  <Slides>25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moban</vt:lpstr>
      <vt:lpstr>区别？</vt:lpstr>
      <vt:lpstr>Android App的开发-UI布局</vt:lpstr>
      <vt:lpstr>本章大纲</vt:lpstr>
      <vt:lpstr>用户界面简介</vt:lpstr>
      <vt:lpstr>Android中UI工作机制</vt:lpstr>
      <vt:lpstr>Android中UI工作机制</vt:lpstr>
      <vt:lpstr>Android中UI工作机制</vt:lpstr>
      <vt:lpstr>Android中UI工作机制</vt:lpstr>
      <vt:lpstr>Android中如何实现MVC分离</vt:lpstr>
      <vt:lpstr>Android中MVC如何整合到一起</vt:lpstr>
      <vt:lpstr>本章大纲</vt:lpstr>
      <vt:lpstr>UI界面</vt:lpstr>
      <vt:lpstr>Android中视图层的使用</vt:lpstr>
      <vt:lpstr>Android中视图层次结构</vt:lpstr>
      <vt:lpstr>Android中视图层次结构</vt:lpstr>
      <vt:lpstr>Android界面布局简介</vt:lpstr>
      <vt:lpstr>Android中创建线性布局</vt:lpstr>
      <vt:lpstr>Android界面布局简介</vt:lpstr>
      <vt:lpstr>Android界面布局简介</vt:lpstr>
      <vt:lpstr>Android界面布局简介</vt:lpstr>
      <vt:lpstr>View类及其子类的层次关系</vt:lpstr>
      <vt:lpstr>在Android中创建视图界面</vt:lpstr>
      <vt:lpstr>在Android中创建视图界面</vt:lpstr>
      <vt:lpstr>使用基本的视图组件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</cp:lastModifiedBy>
  <cp:revision>114</cp:revision>
  <dcterms:created xsi:type="dcterms:W3CDTF">2017-02-07T01:40:07Z</dcterms:created>
  <dcterms:modified xsi:type="dcterms:W3CDTF">2018-04-17T08:47:20Z</dcterms:modified>
</cp:coreProperties>
</file>