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3" r:id="rId2"/>
    <p:sldId id="265" r:id="rId3"/>
    <p:sldId id="258" r:id="rId4"/>
    <p:sldId id="274" r:id="rId5"/>
    <p:sldId id="276" r:id="rId6"/>
    <p:sldId id="264" r:id="rId7"/>
    <p:sldId id="259" r:id="rId8"/>
    <p:sldId id="299" r:id="rId9"/>
    <p:sldId id="280" r:id="rId10"/>
    <p:sldId id="286" r:id="rId11"/>
    <p:sldId id="260" r:id="rId12"/>
    <p:sldId id="288" r:id="rId13"/>
    <p:sldId id="300" r:id="rId14"/>
    <p:sldId id="269" r:id="rId15"/>
    <p:sldId id="282" r:id="rId16"/>
    <p:sldId id="272" r:id="rId17"/>
    <p:sldId id="270" r:id="rId18"/>
    <p:sldId id="302" r:id="rId19"/>
    <p:sldId id="294" r:id="rId20"/>
    <p:sldId id="301" r:id="rId21"/>
    <p:sldId id="271" r:id="rId22"/>
    <p:sldId id="293" r:id="rId23"/>
    <p:sldId id="295" r:id="rId24"/>
    <p:sldId id="296" r:id="rId25"/>
    <p:sldId id="297" r:id="rId26"/>
    <p:sldId id="279" r:id="rId27"/>
    <p:sldId id="29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339" autoAdjust="0"/>
  </p:normalViewPr>
  <p:slideViewPr>
    <p:cSldViewPr>
      <p:cViewPr varScale="1">
        <p:scale>
          <a:sx n="70" d="100"/>
          <a:sy n="70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18D94-C63E-40F9-BD07-79B02F8F0B28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C3503-1517-4F25-BC3A-6D0F30087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8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Robotium</a:t>
            </a:r>
            <a:r>
              <a:rPr lang="zh-CN" altLang="en-US" dirty="0" smtClean="0"/>
              <a:t>本身不能跨进程，被测应用与测试程序放到同一个进程空间，根据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进程隔离机制。</a:t>
            </a:r>
            <a:endParaRPr lang="en-US" altLang="zh-CN" dirty="0" smtClean="0"/>
          </a:p>
          <a:p>
            <a:r>
              <a:rPr lang="zh-CN" altLang="en-US" dirty="0" smtClean="0"/>
              <a:t>可以编写服务做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，基于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monkeyrunner</a:t>
            </a:r>
            <a:r>
              <a:rPr lang="zh-CN" altLang="en-US" dirty="0" smtClean="0"/>
              <a:t>进行通信，</a:t>
            </a:r>
            <a:r>
              <a:rPr lang="en-US" altLang="zh-CN" dirty="0" err="1" smtClean="0"/>
              <a:t>robotium</a:t>
            </a:r>
            <a:r>
              <a:rPr lang="zh-CN" altLang="en-US" dirty="0" smtClean="0"/>
              <a:t>在测试脚本调用接口来实现跨进程的操作。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51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77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7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https://developer.android.com/reference/android/support/test/uiautomator/package-summary.html?hl=zh-cn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7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UI </a:t>
            </a:r>
            <a:r>
              <a:rPr lang="en-US" altLang="zh-CN" dirty="0" err="1" smtClean="0"/>
              <a:t>Automator</a:t>
            </a:r>
            <a:r>
              <a:rPr lang="zh-CN" altLang="en-US" dirty="0" smtClean="0"/>
              <a:t>接口丰富、易用，可以支持所有的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事件操作，支持测试脚本的执行，通过断言和截图验证正确性。非常适合于做</a:t>
            </a:r>
            <a:r>
              <a:rPr lang="en-US" altLang="zh-CN" dirty="0" smtClean="0"/>
              <a:t>UI</a:t>
            </a:r>
            <a:r>
              <a:rPr lang="zh-CN" altLang="en-US" dirty="0" smtClean="0"/>
              <a:t>测试。</a:t>
            </a:r>
            <a:endParaRPr lang="en-US" altLang="zh-CN" dirty="0" smtClean="0"/>
          </a:p>
          <a:p>
            <a:r>
              <a:rPr lang="en-US" altLang="zh-CN" dirty="0" smtClean="0"/>
              <a:t>UI </a:t>
            </a:r>
            <a:r>
              <a:rPr lang="en-US" altLang="zh-CN" dirty="0" err="1" smtClean="0"/>
              <a:t>Automator</a:t>
            </a:r>
            <a:r>
              <a:rPr lang="en-US" altLang="zh-CN" dirty="0" smtClean="0"/>
              <a:t> Viewer</a:t>
            </a:r>
            <a:r>
              <a:rPr lang="zh-CN" altLang="en-US" dirty="0" smtClean="0"/>
              <a:t>可以轻松地获取手机应用的相应控件信息，再通过</a:t>
            </a:r>
            <a:r>
              <a:rPr lang="en-US" altLang="zh-CN" dirty="0" smtClean="0"/>
              <a:t>UI </a:t>
            </a:r>
            <a:r>
              <a:rPr lang="en-US" altLang="zh-CN" dirty="0" err="1" smtClean="0"/>
              <a:t>Automato</a:t>
            </a:r>
            <a:r>
              <a:rPr lang="zh-CN" altLang="en-US" dirty="0" smtClean="0"/>
              <a:t>对界面进行调用、操作。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760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7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dump --compressed</a:t>
            </a:r>
            <a:r>
              <a:rPr lang="zh-CN" altLang="en-US" dirty="0" smtClean="0"/>
              <a:t>的简洁版的控件信息也不是在本地优化的，是直接在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端传过来就是这样的，这样速度会提高不少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82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75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com.example.todolist:id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nameET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30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3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2241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1033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647114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65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65820"/>
          </a:xfrm>
        </p:spPr>
        <p:txBody>
          <a:bodyPr/>
          <a:lstStyle>
            <a:lvl1pPr algn="ctr">
              <a:def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50000"/>
              </a:lnSpc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50000"/>
              </a:lnSpc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Think\AppData\Roaming\Tencent\Users\119006626\QQ\WinTemp\RichOle\`7ASLSG]TY$(WQ%O1Q}9IR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46" y="-1"/>
            <a:ext cx="2646243" cy="184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484313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2313" y="698500"/>
            <a:ext cx="62261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mio/uiautomator-unicode-input-helper" TargetMode="External"/><Relationship Id="rId2" Type="http://schemas.openxmlformats.org/officeDocument/2006/relationships/hyperlink" Target="https://github.com/openatx/uiautomator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051720" y="2564904"/>
            <a:ext cx="4102224" cy="1470025"/>
          </a:xfrm>
        </p:spPr>
        <p:txBody>
          <a:bodyPr/>
          <a:lstStyle/>
          <a:p>
            <a:r>
              <a:rPr lang="en-US" altLang="zh-CN" sz="4400" b="1" kern="12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 </a:t>
            </a:r>
            <a:r>
              <a:rPr lang="en-US" altLang="zh-CN" sz="4400" b="1" kern="1200" dirty="0" err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Automator</a:t>
            </a:r>
            <a:endParaRPr lang="zh-CN" altLang="en-US" sz="4400" b="1" kern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1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build.gradle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3429000"/>
            <a:ext cx="8460432" cy="18722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androidTestCompile</a:t>
            </a:r>
            <a:r>
              <a:rPr lang="en-US" altLang="zh-CN" dirty="0"/>
              <a:t> </a:t>
            </a:r>
            <a:r>
              <a:rPr lang="en-US" altLang="zh-CN" b="1" dirty="0"/>
              <a:t>'com.android.support.test.uiautomator:uiautomator-v18:2.1.2'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920880" cy="228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en-US" altLang="zh-CN" dirty="0" err="1" smtClean="0"/>
              <a:t>Automator</a:t>
            </a:r>
            <a:r>
              <a:rPr lang="zh-CN" altLang="en-US" dirty="0" smtClean="0"/>
              <a:t>演示实例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867" y="908720"/>
            <a:ext cx="7666037" cy="4641850"/>
          </a:xfrm>
        </p:spPr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utomator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Viewer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工具介绍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/>
              <a:t>\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sdk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\tools   uiautomatorviewer.bat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95329"/>
            <a:ext cx="6252493" cy="465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8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第一个实例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228013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5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3200" dirty="0">
                <a:latin typeface="+mn-ea"/>
                <a:ea typeface="+mn-ea"/>
              </a:rPr>
              <a:t>UI </a:t>
            </a:r>
            <a:r>
              <a:rPr lang="en-US" altLang="zh-CN" sz="3200" dirty="0" err="1">
                <a:latin typeface="+mn-ea"/>
                <a:ea typeface="+mn-ea"/>
              </a:rPr>
              <a:t>Automator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zh-CN" altLang="en-US" sz="3200" dirty="0">
                <a:latin typeface="+mn-ea"/>
                <a:ea typeface="+mn-ea"/>
              </a:rPr>
              <a:t>介绍</a:t>
            </a:r>
            <a:endParaRPr lang="en-US" altLang="zh-CN" sz="3200" dirty="0"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>
                <a:latin typeface="+mn-ea"/>
                <a:ea typeface="+mn-ea"/>
              </a:rPr>
              <a:t>UI </a:t>
            </a:r>
            <a:r>
              <a:rPr lang="en-US" altLang="zh-CN" sz="3200" dirty="0" err="1">
                <a:latin typeface="+mn-ea"/>
                <a:ea typeface="+mn-ea"/>
              </a:rPr>
              <a:t>Automator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zh-CN" altLang="en-US" sz="3200" dirty="0" smtClean="0">
                <a:latin typeface="+mn-ea"/>
                <a:ea typeface="+mn-ea"/>
              </a:rPr>
              <a:t>环境搭建</a:t>
            </a:r>
            <a:endParaRPr lang="en-US" altLang="zh-CN" sz="3200" dirty="0"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 smtClean="0">
                <a:solidFill>
                  <a:srgbClr val="FF0000"/>
                </a:solidFill>
                <a:latin typeface="+mn-ea"/>
                <a:ea typeface="+mn-ea"/>
              </a:rPr>
              <a:t>UI </a:t>
            </a:r>
            <a:r>
              <a:rPr lang="en-US" altLang="zh-CN" sz="3200" dirty="0" err="1" smtClean="0">
                <a:solidFill>
                  <a:srgbClr val="FF0000"/>
                </a:solidFill>
                <a:latin typeface="+mn-ea"/>
                <a:ea typeface="+mn-ea"/>
              </a:rPr>
              <a:t>Automator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  <a:ea typeface="+mn-ea"/>
              </a:rPr>
              <a:t>主要的对象类</a:t>
            </a:r>
            <a:endParaRPr lang="en-US" altLang="zh-CN" sz="3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74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UiDevice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403" y="980728"/>
            <a:ext cx="9073008" cy="4641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检查</a:t>
            </a:r>
            <a:r>
              <a:rPr lang="zh-CN" altLang="en-US" dirty="0">
                <a:solidFill>
                  <a:srgbClr val="FF0000"/>
                </a:solidFill>
              </a:rPr>
              <a:t>设备</a:t>
            </a:r>
            <a:r>
              <a:rPr lang="zh-CN" altLang="en-US" dirty="0"/>
              <a:t>不同的状态，屏幕尺寸，进行设备的操作，点击菜单键，</a:t>
            </a:r>
            <a:r>
              <a:rPr lang="en-US" altLang="zh-CN" dirty="0"/>
              <a:t>Home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0" indent="0">
              <a:spcAft>
                <a:spcPts val="400"/>
              </a:spcAft>
              <a:buNone/>
            </a:pPr>
            <a:r>
              <a:rPr lang="en-US" altLang="zh-CN" dirty="0"/>
              <a:t>device.pressHome();</a:t>
            </a:r>
            <a:r>
              <a:rPr lang="zh-CN" altLang="en-US" dirty="0"/>
              <a:t>按</a:t>
            </a:r>
            <a:r>
              <a:rPr lang="en-US" altLang="zh-CN" dirty="0"/>
              <a:t>Home</a:t>
            </a:r>
            <a:br>
              <a:rPr lang="en-US" altLang="zh-CN" dirty="0"/>
            </a:br>
            <a:r>
              <a:rPr lang="en-US" altLang="zh-CN" dirty="0" err="1"/>
              <a:t>device.pressDelete</a:t>
            </a:r>
            <a:r>
              <a:rPr lang="en-US" altLang="zh-CN" dirty="0"/>
              <a:t>();</a:t>
            </a:r>
            <a:r>
              <a:rPr lang="zh-CN" altLang="en-US" dirty="0"/>
              <a:t>按</a:t>
            </a:r>
            <a:r>
              <a:rPr lang="en-US" altLang="zh-CN" dirty="0"/>
              <a:t>Delete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altLang="zh-CN" dirty="0" err="1" smtClean="0"/>
              <a:t>device.pressMenu</a:t>
            </a:r>
            <a:r>
              <a:rPr lang="en-US" altLang="zh-CN" dirty="0" smtClean="0"/>
              <a:t> </a:t>
            </a:r>
            <a:r>
              <a:rPr lang="en-US" altLang="zh-CN" dirty="0"/>
              <a:t>();</a:t>
            </a:r>
            <a:r>
              <a:rPr lang="zh-CN" altLang="en-US" dirty="0"/>
              <a:t>菜单</a:t>
            </a:r>
            <a:endParaRPr lang="en-US" altLang="zh-CN" dirty="0"/>
          </a:p>
          <a:p>
            <a:pPr marL="0" indent="0">
              <a:spcAft>
                <a:spcPts val="400"/>
              </a:spcAft>
              <a:buNone/>
            </a:pPr>
            <a:r>
              <a:rPr lang="en-US" altLang="zh-CN" dirty="0" err="1" smtClean="0"/>
              <a:t>device.pressEnter</a:t>
            </a:r>
            <a:r>
              <a:rPr lang="en-US" altLang="zh-CN" dirty="0" smtClean="0"/>
              <a:t> </a:t>
            </a:r>
            <a:r>
              <a:rPr lang="en-US" altLang="zh-CN" dirty="0"/>
              <a:t>();</a:t>
            </a:r>
            <a:r>
              <a:rPr lang="zh-CN" altLang="en-US" dirty="0"/>
              <a:t>回车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device.getDisplayHeight</a:t>
            </a:r>
            <a:r>
              <a:rPr lang="en-US" altLang="zh-CN" dirty="0"/>
              <a:t>();</a:t>
            </a:r>
            <a:r>
              <a:rPr lang="zh-CN" altLang="en-US" dirty="0"/>
              <a:t>获取屏幕高度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device.getDisplayWidth</a:t>
            </a:r>
            <a:r>
              <a:rPr lang="en-US" altLang="zh-CN" dirty="0"/>
              <a:t>();</a:t>
            </a:r>
            <a:r>
              <a:rPr lang="zh-CN" altLang="en-US" dirty="0"/>
              <a:t>获取屏幕宽度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device.click</a:t>
            </a:r>
            <a:r>
              <a:rPr lang="en-US" altLang="zh-CN" dirty="0"/>
              <a:t>(100,200);</a:t>
            </a:r>
            <a:r>
              <a:rPr lang="zh-CN" altLang="en-US" dirty="0"/>
              <a:t>在坐标处进行点击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0" indent="0">
              <a:spcAft>
                <a:spcPts val="400"/>
              </a:spcAft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UIDevice</a:t>
            </a:r>
            <a:r>
              <a:rPr lang="zh-CN" altLang="en-US" dirty="0"/>
              <a:t>类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1052736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device.swipe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(100,100,100,500,5)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。滑动操作，步长为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毫秒，步长越长，速度越慢。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device.drag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(100,100,200,300,5)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拖动操作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device.pressKeyCode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KeyEvent.</a:t>
            </a:r>
            <a:r>
              <a:rPr lang="en-US" altLang="zh-CN" sz="2400" b="1" i="1" dirty="0" err="1">
                <a:latin typeface="宋体" panose="02010600030101010101" pitchFamily="2" charset="-122"/>
                <a:ea typeface="宋体" panose="02010600030101010101" pitchFamily="2" charset="-122"/>
              </a:rPr>
              <a:t>KEYCODE_A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输入小写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device.pressKeyCode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(KeyEvent.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KEYCODE_A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,1);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输入大写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</a:p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device.takeScreenshot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(new File(“/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sdcard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/test.png”))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，截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屏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evice.click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(198,106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40074"/>
              </p:ext>
            </p:extLst>
          </p:nvPr>
        </p:nvGraphicFramePr>
        <p:xfrm>
          <a:off x="827584" y="4653136"/>
          <a:ext cx="7128792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6504"/>
                <a:gridCol w="259228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激活状态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metaState</a:t>
                      </a:r>
                      <a:endParaRPr lang="zh-CN" altLang="en-US" sz="200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META_key</a:t>
                      </a:r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未被激活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Shift</a:t>
                      </a:r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20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CapsLock</a:t>
                      </a:r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被激活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ALT</a:t>
                      </a:r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被激活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ALT</a:t>
                      </a:r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Shift</a:t>
                      </a:r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20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CapsLock</a:t>
                      </a:r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同时被激活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3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UIDevice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device.getCurrentPackageName();</a:t>
            </a:r>
            <a:r>
              <a:rPr lang="zh-CN" altLang="en-US" dirty="0"/>
              <a:t>获取当前界面包名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device.openNotification</a:t>
            </a:r>
            <a:r>
              <a:rPr lang="en-US" altLang="zh-CN" dirty="0"/>
              <a:t>();</a:t>
            </a:r>
            <a:r>
              <a:rPr lang="zh-CN" altLang="en-US" dirty="0"/>
              <a:t>打开通知栏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device.openQuickSettings</a:t>
            </a:r>
            <a:r>
              <a:rPr lang="en-US" altLang="zh-CN" dirty="0"/>
              <a:t>();</a:t>
            </a:r>
            <a:r>
              <a:rPr lang="zh-CN" altLang="en-US" dirty="0"/>
              <a:t>打开快速设置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device.dumpWindowHierarchy</a:t>
            </a:r>
            <a:r>
              <a:rPr lang="en-US" altLang="zh-CN" dirty="0"/>
              <a:t>(“test.xml”);</a:t>
            </a:r>
            <a:r>
              <a:rPr lang="zh-CN" altLang="en-US" dirty="0"/>
              <a:t>获取当前的布局文件，保存在</a:t>
            </a:r>
            <a:r>
              <a:rPr lang="en-US" altLang="zh-CN" dirty="0"/>
              <a:t>/data/local/</a:t>
            </a:r>
            <a:r>
              <a:rPr lang="en-US" altLang="zh-CN" dirty="0" err="1"/>
              <a:t>tmp</a:t>
            </a:r>
            <a:r>
              <a:rPr lang="en-US" altLang="zh-CN" dirty="0"/>
              <a:t>/test.xml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494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UiSelector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580526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CN" dirty="0"/>
              <a:t>UiSelector</a:t>
            </a:r>
            <a:r>
              <a:rPr lang="zh-CN" altLang="en-US" dirty="0"/>
              <a:t>类代表</a:t>
            </a:r>
            <a:r>
              <a:rPr lang="zh-CN" altLang="en-US" dirty="0" smtClean="0"/>
              <a:t>搜索</a:t>
            </a:r>
            <a:r>
              <a:rPr lang="en-US" altLang="zh-CN" dirty="0" smtClean="0"/>
              <a:t>UI</a:t>
            </a:r>
            <a:r>
              <a:rPr lang="zh-CN" altLang="en-US" dirty="0" smtClean="0"/>
              <a:t>控件</a:t>
            </a:r>
            <a:r>
              <a:rPr lang="zh-CN" altLang="en-US" dirty="0"/>
              <a:t>的条件，若找到多个元素，则返回布局层次结构的第一个匹配元素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CN" dirty="0" smtClean="0"/>
              <a:t>//</a:t>
            </a:r>
            <a:r>
              <a:rPr lang="zh-CN" altLang="en-US" dirty="0"/>
              <a:t>创建一个以“</a:t>
            </a:r>
            <a:r>
              <a:rPr lang="en-US" altLang="zh-CN" dirty="0"/>
              <a:t>Demo</a:t>
            </a:r>
            <a:r>
              <a:rPr lang="zh-CN" altLang="en-US" dirty="0"/>
              <a:t>”开头的</a:t>
            </a:r>
            <a:r>
              <a:rPr lang="en-US" altLang="zh-CN" dirty="0"/>
              <a:t>UiSelector 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0" indent="0">
              <a:lnSpc>
                <a:spcPct val="17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CN" dirty="0"/>
              <a:t>UiSelector  </a:t>
            </a:r>
            <a:r>
              <a:rPr lang="en-US" altLang="zh-CN" dirty="0" err="1"/>
              <a:t>ww</a:t>
            </a:r>
            <a:r>
              <a:rPr lang="en-US" altLang="zh-CN" dirty="0"/>
              <a:t> = new UiSelector().</a:t>
            </a:r>
            <a:r>
              <a:rPr lang="en-US" altLang="zh-CN" dirty="0" err="1"/>
              <a:t>textStartsWith</a:t>
            </a:r>
            <a:r>
              <a:rPr lang="en-US" altLang="zh-CN" dirty="0"/>
              <a:t>("Demo");</a:t>
            </a:r>
          </a:p>
          <a:p>
            <a:pPr marL="0" indent="0">
              <a:lnSpc>
                <a:spcPct val="17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CN" dirty="0"/>
              <a:t>//</a:t>
            </a:r>
            <a:r>
              <a:rPr lang="zh-CN" altLang="en-US" dirty="0"/>
              <a:t>以特定的条件创建一个对象实例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UiObject </a:t>
            </a:r>
            <a:r>
              <a:rPr lang="en-US" altLang="zh-CN" dirty="0" err="1"/>
              <a:t>obj</a:t>
            </a:r>
            <a:r>
              <a:rPr lang="en-US" altLang="zh-CN" dirty="0"/>
              <a:t> = new UiObject(</a:t>
            </a:r>
            <a:r>
              <a:rPr lang="en-US" altLang="zh-CN" dirty="0" err="1"/>
              <a:t>ww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 err="1"/>
              <a:t>obj.click</a:t>
            </a:r>
            <a:r>
              <a:rPr lang="en-US" altLang="zh-CN" dirty="0"/>
              <a:t>();</a:t>
            </a:r>
            <a:br>
              <a:rPr lang="en-US" altLang="zh-CN" dirty="0"/>
            </a:b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06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UiSelector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692696"/>
            <a:ext cx="8388424" cy="580526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复合</a:t>
            </a:r>
            <a:r>
              <a:rPr lang="zh-CN" altLang="en-US" dirty="0"/>
              <a:t>属性进行查询</a:t>
            </a:r>
            <a:br>
              <a:rPr lang="zh-CN" altLang="en-US" dirty="0"/>
            </a:br>
            <a:r>
              <a:rPr lang="en-US" altLang="zh-CN" dirty="0"/>
              <a:t>UiObject appItem1 = new UiObject(new UiSelector().</a:t>
            </a:r>
            <a:r>
              <a:rPr lang="en-US" altLang="zh-CN" dirty="0" err="1"/>
              <a:t>className</a:t>
            </a:r>
            <a:r>
              <a:rPr lang="en-US" altLang="zh-CN" dirty="0"/>
              <a:t>("</a:t>
            </a:r>
            <a:r>
              <a:rPr lang="en-US" altLang="zh-CN" dirty="0" err="1"/>
              <a:t>android.widget.TextView</a:t>
            </a:r>
            <a:r>
              <a:rPr lang="en-US" altLang="zh-CN" dirty="0"/>
              <a:t>").text("</a:t>
            </a:r>
            <a:r>
              <a:rPr lang="zh-CN" altLang="en-US" dirty="0"/>
              <a:t>微信</a:t>
            </a:r>
            <a:r>
              <a:rPr lang="en-US" altLang="zh-CN" dirty="0"/>
              <a:t>"));</a:t>
            </a:r>
          </a:p>
          <a:p>
            <a:pPr marL="0" indent="0">
              <a:lnSpc>
                <a:spcPct val="170000"/>
              </a:lnSpc>
              <a:spcAft>
                <a:spcPts val="0"/>
              </a:spcAft>
              <a:buNone/>
            </a:pPr>
            <a:r>
              <a:rPr lang="en-US" altLang="zh-CN" dirty="0"/>
              <a:t>UiObject appItem2= new UiObject(new UiSelector().focused(true).</a:t>
            </a:r>
            <a:r>
              <a:rPr lang="en-US" altLang="zh-CN" dirty="0" err="1"/>
              <a:t>className</a:t>
            </a:r>
            <a:r>
              <a:rPr lang="en-US" altLang="zh-CN" dirty="0"/>
              <a:t>("</a:t>
            </a:r>
            <a:r>
              <a:rPr lang="en-US" altLang="zh-CN" dirty="0" err="1"/>
              <a:t>android.widget.TextView</a:t>
            </a:r>
            <a:r>
              <a:rPr lang="en-US" altLang="zh-CN" dirty="0" smtClean="0"/>
              <a:t>"));</a:t>
            </a:r>
          </a:p>
          <a:p>
            <a:pPr marL="0" indent="0">
              <a:lnSpc>
                <a:spcPct val="170000"/>
              </a:lnSpc>
              <a:spcAft>
                <a:spcPts val="0"/>
              </a:spcAft>
              <a:buNone/>
            </a:pPr>
            <a:r>
              <a:rPr lang="en-US" altLang="zh-CN" dirty="0" smtClean="0"/>
              <a:t>UiSelector  </a:t>
            </a:r>
            <a:r>
              <a:rPr lang="en-US" altLang="zh-CN" dirty="0" err="1"/>
              <a:t>ui</a:t>
            </a:r>
            <a:r>
              <a:rPr lang="en-US" altLang="zh-CN" dirty="0"/>
              <a:t> = new UiSelector().</a:t>
            </a:r>
            <a:r>
              <a:rPr lang="en-US" altLang="zh-CN" dirty="0" err="1"/>
              <a:t>className</a:t>
            </a:r>
            <a:r>
              <a:rPr lang="en-US" altLang="zh-CN" dirty="0"/>
              <a:t>("</a:t>
            </a:r>
            <a:r>
              <a:rPr lang="en-US" altLang="zh-CN" dirty="0" err="1"/>
              <a:t>android.widget.TextView</a:t>
            </a:r>
            <a:r>
              <a:rPr lang="en-US" altLang="zh-CN" dirty="0"/>
              <a:t>").instance(3);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899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UiSelector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908720"/>
            <a:ext cx="9649072" cy="4641850"/>
          </a:xfrm>
        </p:spPr>
        <p:txBody>
          <a:bodyPr/>
          <a:lstStyle/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/>
              <a:t>按</a:t>
            </a:r>
            <a:r>
              <a:rPr lang="en-US" altLang="zh-CN" sz="2800" dirty="0"/>
              <a:t>resource id</a:t>
            </a:r>
            <a:r>
              <a:rPr lang="zh-CN" altLang="en-US" sz="2800" dirty="0" smtClean="0"/>
              <a:t>定位 </a:t>
            </a:r>
            <a:endParaRPr lang="en-US" altLang="zh-CN" sz="2800" dirty="0" smtClean="0"/>
          </a:p>
          <a:p>
            <a:pPr marL="0" indent="0">
              <a:spcAft>
                <a:spcPts val="300"/>
              </a:spcAft>
              <a:buClr>
                <a:schemeClr val="tx1"/>
              </a:buClr>
              <a:buNone/>
            </a:pPr>
            <a:r>
              <a:rPr lang="en-US" altLang="zh-CN" sz="2000" dirty="0" smtClean="0"/>
              <a:t>		   new </a:t>
            </a:r>
            <a:r>
              <a:rPr lang="en-US" altLang="zh-CN" sz="2000" dirty="0" err="1"/>
              <a:t>UiObject</a:t>
            </a:r>
            <a:r>
              <a:rPr lang="en-US" altLang="zh-CN" sz="2000" dirty="0"/>
              <a:t>(new </a:t>
            </a:r>
            <a:r>
              <a:rPr lang="en-US" altLang="zh-CN" sz="2000" dirty="0" smtClean="0"/>
              <a:t>      UiSelector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resourceId</a:t>
            </a:r>
            <a:r>
              <a:rPr lang="en-US" altLang="zh-CN" sz="2000" dirty="0"/>
              <a:t>("com.android.calculator2:id/digit_7"));</a:t>
            </a:r>
            <a:endParaRPr lang="en-US" altLang="zh-CN" sz="2000" dirty="0" smtClean="0"/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 smtClean="0"/>
              <a:t>按</a:t>
            </a:r>
            <a:r>
              <a:rPr lang="en-US" altLang="zh-CN" sz="2800" dirty="0"/>
              <a:t>text</a:t>
            </a:r>
            <a:r>
              <a:rPr lang="zh-CN" altLang="en-US" sz="2800" dirty="0" smtClean="0"/>
              <a:t>定位</a:t>
            </a:r>
            <a:endParaRPr lang="en-US" altLang="zh-CN" sz="2800" dirty="0" smtClean="0"/>
          </a:p>
          <a:p>
            <a:pPr marL="658812" lvl="3" indent="0">
              <a:spcAft>
                <a:spcPts val="300"/>
              </a:spcAft>
              <a:buClr>
                <a:schemeClr val="tx1"/>
              </a:buCl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new</a:t>
            </a:r>
            <a:r>
              <a:rPr lang="en-US" altLang="zh-CN" sz="2000" dirty="0">
                <a:solidFill>
                  <a:schemeClr val="tx1"/>
                </a:solidFill>
              </a:rPr>
              <a:t> UiSelector().text( "")  </a:t>
            </a:r>
            <a:r>
              <a:rPr lang="zh-CN" altLang="en-US" sz="2000" dirty="0">
                <a:solidFill>
                  <a:schemeClr val="tx1"/>
                </a:solidFill>
              </a:rPr>
              <a:t>： 全</a:t>
            </a:r>
            <a:r>
              <a:rPr lang="zh-CN" altLang="en-US" sz="2000" dirty="0" smtClean="0">
                <a:solidFill>
                  <a:schemeClr val="tx1"/>
                </a:solidFill>
              </a:rPr>
              <a:t>匹配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658812" lvl="3" indent="0">
              <a:spcAft>
                <a:spcPts val="300"/>
              </a:spcAft>
              <a:buClr>
                <a:schemeClr val="tx1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 new UiSelector().</a:t>
            </a:r>
            <a:r>
              <a:rPr lang="en-US" altLang="zh-CN" sz="2000" dirty="0" err="1">
                <a:solidFill>
                  <a:schemeClr val="tx1"/>
                </a:solidFill>
              </a:rPr>
              <a:t>textContains</a:t>
            </a:r>
            <a:r>
              <a:rPr lang="en-US" altLang="zh-CN" sz="2000" dirty="0">
                <a:solidFill>
                  <a:schemeClr val="tx1"/>
                </a:solidFill>
              </a:rPr>
              <a:t>( "") </a:t>
            </a:r>
            <a:r>
              <a:rPr lang="zh-CN" altLang="en-US" sz="2000" dirty="0">
                <a:solidFill>
                  <a:schemeClr val="tx1"/>
                </a:solidFill>
              </a:rPr>
              <a:t>： 包含某文本 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658812" lvl="3" indent="0">
              <a:spcAft>
                <a:spcPts val="300"/>
              </a:spcAft>
              <a:buClr>
                <a:schemeClr val="tx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 </a:t>
            </a:r>
            <a:r>
              <a:rPr lang="en-US" altLang="zh-CN" sz="2000" dirty="0">
                <a:solidFill>
                  <a:schemeClr val="tx1"/>
                </a:solidFill>
              </a:rPr>
              <a:t>new UiSelector().</a:t>
            </a:r>
            <a:r>
              <a:rPr lang="en-US" altLang="zh-CN" sz="2000" dirty="0" err="1">
                <a:solidFill>
                  <a:schemeClr val="tx1"/>
                </a:solidFill>
              </a:rPr>
              <a:t>textStartsWith</a:t>
            </a:r>
            <a:r>
              <a:rPr lang="en-US" altLang="zh-CN" sz="2000" dirty="0">
                <a:solidFill>
                  <a:schemeClr val="tx1"/>
                </a:solidFill>
              </a:rPr>
              <a:t>( "") </a:t>
            </a:r>
            <a:r>
              <a:rPr lang="zh-CN" altLang="en-US" sz="2000" dirty="0">
                <a:solidFill>
                  <a:schemeClr val="tx1"/>
                </a:solidFill>
              </a:rPr>
              <a:t>： 以某文本开头   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658812" lvl="3" indent="0">
              <a:spcAft>
                <a:spcPts val="300"/>
              </a:spcAft>
              <a:buClr>
                <a:schemeClr val="tx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 </a:t>
            </a:r>
            <a:r>
              <a:rPr lang="en-US" altLang="zh-CN" sz="2000" dirty="0">
                <a:solidFill>
                  <a:schemeClr val="tx1"/>
                </a:solidFill>
              </a:rPr>
              <a:t>new UiSelector().</a:t>
            </a:r>
            <a:r>
              <a:rPr lang="en-US" altLang="zh-CN" sz="2000" dirty="0" err="1">
                <a:solidFill>
                  <a:schemeClr val="tx1"/>
                </a:solidFill>
              </a:rPr>
              <a:t>textMatches</a:t>
            </a:r>
            <a:r>
              <a:rPr lang="en-US" altLang="zh-CN" sz="2000" dirty="0">
                <a:solidFill>
                  <a:schemeClr val="tx1"/>
                </a:solidFill>
              </a:rPr>
              <a:t>( "" ) : </a:t>
            </a:r>
            <a:r>
              <a:rPr lang="zh-CN" altLang="en-US" sz="2000" dirty="0">
                <a:solidFill>
                  <a:schemeClr val="tx1"/>
                </a:solidFill>
              </a:rPr>
              <a:t>正则表达式</a:t>
            </a:r>
            <a:r>
              <a:rPr lang="zh-CN" altLang="en-US" sz="2000" dirty="0" smtClean="0">
                <a:solidFill>
                  <a:schemeClr val="tx1"/>
                </a:solidFill>
              </a:rPr>
              <a:t>模式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658812" lvl="3" indent="0">
              <a:spcAft>
                <a:spcPts val="300"/>
              </a:spcAft>
              <a:buClr>
                <a:schemeClr val="tx1"/>
              </a:buCl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new </a:t>
            </a:r>
            <a:r>
              <a:rPr lang="en-US" altLang="zh-CN" sz="2000" dirty="0">
                <a:solidFill>
                  <a:schemeClr val="tx1"/>
                </a:solidFill>
              </a:rPr>
              <a:t>UiSelector().</a:t>
            </a:r>
            <a:r>
              <a:rPr lang="en-US" altLang="zh-CN" sz="2000" dirty="0" err="1">
                <a:solidFill>
                  <a:schemeClr val="tx1"/>
                </a:solidFill>
              </a:rPr>
              <a:t>textMatches</a:t>
            </a:r>
            <a:r>
              <a:rPr lang="en-US" altLang="zh-CN" sz="2000" dirty="0">
                <a:solidFill>
                  <a:schemeClr val="tx1"/>
                </a:solidFill>
              </a:rPr>
              <a:t>(".*</a:t>
            </a:r>
            <a:r>
              <a:rPr lang="zh-CN" altLang="en-US" sz="2000" dirty="0">
                <a:solidFill>
                  <a:schemeClr val="tx1"/>
                </a:solidFill>
              </a:rPr>
              <a:t>系</a:t>
            </a:r>
            <a:r>
              <a:rPr lang="en-US" altLang="zh-CN" sz="2000" dirty="0" smtClean="0">
                <a:solidFill>
                  <a:schemeClr val="tx1"/>
                </a:solidFill>
              </a:rPr>
              <a:t>.*")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UI </a:t>
            </a:r>
            <a:r>
              <a:rPr lang="en-US" altLang="zh-CN" sz="3200" dirty="0" err="1">
                <a:solidFill>
                  <a:srgbClr val="FF0000"/>
                </a:solidFill>
                <a:latin typeface="+mn-ea"/>
                <a:ea typeface="+mn-ea"/>
              </a:rPr>
              <a:t>Automator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  <a:ea typeface="+mn-ea"/>
              </a:rPr>
              <a:t>介绍</a:t>
            </a:r>
            <a:endParaRPr lang="en-US" altLang="zh-CN" sz="32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>
                <a:latin typeface="+mn-ea"/>
                <a:ea typeface="+mn-ea"/>
              </a:rPr>
              <a:t>UI </a:t>
            </a:r>
            <a:r>
              <a:rPr lang="en-US" altLang="zh-CN" sz="3200" dirty="0" err="1">
                <a:latin typeface="+mn-ea"/>
                <a:ea typeface="+mn-ea"/>
              </a:rPr>
              <a:t>Automator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zh-CN" altLang="en-US" sz="3200" dirty="0" smtClean="0">
                <a:latin typeface="+mn-ea"/>
                <a:ea typeface="+mn-ea"/>
              </a:rPr>
              <a:t>环境搭建</a:t>
            </a:r>
            <a:endParaRPr lang="en-US" altLang="zh-CN" sz="3200" dirty="0"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 smtClean="0">
                <a:latin typeface="+mn-ea"/>
                <a:ea typeface="+mn-ea"/>
              </a:rPr>
              <a:t>UI </a:t>
            </a:r>
            <a:r>
              <a:rPr lang="en-US" altLang="zh-CN" sz="3200" dirty="0" err="1" smtClean="0">
                <a:latin typeface="+mn-ea"/>
                <a:ea typeface="+mn-ea"/>
              </a:rPr>
              <a:t>Automator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  <a:r>
              <a:rPr lang="zh-CN" altLang="en-US" sz="3200" dirty="0" smtClean="0">
                <a:latin typeface="+mn-ea"/>
                <a:ea typeface="+mn-ea"/>
              </a:rPr>
              <a:t>主要的对象类</a:t>
            </a:r>
            <a:endParaRPr lang="en-US" altLang="zh-CN" sz="3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90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UiSelector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908720"/>
            <a:ext cx="9649072" cy="4641850"/>
          </a:xfrm>
        </p:spPr>
        <p:txBody>
          <a:bodyPr/>
          <a:lstStyle/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 smtClean="0"/>
              <a:t>按</a:t>
            </a:r>
            <a:r>
              <a:rPr lang="en-US" altLang="zh-CN" sz="2800" dirty="0"/>
              <a:t>index</a:t>
            </a:r>
            <a:r>
              <a:rPr lang="zh-CN" altLang="en-US" sz="2800" dirty="0" smtClean="0"/>
              <a:t>定位     </a:t>
            </a:r>
            <a:r>
              <a:rPr lang="en-US" altLang="zh-CN" sz="2000" dirty="0" smtClean="0"/>
              <a:t>new </a:t>
            </a:r>
            <a:r>
              <a:rPr lang="en-US" altLang="zh-CN" sz="2000" dirty="0"/>
              <a:t>UiSelector().index(1)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 smtClean="0"/>
              <a:t>按</a:t>
            </a:r>
            <a:r>
              <a:rPr lang="en-US" altLang="zh-CN" sz="2800" dirty="0"/>
              <a:t>class name</a:t>
            </a:r>
            <a:r>
              <a:rPr lang="zh-CN" altLang="en-US" sz="2800" dirty="0" smtClean="0"/>
              <a:t>定位 </a:t>
            </a:r>
            <a:endParaRPr lang="en-US" altLang="zh-CN" sz="2800" dirty="0" smtClean="0"/>
          </a:p>
          <a:p>
            <a:pPr marL="0" indent="0">
              <a:spcAft>
                <a:spcPts val="300"/>
              </a:spcAft>
              <a:buClr>
                <a:schemeClr val="tx1"/>
              </a:buClr>
              <a:buNone/>
            </a:pPr>
            <a:r>
              <a:rPr lang="en-US" altLang="zh-CN" sz="2000" dirty="0"/>
              <a:t>new UiSelector().</a:t>
            </a:r>
            <a:r>
              <a:rPr lang="en-US" altLang="zh-CN" sz="2000" dirty="0" err="1"/>
              <a:t>className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android.view.view</a:t>
            </a:r>
            <a:r>
              <a:rPr lang="en-US" altLang="zh-CN" sz="2000" dirty="0"/>
              <a:t>").text("</a:t>
            </a:r>
            <a:r>
              <a:rPr lang="zh-CN" altLang="en-US" sz="2000" dirty="0"/>
              <a:t>登录</a:t>
            </a:r>
            <a:r>
              <a:rPr lang="en-US" altLang="zh-CN" sz="2000" dirty="0"/>
              <a:t>")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 smtClean="0"/>
              <a:t>按</a:t>
            </a:r>
            <a:r>
              <a:rPr lang="en-US" altLang="zh-CN" sz="2800" dirty="0"/>
              <a:t>description</a:t>
            </a:r>
            <a:r>
              <a:rPr lang="zh-CN" altLang="en-US" sz="2800" dirty="0" smtClean="0"/>
              <a:t>定位  </a:t>
            </a:r>
            <a:r>
              <a:rPr lang="en-US" altLang="zh-CN" dirty="0"/>
              <a:t>new UiSelector().description("</a:t>
            </a:r>
            <a:r>
              <a:rPr lang="en-US" altLang="zh-CN" dirty="0" err="1"/>
              <a:t>APPs</a:t>
            </a:r>
            <a:r>
              <a:rPr lang="en-US" altLang="zh-CN" dirty="0"/>
              <a:t>")</a:t>
            </a:r>
            <a:endParaRPr lang="zh-CN" altLang="en-US" dirty="0"/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 smtClean="0"/>
              <a:t>按</a:t>
            </a:r>
            <a:r>
              <a:rPr lang="en-US" altLang="zh-CN" sz="2800" dirty="0"/>
              <a:t>package name</a:t>
            </a:r>
            <a:r>
              <a:rPr lang="zh-CN" altLang="en-US" sz="2800" dirty="0" smtClean="0"/>
              <a:t>定位 </a:t>
            </a:r>
            <a:endParaRPr lang="en-US" altLang="zh-CN" sz="2800" dirty="0" smtClean="0"/>
          </a:p>
          <a:p>
            <a:pPr marL="0" indent="0">
              <a:spcAft>
                <a:spcPts val="300"/>
              </a:spcAft>
              <a:buClr>
                <a:schemeClr val="tx1"/>
              </a:buClr>
              <a:buNone/>
            </a:pPr>
            <a:r>
              <a:rPr lang="en-US" altLang="zh-CN" dirty="0"/>
              <a:t>new UiSelector().</a:t>
            </a:r>
            <a:r>
              <a:rPr lang="en-US" altLang="zh-CN" dirty="0" err="1"/>
              <a:t>packageName</a:t>
            </a:r>
            <a:r>
              <a:rPr lang="en-US" altLang="zh-CN" dirty="0"/>
              <a:t>("</a:t>
            </a:r>
            <a:r>
              <a:rPr lang="en-US" altLang="zh-CN" dirty="0" err="1"/>
              <a:t>com.example.todo</a:t>
            </a:r>
            <a:r>
              <a:rPr lang="en-US" altLang="zh-CN" dirty="0"/>
              <a:t>").text("</a:t>
            </a:r>
            <a:r>
              <a:rPr lang="zh-CN" altLang="en-US" dirty="0"/>
              <a:t>请输入用户名</a:t>
            </a:r>
            <a:r>
              <a:rPr lang="en-US" altLang="zh-CN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862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UiObject</a:t>
            </a:r>
            <a:r>
              <a:rPr lang="zh-CN" altLang="en-US" sz="2800" dirty="0"/>
              <a:t>类代表一个</a:t>
            </a:r>
            <a:r>
              <a:rPr lang="en-US" altLang="zh-CN" sz="2800" dirty="0"/>
              <a:t>UI</a:t>
            </a:r>
            <a:r>
              <a:rPr lang="zh-CN" altLang="en-US" sz="2800" dirty="0"/>
              <a:t>元素对象，为创建</a:t>
            </a:r>
            <a:r>
              <a:rPr lang="en-US" altLang="zh-CN" sz="2800" dirty="0"/>
              <a:t>UiObject</a:t>
            </a:r>
            <a:r>
              <a:rPr lang="zh-CN" altLang="en-US" sz="2800" dirty="0"/>
              <a:t>实例，需要通过</a:t>
            </a:r>
            <a:r>
              <a:rPr lang="en-US" altLang="zh-CN" sz="2800" dirty="0"/>
              <a:t>UiSelector</a:t>
            </a:r>
            <a:r>
              <a:rPr lang="zh-CN" altLang="en-US" sz="2800" dirty="0"/>
              <a:t>类查找</a:t>
            </a:r>
            <a:r>
              <a:rPr lang="en-US" altLang="zh-CN" sz="2800" dirty="0"/>
              <a:t>UiObject</a:t>
            </a:r>
            <a:r>
              <a:rPr lang="zh-CN" altLang="en-US" sz="2800" dirty="0"/>
              <a:t>，待找到实例后，通过实例的方法进行操作，例如：单击，拖动，</a:t>
            </a:r>
            <a:r>
              <a:rPr lang="zh-CN" altLang="en-US" sz="2800" dirty="0" smtClean="0"/>
              <a:t>输入</a:t>
            </a:r>
            <a:r>
              <a:rPr lang="zh-CN" altLang="en-US" sz="2800" dirty="0"/>
              <a:t>等操作</a:t>
            </a:r>
            <a:endParaRPr lang="en-US" altLang="zh-CN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2780928"/>
            <a:ext cx="842803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3" y="4914528"/>
            <a:ext cx="76374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5832698"/>
            <a:ext cx="86471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0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UiCollection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52565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	   </a:t>
            </a:r>
            <a:r>
              <a:rPr lang="zh-CN" altLang="en-US" dirty="0" smtClean="0"/>
              <a:t>继承</a:t>
            </a:r>
            <a:r>
              <a:rPr lang="zh-CN" altLang="en-US" dirty="0"/>
              <a:t>于</a:t>
            </a:r>
            <a:r>
              <a:rPr lang="en-US" altLang="zh-CN" dirty="0" smtClean="0"/>
              <a:t>UiObject</a:t>
            </a:r>
            <a:r>
              <a:rPr lang="zh-CN" altLang="en-US" dirty="0" smtClean="0"/>
              <a:t>，它用于枚举一个容器用户界面元素的目的，可以通过其提供的一些方法获取容器内的子元素</a:t>
            </a:r>
            <a:r>
              <a:rPr lang="zh-CN" altLang="en-US" dirty="0"/>
              <a:t>对象。当界面存在多个控件而无法用</a:t>
            </a:r>
            <a:r>
              <a:rPr lang="en-US" altLang="zh-CN" dirty="0"/>
              <a:t>UiSelector</a:t>
            </a:r>
            <a:r>
              <a:rPr lang="zh-CN" altLang="en-US" dirty="0"/>
              <a:t>描述目标控件的唯一性，或需要对界面元素进行遍历操作时，可以使用</a:t>
            </a:r>
            <a:r>
              <a:rPr lang="en-US" altLang="zh-CN" dirty="0"/>
              <a:t>UiCollection</a:t>
            </a:r>
            <a:r>
              <a:rPr lang="zh-CN" altLang="en-US" dirty="0"/>
              <a:t>来进行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通过以下三个方法来获得查找的对象。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err="1"/>
              <a:t>getChildByDescription</a:t>
            </a:r>
            <a:r>
              <a:rPr lang="en-US" altLang="zh-CN" sz="2000" dirty="0"/>
              <a:t>(UiSelector </a:t>
            </a:r>
            <a:r>
              <a:rPr lang="en-US" altLang="zh-CN" sz="2000" dirty="0" err="1"/>
              <a:t>childPattern</a:t>
            </a:r>
            <a:r>
              <a:rPr lang="en-US" altLang="zh-CN" sz="2000" dirty="0"/>
              <a:t>, String text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 err="1"/>
              <a:t>getChildByInstance</a:t>
            </a:r>
            <a:r>
              <a:rPr lang="en-US" altLang="zh-CN" sz="2000" dirty="0"/>
              <a:t>(UiSelector </a:t>
            </a:r>
            <a:r>
              <a:rPr lang="en-US" altLang="zh-CN" sz="2000" dirty="0" err="1"/>
              <a:t>childPattern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dirty="0"/>
              <a:t>instance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 err="1"/>
              <a:t>getChildByText</a:t>
            </a:r>
            <a:r>
              <a:rPr lang="en-US" altLang="zh-CN" sz="2000" dirty="0"/>
              <a:t>(UiSelector </a:t>
            </a:r>
            <a:r>
              <a:rPr lang="en-US" altLang="zh-CN" sz="2000" dirty="0" err="1"/>
              <a:t>childPattern</a:t>
            </a:r>
            <a:r>
              <a:rPr lang="en-US" altLang="zh-CN" sz="2000" dirty="0"/>
              <a:t>, String text)</a:t>
            </a:r>
          </a:p>
        </p:txBody>
      </p:sp>
    </p:spTree>
    <p:extLst>
      <p:ext uri="{BB962C8B-B14F-4D97-AF65-F5344CB8AC3E}">
        <p14:creationId xmlns:p14="http://schemas.microsoft.com/office/powerpoint/2010/main" val="32151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UiWatcher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用来处理脚本执行过程中遇到的一些异常情况，例如：在执行过程中突然打来电话，打乱了正在执行的步骤，需要通过</a:t>
            </a:r>
            <a:r>
              <a:rPr lang="en-US" altLang="zh-CN" dirty="0" err="1" smtClean="0"/>
              <a:t>UiWatcher</a:t>
            </a:r>
            <a:r>
              <a:rPr lang="zh-CN" altLang="en-US" dirty="0" smtClean="0"/>
              <a:t>来监听处理这种情况。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27581"/>
            <a:ext cx="810039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0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UiScrollable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是</a:t>
            </a:r>
            <a:r>
              <a:rPr lang="en-US" altLang="zh-CN" dirty="0" err="1" smtClean="0"/>
              <a:t>UiCollection</a:t>
            </a:r>
            <a:r>
              <a:rPr lang="zh-CN" altLang="en-US" dirty="0" smtClean="0"/>
              <a:t>的子类，用来专门处理滚动事件的对象，其提供了丰富多样的滚动处理方法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getChildByText</a:t>
            </a:r>
            <a:r>
              <a:rPr lang="en-US" altLang="zh-CN" dirty="0"/>
              <a:t>(UiSelector </a:t>
            </a:r>
            <a:r>
              <a:rPr lang="en-US" altLang="zh-CN" dirty="0" err="1"/>
              <a:t>childPattern</a:t>
            </a:r>
            <a:r>
              <a:rPr lang="en-US" altLang="zh-CN" dirty="0"/>
              <a:t>, String text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getChildByText</a:t>
            </a:r>
            <a:r>
              <a:rPr lang="en-US" altLang="zh-CN" dirty="0"/>
              <a:t>(UiSelector </a:t>
            </a:r>
            <a:r>
              <a:rPr lang="en-US" altLang="zh-CN" dirty="0" err="1"/>
              <a:t>childPattern</a:t>
            </a:r>
            <a:r>
              <a:rPr lang="en-US" altLang="zh-CN" dirty="0"/>
              <a:t>, String text, </a:t>
            </a:r>
            <a:r>
              <a:rPr lang="en-US" altLang="zh-CN" b="1" dirty="0" err="1"/>
              <a:t>boolean</a:t>
            </a:r>
            <a:r>
              <a:rPr lang="en-US" altLang="zh-CN" b="1" dirty="0"/>
              <a:t> </a:t>
            </a:r>
            <a:r>
              <a:rPr lang="en-US" altLang="zh-CN" dirty="0" err="1"/>
              <a:t>allowScrollSearch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区别在于</a:t>
            </a:r>
            <a:r>
              <a:rPr lang="en-US" altLang="zh-CN" dirty="0" err="1" smtClean="0"/>
              <a:t>allowScrollSearch</a:t>
            </a:r>
            <a:r>
              <a:rPr lang="zh-CN" altLang="en-US" dirty="0"/>
              <a:t>为</a:t>
            </a:r>
            <a:r>
              <a:rPr lang="zh-CN" altLang="en-US" dirty="0" smtClean="0"/>
              <a:t>真，效果一样，为假，不允许滚动查找。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0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628" y="836712"/>
            <a:ext cx="8405852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配置</a:t>
            </a:r>
            <a:r>
              <a:rPr lang="zh-CN" altLang="en-US" sz="2000" dirty="0"/>
              <a:t>基础类，用以控制测试过程的事件等待超时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控件可见超时等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20"/>
          <a:stretch/>
        </p:blipFill>
        <p:spPr bwMode="auto">
          <a:xfrm>
            <a:off x="5724128" y="1758039"/>
            <a:ext cx="3691492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11465"/>
              </p:ext>
            </p:extLst>
          </p:nvPr>
        </p:nvGraphicFramePr>
        <p:xfrm>
          <a:off x="467544" y="1556792"/>
          <a:ext cx="5206788" cy="4875088"/>
        </p:xfrm>
        <a:graphic>
          <a:graphicData uri="http://schemas.openxmlformats.org/drawingml/2006/table">
            <a:tbl>
              <a:tblPr/>
              <a:tblGrid>
                <a:gridCol w="792088"/>
                <a:gridCol w="720080"/>
                <a:gridCol w="1152128"/>
                <a:gridCol w="2542492"/>
              </a:tblGrid>
              <a:tr h="200461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延时项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默认延时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API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350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动作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3s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setActionAcknowledgmentTimeout(long timeout)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0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获取默认延时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getActionAcknowledgmentTimeout()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06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键盘输入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0s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setKeyInjectionDelay</a:t>
                      </a:r>
                      <a:r>
                        <a:rPr 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(long delay)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0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获取默认延时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getKeyInjectionDelay()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350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滚动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200ms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setScrollAcknowledgmentTimeout</a:t>
                      </a:r>
                      <a:r>
                        <a:rPr 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(long timeout)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0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获取默认延时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getScrollAcknowledgmentTimeout()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0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空闲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10s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setWaitForIdleTimeout(long timeout)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0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获取默认延时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getWaitForIdleTimeout()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350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组件查找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10s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setWaitForSelectorTimeout(long timeout)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0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获取默认延时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getWaitForSelectorTimeout</a:t>
                      </a:r>
                      <a:r>
                        <a:rPr 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()</a:t>
                      </a:r>
                    </a:p>
                  </a:txBody>
                  <a:tcPr marL="6508" marR="6508" marT="6508" marB="6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2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adb</a:t>
            </a:r>
            <a:r>
              <a:rPr lang="en-US" altLang="zh-CN" dirty="0"/>
              <a:t> </a:t>
            </a:r>
            <a:r>
              <a:rPr lang="zh-CN" altLang="en-US" dirty="0"/>
              <a:t>启动 </a:t>
            </a:r>
            <a:r>
              <a:rPr lang="en-US" altLang="zh-CN" dirty="0" smtClean="0"/>
              <a:t>UI </a:t>
            </a:r>
            <a:r>
              <a:rPr lang="en-US" altLang="zh-CN" dirty="0" err="1" smtClean="0"/>
              <a:t>Automator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08" y="1196752"/>
            <a:ext cx="8928992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adb</a:t>
            </a:r>
            <a:r>
              <a:rPr lang="en-US" altLang="zh-CN" dirty="0"/>
              <a:t> shell am instrument -w -r   -e debug false -e class com.example.think.uiautomatordemo.Demo1#demo </a:t>
            </a:r>
            <a:r>
              <a:rPr lang="en-US" altLang="zh-CN" dirty="0" err="1" smtClean="0"/>
              <a:t>com.example.think.uiautomatordemo.test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android.support.test.runner.AndroidJUnitRunner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i="1" dirty="0" err="1"/>
              <a:t>adb</a:t>
            </a:r>
            <a:r>
              <a:rPr lang="en-US" altLang="zh-CN" sz="2800" dirty="0"/>
              <a:t> </a:t>
            </a:r>
            <a:r>
              <a:rPr lang="en-US" altLang="zh-CN" sz="2800" i="1" dirty="0"/>
              <a:t>shell</a:t>
            </a:r>
            <a:r>
              <a:rPr lang="en-US" altLang="zh-CN" sz="2800" dirty="0"/>
              <a:t> </a:t>
            </a:r>
            <a:r>
              <a:rPr lang="en-US" altLang="zh-CN" sz="2800" i="1" dirty="0"/>
              <a:t>am</a:t>
            </a:r>
            <a:r>
              <a:rPr lang="en-US" altLang="zh-CN" sz="2800" dirty="0"/>
              <a:t> </a:t>
            </a:r>
            <a:r>
              <a:rPr lang="zh-CN" altLang="en-US" sz="2800" dirty="0"/>
              <a:t>的功能</a:t>
            </a:r>
            <a:r>
              <a:rPr lang="en-US" altLang="zh-CN" sz="2800" i="1" dirty="0" err="1"/>
              <a:t>adb</a:t>
            </a:r>
            <a:r>
              <a:rPr lang="en-US" altLang="zh-CN" sz="2800" dirty="0"/>
              <a:t> </a:t>
            </a:r>
            <a:r>
              <a:rPr lang="en-US" altLang="zh-CN" sz="2800" i="1" dirty="0"/>
              <a:t>shell</a:t>
            </a:r>
            <a:r>
              <a:rPr lang="en-US" altLang="zh-CN" sz="2800" dirty="0"/>
              <a:t> </a:t>
            </a:r>
            <a:r>
              <a:rPr lang="en-US" altLang="zh-CN" sz="2800" i="1" dirty="0"/>
              <a:t>am</a:t>
            </a:r>
            <a:r>
              <a:rPr lang="zh-CN" altLang="en-US" sz="2800" dirty="0"/>
              <a:t>使用此</a:t>
            </a:r>
            <a:r>
              <a:rPr lang="zh-CN" altLang="en-US" sz="2800" i="1" dirty="0"/>
              <a:t>命令</a:t>
            </a:r>
            <a:r>
              <a:rPr lang="zh-CN" altLang="en-US" sz="2800" dirty="0"/>
              <a:t>可以从</a:t>
            </a:r>
            <a:r>
              <a:rPr lang="en-US" altLang="zh-CN" sz="2800" dirty="0" err="1"/>
              <a:t>cmd</a:t>
            </a:r>
            <a:r>
              <a:rPr lang="zh-CN" altLang="en-US" sz="2800" dirty="0"/>
              <a:t>控制台启动 </a:t>
            </a:r>
            <a:r>
              <a:rPr lang="en-US" altLang="zh-CN" sz="2800" dirty="0"/>
              <a:t>activity, services;</a:t>
            </a:r>
            <a:r>
              <a:rPr lang="zh-CN" altLang="en-US" sz="2800" dirty="0"/>
              <a:t>发送 </a:t>
            </a:r>
            <a:r>
              <a:rPr lang="en-US" altLang="zh-CN" sz="2800" dirty="0"/>
              <a:t>broadcast</a:t>
            </a:r>
            <a:r>
              <a:rPr lang="zh-CN" altLang="en-US" sz="2800" dirty="0"/>
              <a:t>等等</a:t>
            </a:r>
          </a:p>
        </p:txBody>
      </p:sp>
    </p:spTree>
    <p:extLst>
      <p:ext uri="{BB962C8B-B14F-4D97-AF65-F5344CB8AC3E}">
        <p14:creationId xmlns:p14="http://schemas.microsoft.com/office/powerpoint/2010/main" val="814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github.com/openatx/uiautomator2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github.com/sumio/uiautomator-unicode-input-helper</a:t>
            </a:r>
            <a:r>
              <a:rPr lang="en-US" altLang="zh-CN" dirty="0" smtClean="0"/>
              <a:t> </a:t>
            </a:r>
            <a:r>
              <a:rPr lang="zh-CN" altLang="en-US" smtClean="0"/>
              <a:t>解决输入中文的问题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uiautomator2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99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UIAutomator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altLang="zh-CN" sz="2600" dirty="0" smtClean="0"/>
              <a:t>UIAutomator</a:t>
            </a:r>
            <a:r>
              <a:rPr lang="zh-CN" altLang="en-US" sz="2600" dirty="0"/>
              <a:t>是</a:t>
            </a:r>
            <a:r>
              <a:rPr lang="en-US" altLang="zh-CN" sz="2600" dirty="0"/>
              <a:t>Google</a:t>
            </a:r>
            <a:r>
              <a:rPr lang="zh-CN" altLang="en-US" sz="2600" dirty="0"/>
              <a:t>提供的自动化测试框架，可以通过它来编写</a:t>
            </a:r>
            <a:r>
              <a:rPr lang="en-US" altLang="zh-CN" sz="2600" dirty="0"/>
              <a:t>UI</a:t>
            </a:r>
            <a:r>
              <a:rPr lang="zh-CN" altLang="en-US" sz="2600" dirty="0"/>
              <a:t>自动化</a:t>
            </a:r>
            <a:r>
              <a:rPr lang="zh-CN" altLang="en-US" sz="2600" dirty="0" smtClean="0"/>
              <a:t>测试用例。</a:t>
            </a:r>
            <a:endParaRPr lang="zh-CN" altLang="en-US" sz="2600" dirty="0"/>
          </a:p>
          <a:p>
            <a:pPr>
              <a:spcAft>
                <a:spcPts val="600"/>
              </a:spcAft>
            </a:pPr>
            <a:r>
              <a:rPr lang="en-US" altLang="zh-CN" sz="2600" dirty="0" err="1" smtClean="0"/>
              <a:t>ui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automator</a:t>
            </a:r>
            <a:r>
              <a:rPr lang="en-US" altLang="zh-CN" sz="2600" dirty="0" smtClean="0"/>
              <a:t> viewer </a:t>
            </a:r>
            <a:r>
              <a:rPr lang="en-US" altLang="zh-CN" sz="2600" dirty="0"/>
              <a:t>– </a:t>
            </a:r>
            <a:r>
              <a:rPr lang="zh-CN" altLang="en-US" sz="2600" dirty="0"/>
              <a:t>一个图形界面工具来扫描和分析应用的</a:t>
            </a:r>
            <a:r>
              <a:rPr lang="en-US" altLang="zh-CN" sz="2600" dirty="0"/>
              <a:t>UI</a:t>
            </a:r>
            <a:r>
              <a:rPr lang="zh-CN" altLang="en-US" sz="2600" dirty="0"/>
              <a:t>控件。</a:t>
            </a:r>
          </a:p>
          <a:p>
            <a:pPr>
              <a:spcAft>
                <a:spcPts val="600"/>
              </a:spcAft>
            </a:pPr>
            <a:r>
              <a:rPr lang="en-US" altLang="zh-CN" sz="2600" dirty="0" err="1" smtClean="0"/>
              <a:t>ui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automator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– </a:t>
            </a:r>
            <a:r>
              <a:rPr lang="zh-CN" altLang="en-US" sz="2600" dirty="0"/>
              <a:t>一个测试的</a:t>
            </a:r>
            <a:r>
              <a:rPr lang="en-US" altLang="zh-CN" sz="2600" dirty="0"/>
              <a:t>Java</a:t>
            </a:r>
            <a:r>
              <a:rPr lang="zh-CN" altLang="en-US" sz="2600" dirty="0"/>
              <a:t>库，包含了创建</a:t>
            </a:r>
            <a:r>
              <a:rPr lang="en-US" altLang="zh-CN" sz="2600" dirty="0"/>
              <a:t>UI</a:t>
            </a:r>
            <a:r>
              <a:rPr lang="zh-CN" altLang="en-US" sz="2600" dirty="0"/>
              <a:t>测试的各种</a:t>
            </a:r>
            <a:r>
              <a:rPr lang="en-US" altLang="zh-CN" sz="2600" dirty="0"/>
              <a:t>API</a:t>
            </a:r>
            <a:r>
              <a:rPr lang="zh-CN" altLang="en-US" sz="2600" dirty="0"/>
              <a:t>和执行自动化测试的引擎</a:t>
            </a:r>
            <a:r>
              <a:rPr lang="zh-CN" altLang="en-US" sz="2600" dirty="0" smtClean="0"/>
              <a:t>。支持所有的</a:t>
            </a:r>
            <a:r>
              <a:rPr lang="en-US" altLang="zh-CN" sz="2600" dirty="0" smtClean="0"/>
              <a:t>Android</a:t>
            </a:r>
            <a:r>
              <a:rPr lang="zh-CN" altLang="en-US" sz="2600" dirty="0" smtClean="0"/>
              <a:t>事件操作，可以通过断言和截图验证正确性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UIAutomator</a:t>
            </a:r>
            <a:r>
              <a:rPr lang="en-US" altLang="zh-CN" dirty="0"/>
              <a:t> </a:t>
            </a:r>
            <a:r>
              <a:rPr lang="zh-CN" altLang="en-US" dirty="0"/>
              <a:t>介绍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1"/>
          <a:stretch/>
        </p:blipFill>
        <p:spPr bwMode="auto">
          <a:xfrm>
            <a:off x="179512" y="1352533"/>
            <a:ext cx="8727016" cy="452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0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UIAutomator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en-US" altLang="zh-CN" sz="2800" dirty="0" smtClean="0"/>
              <a:t>   UI </a:t>
            </a:r>
            <a:r>
              <a:rPr lang="en-US" altLang="zh-CN" sz="2800" dirty="0" err="1"/>
              <a:t>Automator</a:t>
            </a:r>
            <a:r>
              <a:rPr lang="zh-CN" altLang="en-US" sz="2800" dirty="0"/>
              <a:t>测试框 架提供了一组</a:t>
            </a:r>
            <a:r>
              <a:rPr lang="en-US" altLang="zh-CN" sz="2800" dirty="0" err="1"/>
              <a:t>api</a:t>
            </a:r>
            <a:r>
              <a:rPr lang="zh-CN" altLang="en-US" sz="2800" dirty="0"/>
              <a:t>来构建</a:t>
            </a:r>
            <a:r>
              <a:rPr lang="en-US" altLang="zh-CN" sz="2800" dirty="0"/>
              <a:t>UI</a:t>
            </a:r>
            <a:r>
              <a:rPr lang="zh-CN" altLang="en-US" sz="2800" dirty="0"/>
              <a:t>测试执行用户程序和系统程序交互。</a:t>
            </a:r>
            <a:r>
              <a:rPr lang="en-US" altLang="zh-CN" sz="2800" dirty="0"/>
              <a:t>UI </a:t>
            </a:r>
            <a:r>
              <a:rPr lang="en-US" altLang="zh-CN" sz="2800" dirty="0" err="1"/>
              <a:t>Automator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api</a:t>
            </a:r>
            <a:r>
              <a:rPr lang="zh-CN" altLang="en-US" sz="2800" dirty="0" smtClean="0"/>
              <a:t>允许执行操作，如</a:t>
            </a:r>
            <a:r>
              <a:rPr lang="zh-CN" altLang="en-US" sz="2800" dirty="0"/>
              <a:t>打开设置菜单</a:t>
            </a:r>
            <a:r>
              <a:rPr lang="zh-CN" altLang="en-US" sz="2800" dirty="0" smtClean="0"/>
              <a:t>或</a:t>
            </a:r>
            <a:r>
              <a:rPr lang="zh-CN" altLang="en-US" sz="2800" dirty="0"/>
              <a:t>在测试设备</a:t>
            </a:r>
            <a:r>
              <a:rPr lang="zh-CN" altLang="en-US" sz="2800" dirty="0" smtClean="0"/>
              <a:t>应用程序启动器。</a:t>
            </a:r>
            <a:r>
              <a:rPr lang="en-US" altLang="zh-CN" sz="2800" dirty="0"/>
              <a:t>UI </a:t>
            </a:r>
            <a:r>
              <a:rPr lang="en-US" altLang="zh-CN" sz="2800" dirty="0" err="1"/>
              <a:t>Automator</a:t>
            </a:r>
            <a:r>
              <a:rPr lang="zh-CN" altLang="en-US" sz="2800" dirty="0"/>
              <a:t>测试框架非常适合</a:t>
            </a:r>
            <a:r>
              <a:rPr lang="zh-CN" altLang="en-US" sz="2800" dirty="0" smtClean="0"/>
              <a:t>写</a:t>
            </a:r>
            <a:r>
              <a:rPr lang="zh-CN" altLang="en-US" sz="2800" dirty="0"/>
              <a:t>黑盒</a:t>
            </a:r>
            <a:r>
              <a:rPr lang="zh-CN" altLang="en-US" sz="2800" dirty="0" smtClean="0"/>
              <a:t>自动化测试，在</a:t>
            </a:r>
            <a:r>
              <a:rPr lang="zh-CN" altLang="en-US" sz="2800" dirty="0"/>
              <a:t>测试代码不依赖于目标应用程序的内部实现细节。</a:t>
            </a:r>
          </a:p>
        </p:txBody>
      </p:sp>
    </p:spTree>
    <p:extLst>
      <p:ext uri="{BB962C8B-B14F-4D97-AF65-F5344CB8AC3E}">
        <p14:creationId xmlns:p14="http://schemas.microsoft.com/office/powerpoint/2010/main" val="36030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en-US" altLang="zh-CN" dirty="0" err="1" smtClean="0"/>
              <a:t>Automator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</a:pPr>
            <a:r>
              <a:rPr lang="zh-CN" altLang="en-US" sz="2600" dirty="0" smtClean="0"/>
              <a:t>优点：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</a:rPr>
              <a:t>支持跨应用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/>
                </a:solidFill>
              </a:rPr>
              <a:t>可以</a:t>
            </a:r>
            <a:r>
              <a:rPr lang="zh-CN" altLang="en-US" sz="2000" dirty="0">
                <a:solidFill>
                  <a:schemeClr val="tx1"/>
                </a:solidFill>
              </a:rPr>
              <a:t>对所有操作进行自动化，操作简单；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</a:rPr>
              <a:t>不需要对被测程序进行重签名，可以测试所有设备上的程序，比如某</a:t>
            </a:r>
            <a:r>
              <a:rPr lang="en-US" altLang="zh-CN" sz="2000" dirty="0">
                <a:solidFill>
                  <a:schemeClr val="tx1"/>
                </a:solidFill>
              </a:rPr>
              <a:t>APP</a:t>
            </a:r>
            <a:r>
              <a:rPr lang="zh-CN" altLang="en-US" sz="2000" dirty="0">
                <a:solidFill>
                  <a:schemeClr val="tx1"/>
                </a:solidFill>
              </a:rPr>
              <a:t>，拨号，发信息等等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</a:rPr>
              <a:t> </a:t>
            </a:r>
            <a:r>
              <a:rPr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lang="zh-CN" altLang="en-US" sz="2000" dirty="0">
                <a:solidFill>
                  <a:schemeClr val="tx1"/>
                </a:solidFill>
              </a:rPr>
              <a:t>控件定位，要比</a:t>
            </a:r>
            <a:r>
              <a:rPr lang="en-US" altLang="zh-CN" sz="2000" dirty="0" err="1">
                <a:solidFill>
                  <a:schemeClr val="tx1"/>
                </a:solidFill>
              </a:rPr>
              <a:t>robotium</a:t>
            </a:r>
            <a:r>
              <a:rPr lang="zh-CN" altLang="en-US" sz="2000" dirty="0">
                <a:solidFill>
                  <a:schemeClr val="tx1"/>
                </a:solidFill>
              </a:rPr>
              <a:t>简单</a:t>
            </a:r>
            <a:r>
              <a:rPr lang="zh-CN" altLang="en-US" sz="2000" dirty="0" smtClean="0">
                <a:solidFill>
                  <a:schemeClr val="tx1"/>
                </a:solidFill>
              </a:rPr>
              <a:t>一点点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marL="166688" lvl="1" indent="-166688">
              <a:buClrTx/>
              <a:buFont typeface="Arial" charset="0"/>
              <a:buChar char="•"/>
            </a:pPr>
            <a:r>
              <a:rPr lang="zh-CN" altLang="en-US" sz="2600" dirty="0">
                <a:solidFill>
                  <a:schemeClr val="tx1"/>
                </a:solidFill>
                <a:cs typeface="+mn-cs"/>
              </a:rPr>
              <a:t>缺点：</a:t>
            </a:r>
            <a:endParaRPr lang="en-US" altLang="zh-CN" sz="2600" dirty="0">
              <a:solidFill>
                <a:schemeClr val="tx1"/>
              </a:solidFill>
              <a:cs typeface="+mn-cs"/>
            </a:endParaRP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chemeClr val="tx1"/>
                </a:solidFill>
              </a:rPr>
              <a:t>uiautomator</a:t>
            </a:r>
            <a:r>
              <a:rPr lang="zh-CN" altLang="en-US" dirty="0">
                <a:solidFill>
                  <a:schemeClr val="tx1"/>
                </a:solidFill>
              </a:rPr>
              <a:t>需要</a:t>
            </a:r>
            <a:r>
              <a:rPr lang="en-US" altLang="zh-CN" dirty="0">
                <a:solidFill>
                  <a:schemeClr val="tx1"/>
                </a:solidFill>
              </a:rPr>
              <a:t>android level 16</a:t>
            </a:r>
            <a:r>
              <a:rPr lang="zh-CN" altLang="en-US" dirty="0">
                <a:solidFill>
                  <a:schemeClr val="tx1"/>
                </a:solidFill>
              </a:rPr>
              <a:t>以上才可以使用，因为在</a:t>
            </a:r>
            <a:r>
              <a:rPr lang="en-US" altLang="zh-CN" dirty="0">
                <a:solidFill>
                  <a:schemeClr val="tx1"/>
                </a:solidFill>
              </a:rPr>
              <a:t>level 16</a:t>
            </a:r>
            <a:r>
              <a:rPr lang="zh-CN" altLang="en-US" dirty="0">
                <a:solidFill>
                  <a:schemeClr val="tx1"/>
                </a:solidFill>
              </a:rPr>
              <a:t>及以上的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里面才带有</a:t>
            </a:r>
            <a:r>
              <a:rPr lang="en-US" altLang="zh-CN" dirty="0" err="1">
                <a:solidFill>
                  <a:schemeClr val="tx1"/>
                </a:solidFill>
              </a:rPr>
              <a:t>uiautomator</a:t>
            </a:r>
            <a:r>
              <a:rPr lang="zh-CN" altLang="en-US" dirty="0">
                <a:solidFill>
                  <a:schemeClr val="tx1"/>
                </a:solidFill>
              </a:rPr>
              <a:t>工具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</a:rPr>
              <a:t>如果想要使用</a:t>
            </a:r>
            <a:r>
              <a:rPr lang="en-US" altLang="zh-CN" dirty="0">
                <a:solidFill>
                  <a:schemeClr val="tx1"/>
                </a:solidFill>
              </a:rPr>
              <a:t>resource-id</a:t>
            </a:r>
            <a:r>
              <a:rPr lang="zh-CN" altLang="en-US" dirty="0">
                <a:solidFill>
                  <a:schemeClr val="tx1"/>
                </a:solidFill>
              </a:rPr>
              <a:t>定位控件，则需要</a:t>
            </a:r>
            <a:r>
              <a:rPr lang="en-US" altLang="zh-CN" dirty="0">
                <a:solidFill>
                  <a:schemeClr val="tx1"/>
                </a:solidFill>
              </a:rPr>
              <a:t>level 18</a:t>
            </a:r>
            <a:r>
              <a:rPr lang="zh-CN" altLang="en-US" dirty="0">
                <a:solidFill>
                  <a:schemeClr val="tx1"/>
                </a:solidFill>
              </a:rPr>
              <a:t>及以上才可以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</a:rPr>
              <a:t>对中文支持不好（需要第三方</a:t>
            </a:r>
            <a:r>
              <a:rPr lang="en-US" altLang="zh-CN" dirty="0">
                <a:solidFill>
                  <a:schemeClr val="tx1"/>
                </a:solidFill>
              </a:rPr>
              <a:t>jar</a:t>
            </a:r>
            <a:r>
              <a:rPr lang="zh-CN" altLang="en-US" dirty="0">
                <a:solidFill>
                  <a:schemeClr val="tx1"/>
                </a:solidFill>
              </a:rPr>
              <a:t>可以实现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0141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en-US" altLang="zh-CN" dirty="0" err="1"/>
              <a:t>Automator</a:t>
            </a:r>
            <a:r>
              <a:rPr lang="en-US" altLang="zh-CN" dirty="0"/>
              <a:t> </a:t>
            </a:r>
            <a:r>
              <a:rPr lang="zh-CN" altLang="en-US" dirty="0" smtClean="0"/>
              <a:t>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561662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 smtClean="0"/>
              <a:t>安装</a:t>
            </a:r>
            <a:r>
              <a:rPr lang="zh-CN" altLang="en-US" sz="3100" dirty="0"/>
              <a:t>要测试的应用到手机中，分析应用的</a:t>
            </a:r>
            <a:r>
              <a:rPr lang="en-US" altLang="zh-CN" sz="3100" dirty="0"/>
              <a:t>UI</a:t>
            </a:r>
            <a:r>
              <a:rPr lang="zh-CN" altLang="en-US" sz="3100" dirty="0"/>
              <a:t>界面元素 并确保被测试应用的各个控件可以被测试工具获取到。</a:t>
            </a:r>
          </a:p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/>
              <a:t>创建知道测试案例来模拟应用中的用户操作步骤。</a:t>
            </a:r>
          </a:p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/>
              <a:t>编译测试案例代码为</a:t>
            </a:r>
            <a:r>
              <a:rPr lang="en-US" altLang="zh-CN" sz="3100" dirty="0"/>
              <a:t>Jar</a:t>
            </a:r>
            <a:r>
              <a:rPr lang="zh-CN" altLang="en-US" sz="3100" dirty="0"/>
              <a:t>包并复制该</a:t>
            </a:r>
            <a:r>
              <a:rPr lang="en-US" altLang="zh-CN" sz="3100" dirty="0"/>
              <a:t>Jar</a:t>
            </a:r>
            <a:r>
              <a:rPr lang="zh-CN" altLang="en-US" sz="3100" dirty="0"/>
              <a:t>包到安装了待测应用的测试手机中。</a:t>
            </a:r>
          </a:p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/>
              <a:t>运行测试并查看结果</a:t>
            </a:r>
          </a:p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/>
              <a:t>修改任何发现的</a:t>
            </a:r>
            <a:r>
              <a:rPr lang="en-US" altLang="zh-CN" sz="3100" dirty="0"/>
              <a:t>bug</a:t>
            </a:r>
            <a:r>
              <a:rPr lang="zh-CN" altLang="en-US" sz="3100" dirty="0"/>
              <a:t>，然后修复并重新测试</a:t>
            </a:r>
            <a:r>
              <a:rPr lang="zh-CN" altLang="en-US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4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UI </a:t>
            </a:r>
            <a:r>
              <a:rPr lang="en-US" altLang="zh-CN" sz="3200" dirty="0" err="1">
                <a:solidFill>
                  <a:srgbClr val="FF0000"/>
                </a:solidFill>
                <a:latin typeface="+mn-ea"/>
                <a:ea typeface="+mn-ea"/>
              </a:rPr>
              <a:t>Automator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  <a:ea typeface="+mn-ea"/>
              </a:rPr>
              <a:t>介绍</a:t>
            </a:r>
            <a:endParaRPr lang="en-US" altLang="zh-CN" sz="32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>
                <a:latin typeface="+mn-ea"/>
                <a:ea typeface="+mn-ea"/>
              </a:rPr>
              <a:t>UI </a:t>
            </a:r>
            <a:r>
              <a:rPr lang="en-US" altLang="zh-CN" sz="3200" dirty="0" err="1">
                <a:latin typeface="+mn-ea"/>
                <a:ea typeface="+mn-ea"/>
              </a:rPr>
              <a:t>Automator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zh-CN" altLang="en-US" sz="3200" dirty="0" smtClean="0">
                <a:latin typeface="+mn-ea"/>
                <a:ea typeface="+mn-ea"/>
              </a:rPr>
              <a:t>环境搭建</a:t>
            </a:r>
            <a:endParaRPr lang="en-US" altLang="zh-CN" sz="3200" dirty="0"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 smtClean="0">
                <a:latin typeface="+mn-ea"/>
                <a:ea typeface="+mn-ea"/>
              </a:rPr>
              <a:t>UI </a:t>
            </a:r>
            <a:r>
              <a:rPr lang="en-US" altLang="zh-CN" sz="3200" dirty="0" err="1" smtClean="0">
                <a:latin typeface="+mn-ea"/>
                <a:ea typeface="+mn-ea"/>
              </a:rPr>
              <a:t>Automator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  <a:r>
              <a:rPr lang="zh-CN" altLang="en-US" sz="3200" dirty="0" smtClean="0">
                <a:latin typeface="+mn-ea"/>
                <a:ea typeface="+mn-ea"/>
              </a:rPr>
              <a:t>主要的对象类</a:t>
            </a:r>
            <a:endParaRPr lang="en-US" altLang="zh-CN" sz="3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5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环境搭建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908720"/>
            <a:ext cx="7666037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SDK Manager</a:t>
            </a:r>
            <a:r>
              <a:rPr lang="zh-CN" altLang="en-US" dirty="0"/>
              <a:t>需要安装</a:t>
            </a:r>
            <a:r>
              <a:rPr lang="en-US" altLang="zh-CN" b="1" dirty="0"/>
              <a:t>Android</a:t>
            </a:r>
            <a:r>
              <a:rPr lang="en-US" altLang="zh-CN" dirty="0"/>
              <a:t> Support Repository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580187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0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课程介绍和学习方法指导</Template>
  <TotalTime>1320</TotalTime>
  <Words>927</Words>
  <Application>Microsoft Office PowerPoint</Application>
  <PresentationFormat>全屏显示(4:3)</PresentationFormat>
  <Paragraphs>180</Paragraphs>
  <Slides>27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UI Automator</vt:lpstr>
      <vt:lpstr>本章大纲</vt:lpstr>
      <vt:lpstr>UIAutomator 介绍</vt:lpstr>
      <vt:lpstr>UIAutomator 介绍</vt:lpstr>
      <vt:lpstr>UIAutomator 介绍</vt:lpstr>
      <vt:lpstr>UI Automator 特点</vt:lpstr>
      <vt:lpstr>UI Automator 工作流程</vt:lpstr>
      <vt:lpstr>本章大纲</vt:lpstr>
      <vt:lpstr>环境搭建 </vt:lpstr>
      <vt:lpstr>build.gradle配置</vt:lpstr>
      <vt:lpstr>UI Automator演示实例</vt:lpstr>
      <vt:lpstr>第一个实例</vt:lpstr>
      <vt:lpstr>本章大纲</vt:lpstr>
      <vt:lpstr>UiDevice类</vt:lpstr>
      <vt:lpstr>UIDevice类</vt:lpstr>
      <vt:lpstr>UIDevice类</vt:lpstr>
      <vt:lpstr>UiSelector类</vt:lpstr>
      <vt:lpstr>UiSelector类</vt:lpstr>
      <vt:lpstr>UiSelector类</vt:lpstr>
      <vt:lpstr>UiSelector类</vt:lpstr>
      <vt:lpstr>UiObject类</vt:lpstr>
      <vt:lpstr>UiCollection</vt:lpstr>
      <vt:lpstr>UiWatcher</vt:lpstr>
      <vt:lpstr>UiScrollable</vt:lpstr>
      <vt:lpstr>Configuration</vt:lpstr>
      <vt:lpstr>adb 启动 UI Automator</vt:lpstr>
      <vt:lpstr>uiautomator2 使用Python测试APP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99</cp:revision>
  <dcterms:created xsi:type="dcterms:W3CDTF">2017-02-14T02:12:20Z</dcterms:created>
  <dcterms:modified xsi:type="dcterms:W3CDTF">2018-04-26T09:29:19Z</dcterms:modified>
</cp:coreProperties>
</file>