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3" r:id="rId2"/>
    <p:sldId id="265" r:id="rId3"/>
    <p:sldId id="258" r:id="rId4"/>
    <p:sldId id="274" r:id="rId5"/>
    <p:sldId id="276" r:id="rId6"/>
    <p:sldId id="264" r:id="rId7"/>
    <p:sldId id="259" r:id="rId8"/>
    <p:sldId id="289" r:id="rId9"/>
    <p:sldId id="280" r:id="rId10"/>
    <p:sldId id="286" r:id="rId11"/>
    <p:sldId id="260" r:id="rId12"/>
    <p:sldId id="288" r:id="rId13"/>
    <p:sldId id="291" r:id="rId14"/>
    <p:sldId id="269" r:id="rId15"/>
    <p:sldId id="282" r:id="rId16"/>
    <p:sldId id="272" r:id="rId17"/>
    <p:sldId id="270" r:id="rId18"/>
    <p:sldId id="294" r:id="rId19"/>
    <p:sldId id="271" r:id="rId20"/>
    <p:sldId id="293" r:id="rId21"/>
    <p:sldId id="295" r:id="rId22"/>
    <p:sldId id="296" r:id="rId23"/>
    <p:sldId id="297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63" autoAdjust="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18D94-C63E-40F9-BD07-79B02F8F0B28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C3503-1517-4F25-BC3A-6D0F30087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8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Robotium</a:t>
            </a:r>
            <a:r>
              <a:rPr lang="zh-CN" altLang="en-US" dirty="0" smtClean="0"/>
              <a:t>本身不能跨进程，被测应用与测试程序放到同一个进程空间，根据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进程隔离机制。</a:t>
            </a:r>
            <a:endParaRPr lang="en-US" altLang="zh-CN" dirty="0" smtClean="0"/>
          </a:p>
          <a:p>
            <a:r>
              <a:rPr lang="zh-CN" altLang="en-US" dirty="0" smtClean="0"/>
              <a:t>可以编写服务做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monkeyrunner</a:t>
            </a:r>
            <a:r>
              <a:rPr lang="zh-CN" altLang="en-US" dirty="0" smtClean="0"/>
              <a:t>进行通信，</a:t>
            </a:r>
            <a:r>
              <a:rPr lang="en-US" altLang="zh-CN" dirty="0" err="1" smtClean="0"/>
              <a:t>robotium</a:t>
            </a:r>
            <a:r>
              <a:rPr lang="zh-CN" altLang="en-US" dirty="0" smtClean="0"/>
              <a:t>在测试脚本调用接口来实现跨进程的操作。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5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https://developer.android.com/reference/android/support/test/uiautomator/package-summary.html?hl=zh-cn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接口丰富、易用，可以支持所有的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事件操作，支持测试脚本的执行，通过断言和截图验证正确性。非常适合于做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测试。</a:t>
            </a:r>
            <a:endParaRPr lang="en-US" altLang="zh-CN" dirty="0" smtClean="0"/>
          </a:p>
          <a:p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r>
              <a:rPr lang="en-US" altLang="zh-CN" dirty="0" smtClean="0"/>
              <a:t> Viewer</a:t>
            </a:r>
            <a:r>
              <a:rPr lang="zh-CN" altLang="en-US" dirty="0" smtClean="0"/>
              <a:t>可以轻松地获取手机应用的相应控件信息，再通过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</a:t>
            </a:r>
            <a:r>
              <a:rPr lang="zh-CN" altLang="en-US" dirty="0" smtClean="0"/>
              <a:t>对界面进行调用、操作。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6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https://developer.android.com/reference/android/support/test/uiautomator/package-summary.html?hl=zh-cn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https://developer.android.com/reference/android/support/test/uiautomator/UiDevice.html?hl=zh-cn#pressEnter%28%29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dump --compressed</a:t>
            </a:r>
            <a:r>
              <a:rPr lang="zh-CN" altLang="en-US" dirty="0" smtClean="0"/>
              <a:t>的简洁版的控件信息也不是在本地优化的，是直接在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端传过来就是这样的，这样速度会提高不少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8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7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https://developer.android.com/reference/android/support/test/uiautomator/package-summary.html?hl=zh-cn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C3503-1517-4F25-BC3A-6D0F300870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7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9144000" cy="745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24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33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6" y="-1"/>
            <a:ext cx="2646243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484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3" y="6985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051720" y="2564904"/>
            <a:ext cx="4102224" cy="1470025"/>
          </a:xfrm>
        </p:spPr>
        <p:txBody>
          <a:bodyPr/>
          <a:lstStyle/>
          <a:p>
            <a:r>
              <a:rPr lang="en-US" altLang="zh-CN" sz="4400" b="1" kern="1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4400" b="1" kern="1200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endParaRPr lang="zh-CN" altLang="en-US" sz="4400" b="1" kern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build.gradle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3429000"/>
            <a:ext cx="8460432" cy="1872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androidTestCompile</a:t>
            </a:r>
            <a:r>
              <a:rPr lang="en-US" altLang="zh-CN" dirty="0"/>
              <a:t> </a:t>
            </a:r>
            <a:r>
              <a:rPr lang="en-US" altLang="zh-CN" b="1" dirty="0"/>
              <a:t>'com.android.support.test.uiautomator:uiautomator-v18:2.1.2'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920880" cy="228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演示实例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67" y="908720"/>
            <a:ext cx="7666037" cy="4641850"/>
          </a:xfrm>
        </p:spPr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utomator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Viewer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工具介绍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/>
              <a:t>\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sdk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\tools   uiautomatorviewer.bat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95329"/>
            <a:ext cx="6252493" cy="465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8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第一个实例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228013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5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环境搭建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320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zh-CN" altLang="en-US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主要的对象类</a:t>
            </a:r>
            <a:endParaRPr lang="en-US" altLang="zh-CN" sz="3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3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UiDevice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403" y="980728"/>
            <a:ext cx="9073008" cy="4641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检查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不同的状态，屏幕尺寸，进行设备的操作，点击菜单键，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Home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device.pressHome();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Home</a:t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device.pressDelete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();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Delete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device.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pressMenu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();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菜单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device.pressEnter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();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device.getDisplayHeight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();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获取屏幕高度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device.getDisplayWidth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();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获取屏幕宽度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device.click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(100,200);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在坐标处进行点击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Aft>
                <a:spcPts val="400"/>
              </a:spcAft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developer.android.com/reference/android/support/test/uiautomator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1268760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device.swipe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(100,100,100,500,5)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。滑动操作，步长为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5,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毫秒，步长越长，速度越慢。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device.drag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(100,100,200,300,5)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拖动操作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device.pressKeyCode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KeyEvent.</a:t>
            </a:r>
            <a:r>
              <a:rPr lang="en-US" altLang="zh-CN" sz="2400" b="1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KEYCODE_A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输入小写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device.pressKeyCode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(KeyEvent.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KEYCODE_A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,1);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输入大写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device.takeScreenshot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(new File(“/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sdcard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/test.png”))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，截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屏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mDevice.click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(198,106);</a:t>
            </a:r>
            <a:b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mDevice.pressKeyCode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KeyEvent.KEYCODE_A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1993"/>
              </p:ext>
            </p:extLst>
          </p:nvPr>
        </p:nvGraphicFramePr>
        <p:xfrm>
          <a:off x="2627784" y="4563177"/>
          <a:ext cx="511256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416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激活状态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metaState</a:t>
                      </a:r>
                      <a:endParaRPr lang="zh-CN" altLang="en-US" sz="2000" dirty="0" smtClean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META_key</a:t>
                      </a:r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未被激活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Shift</a:t>
                      </a:r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或</a:t>
                      </a:r>
                      <a:r>
                        <a:rPr lang="en-US" altLang="zh-CN" sz="2000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CapsLock</a:t>
                      </a:r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被激活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ALT</a:t>
                      </a:r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被激活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ALT</a:t>
                      </a:r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、</a:t>
                      </a:r>
                      <a:r>
                        <a:rPr lang="en-US" altLang="zh-CN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Shift</a:t>
                      </a:r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或</a:t>
                      </a:r>
                      <a:r>
                        <a:rPr lang="en-US" altLang="zh-CN" sz="2000" dirty="0" err="1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CapsLock</a:t>
                      </a:r>
                      <a:r>
                        <a:rPr lang="zh-CN" altLang="en-US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同时被激活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3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UIDevice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device.getCurrentPackageName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();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获取当前界面包名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device.openNotification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();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打开通知栏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device.openQuickSettings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();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打开快速设置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device.dumpWindowHierarchy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(“test.xml”);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获取当前的布局文件，保存在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/data/local/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tmp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/test.xml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9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UiSelector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580526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UiSelector</a:t>
            </a:r>
            <a:r>
              <a:rPr lang="zh-CN" altLang="en-US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类代表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搜索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控件</a:t>
            </a:r>
            <a:r>
              <a:rPr lang="zh-CN" altLang="en-US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的条件，若找到多个元素，则返回布局层次结构的第一个匹配元素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endParaRPr lang="en-US" altLang="zh-CN" sz="3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创建一个以“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Demo</a:t>
            </a:r>
            <a:r>
              <a:rPr lang="zh-CN" altLang="en-US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”开头的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UiSelector </a:t>
            </a:r>
            <a:r>
              <a:rPr lang="zh-CN" altLang="en-US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</a:t>
            </a:r>
            <a:endParaRPr lang="en-US" altLang="zh-CN" sz="3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UiSelector  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ww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new UiSelector().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textStartsWith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("Demo");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以特定的条件创建一个对象实例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UiObject 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obj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new UiObject(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ww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b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obj.click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();</a:t>
            </a:r>
            <a:b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en-US" altLang="zh-CN" sz="3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复合</a:t>
            </a:r>
            <a:r>
              <a:rPr lang="zh-CN" altLang="en-US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属性进行查询</a:t>
            </a:r>
            <a:br>
              <a:rPr lang="zh-CN" altLang="en-US" sz="3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UiObject appItem1 = new UiObject(new UiSelector().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className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android.widget.TextView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").text("</a:t>
            </a:r>
            <a:r>
              <a:rPr lang="zh-CN" altLang="en-US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微信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UiObject appItem2= new UiObject(new UiSelector().focused(true).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className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android.widget.TextView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"));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3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UiSelector  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new UiSelector().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className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sz="3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android.widget.TextView</a:t>
            </a:r>
            <a:r>
              <a:rPr lang="en-US" altLang="zh-CN" sz="34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").instance(3);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6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UiSelector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08720"/>
            <a:ext cx="9649072" cy="46418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resource id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定位 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new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UiObject(new UiSelector().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resourceId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("com.android.calculator2:id/digit_7"));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text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定位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58812" lvl="3" indent="0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new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UiSelector().text( "")  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全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匹配</a:t>
            </a:r>
            <a:endParaRPr lang="en-US" altLang="zh-CN" sz="20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58812" lvl="3" indent="0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new UiSelector().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textContains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包含某文本  </a:t>
            </a:r>
            <a:endParaRPr lang="en-US" altLang="zh-CN" sz="20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58812" lvl="3" indent="0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textStartsWith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 "")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以某文本开头   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58812" lvl="3" indent="0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new UiSelector().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 "" ) :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正则表达式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模式</a:t>
            </a:r>
            <a:endParaRPr lang="en-US" altLang="zh-CN" sz="20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58812" lvl="3" indent="0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new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UiSelector().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textMatches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(".*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.*")</a:t>
            </a:r>
          </a:p>
          <a:p>
            <a:pPr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定位    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new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UiSelector().index(1)</a:t>
            </a:r>
          </a:p>
          <a:p>
            <a:pPr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class name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定位 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new UiSelector().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className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android.view.view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").text("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登录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</a:p>
          <a:p>
            <a:pPr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description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定位 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new UiSelector().description("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APPs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package name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定位 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new UiSelector().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packageName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com.example.todo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").text("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请输入用户名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0773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UiObject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类代表一个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元素对象，为创建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UiObject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实例，需要通过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UiSelector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类查找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UiObject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，待找到实例后，通过实例的方法进行操作，例如：单击，拖动，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等操作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2780928"/>
            <a:ext cx="842803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3" y="4914528"/>
            <a:ext cx="76374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5832698"/>
            <a:ext cx="86471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sz="32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环境搭建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主要的对象类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0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继承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UiObject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，它用于枚举一个容器用户界面元素的目的，可以通过其提供的一些方法获取容器内的子元素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对象。当界面存在多个控件而无法用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UiSelector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描述目标控件的唯一性，或需要对界面元素进行遍历操作时，可以使用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UiCollection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来进行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通过以下三个方法来获得查找的对象。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/>
              <a:t>getChildByDescription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getChildByInstance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dirty="0"/>
              <a:t>instance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getChildByText</a:t>
            </a:r>
            <a:r>
              <a:rPr lang="en-US" altLang="zh-CN" sz="2000" dirty="0"/>
              <a:t>(UiSelector </a:t>
            </a:r>
            <a:r>
              <a:rPr lang="en-US" altLang="zh-CN" sz="2000" dirty="0" err="1"/>
              <a:t>childPattern</a:t>
            </a:r>
            <a:r>
              <a:rPr lang="en-US" altLang="zh-CN" sz="2000" dirty="0"/>
              <a:t>, String text)</a:t>
            </a:r>
          </a:p>
        </p:txBody>
      </p:sp>
    </p:spTree>
    <p:extLst>
      <p:ext uri="{BB962C8B-B14F-4D97-AF65-F5344CB8AC3E}">
        <p14:creationId xmlns:p14="http://schemas.microsoft.com/office/powerpoint/2010/main" val="32151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UiWatcher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用来处理脚本执行过程中遇到的一些异常情况，例如：在执行过程中突然打来电话，打乱了正在执行的步骤，需要通过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UiWatcher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来监听处理这种情况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27581"/>
            <a:ext cx="810039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UiScrollable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UiCollection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的子类，用来专门处理滚动事件的对象，其提供了丰富多样的滚动处理方法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getChildByText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(UiSelector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childPattern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String text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getChildByText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(UiSelector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childPattern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 String text, 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boolean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allowScrollSearch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区别在于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allowScrollSearch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真，效果一样，为假，不允许滚动查找。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628" y="836712"/>
            <a:ext cx="8405852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配置</a:t>
            </a:r>
            <a:r>
              <a:rPr lang="zh-CN" altLang="en-US" sz="2000" dirty="0"/>
              <a:t>基础类，用以控制测试过程的事件等待超时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控件</a:t>
            </a:r>
            <a:r>
              <a:rPr lang="zh-CN" altLang="en-US" sz="2000" dirty="0"/>
              <a:t>可见超时等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0"/>
          <a:stretch/>
        </p:blipFill>
        <p:spPr bwMode="auto">
          <a:xfrm>
            <a:off x="5724128" y="1758039"/>
            <a:ext cx="3691492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55691"/>
              </p:ext>
            </p:extLst>
          </p:nvPr>
        </p:nvGraphicFramePr>
        <p:xfrm>
          <a:off x="467544" y="1556792"/>
          <a:ext cx="5206788" cy="4771428"/>
        </p:xfrm>
        <a:graphic>
          <a:graphicData uri="http://schemas.openxmlformats.org/drawingml/2006/table">
            <a:tbl>
              <a:tblPr/>
              <a:tblGrid>
                <a:gridCol w="792088"/>
                <a:gridCol w="720080"/>
                <a:gridCol w="1152128"/>
                <a:gridCol w="2542492"/>
              </a:tblGrid>
              <a:tr h="200461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延时项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默认延时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说明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API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535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动作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3s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setActionAcknowledgmentTimeout(long timeout)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getActionAcknowledgmentTimeout()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键盘输入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0s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setKeyInjectionDelay</a:t>
                      </a:r>
                      <a:r>
                        <a:rPr lang="en-US" sz="1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(long delay)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getKeyInjectionDelay()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535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滚动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200ms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setScrollAcknowledgmentTimeout</a:t>
                      </a:r>
                      <a:r>
                        <a:rPr lang="en-US" sz="1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(long timeout)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getScrollAcknowledgmentTimeout()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空闲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10s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setWaitForIdleTimeout(long timeout)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getWaitForIdleTimeout()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535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组件查找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10s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设置延时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setWaitForSelectorTimeout(long timeout)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906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 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获取默认延时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getWaitForSelectorTimeout</a:t>
                      </a:r>
                      <a:r>
                        <a:rPr lang="en-US" sz="14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()</a:t>
                      </a:r>
                    </a:p>
                  </a:txBody>
                  <a:tcPr marL="6508" marR="6508" marT="6508" marB="6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zh-CN" altLang="en-US" dirty="0"/>
              <a:t>启动 </a:t>
            </a:r>
            <a:r>
              <a:rPr lang="en-US" altLang="zh-CN" dirty="0" smtClean="0"/>
              <a:t>UI </a:t>
            </a:r>
            <a:r>
              <a:rPr lang="en-US" altLang="zh-CN" dirty="0" err="1" smtClean="0"/>
              <a:t>Automator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1196752"/>
            <a:ext cx="892899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adb</a:t>
            </a:r>
            <a:r>
              <a:rPr lang="en-US" altLang="zh-CN" dirty="0"/>
              <a:t> shell am instrument -w -r   -e debug false -e class com.example.think.uiautomatordemo.Demo1#demo </a:t>
            </a:r>
            <a:r>
              <a:rPr lang="en-US" altLang="zh-CN" dirty="0" err="1" smtClean="0"/>
              <a:t>com.example.think.uiautomatordemo.test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android.support.test.runner.AndroidJUnitRunner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am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的功能</a:t>
            </a:r>
            <a:r>
              <a:rPr lang="en-US" altLang="zh-CN" sz="28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使用此</a:t>
            </a:r>
            <a:r>
              <a:rPr lang="zh-CN" altLang="en-US" sz="28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可以从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cmd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控制台启动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activity, services;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81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UIAutomator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UIAutomator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Google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提供的自动化测试框架，可以通过它来编写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自动化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测试用例。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viewer 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一个图形界面工具来扫描和分析应用的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控件。</a:t>
            </a:r>
          </a:p>
          <a:p>
            <a:pPr>
              <a:spcAft>
                <a:spcPts val="600"/>
              </a:spcAft>
            </a:pPr>
            <a:r>
              <a:rPr lang="en-US" altLang="zh-CN" sz="2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一个测试的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库，包含了创建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测试的各种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和执行自动化测试的引擎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。支持所有的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事件操作，可以通过断言和截图验证正确性。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1"/>
          <a:stretch/>
        </p:blipFill>
        <p:spPr bwMode="auto">
          <a:xfrm>
            <a:off x="179512" y="1352533"/>
            <a:ext cx="8727016" cy="452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UIAutomator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        UI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测试框 架提供了一组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来构建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测试执行用户程序和系统程序交互。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允许执行操作，如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打开设置菜单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在测试设备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应用程序启动器。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测试框架非常适合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写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黑盒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自动化测试，在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测试代码不依赖于目标应用程序的内部实现细节。</a:t>
            </a:r>
          </a:p>
        </p:txBody>
      </p:sp>
    </p:spTree>
    <p:extLst>
      <p:ext uri="{BB962C8B-B14F-4D97-AF65-F5344CB8AC3E}">
        <p14:creationId xmlns:p14="http://schemas.microsoft.com/office/powerpoint/2010/main" val="36030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 smtClean="0"/>
              <a:t>Automator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优点：</a:t>
            </a:r>
            <a:endParaRPr lang="en-US" altLang="zh-CN" sz="2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支持跨应用</a:t>
            </a:r>
            <a:endParaRPr lang="en-US" altLang="zh-CN" sz="20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对所有操作进行自动化，操作简单；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不需要对被测程序进行重签名，可以测试所有设备上的程序，比如某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，拨号，发信息等等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 对于控件定位，要比</a:t>
            </a:r>
            <a:r>
              <a:rPr lang="en-US" altLang="zh-CN" sz="20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robotium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一点点</a:t>
            </a:r>
            <a:endParaRPr lang="en-US" altLang="zh-CN" sz="2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66688" lvl="1" indent="-166688">
              <a:buClrTx/>
              <a:buFont typeface="Arial" charset="0"/>
              <a:buChar char="•"/>
            </a:pPr>
            <a:r>
              <a:rPr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缺点：</a:t>
            </a:r>
            <a:endParaRPr lang="en-US" altLang="zh-CN" sz="2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uiautomator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 level 16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以上才可以使用，因为在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level 16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及以上的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里面才带有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uiautomator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如果想要使用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resource-id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定位控件，则需要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level 18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及以上才可以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对中文支持不好（需要第三方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jar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可以实现）</a:t>
            </a:r>
          </a:p>
        </p:txBody>
      </p:sp>
    </p:spTree>
    <p:extLst>
      <p:ext uri="{BB962C8B-B14F-4D97-AF65-F5344CB8AC3E}">
        <p14:creationId xmlns:p14="http://schemas.microsoft.com/office/powerpoint/2010/main" val="35014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en-US" altLang="zh-CN" dirty="0" err="1"/>
              <a:t>Automator</a:t>
            </a:r>
            <a:r>
              <a:rPr lang="en-US" altLang="zh-CN" dirty="0"/>
              <a:t> 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561662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要测试的应用到手机中，分析应用的</a:t>
            </a:r>
            <a:r>
              <a:rPr lang="en-US" altLang="zh-CN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界面元素 并确保被测试应用的各个控件可以被测试工具获取到。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创建知道测试案例来模拟应用中的用户操作步骤。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编译测试案例代码为</a:t>
            </a:r>
            <a:r>
              <a:rPr lang="en-US" altLang="zh-CN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Jar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包并复制该</a:t>
            </a:r>
            <a:r>
              <a:rPr lang="en-US" altLang="zh-CN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Jar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包到安装了待测应用的测试手机中。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运行测试并查看结果</a:t>
            </a:r>
          </a:p>
          <a:p>
            <a:pPr marL="514350" indent="-514350">
              <a:lnSpc>
                <a:spcPct val="160000"/>
              </a:lnSpc>
              <a:buClrTx/>
              <a:buFont typeface="+mj-lt"/>
              <a:buAutoNum type="arabicPeriod"/>
            </a:pP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修改任何发现的</a:t>
            </a:r>
            <a:r>
              <a:rPr lang="en-US" altLang="zh-CN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bug</a:t>
            </a:r>
            <a:r>
              <a:rPr lang="zh-CN" altLang="en-US" sz="3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，然后修复并重新测试。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4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本章大纲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32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en-US" altLang="zh-CN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环境搭建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UI </a:t>
            </a:r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Automator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主要的对象类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9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908720"/>
            <a:ext cx="7666037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SDK Manager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需要安装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Support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580187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0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670</TotalTime>
  <Words>912</Words>
  <Application>Microsoft Office PowerPoint</Application>
  <PresentationFormat>全屏显示(4:3)</PresentationFormat>
  <Paragraphs>176</Paragraphs>
  <Slides>24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UI Automator</vt:lpstr>
      <vt:lpstr>本章大纲</vt:lpstr>
      <vt:lpstr>UIAutomator 介绍</vt:lpstr>
      <vt:lpstr>PowerPoint 演示文稿</vt:lpstr>
      <vt:lpstr>UIAutomator 介绍</vt:lpstr>
      <vt:lpstr>UI Automator特点</vt:lpstr>
      <vt:lpstr>UI Automator 工作流程</vt:lpstr>
      <vt:lpstr>本章大纲</vt:lpstr>
      <vt:lpstr>环境搭建 </vt:lpstr>
      <vt:lpstr>build.gradle配置</vt:lpstr>
      <vt:lpstr>UI Automator演示实例</vt:lpstr>
      <vt:lpstr>第一个实例</vt:lpstr>
      <vt:lpstr>本章大纲</vt:lpstr>
      <vt:lpstr>UiDevice类</vt:lpstr>
      <vt:lpstr>UIDevice类</vt:lpstr>
      <vt:lpstr>UIDevice类</vt:lpstr>
      <vt:lpstr>UiSelector类</vt:lpstr>
      <vt:lpstr>UiSelector类</vt:lpstr>
      <vt:lpstr>UiObject类</vt:lpstr>
      <vt:lpstr>UiCollection</vt:lpstr>
      <vt:lpstr>UiWatcher</vt:lpstr>
      <vt:lpstr>UiScrollable</vt:lpstr>
      <vt:lpstr>Configuration</vt:lpstr>
      <vt:lpstr>adb 启动 UI Automator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68</cp:revision>
  <dcterms:created xsi:type="dcterms:W3CDTF">2017-02-14T02:12:20Z</dcterms:created>
  <dcterms:modified xsi:type="dcterms:W3CDTF">2017-03-09T00:50:06Z</dcterms:modified>
</cp:coreProperties>
</file>