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83" r:id="rId3"/>
    <p:sldId id="288" r:id="rId4"/>
    <p:sldId id="289" r:id="rId5"/>
    <p:sldId id="290" r:id="rId6"/>
    <p:sldId id="291" r:id="rId7"/>
    <p:sldId id="284" r:id="rId8"/>
    <p:sldId id="285" r:id="rId9"/>
    <p:sldId id="286" r:id="rId10"/>
    <p:sldId id="287" r:id="rId11"/>
    <p:sldId id="292" r:id="rId12"/>
    <p:sldId id="277" r:id="rId13"/>
    <p:sldId id="278" r:id="rId14"/>
    <p:sldId id="279" r:id="rId15"/>
    <p:sldId id="297" r:id="rId16"/>
    <p:sldId id="281" r:id="rId17"/>
    <p:sldId id="298" r:id="rId18"/>
    <p:sldId id="299" r:id="rId19"/>
    <p:sldId id="293" r:id="rId20"/>
    <p:sldId id="258" r:id="rId21"/>
    <p:sldId id="262" r:id="rId22"/>
    <p:sldId id="261" r:id="rId23"/>
    <p:sldId id="263" r:id="rId24"/>
    <p:sldId id="264" r:id="rId25"/>
    <p:sldId id="294" r:id="rId26"/>
    <p:sldId id="265" r:id="rId27"/>
    <p:sldId id="266" r:id="rId28"/>
    <p:sldId id="257" r:id="rId29"/>
    <p:sldId id="269" r:id="rId30"/>
    <p:sldId id="270" r:id="rId31"/>
    <p:sldId id="271" r:id="rId32"/>
    <p:sldId id="296" r:id="rId33"/>
    <p:sldId id="27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21" autoAdjust="0"/>
  </p:normalViewPr>
  <p:slideViewPr>
    <p:cSldViewPr>
      <p:cViewPr varScale="1">
        <p:scale>
          <a:sx n="58" d="100"/>
          <a:sy n="58" d="100"/>
        </p:scale>
        <p:origin x="-28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66139-134B-4197-AAF2-2CE783D6BDA1}" type="datetimeFigureOut">
              <a:rPr lang="zh-CN" altLang="en-US" smtClean="0"/>
              <a:t>2017/4/6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999F6-283A-4CD0-8633-7EFCE605F9F9}" type="slidenum">
              <a:rPr lang="zh-CN" altLang="en-US" smtClean="0"/>
              <a:t>‹#›</a:t>
            </a:fld>
            <a:endParaRPr lang="zh-CN" altLang="en-US"/>
          </a:p>
        </p:txBody>
      </p:sp>
    </p:spTree>
    <p:extLst>
      <p:ext uri="{BB962C8B-B14F-4D97-AF65-F5344CB8AC3E}">
        <p14:creationId xmlns:p14="http://schemas.microsoft.com/office/powerpoint/2010/main" val="27773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并发测试。测试多个用户访问同一个用户，同一个模块或者数据记录时，是否存在死锁或者其他性能问题。所有性能测试都会涉及并发测试</a:t>
            </a:r>
            <a:endParaRPr lang="en-US" altLang="zh-CN" dirty="0" smtClean="0"/>
          </a:p>
          <a:p>
            <a:r>
              <a:rPr lang="zh-CN" altLang="en-US" dirty="0" smtClean="0"/>
              <a:t>容量测试，在一定的软硬件条件下，在数据库中构造不同数量级的记录数量，通过运行一种或多种业务场景，在一定虚拟用户数量的情况下，获取不同数量级别的性能指标，从而得到数据库能够处理的最大会话能力、最大容量等。系统可处理同时在线的最大用户数，通常和数据库有关。</a:t>
            </a:r>
            <a:endParaRPr lang="en-US" altLang="zh-CN" dirty="0" smtClean="0"/>
          </a:p>
          <a:p>
            <a:r>
              <a:rPr lang="zh-CN" altLang="en-US" dirty="0" smtClean="0"/>
              <a:t>可靠性测试：可以测试内存泄漏的问题。加一定负载，</a:t>
            </a:r>
            <a:r>
              <a:rPr lang="en-US" altLang="zh-CN" dirty="0" smtClean="0"/>
              <a:t>CPU</a:t>
            </a:r>
            <a:r>
              <a:rPr lang="zh-CN" altLang="en-US" dirty="0" smtClean="0"/>
              <a:t>资源</a:t>
            </a:r>
            <a:r>
              <a:rPr lang="en-US" altLang="zh-CN" dirty="0" smtClean="0"/>
              <a:t>70%-90%</a:t>
            </a:r>
            <a:r>
              <a:rPr lang="zh-CN" altLang="en-US" dirty="0" smtClean="0"/>
              <a:t>的情况下，可以运行一段时间，检查系统的稳定性。</a:t>
            </a:r>
            <a:endParaRPr lang="en-US" altLang="zh-CN" dirty="0" smtClean="0"/>
          </a:p>
          <a:p>
            <a:r>
              <a:rPr lang="zh-CN" altLang="en-US" dirty="0" smtClean="0"/>
              <a:t>失败测试：对于有冗余备份和负载均衡的系统，通过失败测试来检验如果系统局部发生故障，用户是否继续使用系统，用户受到多大的影响，如负载均衡的几台机器，有一台垮掉后，系统所能承受的压力。</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4</a:t>
            </a:fld>
            <a:endParaRPr lang="zh-CN" altLang="en-US"/>
          </a:p>
        </p:txBody>
      </p:sp>
    </p:spTree>
    <p:extLst>
      <p:ext uri="{BB962C8B-B14F-4D97-AF65-F5344CB8AC3E}">
        <p14:creationId xmlns:p14="http://schemas.microsoft.com/office/powerpoint/2010/main" val="388410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一些图片数据，还有就是聊天记录之类的，一般都有记录，所以</a:t>
            </a:r>
            <a:r>
              <a:rPr lang="en-US" altLang="zh-CN" dirty="0" err="1" smtClean="0"/>
              <a:t>QQ</a:t>
            </a:r>
            <a:r>
              <a:rPr lang="zh-CN" altLang="en-US" dirty="0" smtClean="0"/>
              <a:t>的缓存数据一般很大，清除了如果继续登</a:t>
            </a:r>
            <a:r>
              <a:rPr lang="en-US" altLang="zh-CN" dirty="0" err="1" smtClean="0"/>
              <a:t>QQ</a:t>
            </a:r>
            <a:r>
              <a:rPr lang="zh-CN" altLang="en-US" dirty="0" smtClean="0"/>
              <a:t>它还是一样会有</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8</a:t>
            </a:fld>
            <a:endParaRPr lang="zh-CN" altLang="en-US"/>
          </a:p>
        </p:txBody>
      </p:sp>
    </p:spTree>
    <p:extLst>
      <p:ext uri="{BB962C8B-B14F-4D97-AF65-F5344CB8AC3E}">
        <p14:creationId xmlns:p14="http://schemas.microsoft.com/office/powerpoint/2010/main" val="240746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超出阈值</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13</a:t>
            </a:fld>
            <a:endParaRPr lang="zh-CN" altLang="en-US"/>
          </a:p>
        </p:txBody>
      </p:sp>
    </p:spTree>
    <p:extLst>
      <p:ext uri="{BB962C8B-B14F-4D97-AF65-F5344CB8AC3E}">
        <p14:creationId xmlns:p14="http://schemas.microsoft.com/office/powerpoint/2010/main" val="1563520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华文楷体" panose="02010600040101010101" pitchFamily="2" charset="-122"/>
                <a:ea typeface="华文楷体" panose="02010600040101010101" pitchFamily="2" charset="-122"/>
              </a:rPr>
              <a:t>Histogram</a:t>
            </a:r>
            <a:r>
              <a:rPr lang="zh-CN" altLang="en-US" sz="1200" dirty="0" smtClean="0">
                <a:latin typeface="华文楷体" panose="02010600040101010101" pitchFamily="2" charset="-122"/>
                <a:ea typeface="华文楷体" panose="02010600040101010101" pitchFamily="2" charset="-122"/>
              </a:rPr>
              <a:t>大对象进行罗列，重点关注</a:t>
            </a:r>
            <a:r>
              <a:rPr lang="en-US" altLang="zh-CN" sz="1200" dirty="0" err="1" smtClean="0">
                <a:latin typeface="华文楷体" panose="02010600040101010101" pitchFamily="2" charset="-122"/>
                <a:ea typeface="华文楷体" panose="02010600040101010101" pitchFamily="2" charset="-122"/>
              </a:rPr>
              <a:t>SH</a:t>
            </a:r>
            <a:r>
              <a:rPr lang="zh-CN" altLang="en-US" sz="1200" dirty="0" smtClean="0">
                <a:latin typeface="华文楷体" panose="02010600040101010101" pitchFamily="2" charset="-122"/>
                <a:ea typeface="华文楷体" panose="02010600040101010101" pitchFamily="2" charset="-122"/>
              </a:rPr>
              <a:t>自身的大小，</a:t>
            </a:r>
            <a:r>
              <a:rPr lang="en-US" altLang="zh-CN" sz="1200" dirty="0" smtClean="0">
                <a:latin typeface="华文楷体" panose="02010600040101010101" pitchFamily="2" charset="-122"/>
                <a:ea typeface="华文楷体" panose="02010600040101010101" pitchFamily="2" charset="-122"/>
              </a:rPr>
              <a:t> RH</a:t>
            </a:r>
            <a:r>
              <a:rPr lang="zh-CN" altLang="en-US" sz="1200" dirty="0" smtClean="0">
                <a:latin typeface="华文楷体" panose="02010600040101010101" pitchFamily="2" charset="-122"/>
                <a:ea typeface="华文楷体" panose="02010600040101010101" pitchFamily="2" charset="-122"/>
              </a:rPr>
              <a:t>包含的引用</a:t>
            </a:r>
            <a:endParaRPr lang="en-US" altLang="zh-CN" sz="1200" dirty="0" smtClean="0">
              <a:latin typeface="华文楷体" panose="02010600040101010101" pitchFamily="2" charset="-122"/>
              <a:ea typeface="华文楷体" panose="02010600040101010101" pitchFamily="2" charset="-122"/>
            </a:endParaRPr>
          </a:p>
          <a:p>
            <a:r>
              <a:rPr lang="en-US" altLang="zh-CN" sz="1200" b="1" kern="1200" dirty="0" smtClean="0">
                <a:solidFill>
                  <a:schemeClr val="tx1"/>
                </a:solidFill>
                <a:effectLst/>
                <a:latin typeface="+mn-lt"/>
                <a:ea typeface="+mn-ea"/>
                <a:cs typeface="+mn-cs"/>
              </a:rPr>
              <a:t>Shallow Size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zh-CN" altLang="zh-CN" sz="1200" kern="1200" dirty="0" smtClean="0">
                <a:solidFill>
                  <a:schemeClr val="tx1"/>
                </a:solidFill>
                <a:effectLst/>
                <a:latin typeface="+mn-lt"/>
                <a:ea typeface="+mn-ea"/>
                <a:cs typeface="+mn-cs"/>
              </a:rPr>
              <a:t>对象自身占用的内存大小，不包括它引用的对象。</a:t>
            </a:r>
          </a:p>
          <a:p>
            <a:r>
              <a:rPr lang="en-US" altLang="zh-CN" sz="1200" b="1" kern="1200" dirty="0" smtClean="0">
                <a:solidFill>
                  <a:schemeClr val="tx1"/>
                </a:solidFill>
                <a:effectLst/>
                <a:latin typeface="+mn-lt"/>
                <a:ea typeface="+mn-ea"/>
                <a:cs typeface="+mn-cs"/>
              </a:rPr>
              <a:t>Retained Size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Retained Size=</a:t>
            </a:r>
            <a:r>
              <a:rPr lang="zh-CN" altLang="zh-CN" sz="1200" kern="1200" dirty="0" smtClean="0">
                <a:solidFill>
                  <a:schemeClr val="tx1"/>
                </a:solidFill>
                <a:effectLst/>
                <a:latin typeface="+mn-lt"/>
                <a:ea typeface="+mn-ea"/>
                <a:cs typeface="+mn-cs"/>
              </a:rPr>
              <a:t>当前对象大小</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当前对象可直接或间接引用到的对象的大小总和。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间接引用的含义：</a:t>
            </a:r>
            <a:r>
              <a:rPr lang="en-US" altLang="zh-CN" sz="1200" kern="1200" dirty="0" smtClean="0">
                <a:solidFill>
                  <a:schemeClr val="tx1"/>
                </a:solidFill>
                <a:effectLst/>
                <a:latin typeface="+mn-lt"/>
                <a:ea typeface="+mn-ea"/>
                <a:cs typeface="+mn-cs"/>
              </a:rPr>
              <a:t>A-&gt;B-&gt;C, C</a:t>
            </a:r>
            <a:r>
              <a:rPr lang="zh-CN" altLang="zh-CN" sz="1200" kern="1200" dirty="0" smtClean="0">
                <a:solidFill>
                  <a:schemeClr val="tx1"/>
                </a:solidFill>
                <a:effectLst/>
                <a:latin typeface="+mn-lt"/>
                <a:ea typeface="+mn-ea"/>
                <a:cs typeface="+mn-cs"/>
              </a:rPr>
              <a:t>就是间接引用</a:t>
            </a:r>
            <a:r>
              <a:rPr lang="en-US" altLang="zh-CN" sz="120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18</a:t>
            </a:fld>
            <a:endParaRPr lang="zh-CN" altLang="en-US"/>
          </a:p>
        </p:txBody>
      </p:sp>
    </p:spTree>
    <p:extLst>
      <p:ext uri="{BB962C8B-B14F-4D97-AF65-F5344CB8AC3E}">
        <p14:creationId xmlns:p14="http://schemas.microsoft.com/office/powerpoint/2010/main" val="346221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21</a:t>
            </a:fld>
            <a:endParaRPr lang="zh-CN" altLang="en-US"/>
          </a:p>
        </p:txBody>
      </p:sp>
    </p:spTree>
    <p:extLst>
      <p:ext uri="{BB962C8B-B14F-4D97-AF65-F5344CB8AC3E}">
        <p14:creationId xmlns:p14="http://schemas.microsoft.com/office/powerpoint/2010/main" val="350676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为</a:t>
            </a:r>
            <a:r>
              <a:rPr lang="en-US" altLang="zh-CN" b="1" dirty="0" smtClean="0"/>
              <a:t>CPU</a:t>
            </a:r>
            <a:r>
              <a:rPr lang="zh-CN" altLang="en-US" b="1" dirty="0" smtClean="0"/>
              <a:t>的上下文切换、阻塞、</a:t>
            </a:r>
            <a:r>
              <a:rPr lang="en-US" altLang="zh-CN" b="1" dirty="0" smtClean="0"/>
              <a:t>GC</a:t>
            </a:r>
            <a:r>
              <a:rPr lang="zh-CN" altLang="en-US" b="1" dirty="0" smtClean="0"/>
              <a:t>等原因方法的实际执行时间要比</a:t>
            </a:r>
            <a:r>
              <a:rPr lang="en-US" altLang="zh-CN" b="1" dirty="0" err="1" smtClean="0"/>
              <a:t>Cpu</a:t>
            </a:r>
            <a:r>
              <a:rPr lang="en-US" altLang="zh-CN" b="1" dirty="0" smtClean="0"/>
              <a:t> Time </a:t>
            </a:r>
            <a:r>
              <a:rPr lang="zh-CN" altLang="en-US" b="1" dirty="0" smtClean="0"/>
              <a:t>要稍微长一点</a:t>
            </a:r>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23</a:t>
            </a:fld>
            <a:endParaRPr lang="zh-CN" altLang="en-US"/>
          </a:p>
        </p:txBody>
      </p:sp>
    </p:spTree>
    <p:extLst>
      <p:ext uri="{BB962C8B-B14F-4D97-AF65-F5344CB8AC3E}">
        <p14:creationId xmlns:p14="http://schemas.microsoft.com/office/powerpoint/2010/main" val="271484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err="1" smtClean="0"/>
              <a:t>getView</a:t>
            </a:r>
            <a:r>
              <a:rPr lang="zh-CN" altLang="en-US" dirty="0" smtClean="0"/>
              <a:t>方法执行时间很长，那么必然导致列表滑动的时候产生卡顿现象，可以在</a:t>
            </a:r>
            <a:r>
              <a:rPr lang="en-US" altLang="zh-CN" dirty="0" err="1" smtClean="0"/>
              <a:t>getView</a:t>
            </a:r>
            <a:r>
              <a:rPr lang="zh-CN" altLang="en-US" dirty="0" smtClean="0"/>
              <a:t>方法的</a:t>
            </a:r>
            <a:r>
              <a:rPr lang="en-US" altLang="zh-CN" dirty="0" smtClean="0"/>
              <a:t>Children</a:t>
            </a:r>
            <a:r>
              <a:rPr lang="zh-CN" altLang="en-US" dirty="0" smtClean="0"/>
              <a:t>方法列表中找到耗时最长的方法，分析出现问题的原因：</a:t>
            </a:r>
          </a:p>
          <a:p>
            <a:r>
              <a:rPr lang="zh-CN" altLang="en-US" dirty="0" smtClean="0"/>
              <a:t>是因为有过多的计算？</a:t>
            </a:r>
          </a:p>
          <a:p>
            <a:r>
              <a:rPr lang="zh-CN" altLang="en-US" dirty="0" smtClean="0"/>
              <a:t>还是因为有读取</a:t>
            </a:r>
            <a:r>
              <a:rPr lang="en-US" altLang="zh-CN" dirty="0" smtClean="0"/>
              <a:t>SD</a:t>
            </a:r>
            <a:r>
              <a:rPr lang="zh-CN" altLang="en-US" dirty="0" smtClean="0"/>
              <a:t>卡的操作？</a:t>
            </a:r>
          </a:p>
          <a:p>
            <a:r>
              <a:rPr lang="zh-CN" altLang="en-US" dirty="0" smtClean="0"/>
              <a:t>还是因为</a:t>
            </a:r>
            <a:r>
              <a:rPr lang="en-US" altLang="zh-CN" dirty="0" smtClean="0"/>
              <a:t>adapter</a:t>
            </a:r>
            <a:r>
              <a:rPr lang="zh-CN" altLang="en-US" dirty="0" smtClean="0"/>
              <a:t>中</a:t>
            </a:r>
            <a:r>
              <a:rPr lang="en-US" altLang="zh-CN" dirty="0" smtClean="0"/>
              <a:t>View</a:t>
            </a:r>
            <a:r>
              <a:rPr lang="zh-CN" altLang="en-US" dirty="0" smtClean="0"/>
              <a:t>太复杂了？</a:t>
            </a:r>
          </a:p>
          <a:p>
            <a:r>
              <a:rPr lang="zh-CN" altLang="en-US" dirty="0" smtClean="0"/>
              <a:t>还是因为需要有很多判断，设置</a:t>
            </a:r>
            <a:r>
              <a:rPr lang="en-US" altLang="zh-CN" dirty="0" smtClean="0"/>
              <a:t>View</a:t>
            </a:r>
            <a:r>
              <a:rPr lang="zh-CN" altLang="en-US" dirty="0" smtClean="0"/>
              <a:t>的显示还是隐藏</a:t>
            </a:r>
          </a:p>
          <a:p>
            <a:r>
              <a:rPr lang="zh-CN" altLang="en-US" dirty="0" smtClean="0"/>
              <a:t>还是因为其他原因</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F8999F6-283A-4CD0-8633-7EFCE605F9F9}" type="slidenum">
              <a:rPr lang="zh-CN" altLang="en-US" smtClean="0"/>
              <a:t>24</a:t>
            </a:fld>
            <a:endParaRPr lang="zh-CN" altLang="en-US"/>
          </a:p>
        </p:txBody>
      </p:sp>
    </p:spTree>
    <p:extLst>
      <p:ext uri="{BB962C8B-B14F-4D97-AF65-F5344CB8AC3E}">
        <p14:creationId xmlns:p14="http://schemas.microsoft.com/office/powerpoint/2010/main" val="130511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8964488" cy="818866"/>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Tencent/G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移动平台性能测试</a:t>
            </a:r>
            <a:endParaRPr lang="zh-CN" altLang="en-US" dirty="0"/>
          </a:p>
        </p:txBody>
      </p:sp>
      <p:sp>
        <p:nvSpPr>
          <p:cNvPr id="3" name="副标题 2"/>
          <p:cNvSpPr>
            <a:spLocks noGrp="1"/>
          </p:cNvSpPr>
          <p:nvPr>
            <p:ph type="subTitle" idx="1"/>
          </p:nvPr>
        </p:nvSpPr>
        <p:spPr>
          <a:xfrm>
            <a:off x="827584" y="3886200"/>
            <a:ext cx="6944816" cy="1752600"/>
          </a:xfrm>
        </p:spPr>
        <p:txBody>
          <a:bodyPr>
            <a:normAutofit/>
          </a:bodyPr>
          <a:lstStyle/>
          <a:p>
            <a:r>
              <a:rPr lang="zh-CN" altLang="en-US" sz="3600" dirty="0" smtClean="0">
                <a:solidFill>
                  <a:schemeClr val="bg1"/>
                </a:solidFill>
              </a:rPr>
              <a:t>推荐：</a:t>
            </a:r>
            <a:r>
              <a:rPr lang="en-US" altLang="zh-CN" sz="3600" dirty="0">
                <a:solidFill>
                  <a:schemeClr val="bg1"/>
                </a:solidFill>
              </a:rPr>
              <a:t>https://item.jd.com/11976603.html</a:t>
            </a:r>
            <a:endParaRPr lang="zh-CN" altLang="en-US" sz="3600" dirty="0">
              <a:solidFill>
                <a:schemeClr val="bg1"/>
              </a:solidFill>
            </a:endParaRPr>
          </a:p>
        </p:txBody>
      </p:sp>
    </p:spTree>
    <p:extLst>
      <p:ext uri="{BB962C8B-B14F-4D97-AF65-F5344CB8AC3E}">
        <p14:creationId xmlns:p14="http://schemas.microsoft.com/office/powerpoint/2010/main" val="277148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执行</a:t>
            </a:r>
          </a:p>
          <a:p>
            <a:pPr marL="0" indent="0">
              <a:buNone/>
            </a:pPr>
            <a:r>
              <a:rPr lang="zh-CN" altLang="en-US" dirty="0" smtClean="0">
                <a:latin typeface="华文楷体" panose="02010600040101010101" pitchFamily="2" charset="-122"/>
                <a:ea typeface="华文楷体" panose="02010600040101010101" pitchFamily="2" charset="-122"/>
              </a:rPr>
              <a:t>由于</a:t>
            </a:r>
            <a:r>
              <a:rPr lang="en-US" altLang="zh-CN" dirty="0">
                <a:latin typeface="华文楷体" panose="02010600040101010101" pitchFamily="2" charset="-122"/>
                <a:ea typeface="华文楷体" panose="02010600040101010101" pitchFamily="2" charset="-122"/>
              </a:rPr>
              <a:t>GC</a:t>
            </a:r>
            <a:r>
              <a:rPr lang="zh-CN" altLang="en-US" dirty="0">
                <a:latin typeface="华文楷体" panose="02010600040101010101" pitchFamily="2" charset="-122"/>
                <a:ea typeface="华文楷体" panose="02010600040101010101" pitchFamily="2" charset="-122"/>
              </a:rPr>
              <a:t>和广播机制的存在，应用内存通常都在不停地波动，幅度可能会达到几百</a:t>
            </a:r>
            <a:r>
              <a:rPr lang="en-US" altLang="zh-CN" dirty="0">
                <a:latin typeface="华文楷体" panose="02010600040101010101" pitchFamily="2" charset="-122"/>
                <a:ea typeface="华文楷体" panose="02010600040101010101" pitchFamily="2" charset="-122"/>
              </a:rPr>
              <a:t>KB</a:t>
            </a:r>
            <a:r>
              <a:rPr lang="zh-CN" altLang="en-US" dirty="0">
                <a:latin typeface="华文楷体" panose="02010600040101010101" pitchFamily="2" charset="-122"/>
                <a:ea typeface="华文楷体" panose="02010600040101010101" pitchFamily="2" charset="-122"/>
              </a:rPr>
              <a:t>，因此执行时需要考虑这种情况。在采集数据时，需要多次采集并计算平均值。</a:t>
            </a:r>
          </a:p>
          <a:p>
            <a:pPr marL="0" indent="0">
              <a:buNone/>
            </a:pPr>
            <a:r>
              <a:rPr lang="zh-CN" altLang="en-US" dirty="0" smtClean="0">
                <a:latin typeface="华文楷体" panose="02010600040101010101" pitchFamily="2" charset="-122"/>
                <a:ea typeface="华文楷体" panose="02010600040101010101" pitchFamily="2" charset="-122"/>
              </a:rPr>
              <a:t>执行</a:t>
            </a:r>
            <a:r>
              <a:rPr lang="zh-CN" altLang="en-US" dirty="0">
                <a:latin typeface="华文楷体" panose="02010600040101010101" pitchFamily="2" charset="-122"/>
                <a:ea typeface="华文楷体" panose="02010600040101010101" pitchFamily="2" charset="-122"/>
              </a:rPr>
              <a:t>完成，我们就可以根据数据进行比较初步的分析</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67156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移动应用的测试范围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内存测试的流程</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latin typeface="华文楷体" panose="02010600040101010101" pitchFamily="2" charset="-122"/>
                <a:ea typeface="华文楷体" panose="02010600040101010101" pitchFamily="2" charset="-122"/>
              </a:rPr>
              <a:t>内存泄漏</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Traceview</a:t>
            </a:r>
            <a:endParaRPr lang="en-US" altLang="zh-CN" dirty="0" smtClean="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Emmagee</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929981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如何测试一个</a:t>
            </a:r>
            <a:r>
              <a:rPr lang="en-US" altLang="zh-CN" dirty="0" smtClean="0">
                <a:latin typeface="华文楷体" panose="02010600040101010101" pitchFamily="2" charset="-122"/>
                <a:ea typeface="华文楷体" panose="02010600040101010101" pitchFamily="2" charset="-122"/>
              </a:rPr>
              <a:t>APP</a:t>
            </a:r>
            <a:r>
              <a:rPr lang="zh-CN" altLang="en-US" dirty="0" smtClean="0">
                <a:latin typeface="华文楷体" panose="02010600040101010101" pitchFamily="2" charset="-122"/>
                <a:ea typeface="华文楷体" panose="02010600040101010101" pitchFamily="2" charset="-122"/>
              </a:rPr>
              <a:t>内存占用情况？</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一个</a:t>
            </a:r>
            <a:r>
              <a:rPr lang="en-US" altLang="zh-CN" dirty="0" smtClean="0">
                <a:latin typeface="华文楷体" panose="02010600040101010101" pitchFamily="2" charset="-122"/>
                <a:ea typeface="华文楷体" panose="02010600040101010101" pitchFamily="2" charset="-122"/>
              </a:rPr>
              <a:t>APP</a:t>
            </a:r>
            <a:r>
              <a:rPr lang="zh-CN" altLang="en-US" dirty="0" smtClean="0">
                <a:latin typeface="华文楷体" panose="02010600040101010101" pitchFamily="2" charset="-122"/>
                <a:ea typeface="华文楷体" panose="02010600040101010101" pitchFamily="2" charset="-122"/>
              </a:rPr>
              <a:t>占用的内存分为几部分？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如何检查一个</a:t>
            </a:r>
            <a:r>
              <a:rPr lang="en-US" altLang="zh-CN" dirty="0">
                <a:latin typeface="华文楷体" panose="02010600040101010101" pitchFamily="2" charset="-122"/>
                <a:ea typeface="华文楷体" panose="02010600040101010101" pitchFamily="2" charset="-122"/>
              </a:rPr>
              <a:t>APP</a:t>
            </a:r>
            <a:r>
              <a:rPr lang="zh-CN" altLang="en-US" dirty="0" smtClean="0">
                <a:latin typeface="华文楷体" panose="02010600040101010101" pitchFamily="2" charset="-122"/>
                <a:ea typeface="华文楷体" panose="02010600040101010101" pitchFamily="2" charset="-122"/>
              </a:rPr>
              <a:t>是否存在内存泄漏？</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a:t>问题</a:t>
            </a:r>
          </a:p>
        </p:txBody>
      </p:sp>
    </p:spTree>
    <p:extLst>
      <p:ext uri="{BB962C8B-B14F-4D97-AF65-F5344CB8AC3E}">
        <p14:creationId xmlns:p14="http://schemas.microsoft.com/office/powerpoint/2010/main" val="3601527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在</a:t>
            </a:r>
            <a:r>
              <a:rPr lang="en-US" altLang="zh-CN" dirty="0" smtClean="0">
                <a:latin typeface="华文楷体" panose="02010600040101010101" pitchFamily="2" charset="-122"/>
                <a:ea typeface="华文楷体" panose="02010600040101010101" pitchFamily="2" charset="-122"/>
              </a:rPr>
              <a:t>java</a:t>
            </a:r>
            <a:r>
              <a:rPr lang="zh-CN" altLang="en-US" dirty="0" smtClean="0">
                <a:latin typeface="华文楷体" panose="02010600040101010101" pitchFamily="2" charset="-122"/>
                <a:ea typeface="华文楷体" panose="02010600040101010101" pitchFamily="2" charset="-122"/>
              </a:rPr>
              <a:t>开发过程中，是通过</a:t>
            </a:r>
            <a:r>
              <a:rPr lang="en-US" altLang="zh-CN" dirty="0" smtClean="0">
                <a:latin typeface="华文楷体" panose="02010600040101010101" pitchFamily="2" charset="-122"/>
                <a:ea typeface="华文楷体" panose="02010600040101010101" pitchFamily="2" charset="-122"/>
              </a:rPr>
              <a:t>new </a:t>
            </a:r>
            <a:r>
              <a:rPr lang="zh-CN" altLang="en-US" dirty="0" smtClean="0">
                <a:latin typeface="华文楷体" panose="02010600040101010101" pitchFamily="2" charset="-122"/>
                <a:ea typeface="华文楷体" panose="02010600040101010101" pitchFamily="2" charset="-122"/>
              </a:rPr>
              <a:t>来为对象分配内存，而内存的释放是由垃圾收集器</a:t>
            </a:r>
            <a:r>
              <a:rPr lang="en-US" altLang="zh-CN" dirty="0" smtClean="0">
                <a:latin typeface="华文楷体" panose="02010600040101010101" pitchFamily="2" charset="-122"/>
                <a:ea typeface="华文楷体" panose="02010600040101010101" pitchFamily="2" charset="-122"/>
              </a:rPr>
              <a:t>GC</a:t>
            </a:r>
            <a:r>
              <a:rPr lang="zh-CN" altLang="en-US" dirty="0" smtClean="0">
                <a:latin typeface="华文楷体" panose="02010600040101010101" pitchFamily="2" charset="-122"/>
                <a:ea typeface="华文楷体" panose="02010600040101010101" pitchFamily="2" charset="-122"/>
              </a:rPr>
              <a:t>来回收的，在开发过程中，</a:t>
            </a:r>
            <a:r>
              <a:rPr lang="zh-CN" altLang="en-US" dirty="0" smtClean="0">
                <a:solidFill>
                  <a:srgbClr val="FF0000"/>
                </a:solidFill>
                <a:latin typeface="华文楷体" panose="02010600040101010101" pitchFamily="2" charset="-122"/>
                <a:ea typeface="华文楷体" panose="02010600040101010101" pitchFamily="2" charset="-122"/>
              </a:rPr>
              <a:t>不需要显示的去管理内存</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jvm</a:t>
            </a:r>
            <a:r>
              <a:rPr lang="zh-CN" altLang="en-US" dirty="0" smtClean="0">
                <a:latin typeface="华文楷体" panose="02010600040101010101" pitchFamily="2" charset="-122"/>
                <a:ea typeface="华文楷体" panose="02010600040101010101" pitchFamily="2" charset="-122"/>
              </a:rPr>
              <a:t>会帮助我们回收内存。但是这样有可能在不知不觉中浪费了很多内存，最终导致</a:t>
            </a:r>
            <a:r>
              <a:rPr lang="en-US" altLang="zh-CN" dirty="0" err="1" smtClean="0">
                <a:latin typeface="华文楷体" panose="02010600040101010101" pitchFamily="2" charset="-122"/>
                <a:ea typeface="华文楷体" panose="02010600040101010101" pitchFamily="2" charset="-122"/>
              </a:rPr>
              <a:t>jvm</a:t>
            </a:r>
            <a:r>
              <a:rPr lang="zh-CN" altLang="en-US" dirty="0" smtClean="0">
                <a:latin typeface="华文楷体" panose="02010600040101010101" pitchFamily="2" charset="-122"/>
                <a:ea typeface="华文楷体" panose="02010600040101010101" pitchFamily="2" charset="-122"/>
              </a:rPr>
              <a:t>花费很多时间去进行垃圾回收，更严重的是造成</a:t>
            </a:r>
            <a:r>
              <a:rPr lang="en-US" altLang="zh-CN" dirty="0" err="1" smtClean="0">
                <a:latin typeface="华文楷体" panose="02010600040101010101" pitchFamily="2" charset="-122"/>
                <a:ea typeface="华文楷体" panose="02010600040101010101" pitchFamily="2" charset="-122"/>
              </a:rPr>
              <a:t>OOM</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内存机制简介</a:t>
            </a:r>
            <a:endParaRPr lang="zh-CN" altLang="en-US" dirty="0"/>
          </a:p>
        </p:txBody>
      </p:sp>
    </p:spTree>
    <p:extLst>
      <p:ext uri="{BB962C8B-B14F-4D97-AF65-F5344CB8AC3E}">
        <p14:creationId xmlns:p14="http://schemas.microsoft.com/office/powerpoint/2010/main" val="91091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en-US" altLang="zh-CN" dirty="0" smtClean="0">
                <a:latin typeface="华文楷体" panose="02010600040101010101" pitchFamily="2" charset="-122"/>
                <a:ea typeface="华文楷体" panose="02010600040101010101" pitchFamily="2" charset="-122"/>
              </a:rPr>
              <a:t>	Android</a:t>
            </a:r>
            <a:r>
              <a:rPr lang="zh-CN" altLang="en-US" dirty="0" smtClean="0">
                <a:latin typeface="华文楷体" panose="02010600040101010101" pitchFamily="2" charset="-122"/>
                <a:ea typeface="华文楷体" panose="02010600040101010101" pitchFamily="2" charset="-122"/>
              </a:rPr>
              <a:t>系统中的内存存在着大量共享内存，每个</a:t>
            </a:r>
            <a:r>
              <a:rPr lang="en-US" altLang="zh-CN" dirty="0" smtClean="0">
                <a:latin typeface="华文楷体" panose="02010600040101010101" pitchFamily="2" charset="-122"/>
                <a:ea typeface="华文楷体" panose="02010600040101010101" pitchFamily="2" charset="-122"/>
              </a:rPr>
              <a:t>APP</a:t>
            </a:r>
            <a:r>
              <a:rPr lang="zh-CN" altLang="en-US" dirty="0" smtClean="0">
                <a:latin typeface="华文楷体" panose="02010600040101010101" pitchFamily="2" charset="-122"/>
                <a:ea typeface="华文楷体" panose="02010600040101010101" pitchFamily="2" charset="-122"/>
              </a:rPr>
              <a:t>占有内存会有私有和共有的两部分：</a:t>
            </a:r>
            <a:r>
              <a:rPr lang="en-US" altLang="zh-CN" dirty="0" err="1" smtClean="0">
                <a:latin typeface="华文楷体" panose="02010600040101010101" pitchFamily="2" charset="-122"/>
                <a:ea typeface="华文楷体" panose="02010600040101010101" pitchFamily="2" charset="-122"/>
              </a:rPr>
              <a:t>PrivateDirty,SharedDirty</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设置</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应用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里可以查看正在运行的应用程序所占的内存，此处显示的内存为该进程所占用的</a:t>
            </a:r>
            <a:r>
              <a:rPr lang="en-US" altLang="zh-CN" dirty="0">
                <a:latin typeface="华文楷体" panose="02010600040101010101" pitchFamily="2" charset="-122"/>
                <a:ea typeface="华文楷体" panose="02010600040101010101" pitchFamily="2" charset="-122"/>
              </a:rPr>
              <a:t>T</a:t>
            </a:r>
            <a:r>
              <a:rPr lang="en-US" altLang="zh-CN" dirty="0" smtClean="0">
                <a:latin typeface="华文楷体" panose="02010600040101010101" pitchFamily="2" charset="-122"/>
                <a:ea typeface="华文楷体" panose="02010600040101010101" pitchFamily="2" charset="-122"/>
              </a:rPr>
              <a:t>otal </a:t>
            </a:r>
            <a:r>
              <a:rPr lang="en-US" altLang="zh-CN" dirty="0" err="1">
                <a:latin typeface="华文楷体" panose="02010600040101010101" pitchFamily="2" charset="-122"/>
                <a:ea typeface="华文楷体" panose="02010600040101010101" pitchFamily="2" charset="-122"/>
              </a:rPr>
              <a:t>P</a:t>
            </a:r>
            <a:r>
              <a:rPr lang="en-US" altLang="zh-CN" dirty="0" err="1" smtClean="0">
                <a:latin typeface="华文楷体" panose="02010600040101010101" pitchFamily="2" charset="-122"/>
                <a:ea typeface="华文楷体" panose="02010600040101010101" pitchFamily="2" charset="-122"/>
              </a:rPr>
              <a:t>ss</a:t>
            </a:r>
            <a:r>
              <a:rPr lang="zh-CN" altLang="en-US" dirty="0" smtClean="0">
                <a:latin typeface="华文楷体" panose="02010600040101010101" pitchFamily="2" charset="-122"/>
                <a:ea typeface="华文楷体" panose="02010600040101010101" pitchFamily="2" charset="-122"/>
              </a:rPr>
              <a:t>。所以只需要查看</a:t>
            </a:r>
            <a:r>
              <a:rPr lang="en-US" altLang="zh-CN" dirty="0">
                <a:latin typeface="华文楷体" panose="02010600040101010101" pitchFamily="2" charset="-122"/>
                <a:ea typeface="华文楷体" panose="02010600040101010101" pitchFamily="2" charset="-122"/>
              </a:rPr>
              <a:t>Total </a:t>
            </a:r>
            <a:r>
              <a:rPr lang="en-US" altLang="zh-CN" dirty="0" err="1" smtClean="0">
                <a:latin typeface="华文楷体" panose="02010600040101010101" pitchFamily="2" charset="-122"/>
                <a:ea typeface="华文楷体" panose="02010600040101010101" pitchFamily="2" charset="-122"/>
              </a:rPr>
              <a:t>Pss</a:t>
            </a:r>
            <a:r>
              <a:rPr lang="zh-CN" altLang="en-US" dirty="0" smtClean="0">
                <a:latin typeface="华文楷体" panose="02010600040101010101" pitchFamily="2" charset="-122"/>
                <a:ea typeface="华文楷体" panose="02010600040101010101" pitchFamily="2" charset="-122"/>
              </a:rPr>
              <a:t>就可以查看该应用运行时所占用的内存的大小。</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err="1" smtClean="0">
                <a:latin typeface="华文楷体" panose="02010600040101010101" pitchFamily="2" charset="-122"/>
                <a:ea typeface="华文楷体" panose="02010600040101010101" pitchFamily="2" charset="-122"/>
              </a:rPr>
              <a:t>Pss</a:t>
            </a:r>
            <a:r>
              <a:rPr lang="zh-CN" altLang="en-US" dirty="0" smtClean="0">
                <a:latin typeface="华文楷体" panose="02010600040101010101" pitchFamily="2" charset="-122"/>
                <a:ea typeface="华文楷体" panose="02010600040101010101" pitchFamily="2" charset="-122"/>
              </a:rPr>
              <a:t>：实际使用的物理内存</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smtClean="0"/>
              <a:t>APP </a:t>
            </a:r>
            <a:r>
              <a:rPr lang="zh-CN" altLang="en-US" dirty="0" smtClean="0"/>
              <a:t>占有内存的分配</a:t>
            </a:r>
            <a:endParaRPr lang="zh-CN" altLang="en-US" dirty="0"/>
          </a:p>
        </p:txBody>
      </p:sp>
    </p:spTree>
    <p:extLst>
      <p:ext uri="{BB962C8B-B14F-4D97-AF65-F5344CB8AC3E}">
        <p14:creationId xmlns:p14="http://schemas.microsoft.com/office/powerpoint/2010/main" val="242610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229600" cy="4525963"/>
          </a:xfrm>
        </p:spPr>
        <p:txBody>
          <a:bodyPr>
            <a:normAutofit fontScale="92500" lnSpcReduction="10000"/>
          </a:bodyPr>
          <a:lstStyle/>
          <a:p>
            <a:r>
              <a:rPr lang="zh-CN" altLang="en-US" dirty="0" smtClean="0">
                <a:latin typeface="华文楷体" panose="02010600040101010101" pitchFamily="2" charset="-122"/>
                <a:ea typeface="华文楷体" panose="02010600040101010101" pitchFamily="2" charset="-122"/>
              </a:rPr>
              <a:t>因为</a:t>
            </a:r>
            <a:r>
              <a:rPr lang="en-US" altLang="zh-CN" dirty="0">
                <a:latin typeface="华文楷体" panose="02010600040101010101" pitchFamily="2" charset="-122"/>
                <a:ea typeface="华文楷体" panose="02010600040101010101" pitchFamily="2" charset="-122"/>
              </a:rPr>
              <a:t>Android</a:t>
            </a:r>
            <a:r>
              <a:rPr lang="zh-CN" altLang="en-US" dirty="0">
                <a:latin typeface="华文楷体" panose="02010600040101010101" pitchFamily="2" charset="-122"/>
                <a:ea typeface="华文楷体" panose="02010600040101010101" pitchFamily="2" charset="-122"/>
              </a:rPr>
              <a:t>系统对</a:t>
            </a:r>
            <a:r>
              <a:rPr lang="en-US" altLang="zh-CN" dirty="0" err="1">
                <a:latin typeface="华文楷体" panose="02010600040101010101" pitchFamily="2" charset="-122"/>
                <a:ea typeface="华文楷体" panose="02010600040101010101" pitchFamily="2" charset="-122"/>
              </a:rPr>
              <a:t>dalvik</a:t>
            </a:r>
            <a:r>
              <a:rPr lang="zh-CN" altLang="en-US" dirty="0">
                <a:latin typeface="华文楷体" panose="02010600040101010101" pitchFamily="2" charset="-122"/>
                <a:ea typeface="华文楷体" panose="02010600040101010101" pitchFamily="2" charset="-122"/>
              </a:rPr>
              <a:t>的</a:t>
            </a:r>
            <a:r>
              <a:rPr lang="en-US" altLang="zh-CN" dirty="0" err="1">
                <a:latin typeface="华文楷体" panose="02010600040101010101" pitchFamily="2" charset="-122"/>
                <a:ea typeface="华文楷体" panose="02010600040101010101" pitchFamily="2" charset="-122"/>
              </a:rPr>
              <a:t>vm</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heapsize</a:t>
            </a:r>
            <a:r>
              <a:rPr lang="zh-CN" altLang="en-US" dirty="0">
                <a:latin typeface="华文楷体" panose="02010600040101010101" pitchFamily="2" charset="-122"/>
                <a:ea typeface="华文楷体" panose="02010600040101010101" pitchFamily="2" charset="-122"/>
              </a:rPr>
              <a:t>作了硬性限制，当</a:t>
            </a:r>
            <a:r>
              <a:rPr lang="en-US" altLang="zh-CN" dirty="0">
                <a:latin typeface="华文楷体" panose="02010600040101010101" pitchFamily="2" charset="-122"/>
                <a:ea typeface="华文楷体" panose="02010600040101010101" pitchFamily="2" charset="-122"/>
              </a:rPr>
              <a:t>java</a:t>
            </a:r>
            <a:r>
              <a:rPr lang="zh-CN" altLang="en-US" dirty="0">
                <a:latin typeface="华文楷体" panose="02010600040101010101" pitchFamily="2" charset="-122"/>
                <a:ea typeface="华文楷体" panose="02010600040101010101" pitchFamily="2" charset="-122"/>
              </a:rPr>
              <a:t>进程申请的</a:t>
            </a:r>
            <a:r>
              <a:rPr lang="en-US" altLang="zh-CN" dirty="0">
                <a:latin typeface="华文楷体" panose="02010600040101010101" pitchFamily="2" charset="-122"/>
                <a:ea typeface="华文楷体" panose="02010600040101010101" pitchFamily="2" charset="-122"/>
              </a:rPr>
              <a:t>java</a:t>
            </a:r>
            <a:r>
              <a:rPr lang="zh-CN" altLang="en-US" dirty="0">
                <a:latin typeface="华文楷体" panose="02010600040101010101" pitchFamily="2" charset="-122"/>
                <a:ea typeface="华文楷体" panose="02010600040101010101" pitchFamily="2" charset="-122"/>
              </a:rPr>
              <a:t>空间超过阈值时，就会抛出</a:t>
            </a:r>
            <a:r>
              <a:rPr lang="en-US" altLang="zh-CN" dirty="0" err="1">
                <a:latin typeface="华文楷体" panose="02010600040101010101" pitchFamily="2" charset="-122"/>
                <a:ea typeface="华文楷体" panose="02010600040101010101" pitchFamily="2" charset="-122"/>
              </a:rPr>
              <a:t>OOM</a:t>
            </a:r>
            <a:r>
              <a:rPr lang="zh-CN" altLang="en-US" dirty="0">
                <a:latin typeface="华文楷体" panose="02010600040101010101" pitchFamily="2" charset="-122"/>
                <a:ea typeface="华文楷体" panose="02010600040101010101" pitchFamily="2" charset="-122"/>
              </a:rPr>
              <a:t>异常（这个阈值可以是</a:t>
            </a:r>
            <a:r>
              <a:rPr lang="en-US" altLang="zh-CN" dirty="0">
                <a:latin typeface="华文楷体" panose="02010600040101010101" pitchFamily="2" charset="-122"/>
                <a:ea typeface="华文楷体" panose="02010600040101010101" pitchFamily="2" charset="-122"/>
              </a:rPr>
              <a:t>48M</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24M</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16M</a:t>
            </a:r>
            <a:r>
              <a:rPr lang="zh-CN" altLang="en-US" dirty="0">
                <a:latin typeface="华文楷体" panose="02010600040101010101" pitchFamily="2" charset="-122"/>
                <a:ea typeface="华文楷体" panose="02010600040101010101" pitchFamily="2" charset="-122"/>
              </a:rPr>
              <a:t>等，视机型而 定），可以通过</a:t>
            </a:r>
            <a:r>
              <a:rPr lang="en-US" altLang="zh-CN" dirty="0" err="1">
                <a:latin typeface="华文楷体" panose="02010600040101010101" pitchFamily="2" charset="-122"/>
                <a:ea typeface="华文楷体" panose="02010600040101010101" pitchFamily="2" charset="-122"/>
              </a:rPr>
              <a:t>adb</a:t>
            </a:r>
            <a:r>
              <a:rPr lang="en-US" altLang="zh-CN" dirty="0">
                <a:latin typeface="华文楷体" panose="02010600040101010101" pitchFamily="2" charset="-122"/>
                <a:ea typeface="华文楷体" panose="02010600040101010101" pitchFamily="2" charset="-122"/>
              </a:rPr>
              <a:t> </a:t>
            </a:r>
            <a:r>
              <a:rPr lang="en-US" altLang="zh-CN" dirty="0">
                <a:solidFill>
                  <a:srgbClr val="FF0000"/>
                </a:solidFill>
                <a:latin typeface="华文楷体" panose="02010600040101010101" pitchFamily="2" charset="-122"/>
                <a:ea typeface="华文楷体" panose="02010600040101010101" pitchFamily="2" charset="-122"/>
              </a:rPr>
              <a:t>shell </a:t>
            </a:r>
            <a:r>
              <a:rPr lang="en-US" altLang="zh-CN" dirty="0" err="1">
                <a:solidFill>
                  <a:srgbClr val="FF0000"/>
                </a:solidFill>
                <a:latin typeface="华文楷体" panose="02010600040101010101" pitchFamily="2" charset="-122"/>
                <a:ea typeface="华文楷体" panose="02010600040101010101" pitchFamily="2" charset="-122"/>
              </a:rPr>
              <a:t>getprop</a:t>
            </a:r>
            <a:r>
              <a:rPr lang="en-US" altLang="zh-CN" dirty="0">
                <a:solidFill>
                  <a:srgbClr val="FF0000"/>
                </a:solidFill>
                <a:latin typeface="华文楷体" panose="02010600040101010101" pitchFamily="2" charset="-122"/>
                <a:ea typeface="华文楷体" panose="02010600040101010101" pitchFamily="2" charset="-122"/>
              </a:rPr>
              <a:t> | </a:t>
            </a:r>
            <a:r>
              <a:rPr lang="en-US" altLang="zh-CN" dirty="0" err="1">
                <a:solidFill>
                  <a:srgbClr val="FF0000"/>
                </a:solidFill>
                <a:latin typeface="华文楷体" panose="02010600040101010101" pitchFamily="2" charset="-122"/>
                <a:ea typeface="华文楷体" panose="02010600040101010101" pitchFamily="2" charset="-122"/>
              </a:rPr>
              <a:t>grep</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err="1">
                <a:solidFill>
                  <a:srgbClr val="FF0000"/>
                </a:solidFill>
                <a:latin typeface="华文楷体" panose="02010600040101010101" pitchFamily="2" charset="-122"/>
                <a:ea typeface="华文楷体" panose="02010600040101010101" pitchFamily="2" charset="-122"/>
              </a:rPr>
              <a:t>dalvik.vm.heapgrowthlimit</a:t>
            </a:r>
            <a:r>
              <a:rPr lang="zh-CN" altLang="en-US" dirty="0">
                <a:latin typeface="华文楷体" panose="02010600040101010101" pitchFamily="2" charset="-122"/>
                <a:ea typeface="华文楷体" panose="02010600040101010101" pitchFamily="2" charset="-122"/>
              </a:rPr>
              <a:t>查看此值。</a:t>
            </a:r>
          </a:p>
          <a:p>
            <a:r>
              <a:rPr lang="zh-CN" altLang="en-US" dirty="0" smtClean="0">
                <a:latin typeface="华文楷体" panose="02010600040101010101" pitchFamily="2" charset="-122"/>
                <a:ea typeface="华文楷体" panose="02010600040101010101" pitchFamily="2" charset="-122"/>
              </a:rPr>
              <a:t>程序</a:t>
            </a:r>
            <a:r>
              <a:rPr lang="zh-CN" altLang="en-US" dirty="0">
                <a:latin typeface="华文楷体" panose="02010600040101010101" pitchFamily="2" charset="-122"/>
                <a:ea typeface="华文楷体" panose="02010600040101010101" pitchFamily="2" charset="-122"/>
              </a:rPr>
              <a:t>发生</a:t>
            </a:r>
            <a:r>
              <a:rPr lang="en-US" altLang="zh-CN" dirty="0" err="1">
                <a:latin typeface="华文楷体" panose="02010600040101010101" pitchFamily="2" charset="-122"/>
                <a:ea typeface="华文楷体" panose="02010600040101010101" pitchFamily="2" charset="-122"/>
              </a:rPr>
              <a:t>OMM</a:t>
            </a:r>
            <a:r>
              <a:rPr lang="zh-CN" altLang="en-US" dirty="0">
                <a:latin typeface="华文楷体" panose="02010600040101010101" pitchFamily="2" charset="-122"/>
                <a:ea typeface="华文楷体" panose="02010600040101010101" pitchFamily="2" charset="-122"/>
              </a:rPr>
              <a:t>并不表示</a:t>
            </a:r>
            <a:r>
              <a:rPr lang="en-US" altLang="zh-CN" dirty="0">
                <a:latin typeface="华文楷体" panose="02010600040101010101" pitchFamily="2" charset="-122"/>
                <a:ea typeface="华文楷体" panose="02010600040101010101" pitchFamily="2" charset="-122"/>
              </a:rPr>
              <a:t>RAM</a:t>
            </a:r>
            <a:r>
              <a:rPr lang="zh-CN" altLang="en-US" dirty="0">
                <a:latin typeface="华文楷体" panose="02010600040101010101" pitchFamily="2" charset="-122"/>
                <a:ea typeface="华文楷体" panose="02010600040101010101" pitchFamily="2" charset="-122"/>
              </a:rPr>
              <a:t>不足，而是因为程序申请的</a:t>
            </a:r>
            <a:r>
              <a:rPr lang="en-US" altLang="zh-CN" dirty="0">
                <a:latin typeface="华文楷体" panose="02010600040101010101" pitchFamily="2" charset="-122"/>
                <a:ea typeface="华文楷体" panose="02010600040101010101" pitchFamily="2" charset="-122"/>
              </a:rPr>
              <a:t>java heap</a:t>
            </a:r>
            <a:r>
              <a:rPr lang="zh-CN" altLang="en-US" dirty="0">
                <a:latin typeface="华文楷体" panose="02010600040101010101" pitchFamily="2" charset="-122"/>
                <a:ea typeface="华文楷体" panose="02010600040101010101" pitchFamily="2" charset="-122"/>
              </a:rPr>
              <a:t>对象超过了</a:t>
            </a:r>
            <a:r>
              <a:rPr lang="en-US" altLang="zh-CN" dirty="0" err="1">
                <a:latin typeface="华文楷体" panose="02010600040101010101" pitchFamily="2" charset="-122"/>
                <a:ea typeface="华文楷体" panose="02010600040101010101" pitchFamily="2" charset="-122"/>
              </a:rPr>
              <a:t>dalvik</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vm</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heapgrowthlimit</a:t>
            </a:r>
            <a:r>
              <a:rPr lang="zh-CN" altLang="en-US" dirty="0">
                <a:latin typeface="华文楷体" panose="02010600040101010101" pitchFamily="2" charset="-122"/>
                <a:ea typeface="华文楷体" panose="02010600040101010101" pitchFamily="2" charset="-122"/>
              </a:rPr>
              <a:t>。也就是说，在</a:t>
            </a:r>
            <a:r>
              <a:rPr lang="en-US" altLang="zh-CN" dirty="0">
                <a:latin typeface="华文楷体" panose="02010600040101010101" pitchFamily="2" charset="-122"/>
                <a:ea typeface="华文楷体" panose="02010600040101010101" pitchFamily="2" charset="-122"/>
              </a:rPr>
              <a:t>RAM</a:t>
            </a:r>
            <a:r>
              <a:rPr lang="zh-CN" altLang="en-US" dirty="0">
                <a:latin typeface="华文楷体" panose="02010600040101010101" pitchFamily="2" charset="-122"/>
                <a:ea typeface="华文楷体" panose="02010600040101010101" pitchFamily="2" charset="-122"/>
              </a:rPr>
              <a:t>充足的情况下，也可能发生</a:t>
            </a:r>
            <a:r>
              <a:rPr lang="en-US" altLang="zh-CN" dirty="0" err="1">
                <a:latin typeface="华文楷体" panose="02010600040101010101" pitchFamily="2" charset="-122"/>
                <a:ea typeface="华文楷体" panose="02010600040101010101" pitchFamily="2" charset="-122"/>
              </a:rPr>
              <a:t>OOM</a:t>
            </a:r>
            <a:endParaRPr lang="en-US" altLang="zh-CN" dirty="0">
              <a:latin typeface="华文楷体" panose="02010600040101010101" pitchFamily="2" charset="-122"/>
              <a:ea typeface="华文楷体" panose="02010600040101010101" pitchFamily="2" charset="-122"/>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t>Android</a:t>
            </a:r>
            <a:r>
              <a:rPr lang="zh-CN" altLang="en-US" dirty="0"/>
              <a:t>的 </a:t>
            </a:r>
            <a:r>
              <a:rPr lang="en-US" altLang="zh-CN" dirty="0"/>
              <a:t>java</a:t>
            </a:r>
            <a:r>
              <a:rPr lang="zh-CN" altLang="en-US" dirty="0"/>
              <a:t>程序为什么容易出现</a:t>
            </a:r>
            <a:r>
              <a:rPr lang="en-US" altLang="zh-CN" dirty="0" err="1" smtClean="0"/>
              <a:t>OOM</a:t>
            </a:r>
            <a:r>
              <a:rPr lang="en-US" altLang="zh-CN" dirty="0" smtClean="0"/>
              <a:t>?</a:t>
            </a:r>
            <a:endParaRPr lang="zh-CN" altLang="en-US" dirty="0"/>
          </a:p>
        </p:txBody>
      </p:sp>
    </p:spTree>
    <p:extLst>
      <p:ext uri="{BB962C8B-B14F-4D97-AF65-F5344CB8AC3E}">
        <p14:creationId xmlns:p14="http://schemas.microsoft.com/office/powerpoint/2010/main" val="161355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79696"/>
            <a:ext cx="8229600" cy="4525963"/>
          </a:xfrm>
        </p:spPr>
        <p:txBody>
          <a:bodyPr/>
          <a:lstStyle/>
          <a:p>
            <a:r>
              <a:rPr lang="zh-CN" altLang="en-US" dirty="0" smtClean="0">
                <a:latin typeface="华文楷体" panose="02010600040101010101" pitchFamily="2" charset="-122"/>
                <a:ea typeface="华文楷体" panose="02010600040101010101" pitchFamily="2" charset="-122"/>
              </a:rPr>
              <a:t>显示当前时刻的的内存：</a:t>
            </a:r>
            <a:r>
              <a:rPr lang="en-US" altLang="zh-CN" dirty="0" err="1" smtClean="0">
                <a:latin typeface="华文楷体" panose="02010600040101010101" pitchFamily="2" charset="-122"/>
                <a:ea typeface="华文楷体" panose="02010600040101010101" pitchFamily="2" charset="-122"/>
              </a:rPr>
              <a:t>adb</a:t>
            </a:r>
            <a:r>
              <a:rPr lang="en-US" altLang="zh-CN" dirty="0" smtClean="0">
                <a:latin typeface="华文楷体" panose="02010600040101010101" pitchFamily="2" charset="-122"/>
                <a:ea typeface="华文楷体" panose="02010600040101010101" pitchFamily="2" charset="-122"/>
              </a:rPr>
              <a:t> shell </a:t>
            </a:r>
            <a:r>
              <a:rPr lang="en-US" altLang="zh-CN" dirty="0" err="1" smtClean="0">
                <a:latin typeface="华文楷体" panose="02010600040101010101" pitchFamily="2" charset="-122"/>
                <a:ea typeface="华文楷体" panose="02010600040101010101" pitchFamily="2" charset="-122"/>
              </a:rPr>
              <a:t>dumpsys</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meminfo</a:t>
            </a: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pakagename</a:t>
            </a:r>
            <a:r>
              <a:rPr lang="zh-CN" altLang="en-US" dirty="0" smtClean="0">
                <a:latin typeface="华文楷体" panose="02010600040101010101" pitchFamily="2" charset="-122"/>
                <a:ea typeface="华文楷体" panose="02010600040101010101" pitchFamily="2" charset="-122"/>
              </a:rPr>
              <a:t>，重点关注两个指标</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t>DDMS</a:t>
            </a:r>
            <a:endParaRPr lang="zh-CN" altLang="en-US" dirty="0"/>
          </a:p>
        </p:txBody>
      </p:sp>
      <p:sp>
        <p:nvSpPr>
          <p:cNvPr id="3" name="标题 2"/>
          <p:cNvSpPr>
            <a:spLocks noGrp="1"/>
          </p:cNvSpPr>
          <p:nvPr>
            <p:ph type="title"/>
          </p:nvPr>
        </p:nvSpPr>
        <p:spPr/>
        <p:txBody>
          <a:bodyPr/>
          <a:lstStyle/>
          <a:p>
            <a:r>
              <a:rPr lang="zh-CN" altLang="en-US" dirty="0" smtClean="0"/>
              <a:t>如何查看占用的内存情况</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132856"/>
            <a:ext cx="58769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634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24744"/>
            <a:ext cx="8229600" cy="4525963"/>
          </a:xfrm>
        </p:spPr>
        <p:txBody>
          <a:bodyPr>
            <a:normAutofit lnSpcReduction="10000"/>
          </a:bodyPr>
          <a:lstStyle/>
          <a:p>
            <a:pPr marL="0" indent="0">
              <a:buNone/>
            </a:pPr>
            <a:r>
              <a:rPr lang="en-US" altLang="zh-CN" dirty="0" smtClean="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adb</a:t>
            </a:r>
            <a:r>
              <a:rPr lang="en-US" altLang="zh-CN" dirty="0">
                <a:latin typeface="华文楷体" panose="02010600040101010101" pitchFamily="2" charset="-122"/>
                <a:ea typeface="华文楷体" panose="02010600040101010101" pitchFamily="2" charset="-122"/>
              </a:rPr>
              <a:t> shell </a:t>
            </a:r>
            <a:r>
              <a:rPr lang="en-US" altLang="zh-CN" dirty="0" err="1">
                <a:latin typeface="华文楷体" panose="02010600040101010101" pitchFamily="2" charset="-122"/>
                <a:ea typeface="华文楷体" panose="02010600040101010101" pitchFamily="2" charset="-122"/>
              </a:rPr>
              <a:t>dumpsys</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meminfo</a:t>
            </a: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com.example.android.connectmananger</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smtClean="0">
                <a:latin typeface="华文楷体" panose="02010600040101010101" pitchFamily="2" charset="-122"/>
                <a:ea typeface="华文楷体" panose="02010600040101010101" pitchFamily="2" charset="-122"/>
              </a:rPr>
              <a:t>2. </a:t>
            </a:r>
            <a:r>
              <a:rPr lang="en-US" altLang="zh-CN" dirty="0" err="1" smtClean="0">
                <a:latin typeface="华文楷体" panose="02010600040101010101" pitchFamily="2" charset="-122"/>
                <a:ea typeface="华文楷体" panose="02010600040101010101" pitchFamily="2" charset="-122"/>
              </a:rPr>
              <a:t>adb</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shell</a:t>
            </a:r>
          </a:p>
          <a:p>
            <a:pPr marL="0" indent="0">
              <a:buNone/>
            </a:pPr>
            <a:r>
              <a:rPr lang="en-US" altLang="zh-CN" dirty="0" smtClean="0">
                <a:latin typeface="华文楷体" panose="02010600040101010101" pitchFamily="2" charset="-122"/>
                <a:ea typeface="华文楷体" panose="02010600040101010101" pitchFamily="2" charset="-122"/>
              </a:rPr>
              <a:t>3. </a:t>
            </a:r>
            <a:r>
              <a:rPr lang="en-US" altLang="zh-CN" dirty="0" err="1">
                <a:latin typeface="华文楷体" panose="02010600040101010101" pitchFamily="2" charset="-122"/>
                <a:ea typeface="华文楷体" panose="02010600040101010101" pitchFamily="2" charset="-122"/>
              </a:rPr>
              <a:t>getprop</a:t>
            </a:r>
            <a:r>
              <a:rPr lang="en-US" altLang="zh-CN" dirty="0">
                <a:latin typeface="华文楷体" panose="02010600040101010101" pitchFamily="2" charset="-122"/>
                <a:ea typeface="华文楷体" panose="02010600040101010101" pitchFamily="2" charset="-122"/>
              </a:rPr>
              <a:t> | </a:t>
            </a:r>
            <a:r>
              <a:rPr lang="en-US" altLang="zh-CN" dirty="0" err="1">
                <a:latin typeface="华文楷体" panose="02010600040101010101" pitchFamily="2" charset="-122"/>
                <a:ea typeface="华文楷体" panose="02010600040101010101" pitchFamily="2" charset="-122"/>
              </a:rPr>
              <a:t>grep</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dalvik.vm.heapgrowthlimit</a:t>
            </a:r>
            <a:r>
              <a:rPr lang="zh-CN" altLang="en-US" dirty="0">
                <a:latin typeface="华文楷体" panose="02010600040101010101" pitchFamily="2" charset="-122"/>
                <a:ea typeface="华文楷体" panose="02010600040101010101" pitchFamily="2" charset="-122"/>
              </a:rPr>
              <a:t>查看</a:t>
            </a:r>
            <a:r>
              <a:rPr lang="zh-CN" altLang="en-US" dirty="0" smtClean="0">
                <a:latin typeface="华文楷体" panose="02010600040101010101" pitchFamily="2" charset="-122"/>
                <a:ea typeface="华文楷体" panose="02010600040101010101" pitchFamily="2" charset="-122"/>
              </a:rPr>
              <a:t>单个应用的最大</a:t>
            </a:r>
            <a:r>
              <a:rPr lang="zh-CN" altLang="en-US" dirty="0">
                <a:latin typeface="华文楷体" panose="02010600040101010101" pitchFamily="2" charset="-122"/>
                <a:ea typeface="华文楷体" panose="02010600040101010101" pitchFamily="2" charset="-122"/>
              </a:rPr>
              <a:t>内存限制（</a:t>
            </a:r>
            <a:r>
              <a:rPr lang="en-US" altLang="zh-CN" dirty="0" err="1">
                <a:latin typeface="华文楷体" panose="02010600040101010101" pitchFamily="2" charset="-122"/>
                <a:ea typeface="华文楷体" panose="02010600040101010101" pitchFamily="2" charset="-122"/>
              </a:rPr>
              <a:t>meminfo</a:t>
            </a:r>
            <a:r>
              <a:rPr lang="zh-CN" altLang="en-US" dirty="0">
                <a:latin typeface="华文楷体" panose="02010600040101010101" pitchFamily="2" charset="-122"/>
                <a:ea typeface="华文楷体" panose="02010600040101010101" pitchFamily="2" charset="-122"/>
              </a:rPr>
              <a:t>里面的</a:t>
            </a:r>
            <a:r>
              <a:rPr lang="en-US" altLang="zh-CN" dirty="0" err="1">
                <a:latin typeface="华文楷体" panose="02010600040101010101" pitchFamily="2" charset="-122"/>
                <a:ea typeface="华文楷体" panose="02010600040101010101" pitchFamily="2" charset="-122"/>
              </a:rPr>
              <a:t>dalvik</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heap size</a:t>
            </a:r>
            <a:r>
              <a:rPr lang="zh-CN" altLang="en-US" dirty="0">
                <a:latin typeface="华文楷体" panose="02010600040101010101" pitchFamily="2" charset="-122"/>
                <a:ea typeface="华文楷体" panose="02010600040101010101" pitchFamily="2" charset="-122"/>
              </a:rPr>
              <a:t>的最大值超过，就可能会发生</a:t>
            </a:r>
            <a:r>
              <a:rPr lang="en-US" altLang="zh-CN" dirty="0" err="1">
                <a:latin typeface="华文楷体" panose="02010600040101010101" pitchFamily="2" charset="-122"/>
                <a:ea typeface="华文楷体" panose="02010600040101010101" pitchFamily="2" charset="-122"/>
              </a:rPr>
              <a:t>OOM</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err="1" smtClean="0">
                <a:latin typeface="华文楷体" panose="02010600040101010101" pitchFamily="2" charset="-122"/>
                <a:ea typeface="华文楷体" panose="02010600040101010101" pitchFamily="2" charset="-122"/>
              </a:rPr>
              <a:t>adb</a:t>
            </a:r>
            <a:r>
              <a:rPr lang="en-US" altLang="zh-CN" dirty="0" smtClean="0">
                <a:latin typeface="华文楷体" panose="02010600040101010101" pitchFamily="2" charset="-122"/>
                <a:ea typeface="华文楷体" panose="02010600040101010101" pitchFamily="2" charset="-122"/>
              </a:rPr>
              <a:t> shell . </a:t>
            </a:r>
            <a:r>
              <a:rPr lang="en-US" altLang="zh-CN" dirty="0" err="1" smtClean="0">
                <a:latin typeface="华文楷体" panose="02010600040101010101" pitchFamily="2" charset="-122"/>
                <a:ea typeface="华文楷体" panose="02010600040101010101" pitchFamily="2" charset="-122"/>
              </a:rPr>
              <a:t>getprop</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grep</a:t>
            </a: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dalvik.vm.heapsize</a:t>
            </a:r>
            <a:r>
              <a:rPr lang="zh-CN" altLang="en-US" dirty="0" smtClean="0">
                <a:latin typeface="华文楷体" panose="02010600040101010101" pitchFamily="2" charset="-122"/>
                <a:ea typeface="华文楷体" panose="02010600040101010101" pitchFamily="2" charset="-122"/>
              </a:rPr>
              <a:t>单个虚拟机最大的内存限制。</a:t>
            </a:r>
            <a:endParaRPr lang="en-US" altLang="zh-CN" dirty="0" smtClean="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使用步骤</a:t>
            </a:r>
            <a:endParaRPr lang="zh-CN" altLang="en-US" dirty="0"/>
          </a:p>
        </p:txBody>
      </p:sp>
    </p:spTree>
    <p:extLst>
      <p:ext uri="{BB962C8B-B14F-4D97-AF65-F5344CB8AC3E}">
        <p14:creationId xmlns:p14="http://schemas.microsoft.com/office/powerpoint/2010/main" val="213975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4525963"/>
          </a:xfrm>
        </p:spPr>
        <p:txBody>
          <a:bodyPr>
            <a:noAutofit/>
          </a:bodyPr>
          <a:lstStyle/>
          <a:p>
            <a:pPr marL="514350" indent="-514350">
              <a:buFont typeface="+mj-lt"/>
              <a:buAutoNum type="arabicPeriod"/>
            </a:pPr>
            <a:r>
              <a:rPr lang="zh-CN" altLang="en-US" sz="2000" dirty="0" smtClean="0">
                <a:latin typeface="华文楷体" panose="02010600040101010101" pitchFamily="2" charset="-122"/>
                <a:ea typeface="华文楷体" panose="02010600040101010101" pitchFamily="2" charset="-122"/>
              </a:rPr>
              <a:t>启动</a:t>
            </a:r>
            <a:r>
              <a:rPr lang="en-US" altLang="zh-CN" sz="2000" dirty="0" smtClean="0">
                <a:latin typeface="华文楷体" panose="02010600040101010101" pitchFamily="2" charset="-122"/>
                <a:ea typeface="华文楷体" panose="02010600040101010101" pitchFamily="2" charset="-122"/>
              </a:rPr>
              <a:t>app</a:t>
            </a:r>
            <a:r>
              <a:rPr lang="zh-CN" altLang="en-US" sz="2000" dirty="0" smtClean="0">
                <a:latin typeface="华文楷体" panose="02010600040101010101" pitchFamily="2" charset="-122"/>
                <a:ea typeface="华文楷体" panose="02010600040101010101" pitchFamily="2" charset="-122"/>
              </a:rPr>
              <a:t>，进行操作</a:t>
            </a:r>
            <a:endParaRPr lang="en-US" altLang="zh-CN" sz="2000"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en-US" altLang="zh-CN" sz="2000" dirty="0" err="1" smtClean="0">
                <a:latin typeface="华文楷体" panose="02010600040101010101" pitchFamily="2" charset="-122"/>
                <a:ea typeface="华文楷体" panose="02010600040101010101" pitchFamily="2" charset="-122"/>
              </a:rPr>
              <a:t>DDMS</a:t>
            </a:r>
            <a:r>
              <a:rPr lang="en-US" altLang="zh-CN" sz="2000" dirty="0" smtClean="0">
                <a:latin typeface="华文楷体" panose="02010600040101010101" pitchFamily="2" charset="-122"/>
                <a:ea typeface="华文楷体" panose="02010600040101010101" pitchFamily="2" charset="-122"/>
              </a:rPr>
              <a:t> &gt; Update Heap</a:t>
            </a:r>
          </a:p>
          <a:p>
            <a:pPr marL="514350" indent="-514350">
              <a:buFont typeface="+mj-lt"/>
              <a:buAutoNum type="arabicPeriod"/>
            </a:pPr>
            <a:r>
              <a:rPr lang="zh-CN" altLang="en-US" sz="2000" dirty="0" smtClean="0">
                <a:latin typeface="华文楷体" panose="02010600040101010101" pitchFamily="2" charset="-122"/>
                <a:ea typeface="华文楷体" panose="02010600040101010101" pitchFamily="2" charset="-122"/>
              </a:rPr>
              <a:t>点击</a:t>
            </a:r>
            <a:r>
              <a:rPr lang="en-US" altLang="zh-CN" sz="2000" dirty="0" smtClean="0">
                <a:latin typeface="华文楷体" panose="02010600040101010101" pitchFamily="2" charset="-122"/>
                <a:ea typeface="华文楷体" panose="02010600040101010101" pitchFamily="2" charset="-122"/>
              </a:rPr>
              <a:t>GC</a:t>
            </a:r>
            <a:r>
              <a:rPr lang="zh-CN" altLang="en-US" sz="2000" dirty="0" smtClean="0">
                <a:latin typeface="华文楷体" panose="02010600040101010101" pitchFamily="2" charset="-122"/>
                <a:ea typeface="华文楷体" panose="02010600040101010101" pitchFamily="2" charset="-122"/>
              </a:rPr>
              <a:t>，之后观察</a:t>
            </a:r>
            <a:r>
              <a:rPr lang="en-US" altLang="zh-CN" sz="2000" dirty="0" smtClean="0">
                <a:latin typeface="华文楷体" panose="02010600040101010101" pitchFamily="2" charset="-122"/>
                <a:ea typeface="华文楷体" panose="02010600040101010101" pitchFamily="2" charset="-122"/>
              </a:rPr>
              <a:t>heap</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data object-&gt;Total Size</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sz="2000" dirty="0" smtClean="0">
                <a:latin typeface="华文楷体" panose="02010600040101010101" pitchFamily="2" charset="-122"/>
                <a:ea typeface="华文楷体" panose="02010600040101010101" pitchFamily="2" charset="-122"/>
              </a:rPr>
              <a:t>继续操作</a:t>
            </a:r>
            <a:r>
              <a:rPr lang="en-US" altLang="zh-CN" sz="2000" dirty="0" smtClean="0">
                <a:latin typeface="华文楷体" panose="02010600040101010101" pitchFamily="2" charset="-122"/>
                <a:ea typeface="华文楷体" panose="02010600040101010101" pitchFamily="2" charset="-122"/>
              </a:rPr>
              <a:t>app</a:t>
            </a:r>
          </a:p>
          <a:p>
            <a:pPr marL="514350" indent="-514350">
              <a:buFont typeface="+mj-lt"/>
              <a:buAutoNum type="arabicPeriod"/>
            </a:pPr>
            <a:r>
              <a:rPr lang="en-US" altLang="zh-CN" sz="2000" dirty="0" smtClean="0">
                <a:latin typeface="华文楷体" panose="02010600040101010101" pitchFamily="2" charset="-122"/>
                <a:ea typeface="华文楷体" panose="02010600040101010101" pitchFamily="2" charset="-122"/>
              </a:rPr>
              <a:t>dump heap</a:t>
            </a:r>
          </a:p>
          <a:p>
            <a:pPr marL="514350" indent="-514350">
              <a:buFont typeface="+mj-lt"/>
              <a:buAutoNum type="arabicPeriod"/>
            </a:pPr>
            <a:r>
              <a:rPr lang="en-US" altLang="zh-CN" sz="2000" dirty="0" err="1" smtClean="0">
                <a:latin typeface="华文楷体" panose="02010600040101010101" pitchFamily="2" charset="-122"/>
                <a:ea typeface="华文楷体" panose="02010600040101010101" pitchFamily="2" charset="-122"/>
              </a:rPr>
              <a:t>hprof-conv</a:t>
            </a:r>
            <a:r>
              <a:rPr lang="zh-CN" altLang="en-US" sz="2000" dirty="0" smtClean="0">
                <a:latin typeface="华文楷体" panose="02010600040101010101" pitchFamily="2" charset="-122"/>
                <a:ea typeface="华文楷体" panose="02010600040101010101" pitchFamily="2" charset="-122"/>
              </a:rPr>
              <a:t>转化</a:t>
            </a:r>
            <a:endParaRPr lang="en-US" altLang="zh-CN" sz="2000"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en-US" altLang="zh-CN" sz="2000" dirty="0" smtClean="0">
                <a:latin typeface="华文楷体" panose="02010600040101010101" pitchFamily="2" charset="-122"/>
                <a:ea typeface="华文楷体" panose="02010600040101010101" pitchFamily="2" charset="-122"/>
              </a:rPr>
              <a:t>MAT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Histogram</a:t>
            </a:r>
            <a:r>
              <a:rPr lang="zh-CN" altLang="en-US" sz="2000" dirty="0" smtClean="0">
                <a:latin typeface="华文楷体" panose="02010600040101010101" pitchFamily="2" charset="-122"/>
                <a:ea typeface="华文楷体" panose="02010600040101010101" pitchFamily="2" charset="-122"/>
              </a:rPr>
              <a:t>视图</a:t>
            </a:r>
            <a:r>
              <a:rPr lang="en-US" altLang="zh-CN" sz="2000" dirty="0" smtClean="0">
                <a:latin typeface="华文楷体" panose="02010600040101010101" pitchFamily="2" charset="-122"/>
                <a:ea typeface="华文楷体" panose="02010600040101010101" pitchFamily="2" charset="-122"/>
              </a:rPr>
              <a:t>&gt;shallow heap</a:t>
            </a:r>
            <a:r>
              <a:rPr lang="zh-CN" altLang="en-US" sz="2000" dirty="0" smtClean="0">
                <a:latin typeface="华文楷体" panose="02010600040101010101" pitchFamily="2" charset="-122"/>
                <a:ea typeface="华文楷体" panose="02010600040101010101" pitchFamily="2" charset="-122"/>
              </a:rPr>
              <a:t>排序</a:t>
            </a:r>
            <a:r>
              <a:rPr lang="en-US" altLang="zh-CN" sz="2000" dirty="0" smtClean="0">
                <a:latin typeface="华文楷体" panose="02010600040101010101" pitchFamily="2" charset="-122"/>
                <a:ea typeface="华文楷体" panose="02010600040101010101" pitchFamily="2" charset="-122"/>
              </a:rPr>
              <a:t>&gt;List Objects&gt;with incoming reference&gt;</a:t>
            </a:r>
            <a:r>
              <a:rPr lang="en-US" altLang="zh-CN" sz="2000" dirty="0" err="1" smtClean="0">
                <a:latin typeface="华文楷体" panose="02010600040101010101" pitchFamily="2" charset="-122"/>
                <a:ea typeface="华文楷体" panose="02010600040101010101" pitchFamily="2" charset="-122"/>
              </a:rPr>
              <a:t>gc</a:t>
            </a:r>
            <a:r>
              <a:rPr lang="en-US" altLang="zh-CN" sz="2000" dirty="0" smtClean="0">
                <a:latin typeface="华文楷体" panose="02010600040101010101" pitchFamily="2" charset="-122"/>
                <a:ea typeface="华文楷体" panose="02010600040101010101" pitchFamily="2" charset="-122"/>
              </a:rPr>
              <a:t> roots</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marL="0" indent="0">
              <a:buNone/>
            </a:pPr>
            <a:r>
              <a:rPr lang="zh-CN" altLang="en-US" sz="2000" dirty="0" smtClean="0">
                <a:latin typeface="华文楷体" panose="02010600040101010101" pitchFamily="2" charset="-122"/>
                <a:ea typeface="华文楷体" panose="02010600040101010101" pitchFamily="2" charset="-122"/>
              </a:rPr>
              <a:t>正常情况：</a:t>
            </a:r>
            <a:r>
              <a:rPr lang="en-US" altLang="zh-CN" sz="2000" dirty="0" smtClean="0">
                <a:latin typeface="华文楷体" panose="02010600040101010101" pitchFamily="2" charset="-122"/>
                <a:ea typeface="华文楷体" panose="02010600040101010101" pitchFamily="2" charset="-122"/>
              </a:rPr>
              <a:t>Total Size</a:t>
            </a:r>
            <a:r>
              <a:rPr lang="zh-CN" altLang="en-US" sz="2000" dirty="0" smtClean="0">
                <a:latin typeface="华文楷体" panose="02010600040101010101" pitchFamily="2" charset="-122"/>
                <a:ea typeface="华文楷体" panose="02010600040101010101" pitchFamily="2" charset="-122"/>
              </a:rPr>
              <a:t>都会稳定在一个有限的范围内，也就是由于程序的代码良好，没有造成对象不被垃圾回收的情况，所以不断操作会不断产生对象，而在虚拟机不断的进行</a:t>
            </a:r>
            <a:r>
              <a:rPr lang="en-US" altLang="zh-CN" sz="2000" dirty="0" smtClean="0">
                <a:latin typeface="华文楷体" panose="02010600040101010101" pitchFamily="2" charset="-122"/>
                <a:ea typeface="华文楷体" panose="02010600040101010101" pitchFamily="2" charset="-122"/>
              </a:rPr>
              <a:t>GC</a:t>
            </a:r>
            <a:r>
              <a:rPr lang="zh-CN" altLang="en-US" sz="2000" dirty="0" smtClean="0">
                <a:latin typeface="华文楷体" panose="02010600040101010101" pitchFamily="2" charset="-122"/>
                <a:ea typeface="华文楷体" panose="02010600040101010101" pitchFamily="2" charset="-122"/>
              </a:rPr>
              <a:t>过程中，这些都会被回收，内存占用量会落到一个稳定的水平。</a:t>
            </a:r>
            <a:endParaRPr lang="en-US" altLang="zh-CN" sz="2000" dirty="0" smtClean="0">
              <a:latin typeface="华文楷体" panose="02010600040101010101" pitchFamily="2" charset="-122"/>
              <a:ea typeface="华文楷体" panose="02010600040101010101" pitchFamily="2" charset="-122"/>
            </a:endParaRPr>
          </a:p>
          <a:p>
            <a:pPr marL="0" indent="0">
              <a:buNone/>
            </a:pPr>
            <a:r>
              <a:rPr lang="zh-CN" altLang="en-US" sz="2000" dirty="0" smtClean="0">
                <a:latin typeface="华文楷体" panose="02010600040101010101" pitchFamily="2" charset="-122"/>
                <a:ea typeface="华文楷体" panose="02010600040101010101" pitchFamily="2" charset="-122"/>
              </a:rPr>
              <a:t>异常情况：如果代码中存在没有释放对象引用的情况，则</a:t>
            </a:r>
            <a:r>
              <a:rPr lang="en-US" altLang="zh-CN" sz="2000" dirty="0">
                <a:latin typeface="华文楷体" panose="02010600040101010101" pitchFamily="2" charset="-122"/>
                <a:ea typeface="华文楷体" panose="02010600040101010101" pitchFamily="2" charset="-122"/>
              </a:rPr>
              <a:t>data </a:t>
            </a:r>
            <a:r>
              <a:rPr lang="en-US" altLang="zh-CN" sz="2000" dirty="0" smtClean="0">
                <a:latin typeface="华文楷体" panose="02010600040101010101" pitchFamily="2" charset="-122"/>
                <a:ea typeface="华文楷体" panose="02010600040101010101" pitchFamily="2" charset="-122"/>
              </a:rPr>
              <a:t>object</a:t>
            </a:r>
            <a:r>
              <a:rPr lang="zh-CN" altLang="en-US" sz="2000" dirty="0" smtClean="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Total </a:t>
            </a:r>
            <a:r>
              <a:rPr lang="en-US" altLang="zh-CN" sz="2000" dirty="0" smtClean="0">
                <a:latin typeface="华文楷体" panose="02010600040101010101" pitchFamily="2" charset="-122"/>
                <a:ea typeface="华文楷体" panose="02010600040101010101" pitchFamily="2" charset="-122"/>
              </a:rPr>
              <a:t>Size</a:t>
            </a:r>
            <a:r>
              <a:rPr lang="zh-CN" altLang="en-US" sz="2000" dirty="0" smtClean="0">
                <a:latin typeface="华文楷体" panose="02010600040101010101" pitchFamily="2" charset="-122"/>
                <a:ea typeface="华文楷体" panose="02010600040101010101" pitchFamily="2" charset="-122"/>
              </a:rPr>
              <a:t>在每次</a:t>
            </a:r>
            <a:r>
              <a:rPr lang="en-US" altLang="zh-CN" sz="2000" dirty="0" smtClean="0">
                <a:latin typeface="华文楷体" panose="02010600040101010101" pitchFamily="2" charset="-122"/>
                <a:ea typeface="华文楷体" panose="02010600040101010101" pitchFamily="2" charset="-122"/>
              </a:rPr>
              <a:t>GC</a:t>
            </a:r>
            <a:r>
              <a:rPr lang="zh-CN" altLang="en-US" sz="2000" dirty="0" smtClean="0">
                <a:latin typeface="华文楷体" panose="02010600040101010101" pitchFamily="2" charset="-122"/>
                <a:ea typeface="华文楷体" panose="02010600040101010101" pitchFamily="2" charset="-122"/>
              </a:rPr>
              <a:t>后不会有明显的回落，随着操作次数的增多</a:t>
            </a:r>
            <a:r>
              <a:rPr lang="en-US" altLang="zh-CN" sz="2000" dirty="0">
                <a:latin typeface="华文楷体" panose="02010600040101010101" pitchFamily="2" charset="-122"/>
                <a:ea typeface="华文楷体" panose="02010600040101010101" pitchFamily="2" charset="-122"/>
              </a:rPr>
              <a:t>Total </a:t>
            </a:r>
            <a:r>
              <a:rPr lang="en-US" altLang="zh-CN" sz="2000" dirty="0" smtClean="0">
                <a:latin typeface="华文楷体" panose="02010600040101010101" pitchFamily="2" charset="-122"/>
                <a:ea typeface="华文楷体" panose="02010600040101010101" pitchFamily="2" charset="-122"/>
              </a:rPr>
              <a:t>Size</a:t>
            </a:r>
            <a:r>
              <a:rPr lang="zh-CN" altLang="en-US" sz="2000" dirty="0" smtClean="0">
                <a:latin typeface="华文楷体" panose="02010600040101010101" pitchFamily="2" charset="-122"/>
                <a:ea typeface="华文楷体" panose="02010600040101010101" pitchFamily="2" charset="-122"/>
              </a:rPr>
              <a:t>的值会越来越大，直到到达一个上限后导致进程被</a:t>
            </a:r>
            <a:r>
              <a:rPr lang="en-US" altLang="zh-CN" sz="2000" dirty="0" smtClean="0">
                <a:latin typeface="华文楷体" panose="02010600040101010101" pitchFamily="2" charset="-122"/>
                <a:ea typeface="华文楷体" panose="02010600040101010101" pitchFamily="2" charset="-122"/>
              </a:rPr>
              <a:t>kill</a:t>
            </a:r>
            <a:r>
              <a:rPr lang="zh-CN" altLang="en-US" sz="2000" dirty="0" smtClean="0">
                <a:latin typeface="华文楷体" panose="02010600040101010101" pitchFamily="2" charset="-122"/>
                <a:ea typeface="华文楷体" panose="02010600040101010101" pitchFamily="2" charset="-122"/>
              </a:rPr>
              <a:t>掉。</a:t>
            </a:r>
            <a:endParaRPr lang="zh-CN" altLang="en-US" sz="20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71305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移动应用的测试范围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内存测试的流程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内存泄漏</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solidFill>
                  <a:srgbClr val="FF0000"/>
                </a:solidFill>
                <a:latin typeface="华文楷体" panose="02010600040101010101" pitchFamily="2" charset="-122"/>
                <a:ea typeface="华文楷体" panose="02010600040101010101" pitchFamily="2" charset="-122"/>
              </a:rPr>
              <a:t>Traceview</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其他工具</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44548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latin typeface="华文楷体" panose="02010600040101010101" pitchFamily="2" charset="-122"/>
                <a:ea typeface="华文楷体" panose="02010600040101010101" pitchFamily="2" charset="-122"/>
              </a:rPr>
              <a:t>移动应用的测试范围</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内存测试的流程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内存泄漏</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Traceview</a:t>
            </a:r>
            <a:endParaRPr lang="en-US" altLang="zh-CN" dirty="0" smtClean="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Emmagee</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a:xfrm>
            <a:off x="0" y="0"/>
            <a:ext cx="8229600"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65617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latin typeface="华文楷体" panose="02010600040101010101" pitchFamily="2" charset="-122"/>
                <a:ea typeface="华文楷体" panose="02010600040101010101" pitchFamily="2" charset="-122"/>
              </a:rPr>
              <a:t>Traceview</a:t>
            </a:r>
            <a:r>
              <a:rPr lang="zh-CN" altLang="en-US" dirty="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android</a:t>
            </a:r>
            <a:r>
              <a:rPr lang="zh-CN" altLang="en-US" dirty="0">
                <a:latin typeface="华文楷体" panose="02010600040101010101" pitchFamily="2" charset="-122"/>
                <a:ea typeface="华文楷体" panose="02010600040101010101" pitchFamily="2" charset="-122"/>
              </a:rPr>
              <a:t>平台配备的一个很好的性能分析工具。它可以通过图形界面的方式让我们了解我们要跟踪的程序的性能，并且能具体到</a:t>
            </a:r>
            <a:r>
              <a:rPr lang="en-US" altLang="zh-CN" dirty="0">
                <a:latin typeface="华文楷体" panose="02010600040101010101" pitchFamily="2" charset="-122"/>
                <a:ea typeface="华文楷体" panose="02010600040101010101" pitchFamily="2" charset="-122"/>
              </a:rPr>
              <a:t>method</a:t>
            </a:r>
            <a:r>
              <a:rPr lang="zh-CN" altLang="en-US" dirty="0">
                <a:latin typeface="华文楷体" panose="02010600040101010101" pitchFamily="2" charset="-122"/>
                <a:ea typeface="华文楷体" panose="02010600040101010101" pitchFamily="2" charset="-122"/>
              </a:rPr>
              <a:t>。</a:t>
            </a:r>
          </a:p>
        </p:txBody>
      </p:sp>
      <p:sp>
        <p:nvSpPr>
          <p:cNvPr id="2" name="标题 1"/>
          <p:cNvSpPr>
            <a:spLocks noGrp="1"/>
          </p:cNvSpPr>
          <p:nvPr>
            <p:ph type="title"/>
          </p:nvPr>
        </p:nvSpPr>
        <p:spPr/>
        <p:txBody>
          <a:bodyPr>
            <a:normAutofit/>
          </a:bodyPr>
          <a:lstStyle/>
          <a:p>
            <a:r>
              <a:rPr lang="en-US" altLang="zh-CN" b="1" dirty="0" err="1" smtClean="0">
                <a:latin typeface="华文楷体" panose="02010600040101010101" pitchFamily="2" charset="-122"/>
                <a:ea typeface="华文楷体" panose="02010600040101010101" pitchFamily="2" charset="-122"/>
              </a:rPr>
              <a:t>TraceView</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05690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217443"/>
          </a:xfrm>
        </p:spPr>
        <p:txBody>
          <a:bodyPr>
            <a:normAutofit fontScale="77500" lnSpcReduction="20000"/>
          </a:bodyPr>
          <a:lstStyle/>
          <a:p>
            <a:pPr marL="0" indent="0">
              <a:buNone/>
            </a:pPr>
            <a:r>
              <a:rPr lang="en-US" altLang="zh-CN" sz="3100" dirty="0">
                <a:latin typeface="华文楷体" panose="02010600040101010101" pitchFamily="2" charset="-122"/>
                <a:ea typeface="华文楷体" panose="02010600040101010101" pitchFamily="2" charset="-122"/>
              </a:rPr>
              <a:t>1.</a:t>
            </a:r>
            <a:r>
              <a:rPr lang="zh-CN" altLang="en-US" sz="3100" dirty="0">
                <a:latin typeface="华文楷体" panose="02010600040101010101" pitchFamily="2" charset="-122"/>
                <a:ea typeface="华文楷体" panose="02010600040101010101" pitchFamily="2" charset="-122"/>
              </a:rPr>
              <a:t>最简单的方式就是直接打开</a:t>
            </a:r>
            <a:r>
              <a:rPr lang="en-US" altLang="zh-CN" sz="3100" dirty="0" err="1">
                <a:latin typeface="华文楷体" panose="02010600040101010101" pitchFamily="2" charset="-122"/>
                <a:ea typeface="华文楷体" panose="02010600040101010101" pitchFamily="2" charset="-122"/>
              </a:rPr>
              <a:t>DDMS</a:t>
            </a:r>
            <a:r>
              <a:rPr lang="zh-CN" altLang="en-US" sz="3100" dirty="0">
                <a:latin typeface="华文楷体" panose="02010600040101010101" pitchFamily="2" charset="-122"/>
                <a:ea typeface="华文楷体" panose="02010600040101010101" pitchFamily="2" charset="-122"/>
              </a:rPr>
              <a:t>，选择一个进程，然后按上面的“</a:t>
            </a:r>
            <a:r>
              <a:rPr lang="en-US" altLang="zh-CN" sz="3100" dirty="0">
                <a:latin typeface="华文楷体" panose="02010600040101010101" pitchFamily="2" charset="-122"/>
                <a:ea typeface="华文楷体" panose="02010600040101010101" pitchFamily="2" charset="-122"/>
              </a:rPr>
              <a:t>Start Method Profiling”</a:t>
            </a:r>
            <a:r>
              <a:rPr lang="zh-CN" altLang="en-US" sz="3100" dirty="0">
                <a:latin typeface="华文楷体" panose="02010600040101010101" pitchFamily="2" charset="-122"/>
                <a:ea typeface="华文楷体" panose="02010600040101010101" pitchFamily="2" charset="-122"/>
              </a:rPr>
              <a:t>按钮，等红色小点变成黑色以后就表示</a:t>
            </a:r>
            <a:r>
              <a:rPr lang="en-US" altLang="zh-CN" sz="3100" dirty="0" err="1">
                <a:latin typeface="华文楷体" panose="02010600040101010101" pitchFamily="2" charset="-122"/>
                <a:ea typeface="华文楷体" panose="02010600040101010101" pitchFamily="2" charset="-122"/>
              </a:rPr>
              <a:t>TraceView</a:t>
            </a:r>
            <a:r>
              <a:rPr lang="zh-CN" altLang="en-US" sz="3100" dirty="0">
                <a:latin typeface="华文楷体" panose="02010600040101010101" pitchFamily="2" charset="-122"/>
                <a:ea typeface="华文楷体" panose="02010600040101010101" pitchFamily="2" charset="-122"/>
              </a:rPr>
              <a:t>已经开始工作了。然后可以滑动一下列表。操作最好不要超过</a:t>
            </a:r>
            <a:r>
              <a:rPr lang="en-US" altLang="zh-CN" sz="3100" dirty="0">
                <a:latin typeface="华文楷体" panose="02010600040101010101" pitchFamily="2" charset="-122"/>
                <a:ea typeface="华文楷体" panose="02010600040101010101" pitchFamily="2" charset="-122"/>
              </a:rPr>
              <a:t>5s</a:t>
            </a:r>
            <a:r>
              <a:rPr lang="zh-CN" altLang="en-US" sz="3100" dirty="0">
                <a:latin typeface="华文楷体" panose="02010600040101010101" pitchFamily="2" charset="-122"/>
                <a:ea typeface="华文楷体" panose="02010600040101010101" pitchFamily="2" charset="-122"/>
              </a:rPr>
              <a:t>，因为最好是进行小范围的性能测试。然后再按一下刚才按的按钮，等一会就会出现上面这幅图，然后就可以开始分析了。</a:t>
            </a:r>
            <a:endParaRPr lang="en-US" altLang="zh-CN" sz="3100" dirty="0">
              <a:latin typeface="华文楷体" panose="02010600040101010101" pitchFamily="2" charset="-122"/>
              <a:ea typeface="华文楷体" panose="02010600040101010101" pitchFamily="2" charset="-122"/>
            </a:endParaRPr>
          </a:p>
          <a:p>
            <a:pPr marL="0" indent="0">
              <a:buNone/>
            </a:pPr>
            <a:r>
              <a:rPr lang="zh-CN" altLang="en-US" sz="3100" dirty="0">
                <a:latin typeface="华文楷体" panose="02010600040101010101" pitchFamily="2" charset="-122"/>
                <a:ea typeface="华文楷体" panose="02010600040101010101" pitchFamily="2" charset="-122"/>
              </a:rPr>
              <a:t>适合于</a:t>
            </a:r>
            <a:r>
              <a:rPr lang="zh-CN" altLang="en-US" sz="3100" dirty="0" smtClean="0">
                <a:latin typeface="华文楷体" panose="02010600040101010101" pitchFamily="2" charset="-122"/>
                <a:ea typeface="华文楷体" panose="02010600040101010101" pitchFamily="2" charset="-122"/>
              </a:rPr>
              <a:t>检测某</a:t>
            </a:r>
            <a:r>
              <a:rPr lang="zh-CN" altLang="en-US" sz="3100" dirty="0">
                <a:latin typeface="华文楷体" panose="02010600040101010101" pitchFamily="2" charset="-122"/>
                <a:ea typeface="华文楷体" panose="02010600040101010101" pitchFamily="2" charset="-122"/>
              </a:rPr>
              <a:t>一个</a:t>
            </a:r>
            <a:r>
              <a:rPr lang="zh-CN" altLang="en-US" sz="3100" dirty="0" smtClean="0">
                <a:latin typeface="华文楷体" panose="02010600040101010101" pitchFamily="2" charset="-122"/>
                <a:ea typeface="华文楷体" panose="02010600040101010101" pitchFamily="2" charset="-122"/>
              </a:rPr>
              <a:t>操作的性能</a:t>
            </a:r>
            <a:endParaRPr lang="zh-CN" altLang="en-US" sz="3100" dirty="0">
              <a:latin typeface="华文楷体" panose="02010600040101010101" pitchFamily="2" charset="-122"/>
              <a:ea typeface="华文楷体" panose="02010600040101010101" pitchFamily="2" charset="-122"/>
            </a:endParaRPr>
          </a:p>
          <a:p>
            <a:pPr marL="0" indent="0">
              <a:buNone/>
            </a:pPr>
            <a:r>
              <a:rPr lang="en-US" altLang="zh-CN" sz="3100" dirty="0">
                <a:latin typeface="华文楷体" panose="02010600040101010101" pitchFamily="2" charset="-122"/>
                <a:ea typeface="华文楷体" panose="02010600040101010101" pitchFamily="2" charset="-122"/>
              </a:rPr>
              <a:t>2</a:t>
            </a:r>
            <a:r>
              <a:rPr lang="en-US" altLang="zh-CN" sz="3100" dirty="0" smtClean="0">
                <a:latin typeface="华文楷体" panose="02010600040101010101" pitchFamily="2" charset="-122"/>
                <a:ea typeface="华文楷体" panose="02010600040101010101" pitchFamily="2" charset="-122"/>
              </a:rPr>
              <a:t>.</a:t>
            </a:r>
            <a:r>
              <a:rPr lang="zh-CN" altLang="en-US" sz="3100" dirty="0" smtClean="0">
                <a:latin typeface="华文楷体" panose="02010600040101010101" pitchFamily="2" charset="-122"/>
                <a:ea typeface="华文楷体" panose="02010600040101010101" pitchFamily="2" charset="-122"/>
              </a:rPr>
              <a:t>开发人员在使用关键代码前使用</a:t>
            </a:r>
            <a:r>
              <a:rPr lang="en-US" altLang="zh-CN" sz="3100" dirty="0" err="1" smtClean="0">
                <a:latin typeface="华文楷体" panose="02010600040101010101" pitchFamily="2" charset="-122"/>
                <a:ea typeface="华文楷体" panose="02010600040101010101" pitchFamily="2" charset="-122"/>
              </a:rPr>
              <a:t>android.os.Debug.startMethodTracing</a:t>
            </a:r>
            <a:r>
              <a:rPr lang="en-US" altLang="zh-CN" sz="3100" dirty="0">
                <a:latin typeface="华文楷体" panose="02010600040101010101" pitchFamily="2" charset="-122"/>
                <a:ea typeface="华文楷体" panose="02010600040101010101" pitchFamily="2" charset="-122"/>
              </a:rPr>
              <a:t>();</a:t>
            </a:r>
            <a:r>
              <a:rPr lang="zh-CN" altLang="en-US" sz="3100" dirty="0">
                <a:latin typeface="华文楷体" panose="02010600040101010101" pitchFamily="2" charset="-122"/>
                <a:ea typeface="华文楷体" panose="02010600040101010101" pitchFamily="2" charset="-122"/>
              </a:rPr>
              <a:t>和</a:t>
            </a:r>
            <a:r>
              <a:rPr lang="en-US" altLang="zh-CN" sz="3100" dirty="0" err="1">
                <a:latin typeface="华文楷体" panose="02010600040101010101" pitchFamily="2" charset="-122"/>
                <a:ea typeface="华文楷体" panose="02010600040101010101" pitchFamily="2" charset="-122"/>
              </a:rPr>
              <a:t>android.os.Debug.stopMethodTracing</a:t>
            </a:r>
            <a:r>
              <a:rPr lang="en-US" altLang="zh-CN" sz="3100" dirty="0">
                <a:latin typeface="华文楷体" panose="02010600040101010101" pitchFamily="2" charset="-122"/>
                <a:ea typeface="华文楷体" panose="02010600040101010101" pitchFamily="2" charset="-122"/>
              </a:rPr>
              <a:t>();</a:t>
            </a:r>
            <a:r>
              <a:rPr lang="zh-CN" altLang="en-US" sz="3100" dirty="0">
                <a:latin typeface="华文楷体" panose="02010600040101010101" pitchFamily="2" charset="-122"/>
                <a:ea typeface="华文楷体" panose="02010600040101010101" pitchFamily="2" charset="-122"/>
              </a:rPr>
              <a:t>方法，当运行了这段代码的时候，就会有一个</a:t>
            </a:r>
            <a:r>
              <a:rPr lang="en-US" altLang="zh-CN" sz="3100" dirty="0">
                <a:latin typeface="华文楷体" panose="02010600040101010101" pitchFamily="2" charset="-122"/>
                <a:ea typeface="华文楷体" panose="02010600040101010101" pitchFamily="2" charset="-122"/>
              </a:rPr>
              <a:t>trace</a:t>
            </a:r>
            <a:r>
              <a:rPr lang="zh-CN" altLang="en-US" sz="3100" dirty="0">
                <a:latin typeface="华文楷体" panose="02010600040101010101" pitchFamily="2" charset="-122"/>
                <a:ea typeface="华文楷体" panose="02010600040101010101" pitchFamily="2" charset="-122"/>
              </a:rPr>
              <a:t>文件在</a:t>
            </a:r>
            <a:r>
              <a:rPr lang="en-US" altLang="zh-CN" sz="3100" dirty="0">
                <a:latin typeface="华文楷体" panose="02010600040101010101" pitchFamily="2" charset="-122"/>
                <a:ea typeface="华文楷体" panose="02010600040101010101" pitchFamily="2" charset="-122"/>
              </a:rPr>
              <a:t>/</a:t>
            </a:r>
            <a:r>
              <a:rPr lang="en-US" altLang="zh-CN" sz="3100" dirty="0" err="1">
                <a:latin typeface="华文楷体" panose="02010600040101010101" pitchFamily="2" charset="-122"/>
                <a:ea typeface="华文楷体" panose="02010600040101010101" pitchFamily="2" charset="-122"/>
              </a:rPr>
              <a:t>sdcard</a:t>
            </a:r>
            <a:r>
              <a:rPr lang="zh-CN" altLang="en-US" sz="3100" dirty="0">
                <a:latin typeface="华文楷体" panose="02010600040101010101" pitchFamily="2" charset="-122"/>
                <a:ea typeface="华文楷体" panose="02010600040101010101" pitchFamily="2" charset="-122"/>
              </a:rPr>
              <a:t>目录中生成，也可以调用</a:t>
            </a:r>
            <a:r>
              <a:rPr lang="en-US" altLang="zh-CN" sz="3100" dirty="0" err="1">
                <a:latin typeface="华文楷体" panose="02010600040101010101" pitchFamily="2" charset="-122"/>
                <a:ea typeface="华文楷体" panose="02010600040101010101" pitchFamily="2" charset="-122"/>
              </a:rPr>
              <a:t>startMethodTracing</a:t>
            </a:r>
            <a:r>
              <a:rPr lang="en-US" altLang="zh-CN" sz="3100" dirty="0">
                <a:latin typeface="华文楷体" panose="02010600040101010101" pitchFamily="2" charset="-122"/>
                <a:ea typeface="华文楷体" panose="02010600040101010101" pitchFamily="2" charset="-122"/>
              </a:rPr>
              <a:t>(String </a:t>
            </a:r>
            <a:r>
              <a:rPr lang="en-US" altLang="zh-CN" sz="3100" dirty="0" err="1">
                <a:latin typeface="华文楷体" panose="02010600040101010101" pitchFamily="2" charset="-122"/>
                <a:ea typeface="华文楷体" panose="02010600040101010101" pitchFamily="2" charset="-122"/>
              </a:rPr>
              <a:t>traceName</a:t>
            </a:r>
            <a:r>
              <a:rPr lang="en-US" altLang="zh-CN" sz="3100" dirty="0">
                <a:latin typeface="华文楷体" panose="02010600040101010101" pitchFamily="2" charset="-122"/>
                <a:ea typeface="华文楷体" panose="02010600040101010101" pitchFamily="2" charset="-122"/>
              </a:rPr>
              <a:t>) </a:t>
            </a:r>
            <a:r>
              <a:rPr lang="zh-CN" altLang="en-US" sz="3100" dirty="0">
                <a:latin typeface="华文楷体" panose="02010600040101010101" pitchFamily="2" charset="-122"/>
                <a:ea typeface="华文楷体" panose="02010600040101010101" pitchFamily="2" charset="-122"/>
              </a:rPr>
              <a:t>设置</a:t>
            </a:r>
            <a:r>
              <a:rPr lang="en-US" altLang="zh-CN" sz="3100" dirty="0">
                <a:latin typeface="华文楷体" panose="02010600040101010101" pitchFamily="2" charset="-122"/>
                <a:ea typeface="华文楷体" panose="02010600040101010101" pitchFamily="2" charset="-122"/>
              </a:rPr>
              <a:t>trace</a:t>
            </a:r>
            <a:r>
              <a:rPr lang="zh-CN" altLang="en-US" sz="3100" dirty="0">
                <a:latin typeface="华文楷体" panose="02010600040101010101" pitchFamily="2" charset="-122"/>
                <a:ea typeface="华文楷体" panose="02010600040101010101" pitchFamily="2" charset="-122"/>
              </a:rPr>
              <a:t>文件的文件名，最后你可以使用</a:t>
            </a:r>
            <a:r>
              <a:rPr lang="en-US" altLang="zh-CN" sz="3100" dirty="0" err="1">
                <a:latin typeface="华文楷体" panose="02010600040101010101" pitchFamily="2" charset="-122"/>
                <a:ea typeface="华文楷体" panose="02010600040101010101" pitchFamily="2" charset="-122"/>
              </a:rPr>
              <a:t>adb</a:t>
            </a:r>
            <a:r>
              <a:rPr lang="en-US" altLang="zh-CN" sz="3100" dirty="0">
                <a:latin typeface="华文楷体" panose="02010600040101010101" pitchFamily="2" charset="-122"/>
                <a:ea typeface="华文楷体" panose="02010600040101010101" pitchFamily="2" charset="-122"/>
              </a:rPr>
              <a:t> pull /</a:t>
            </a:r>
            <a:r>
              <a:rPr lang="en-US" altLang="zh-CN" sz="3100" dirty="0" err="1">
                <a:latin typeface="华文楷体" panose="02010600040101010101" pitchFamily="2" charset="-122"/>
                <a:ea typeface="华文楷体" panose="02010600040101010101" pitchFamily="2" charset="-122"/>
              </a:rPr>
              <a:t>sdcard</a:t>
            </a:r>
            <a:r>
              <a:rPr lang="en-US" altLang="zh-CN" sz="3100" dirty="0">
                <a:latin typeface="华文楷体" panose="02010600040101010101" pitchFamily="2" charset="-122"/>
                <a:ea typeface="华文楷体" panose="02010600040101010101" pitchFamily="2" charset="-122"/>
              </a:rPr>
              <a:t>/</a:t>
            </a:r>
            <a:r>
              <a:rPr lang="en-US" altLang="zh-CN" sz="3100" dirty="0" err="1">
                <a:latin typeface="华文楷体" panose="02010600040101010101" pitchFamily="2" charset="-122"/>
                <a:ea typeface="华文楷体" panose="02010600040101010101" pitchFamily="2" charset="-122"/>
              </a:rPr>
              <a:t>test.trace</a:t>
            </a:r>
            <a:r>
              <a:rPr lang="en-US" altLang="zh-CN" sz="3100" dirty="0">
                <a:latin typeface="华文楷体" panose="02010600040101010101" pitchFamily="2" charset="-122"/>
                <a:ea typeface="华文楷体" panose="02010600040101010101" pitchFamily="2" charset="-122"/>
              </a:rPr>
              <a:t> /</a:t>
            </a:r>
            <a:r>
              <a:rPr lang="en-US" altLang="zh-CN" sz="3100" dirty="0" err="1">
                <a:latin typeface="华文楷体" panose="02010600040101010101" pitchFamily="2" charset="-122"/>
                <a:ea typeface="华文楷体" panose="02010600040101010101" pitchFamily="2" charset="-122"/>
              </a:rPr>
              <a:t>tmp</a:t>
            </a:r>
            <a:r>
              <a:rPr lang="en-US" altLang="zh-CN" sz="3100" dirty="0">
                <a:latin typeface="华文楷体" panose="02010600040101010101" pitchFamily="2" charset="-122"/>
                <a:ea typeface="华文楷体" panose="02010600040101010101" pitchFamily="2" charset="-122"/>
              </a:rPr>
              <a:t> </a:t>
            </a:r>
            <a:r>
              <a:rPr lang="zh-CN" altLang="en-US" sz="3100" dirty="0">
                <a:latin typeface="华文楷体" panose="02010600040101010101" pitchFamily="2" charset="-122"/>
                <a:ea typeface="华文楷体" panose="02010600040101010101" pitchFamily="2" charset="-122"/>
              </a:rPr>
              <a:t>命令将</a:t>
            </a:r>
            <a:r>
              <a:rPr lang="en-US" altLang="zh-CN" sz="3100" dirty="0">
                <a:latin typeface="华文楷体" panose="02010600040101010101" pitchFamily="2" charset="-122"/>
                <a:ea typeface="华文楷体" panose="02010600040101010101" pitchFamily="2" charset="-122"/>
              </a:rPr>
              <a:t>trace</a:t>
            </a:r>
            <a:r>
              <a:rPr lang="zh-CN" altLang="en-US" sz="3100" dirty="0">
                <a:latin typeface="华文楷体" panose="02010600040101010101" pitchFamily="2" charset="-122"/>
                <a:ea typeface="华文楷体" panose="02010600040101010101" pitchFamily="2" charset="-122"/>
              </a:rPr>
              <a:t>文件复制到你的电脑中，然后用</a:t>
            </a:r>
            <a:r>
              <a:rPr lang="en-US" altLang="zh-CN" sz="3100" dirty="0" err="1">
                <a:latin typeface="华文楷体" panose="02010600040101010101" pitchFamily="2" charset="-122"/>
                <a:ea typeface="华文楷体" panose="02010600040101010101" pitchFamily="2" charset="-122"/>
              </a:rPr>
              <a:t>DDMS</a:t>
            </a:r>
            <a:r>
              <a:rPr lang="zh-CN" altLang="en-US" sz="3100" dirty="0">
                <a:latin typeface="华文楷体" panose="02010600040101010101" pitchFamily="2" charset="-122"/>
                <a:ea typeface="华文楷体" panose="02010600040101010101" pitchFamily="2" charset="-122"/>
              </a:rPr>
              <a:t>工具打开就会出现第一幅图了</a:t>
            </a:r>
            <a:endParaRPr lang="en-US" altLang="zh-CN" sz="3100" dirty="0">
              <a:latin typeface="华文楷体" panose="02010600040101010101" pitchFamily="2" charset="-122"/>
              <a:ea typeface="华文楷体" panose="02010600040101010101" pitchFamily="2" charset="-122"/>
            </a:endParaRPr>
          </a:p>
          <a:p>
            <a:pPr marL="0" indent="0">
              <a:buNone/>
            </a:pPr>
            <a:r>
              <a:rPr lang="zh-CN" altLang="en-US" sz="3100" dirty="0">
                <a:latin typeface="华文楷体" panose="02010600040101010101" pitchFamily="2" charset="-122"/>
                <a:ea typeface="华文楷体" panose="02010600040101010101" pitchFamily="2" charset="-122"/>
              </a:rPr>
              <a:t>适合检测某一个方法的性能</a:t>
            </a:r>
          </a:p>
          <a:p>
            <a:endParaRPr lang="zh-CN" altLang="en-US" dirty="0"/>
          </a:p>
        </p:txBody>
      </p:sp>
      <p:sp>
        <p:nvSpPr>
          <p:cNvPr id="2" name="标题 1"/>
          <p:cNvSpPr>
            <a:spLocks noGrp="1"/>
          </p:cNvSpPr>
          <p:nvPr>
            <p:ph type="title"/>
          </p:nvPr>
        </p:nvSpPr>
        <p:spPr/>
        <p:txBody>
          <a:bodyPr>
            <a:normAutofit/>
          </a:bodyPr>
          <a:lstStyle/>
          <a:p>
            <a:r>
              <a:rPr lang="zh-CN" altLang="en-US" dirty="0">
                <a:latin typeface="华文楷体" panose="02010600040101010101" pitchFamily="2" charset="-122"/>
                <a:ea typeface="华文楷体" panose="02010600040101010101" pitchFamily="2" charset="-122"/>
              </a:rPr>
              <a:t>使用</a:t>
            </a:r>
            <a:r>
              <a:rPr lang="en-US" altLang="zh-CN" dirty="0" err="1" smtClean="0">
                <a:latin typeface="华文楷体" panose="02010600040101010101" pitchFamily="2" charset="-122"/>
                <a:ea typeface="华文楷体" panose="02010600040101010101" pitchFamily="2" charset="-122"/>
              </a:rPr>
              <a:t>TraceView</a:t>
            </a:r>
            <a:r>
              <a:rPr lang="zh-CN" altLang="en-US" dirty="0" smtClean="0">
                <a:latin typeface="华文楷体" panose="02010600040101010101" pitchFamily="2" charset="-122"/>
                <a:ea typeface="华文楷体" panose="02010600040101010101" pitchFamily="2" charset="-122"/>
              </a:rPr>
              <a:t>的方法</a:t>
            </a:r>
            <a:endParaRPr lang="zh-CN" altLang="en-US" dirty="0"/>
          </a:p>
        </p:txBody>
      </p:sp>
    </p:spTree>
    <p:extLst>
      <p:ext uri="{BB962C8B-B14F-4D97-AF65-F5344CB8AC3E}">
        <p14:creationId xmlns:p14="http://schemas.microsoft.com/office/powerpoint/2010/main" val="3123758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5242"/>
            <a:ext cx="8881099" cy="4525963"/>
          </a:xfrm>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78" y="598669"/>
            <a:ext cx="7961071" cy="376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3" y="4838647"/>
            <a:ext cx="8356336" cy="830997"/>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上面</a:t>
            </a:r>
            <a:r>
              <a:rPr lang="zh-CN" altLang="en-US" sz="2400" dirty="0" smtClean="0">
                <a:latin typeface="华文楷体" panose="02010600040101010101" pitchFamily="2" charset="-122"/>
                <a:ea typeface="华文楷体" panose="02010600040101010101" pitchFamily="2" charset="-122"/>
              </a:rPr>
              <a:t>是测试</a:t>
            </a:r>
            <a:r>
              <a:rPr lang="zh-CN" altLang="en-US" sz="2400" dirty="0">
                <a:latin typeface="华文楷体" panose="02010600040101010101" pitchFamily="2" charset="-122"/>
                <a:ea typeface="华文楷体" panose="02010600040101010101" pitchFamily="2" charset="-122"/>
              </a:rPr>
              <a:t>的进程中每个线程的执行情况，每个线程占一行</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下面</a:t>
            </a:r>
            <a:r>
              <a:rPr lang="zh-CN" altLang="en-US" sz="2400" dirty="0">
                <a:latin typeface="华文楷体" panose="02010600040101010101" pitchFamily="2" charset="-122"/>
                <a:ea typeface="华文楷体" panose="02010600040101010101" pitchFamily="2" charset="-122"/>
              </a:rPr>
              <a:t>是每个方法执行的各个指标的值</a:t>
            </a:r>
          </a:p>
        </p:txBody>
      </p:sp>
    </p:spTree>
    <p:extLst>
      <p:ext uri="{BB962C8B-B14F-4D97-AF65-F5344CB8AC3E}">
        <p14:creationId xmlns:p14="http://schemas.microsoft.com/office/powerpoint/2010/main" val="3211424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395455646"/>
              </p:ext>
            </p:extLst>
          </p:nvPr>
        </p:nvGraphicFramePr>
        <p:xfrm>
          <a:off x="395536" y="1268760"/>
          <a:ext cx="8229600" cy="5227320"/>
        </p:xfrm>
        <a:graphic>
          <a:graphicData uri="http://schemas.openxmlformats.org/drawingml/2006/table">
            <a:tbl>
              <a:tblPr firstRow="1" bandRow="1">
                <a:tableStyleId>{FABFCF23-3B69-468F-B69F-88F6DE6A72F2}</a:tableStyleId>
              </a:tblPr>
              <a:tblGrid>
                <a:gridCol w="4114800"/>
                <a:gridCol w="4114800"/>
              </a:tblGrid>
              <a:tr h="370840">
                <a:tc>
                  <a:txBody>
                    <a:bodyPr/>
                    <a:lstStyle/>
                    <a:p>
                      <a:r>
                        <a:rPr lang="zh-CN" altLang="en-US" dirty="0" smtClean="0"/>
                        <a:t>列名</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含义</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Name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该线程运行过程中所调用的函数名称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Incl</a:t>
                      </a:r>
                      <a:r>
                        <a:rPr lang="en-US" altLang="zh-CN" b="1" dirty="0" smtClean="0"/>
                        <a:t> </a:t>
                      </a:r>
                      <a:r>
                        <a:rPr lang="en-US" altLang="zh-CN" b="1" dirty="0" err="1" smtClean="0"/>
                        <a:t>Cpu</a:t>
                      </a:r>
                      <a:r>
                        <a:rPr lang="en-US" altLang="zh-CN" b="1" dirty="0" smtClean="0"/>
                        <a:t>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某函数所占用的</a:t>
                      </a:r>
                      <a:r>
                        <a:rPr lang="en-US" altLang="zh-CN" dirty="0" smtClean="0"/>
                        <a:t>CPU</a:t>
                      </a:r>
                      <a:r>
                        <a:rPr lang="zh-CN" altLang="en-US" dirty="0" smtClean="0"/>
                        <a:t>时间，包含内部调用其他函数所占用的时间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Excl</a:t>
                      </a:r>
                      <a:r>
                        <a:rPr lang="en-US" altLang="zh-CN" b="1" dirty="0" smtClean="0"/>
                        <a:t> </a:t>
                      </a:r>
                      <a:r>
                        <a:rPr lang="en-US" altLang="zh-CN" b="1" dirty="0" err="1" smtClean="0"/>
                        <a:t>Cpu</a:t>
                      </a:r>
                      <a:r>
                        <a:rPr lang="en-US" altLang="zh-CN" b="1" dirty="0" smtClean="0"/>
                        <a:t> Time</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某函数所占用的</a:t>
                      </a:r>
                      <a:r>
                        <a:rPr lang="en-US" altLang="zh-CN" dirty="0" smtClean="0"/>
                        <a:t>CPU</a:t>
                      </a:r>
                      <a:r>
                        <a:rPr lang="zh-CN" altLang="en-US" dirty="0" smtClean="0"/>
                        <a:t>时间，不包含内部调用其他函数所占用的时间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Incl</a:t>
                      </a:r>
                      <a:r>
                        <a:rPr lang="en-US" altLang="zh-CN" b="1" dirty="0" smtClean="0"/>
                        <a:t>  Real Time</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某函数运行的真实时间，包含内部调用其他函数所占用的真实时间（毫秒）</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Excl</a:t>
                      </a:r>
                      <a:r>
                        <a:rPr lang="en-US" altLang="zh-CN" b="1" dirty="0" smtClean="0"/>
                        <a:t> </a:t>
                      </a:r>
                      <a:r>
                        <a:rPr lang="en-US" altLang="zh-CN" b="1" dirty="0" err="1" smtClean="0"/>
                        <a:t>RealTime</a:t>
                      </a:r>
                      <a:endParaRPr lang="en-US" altLang="zh-CN" b="1"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某函数运行的真实时间，不包含内部调用其他函数所占用的真实时间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Calls + Recur Calls / Total </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某函数被调用的次数以及递归调用次数的百分比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Cpu</a:t>
                      </a:r>
                      <a:r>
                        <a:rPr lang="en-US" altLang="zh-CN" sz="1800" b="1" kern="1200" dirty="0" smtClean="0">
                          <a:solidFill>
                            <a:schemeClr val="dk1"/>
                          </a:solidFill>
                          <a:effectLst/>
                          <a:latin typeface="+mn-lt"/>
                          <a:ea typeface="+mn-ea"/>
                          <a:cs typeface="+mn-cs"/>
                        </a:rPr>
                        <a:t> Time / Call</a:t>
                      </a:r>
                      <a:endParaRPr lang="en-US" altLang="zh-CN"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solidFill>
                            <a:schemeClr val="dk1"/>
                          </a:solidFill>
                          <a:effectLst/>
                          <a:latin typeface="+mn-lt"/>
                          <a:ea typeface="+mn-ea"/>
                          <a:cs typeface="+mn-cs"/>
                        </a:rPr>
                        <a:t>某函数调用</a:t>
                      </a:r>
                      <a:r>
                        <a:rPr lang="en-US" altLang="zh-CN" dirty="0" smtClean="0"/>
                        <a:t>CPU</a:t>
                      </a:r>
                      <a:r>
                        <a:rPr lang="zh-CN" altLang="en-US" dirty="0" smtClean="0"/>
                        <a:t>时间与调用次数的比值，相当于该函数平均执行时间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Real Time / 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solidFill>
                            <a:schemeClr val="dk1"/>
                          </a:solidFill>
                          <a:effectLst/>
                          <a:latin typeface="+mn-lt"/>
                          <a:ea typeface="+mn-ea"/>
                          <a:cs typeface="+mn-cs"/>
                        </a:rPr>
                        <a:t>某函数</a:t>
                      </a:r>
                      <a:r>
                        <a:rPr lang="zh-CN" altLang="en-US" dirty="0" smtClean="0"/>
                        <a:t>实际运行时间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01278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784887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3750185"/>
            <a:ext cx="2723823" cy="369332"/>
          </a:xfrm>
          <a:prstGeom prst="rect">
            <a:avLst/>
          </a:prstGeom>
        </p:spPr>
        <p:txBody>
          <a:bodyPr wrap="none">
            <a:spAutoFit/>
          </a:bodyPr>
          <a:lstStyle/>
          <a:p>
            <a:r>
              <a:rPr lang="zh-CN" altLang="en-US" dirty="0" smtClean="0"/>
              <a:t>可以找出重复调用的问题</a:t>
            </a:r>
            <a:endParaRPr lang="zh-CN" altLang="en-US" dirty="0"/>
          </a:p>
        </p:txBody>
      </p:sp>
    </p:spTree>
    <p:extLst>
      <p:ext uri="{BB962C8B-B14F-4D97-AF65-F5344CB8AC3E}">
        <p14:creationId xmlns:p14="http://schemas.microsoft.com/office/powerpoint/2010/main" val="2338881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移动应用的测试范围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内存测试的流程</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内存泄漏</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Traceview</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latin typeface="华文楷体" panose="02010600040101010101" pitchFamily="2" charset="-122"/>
                <a:ea typeface="华文楷体" panose="02010600040101010101" pitchFamily="2" charset="-122"/>
              </a:rPr>
              <a:t>其他工具</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375285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err="1">
                <a:latin typeface="华文楷体" panose="02010600040101010101" pitchFamily="2" charset="-122"/>
                <a:ea typeface="华文楷体" panose="02010600040101010101" pitchFamily="2" charset="-122"/>
              </a:rPr>
              <a:t>Emmagee</a:t>
            </a:r>
            <a:r>
              <a:rPr lang="zh-CN" altLang="en-US" dirty="0">
                <a:latin typeface="华文楷体" panose="02010600040101010101" pitchFamily="2" charset="-122"/>
                <a:ea typeface="华文楷体" panose="02010600040101010101" pitchFamily="2" charset="-122"/>
              </a:rPr>
              <a:t>是网易杭州研究院</a:t>
            </a:r>
            <a:r>
              <a:rPr lang="en-US" altLang="zh-CN" dirty="0">
                <a:latin typeface="华文楷体" panose="02010600040101010101" pitchFamily="2" charset="-122"/>
                <a:ea typeface="华文楷体" panose="02010600040101010101" pitchFamily="2" charset="-122"/>
              </a:rPr>
              <a:t>QA</a:t>
            </a:r>
            <a:r>
              <a:rPr lang="zh-CN" altLang="en-US" dirty="0">
                <a:latin typeface="华文楷体" panose="02010600040101010101" pitchFamily="2" charset="-122"/>
                <a:ea typeface="华文楷体" panose="02010600040101010101" pitchFamily="2" charset="-122"/>
              </a:rPr>
              <a:t>团队开发的一个简单易上手的</a:t>
            </a:r>
            <a:r>
              <a:rPr lang="en-US" altLang="zh-CN" dirty="0">
                <a:latin typeface="华文楷体" panose="02010600040101010101" pitchFamily="2" charset="-122"/>
                <a:ea typeface="华文楷体" panose="02010600040101010101" pitchFamily="2" charset="-122"/>
              </a:rPr>
              <a:t>Android</a:t>
            </a:r>
            <a:r>
              <a:rPr lang="zh-CN" altLang="en-US" dirty="0">
                <a:latin typeface="华文楷体" panose="02010600040101010101" pitchFamily="2" charset="-122"/>
                <a:ea typeface="华文楷体" panose="02010600040101010101" pitchFamily="2" charset="-122"/>
              </a:rPr>
              <a:t>性能监测小工具，主要用于监控单个</a:t>
            </a:r>
            <a:r>
              <a:rPr lang="en-US" altLang="zh-CN" dirty="0">
                <a:latin typeface="华文楷体" panose="02010600040101010101" pitchFamily="2" charset="-122"/>
                <a:ea typeface="华文楷体" panose="02010600040101010101" pitchFamily="2" charset="-122"/>
              </a:rPr>
              <a:t>App</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CPU</a:t>
            </a:r>
            <a:r>
              <a:rPr lang="zh-CN" altLang="en-US" dirty="0">
                <a:latin typeface="华文楷体" panose="02010600040101010101" pitchFamily="2" charset="-122"/>
                <a:ea typeface="华文楷体" panose="02010600040101010101" pitchFamily="2" charset="-122"/>
              </a:rPr>
              <a:t>，内存，流量，启动耗时，电量，电流等性能状态的变化，且用户可自定义配置监控的频率以及性能的实时显示，并最终生成</a:t>
            </a:r>
            <a:r>
              <a:rPr lang="zh-CN" altLang="en-US" dirty="0" smtClean="0">
                <a:latin typeface="华文楷体" panose="02010600040101010101" pitchFamily="2" charset="-122"/>
                <a:ea typeface="华文楷体" panose="02010600040101010101" pitchFamily="2" charset="-122"/>
              </a:rPr>
              <a:t>一份</a:t>
            </a:r>
            <a:r>
              <a:rPr lang="zh-CN" altLang="en-US" dirty="0">
                <a:latin typeface="华文楷体" panose="02010600040101010101" pitchFamily="2" charset="-122"/>
                <a:ea typeface="华文楷体" panose="02010600040101010101" pitchFamily="2" charset="-122"/>
              </a:rPr>
              <a:t>性能统计文件。</a:t>
            </a:r>
            <a:endParaRPr lang="en-US" altLang="zh-CN" dirty="0" smtClean="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https://</a:t>
            </a:r>
            <a:r>
              <a:rPr lang="en-US" altLang="zh-CN" dirty="0" smtClean="0">
                <a:latin typeface="华文楷体" panose="02010600040101010101" pitchFamily="2" charset="-122"/>
                <a:ea typeface="华文楷体" panose="02010600040101010101" pitchFamily="2" charset="-122"/>
              </a:rPr>
              <a:t>github.com/NetEase/Emmagee/releases</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a:xfrm>
            <a:off x="-108520" y="0"/>
            <a:ext cx="8229600" cy="1143000"/>
          </a:xfrm>
        </p:spPr>
        <p:txBody>
          <a:bodyPr/>
          <a:lstStyle/>
          <a:p>
            <a:r>
              <a:rPr lang="en-US" altLang="zh-CN" dirty="0" err="1"/>
              <a:t>Emmagee</a:t>
            </a:r>
            <a:r>
              <a:rPr lang="en-US" altLang="zh-CN" dirty="0"/>
              <a:t> </a:t>
            </a:r>
            <a:endParaRPr lang="zh-CN" altLang="en-US" dirty="0"/>
          </a:p>
        </p:txBody>
      </p:sp>
    </p:spTree>
    <p:extLst>
      <p:ext uri="{BB962C8B-B14F-4D97-AF65-F5344CB8AC3E}">
        <p14:creationId xmlns:p14="http://schemas.microsoft.com/office/powerpoint/2010/main" val="2378368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marL="0" indent="0">
              <a:buNone/>
            </a:pPr>
            <a:r>
              <a:rPr lang="zh-CN" altLang="en-US" b="1" dirty="0">
                <a:latin typeface="华文楷体" panose="02010600040101010101" pitchFamily="2" charset="-122"/>
                <a:ea typeface="华文楷体" panose="02010600040101010101" pitchFamily="2" charset="-122"/>
              </a:rPr>
              <a:t>功能点：</a:t>
            </a:r>
            <a:endParaRPr lang="zh-CN" altLang="en-US"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、检测当前时间被测应用占用的</a:t>
            </a:r>
            <a:r>
              <a:rPr lang="en-US" altLang="zh-CN" dirty="0">
                <a:latin typeface="华文楷体" panose="02010600040101010101" pitchFamily="2" charset="-122"/>
                <a:ea typeface="华文楷体" panose="02010600040101010101" pitchFamily="2" charset="-122"/>
              </a:rPr>
              <a:t>CPU</a:t>
            </a:r>
            <a:r>
              <a:rPr lang="zh-CN" altLang="en-US" dirty="0">
                <a:latin typeface="华文楷体" panose="02010600040101010101" pitchFamily="2" charset="-122"/>
                <a:ea typeface="华文楷体" panose="02010600040101010101" pitchFamily="2" charset="-122"/>
              </a:rPr>
              <a:t>使用率以及总体</a:t>
            </a:r>
            <a:r>
              <a:rPr lang="en-US" altLang="zh-CN" dirty="0">
                <a:latin typeface="华文楷体" panose="02010600040101010101" pitchFamily="2" charset="-122"/>
                <a:ea typeface="华文楷体" panose="02010600040101010101" pitchFamily="2" charset="-122"/>
              </a:rPr>
              <a:t>CPU</a:t>
            </a:r>
            <a:r>
              <a:rPr lang="zh-CN" altLang="en-US" dirty="0">
                <a:latin typeface="华文楷体" panose="02010600040101010101" pitchFamily="2" charset="-122"/>
                <a:ea typeface="华文楷体" panose="02010600040101010101" pitchFamily="2" charset="-122"/>
              </a:rPr>
              <a:t>使用量</a:t>
            </a: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、检测当前时间被测应用占用的内存量，以及占用的总体内存百分比，剩余内存量</a:t>
            </a:r>
          </a:p>
          <a:p>
            <a:pPr marL="0" indent="0">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、检测应用从启动开始到当前时间消耗的流量数</a:t>
            </a:r>
          </a:p>
          <a:p>
            <a:pPr marL="0" indent="0">
              <a:buNone/>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、测试数据写入到</a:t>
            </a:r>
            <a:r>
              <a:rPr lang="en-US" altLang="zh-CN" dirty="0">
                <a:latin typeface="华文楷体" panose="02010600040101010101" pitchFamily="2" charset="-122"/>
                <a:ea typeface="华文楷体" panose="02010600040101010101" pitchFamily="2" charset="-122"/>
              </a:rPr>
              <a:t>CSV</a:t>
            </a:r>
            <a:r>
              <a:rPr lang="zh-CN" altLang="en-US" dirty="0">
                <a:latin typeface="华文楷体" panose="02010600040101010101" pitchFamily="2" charset="-122"/>
                <a:ea typeface="华文楷体" panose="02010600040101010101" pitchFamily="2" charset="-122"/>
              </a:rPr>
              <a:t>文件中，同时存储在手机中</a:t>
            </a:r>
          </a:p>
          <a:p>
            <a:pPr marL="0" indent="0">
              <a:buNone/>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、在所有应用的最上层浮窗显示以上的实时数据信息，浮窗可以移动，同时可以在设置选项配置是否显示浮窗。</a:t>
            </a:r>
          </a:p>
          <a:p>
            <a:pPr marL="0" indent="0">
              <a:buNone/>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、在浮窗中可以快速启动或者关闭手机的</a:t>
            </a:r>
            <a:r>
              <a:rPr lang="en-US" altLang="zh-CN" dirty="0" err="1">
                <a:latin typeface="华文楷体" panose="02010600040101010101" pitchFamily="2" charset="-122"/>
                <a:ea typeface="华文楷体" panose="02010600040101010101" pitchFamily="2" charset="-122"/>
              </a:rPr>
              <a:t>wifi</a:t>
            </a:r>
            <a:r>
              <a:rPr lang="zh-CN" altLang="en-US" dirty="0">
                <a:latin typeface="华文楷体" panose="02010600040101010101" pitchFamily="2" charset="-122"/>
                <a:ea typeface="华文楷体" panose="02010600040101010101" pitchFamily="2" charset="-122"/>
              </a:rPr>
              <a:t>网络</a:t>
            </a:r>
            <a:r>
              <a:rPr lang="zh-CN" altLang="en-US" dirty="0"/>
              <a:t>。</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23601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800" dirty="0">
                <a:latin typeface="华文楷体" panose="02010600040101010101" pitchFamily="2" charset="-122"/>
                <a:ea typeface="华文楷体" panose="02010600040101010101" pitchFamily="2" charset="-122"/>
              </a:rPr>
              <a:t>GT</a:t>
            </a:r>
            <a:r>
              <a:rPr lang="zh-CN" altLang="en-US" sz="2800" dirty="0">
                <a:latin typeface="华文楷体" panose="02010600040101010101" pitchFamily="2" charset="-122"/>
                <a:ea typeface="华文楷体" panose="02010600040101010101" pitchFamily="2" charset="-122"/>
              </a:rPr>
              <a:t>（随身调）是</a:t>
            </a:r>
            <a:r>
              <a:rPr lang="en-US" altLang="zh-CN" sz="2800" dirty="0">
                <a:latin typeface="华文楷体" panose="02010600040101010101" pitchFamily="2" charset="-122"/>
                <a:ea typeface="华文楷体" panose="02010600040101010101" pitchFamily="2" charset="-122"/>
              </a:rPr>
              <a:t>APP</a:t>
            </a:r>
            <a:r>
              <a:rPr lang="zh-CN" altLang="en-US" sz="2800" dirty="0">
                <a:latin typeface="华文楷体" panose="02010600040101010101" pitchFamily="2" charset="-122"/>
                <a:ea typeface="华文楷体" panose="02010600040101010101" pitchFamily="2" charset="-122"/>
              </a:rPr>
              <a:t>的随身调测平台，它是直接运行在手机上的“集成调测环境”</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IDTE</a:t>
            </a:r>
            <a:r>
              <a:rPr lang="en-US" altLang="zh-CN" sz="2800" dirty="0">
                <a:latin typeface="华文楷体" panose="02010600040101010101" pitchFamily="2" charset="-122"/>
                <a:ea typeface="华文楷体" panose="02010600040101010101" pitchFamily="2" charset="-122"/>
              </a:rPr>
              <a:t>, Integrated Debug Environment)</a:t>
            </a:r>
            <a:r>
              <a:rPr lang="zh-CN" altLang="en-US" sz="2800" dirty="0">
                <a:latin typeface="华文楷体" panose="02010600040101010101" pitchFamily="2" charset="-122"/>
                <a:ea typeface="华文楷体" panose="02010600040101010101" pitchFamily="2" charset="-122"/>
              </a:rPr>
              <a:t>。利用</a:t>
            </a:r>
            <a:r>
              <a:rPr lang="en-US" altLang="zh-CN" sz="2800" dirty="0">
                <a:latin typeface="华文楷体" panose="02010600040101010101" pitchFamily="2" charset="-122"/>
                <a:ea typeface="华文楷体" panose="02010600040101010101" pitchFamily="2" charset="-122"/>
              </a:rPr>
              <a:t>GT</a:t>
            </a:r>
            <a:r>
              <a:rPr lang="zh-CN" altLang="en-US" sz="2800" dirty="0">
                <a:latin typeface="华文楷体" panose="02010600040101010101" pitchFamily="2" charset="-122"/>
                <a:ea typeface="华文楷体" panose="02010600040101010101" pitchFamily="2" charset="-122"/>
              </a:rPr>
              <a:t>，仅凭一部手机，无需连接电脑，您即可对</a:t>
            </a:r>
            <a:r>
              <a:rPr lang="en-US" altLang="zh-CN" sz="2800" dirty="0">
                <a:latin typeface="华文楷体" panose="02010600040101010101" pitchFamily="2" charset="-122"/>
                <a:ea typeface="华文楷体" panose="02010600040101010101" pitchFamily="2" charset="-122"/>
              </a:rPr>
              <a:t>APP</a:t>
            </a:r>
            <a:r>
              <a:rPr lang="zh-CN" altLang="en-US" sz="2800" dirty="0">
                <a:latin typeface="华文楷体" panose="02010600040101010101" pitchFamily="2" charset="-122"/>
                <a:ea typeface="华文楷体" panose="02010600040101010101" pitchFamily="2" charset="-122"/>
              </a:rPr>
              <a:t>进行快速的性能测试</a:t>
            </a:r>
            <a:r>
              <a:rPr lang="en-US" altLang="zh-CN" sz="2800" dirty="0">
                <a:latin typeface="华文楷体" panose="02010600040101010101" pitchFamily="2" charset="-122"/>
                <a:ea typeface="华文楷体" panose="02010600040101010101" pitchFamily="2" charset="-122"/>
              </a:rPr>
              <a:t>(CPU</a:t>
            </a:r>
            <a:r>
              <a:rPr lang="zh-CN" altLang="en-US" sz="2800" dirty="0">
                <a:latin typeface="华文楷体" panose="02010600040101010101" pitchFamily="2" charset="-122"/>
                <a:ea typeface="华文楷体" panose="02010600040101010101" pitchFamily="2" charset="-122"/>
              </a:rPr>
              <a:t>、内存、流量、电量、帧率</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流畅度等等</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开发日志的查看、</a:t>
            </a:r>
            <a:r>
              <a:rPr lang="en-US" altLang="zh-CN" sz="2800" dirty="0">
                <a:latin typeface="华文楷体" panose="02010600040101010101" pitchFamily="2" charset="-122"/>
                <a:ea typeface="华文楷体" panose="02010600040101010101" pitchFamily="2" charset="-122"/>
              </a:rPr>
              <a:t>Crash</a:t>
            </a:r>
            <a:r>
              <a:rPr lang="zh-CN" altLang="en-US" sz="2800" dirty="0">
                <a:latin typeface="华文楷体" panose="02010600040101010101" pitchFamily="2" charset="-122"/>
                <a:ea typeface="华文楷体" panose="02010600040101010101" pitchFamily="2" charset="-122"/>
              </a:rPr>
              <a:t>日志查看、网络数据包的抓取、</a:t>
            </a:r>
            <a:r>
              <a:rPr lang="en-US" altLang="zh-CN" sz="2800" dirty="0">
                <a:latin typeface="华文楷体" panose="02010600040101010101" pitchFamily="2" charset="-122"/>
                <a:ea typeface="华文楷体" panose="02010600040101010101" pitchFamily="2" charset="-122"/>
              </a:rPr>
              <a:t>APP</a:t>
            </a:r>
            <a:r>
              <a:rPr lang="zh-CN" altLang="en-US" sz="2800" dirty="0">
                <a:latin typeface="华文楷体" panose="02010600040101010101" pitchFamily="2" charset="-122"/>
                <a:ea typeface="华文楷体" panose="02010600040101010101" pitchFamily="2" charset="-122"/>
              </a:rPr>
              <a:t>内部参数的调试、真机代码</a:t>
            </a:r>
            <a:r>
              <a:rPr lang="zh-CN" altLang="en-US" sz="2800" dirty="0" smtClean="0">
                <a:latin typeface="华文楷体" panose="02010600040101010101" pitchFamily="2" charset="-122"/>
                <a:ea typeface="华文楷体" panose="02010600040101010101" pitchFamily="2" charset="-122"/>
              </a:rPr>
              <a:t>耗时</a:t>
            </a:r>
            <a:r>
              <a:rPr lang="zh-CN" altLang="en-US" sz="2800" dirty="0">
                <a:latin typeface="华文楷体" panose="02010600040101010101" pitchFamily="2" charset="-122"/>
                <a:ea typeface="华文楷体" panose="02010600040101010101" pitchFamily="2" charset="-122"/>
              </a:rPr>
              <a:t>统计</a:t>
            </a:r>
            <a:endParaRPr lang="en-US" altLang="zh-CN" sz="2800" dirty="0" smtClean="0">
              <a:latin typeface="华文楷体" panose="02010600040101010101" pitchFamily="2" charset="-122"/>
              <a:ea typeface="华文楷体" panose="02010600040101010101" pitchFamily="2" charset="-122"/>
            </a:endParaRPr>
          </a:p>
          <a:p>
            <a:pPr marL="0" indent="0">
              <a:buNone/>
            </a:pPr>
            <a:r>
              <a:rPr lang="en-US" altLang="zh-CN" sz="2800" dirty="0" smtClean="0">
                <a:hlinkClick r:id="rId2"/>
              </a:rPr>
              <a:t>https</a:t>
            </a:r>
            <a:r>
              <a:rPr lang="en-US" altLang="zh-CN" sz="2800" dirty="0">
                <a:hlinkClick r:id="rId2"/>
              </a:rPr>
              <a:t>://</a:t>
            </a:r>
            <a:r>
              <a:rPr lang="en-US" altLang="zh-CN" sz="2800" dirty="0" smtClean="0">
                <a:hlinkClick r:id="rId2"/>
              </a:rPr>
              <a:t>github.com/Tencent/GT</a:t>
            </a:r>
            <a:endParaRPr lang="en-US" altLang="zh-CN" sz="2800" dirty="0" smtClean="0"/>
          </a:p>
          <a:p>
            <a:pPr marL="0" indent="0">
              <a:buNone/>
            </a:pPr>
            <a:r>
              <a:rPr lang="en-US" altLang="zh-CN" sz="2800" dirty="0">
                <a:latin typeface="华文楷体" panose="02010600040101010101" pitchFamily="2" charset="-122"/>
                <a:ea typeface="华文楷体" panose="02010600040101010101" pitchFamily="2" charset="-122"/>
              </a:rPr>
              <a:t>http://gt.qq.com/docs.html</a:t>
            </a:r>
            <a:endParaRPr lang="zh-CN" altLang="en-US" sz="28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en-US" altLang="zh-CN" dirty="0"/>
              <a:t>GT</a:t>
            </a:r>
            <a:endParaRPr lang="zh-CN" altLang="en-US" dirty="0"/>
          </a:p>
        </p:txBody>
      </p:sp>
    </p:spTree>
    <p:extLst>
      <p:ext uri="{BB962C8B-B14F-4D97-AF65-F5344CB8AC3E}">
        <p14:creationId xmlns:p14="http://schemas.microsoft.com/office/powerpoint/2010/main" val="2966962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9"/>
            <a:ext cx="8435280" cy="2448272"/>
          </a:xfrm>
        </p:spPr>
        <p:txBody>
          <a:bodyPr>
            <a:normAutofit lnSpcReduction="10000"/>
          </a:bodyPr>
          <a:lstStyle/>
          <a:p>
            <a:pPr marL="0" indent="0">
              <a:buNone/>
            </a:pP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Devices</a:t>
            </a:r>
            <a:r>
              <a:rPr lang="zh-CN" altLang="en-US" dirty="0">
                <a:latin typeface="华文楷体" panose="02010600040101010101" pitchFamily="2" charset="-122"/>
                <a:ea typeface="华文楷体" panose="02010600040101010101" pitchFamily="2" charset="-122"/>
              </a:rPr>
              <a:t>下选择一个进程，并点击它上面的一排按钮的第二个进行</a:t>
            </a:r>
            <a:r>
              <a:rPr lang="en-US" altLang="zh-CN" dirty="0">
                <a:latin typeface="华文楷体" panose="02010600040101010101" pitchFamily="2" charset="-122"/>
                <a:ea typeface="华文楷体" panose="02010600040101010101" pitchFamily="2" charset="-122"/>
              </a:rPr>
              <a:t>update heap</a:t>
            </a:r>
            <a:r>
              <a:rPr lang="zh-CN" altLang="en-US" dirty="0">
                <a:latin typeface="华文楷体" panose="02010600040101010101" pitchFamily="2" charset="-122"/>
                <a:ea typeface="华文楷体" panose="02010600040101010101" pitchFamily="2" charset="-122"/>
              </a:rPr>
              <a:t>，也就是调试按钮边上那个。</a:t>
            </a:r>
            <a:br>
              <a:rPr lang="zh-CN" altLang="en-US" dirty="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第一</a:t>
            </a:r>
            <a:r>
              <a:rPr lang="zh-CN" altLang="en-US" dirty="0">
                <a:latin typeface="华文楷体" panose="02010600040101010101" pitchFamily="2" charset="-122"/>
                <a:ea typeface="华文楷体" panose="02010600040101010101" pitchFamily="2" charset="-122"/>
              </a:rPr>
              <a:t>步之后，点击</a:t>
            </a:r>
            <a:r>
              <a:rPr lang="en-US" altLang="zh-CN" dirty="0">
                <a:latin typeface="华文楷体" panose="02010600040101010101" pitchFamily="2" charset="-122"/>
                <a:ea typeface="华文楷体" panose="02010600040101010101" pitchFamily="2" charset="-122"/>
              </a:rPr>
              <a:t>heap</a:t>
            </a:r>
            <a:r>
              <a:rPr lang="zh-CN" altLang="en-US" dirty="0">
                <a:latin typeface="华文楷体" panose="02010600040101010101" pitchFamily="2" charset="-122"/>
                <a:ea typeface="华文楷体" panose="02010600040101010101" pitchFamily="2" charset="-122"/>
              </a:rPr>
              <a:t>工具的</a:t>
            </a:r>
            <a:r>
              <a:rPr lang="en-US" altLang="zh-CN" dirty="0">
                <a:latin typeface="华文楷体" panose="02010600040101010101" pitchFamily="2" charset="-122"/>
                <a:ea typeface="华文楷体" panose="02010600040101010101" pitchFamily="2" charset="-122"/>
              </a:rPr>
              <a:t>Cause GC </a:t>
            </a:r>
            <a:r>
              <a:rPr lang="zh-CN" altLang="en-US" dirty="0">
                <a:latin typeface="华文楷体" panose="02010600040101010101" pitchFamily="2" charset="-122"/>
                <a:ea typeface="华文楷体" panose="02010600040101010101" pitchFamily="2" charset="-122"/>
              </a:rPr>
              <a:t>就可以了</a:t>
            </a:r>
            <a:r>
              <a:rPr lang="zh-CN" altLang="en-US" dirty="0"/>
              <a:t>。</a:t>
            </a:r>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171825"/>
            <a:ext cx="8463483"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44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移动应用到底测试什么？</a:t>
            </a:r>
            <a:endParaRPr lang="en-US" altLang="zh-CN" dirty="0" smtClean="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移动应用测试</a:t>
            </a:r>
            <a:endParaRPr lang="zh-CN" altLang="en-US" dirty="0"/>
          </a:p>
        </p:txBody>
      </p:sp>
      <p:sp>
        <p:nvSpPr>
          <p:cNvPr id="4" name="矩形 3"/>
          <p:cNvSpPr/>
          <p:nvPr/>
        </p:nvSpPr>
        <p:spPr>
          <a:xfrm>
            <a:off x="2627784" y="3284984"/>
            <a:ext cx="1152128"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88024" y="3267337"/>
            <a:ext cx="1152128"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手杖形箭头 6"/>
          <p:cNvSpPr/>
          <p:nvPr/>
        </p:nvSpPr>
        <p:spPr>
          <a:xfrm>
            <a:off x="2987824" y="2420888"/>
            <a:ext cx="2448272" cy="846449"/>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手杖形箭头 7"/>
          <p:cNvSpPr/>
          <p:nvPr/>
        </p:nvSpPr>
        <p:spPr>
          <a:xfrm rot="10800000">
            <a:off x="3071153" y="5886106"/>
            <a:ext cx="2343757" cy="711245"/>
          </a:xfrm>
          <a:prstGeom prst="uturnArrow">
            <a:avLst>
              <a:gd name="adj1" fmla="val 25000"/>
              <a:gd name="adj2" fmla="val 25000"/>
              <a:gd name="adj3" fmla="val 25000"/>
              <a:gd name="adj4" fmla="val 43750"/>
              <a:gd name="adj5" fmla="val 10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2843808" y="4005064"/>
            <a:ext cx="543739" cy="1384995"/>
          </a:xfrm>
          <a:prstGeom prst="rect">
            <a:avLst/>
          </a:prstGeom>
          <a:noFill/>
        </p:spPr>
        <p:txBody>
          <a:bodyPr wrap="none" rtlCol="0">
            <a:spAutoFit/>
          </a:bodyPr>
          <a:lstStyle/>
          <a:p>
            <a:r>
              <a:rPr lang="zh-CN" altLang="en-US" sz="2800" dirty="0" smtClean="0"/>
              <a:t>客</a:t>
            </a:r>
            <a:endParaRPr lang="en-US" altLang="zh-CN" sz="2800" dirty="0" smtClean="0"/>
          </a:p>
          <a:p>
            <a:r>
              <a:rPr lang="zh-CN" altLang="en-US" sz="2800" dirty="0" smtClean="0"/>
              <a:t>户</a:t>
            </a:r>
            <a:endParaRPr lang="en-US" altLang="zh-CN" sz="2800" dirty="0" smtClean="0"/>
          </a:p>
          <a:p>
            <a:r>
              <a:rPr lang="zh-CN" altLang="en-US" sz="2800" dirty="0" smtClean="0"/>
              <a:t>端</a:t>
            </a:r>
            <a:endParaRPr lang="zh-CN" altLang="en-US" sz="2800" dirty="0"/>
          </a:p>
        </p:txBody>
      </p:sp>
      <p:sp>
        <p:nvSpPr>
          <p:cNvPr id="10" name="TextBox 9"/>
          <p:cNvSpPr txBox="1"/>
          <p:nvPr/>
        </p:nvSpPr>
        <p:spPr>
          <a:xfrm>
            <a:off x="5164226" y="3789620"/>
            <a:ext cx="543739" cy="1815882"/>
          </a:xfrm>
          <a:prstGeom prst="rect">
            <a:avLst/>
          </a:prstGeom>
          <a:noFill/>
        </p:spPr>
        <p:txBody>
          <a:bodyPr wrap="none" rtlCol="0">
            <a:spAutoFit/>
          </a:bodyPr>
          <a:lstStyle/>
          <a:p>
            <a:r>
              <a:rPr lang="zh-CN" altLang="en-US" sz="2800" dirty="0" smtClean="0"/>
              <a:t>服</a:t>
            </a:r>
            <a:endParaRPr lang="en-US" altLang="zh-CN" sz="2800" dirty="0" smtClean="0"/>
          </a:p>
          <a:p>
            <a:r>
              <a:rPr lang="zh-CN" altLang="en-US" sz="2800" dirty="0" smtClean="0"/>
              <a:t>务</a:t>
            </a:r>
            <a:endParaRPr lang="en-US" altLang="zh-CN" sz="2800" dirty="0" smtClean="0"/>
          </a:p>
          <a:p>
            <a:r>
              <a:rPr lang="zh-CN" altLang="en-US" sz="2800" dirty="0" smtClean="0"/>
              <a:t>器</a:t>
            </a:r>
            <a:endParaRPr lang="en-US" altLang="zh-CN" sz="2800" dirty="0" smtClean="0"/>
          </a:p>
          <a:p>
            <a:r>
              <a:rPr lang="zh-CN" altLang="en-US" sz="2800" dirty="0" smtClean="0"/>
              <a:t>端</a:t>
            </a:r>
            <a:endParaRPr lang="zh-CN" altLang="en-US" sz="2800" dirty="0"/>
          </a:p>
        </p:txBody>
      </p:sp>
    </p:spTree>
    <p:extLst>
      <p:ext uri="{BB962C8B-B14F-4D97-AF65-F5344CB8AC3E}">
        <p14:creationId xmlns:p14="http://schemas.microsoft.com/office/powerpoint/2010/main" val="3915126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a:t>
            </a:r>
            <a:r>
              <a:rPr lang="zh-CN" altLang="en-US" dirty="0"/>
              <a:t>存在明显的内存泄漏，那么在图中就会表现为随着功能的反复使用，内存值不断升高，即使出现</a:t>
            </a:r>
            <a:r>
              <a:rPr lang="en-US" altLang="zh-CN" dirty="0"/>
              <a:t>GC</a:t>
            </a:r>
            <a:r>
              <a:rPr lang="zh-CN" altLang="en-US" dirty="0"/>
              <a:t>也没法</a:t>
            </a:r>
            <a:r>
              <a:rPr lang="zh-CN" altLang="en-US" dirty="0" smtClean="0"/>
              <a:t>降下</a:t>
            </a:r>
            <a:r>
              <a:rPr lang="zh-CN" altLang="en-US" dirty="0"/>
              <a:t>。</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0627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36713"/>
            <a:ext cx="8229600" cy="2520280"/>
          </a:xfrm>
        </p:spPr>
        <p:txBody>
          <a:bodyPr>
            <a:normAutofit/>
          </a:bodyPr>
          <a:lstStyle/>
          <a:p>
            <a:r>
              <a:rPr lang="zh-CN" altLang="en-US" sz="2400" dirty="0">
                <a:latin typeface="华文楷体" panose="02010600040101010101" pitchFamily="2" charset="-122"/>
                <a:ea typeface="华文楷体" panose="02010600040101010101" pitchFamily="2" charset="-122"/>
              </a:rPr>
              <a:t>在</a:t>
            </a:r>
            <a:r>
              <a:rPr lang="en-US" altLang="zh-CN" sz="2400" dirty="0">
                <a:latin typeface="华文楷体" panose="02010600040101010101" pitchFamily="2" charset="-122"/>
                <a:ea typeface="华文楷体" panose="02010600040101010101" pitchFamily="2" charset="-122"/>
              </a:rPr>
              <a:t>Android Device Monitor</a:t>
            </a:r>
            <a:r>
              <a:rPr lang="zh-CN" altLang="en-US" sz="2400" dirty="0">
                <a:latin typeface="华文楷体" panose="02010600040101010101" pitchFamily="2" charset="-122"/>
                <a:ea typeface="华文楷体" panose="02010600040101010101" pitchFamily="2" charset="-122"/>
              </a:rPr>
              <a:t>界面中选在你要分析的应用程序的</a:t>
            </a:r>
            <a:r>
              <a:rPr lang="zh-CN" altLang="en-US" sz="2400" dirty="0" smtClean="0">
                <a:latin typeface="华文楷体" panose="02010600040101010101" pitchFamily="2" charset="-122"/>
                <a:ea typeface="华文楷体" panose="02010600040101010101" pitchFamily="2" charset="-122"/>
              </a:rPr>
              <a:t>包名</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点击</a:t>
            </a:r>
            <a:r>
              <a:rPr lang="en-US" altLang="zh-CN" sz="2400" dirty="0">
                <a:latin typeface="华文楷体" panose="02010600040101010101" pitchFamily="2" charset="-122"/>
                <a:ea typeface="华文楷体" panose="02010600040101010101" pitchFamily="2" charset="-122"/>
              </a:rPr>
              <a:t>Update Heap</a:t>
            </a:r>
            <a:r>
              <a:rPr lang="zh-CN" altLang="en-US" sz="2400" dirty="0">
                <a:latin typeface="华文楷体" panose="02010600040101010101" pitchFamily="2" charset="-122"/>
                <a:ea typeface="华文楷体" panose="02010600040101010101" pitchFamily="2" charset="-122"/>
              </a:rPr>
              <a:t>来更新统计</a:t>
            </a:r>
            <a:r>
              <a:rPr lang="zh-CN" altLang="en-US" sz="2400" dirty="0" smtClean="0">
                <a:latin typeface="华文楷体" panose="02010600040101010101" pitchFamily="2" charset="-122"/>
                <a:ea typeface="华文楷体" panose="02010600040101010101" pitchFamily="2" charset="-122"/>
              </a:rPr>
              <a:t>信息</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然后</a:t>
            </a:r>
            <a:r>
              <a:rPr lang="zh-CN" altLang="en-US" sz="2400" dirty="0">
                <a:latin typeface="华文楷体" panose="02010600040101010101" pitchFamily="2" charset="-122"/>
                <a:ea typeface="华文楷体" panose="02010600040101010101" pitchFamily="2" charset="-122"/>
              </a:rPr>
              <a:t>点击</a:t>
            </a:r>
            <a:r>
              <a:rPr lang="en-US" altLang="zh-CN" sz="2400" dirty="0">
                <a:latin typeface="华文楷体" panose="02010600040101010101" pitchFamily="2" charset="-122"/>
                <a:ea typeface="华文楷体" panose="02010600040101010101" pitchFamily="2" charset="-122"/>
              </a:rPr>
              <a:t>Cause GC</a:t>
            </a:r>
            <a:r>
              <a:rPr lang="zh-CN" altLang="en-US" sz="2400" dirty="0">
                <a:latin typeface="华文楷体" panose="02010600040101010101" pitchFamily="2" charset="-122"/>
                <a:ea typeface="华文楷体" panose="02010600040101010101" pitchFamily="2" charset="-122"/>
              </a:rPr>
              <a:t>即可查看当前堆的使用</a:t>
            </a:r>
            <a:r>
              <a:rPr lang="zh-CN" altLang="en-US" sz="2400" dirty="0" smtClean="0">
                <a:latin typeface="华文楷体" panose="02010600040101010101" pitchFamily="2" charset="-122"/>
                <a:ea typeface="华文楷体" panose="02010600040101010101" pitchFamily="2" charset="-122"/>
              </a:rPr>
              <a:t>情况</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点击</a:t>
            </a:r>
            <a:r>
              <a:rPr lang="en-US" altLang="zh-CN" sz="2400" dirty="0">
                <a:latin typeface="华文楷体" panose="02010600040101010101" pitchFamily="2" charset="-122"/>
                <a:ea typeface="华文楷体" panose="02010600040101010101" pitchFamily="2" charset="-122"/>
              </a:rPr>
              <a:t>Dump </a:t>
            </a:r>
            <a:r>
              <a:rPr lang="en-US" altLang="zh-CN" sz="2400" dirty="0" err="1">
                <a:latin typeface="华文楷体" panose="02010600040101010101" pitchFamily="2" charset="-122"/>
                <a:ea typeface="华文楷体" panose="02010600040101010101" pitchFamily="2" charset="-122"/>
              </a:rPr>
              <a:t>HPROF</a:t>
            </a:r>
            <a:r>
              <a:rPr lang="en-US" altLang="zh-CN" sz="2400" dirty="0">
                <a:latin typeface="华文楷体" panose="02010600040101010101" pitchFamily="2" charset="-122"/>
                <a:ea typeface="华文楷体" panose="02010600040101010101" pitchFamily="2" charset="-122"/>
              </a:rPr>
              <a:t> file</a:t>
            </a:r>
            <a:r>
              <a:rPr lang="zh-CN" altLang="en-US" sz="2400" dirty="0">
                <a:latin typeface="华文楷体" panose="02010600040101010101" pitchFamily="2" charset="-122"/>
                <a:ea typeface="华文楷体" panose="02010600040101010101" pitchFamily="2" charset="-122"/>
              </a:rPr>
              <a:t>，将该应用当前的内存信息保存成</a:t>
            </a:r>
            <a:r>
              <a:rPr lang="en-US" altLang="zh-CN" sz="2400" dirty="0" err="1">
                <a:latin typeface="华文楷体" panose="02010600040101010101" pitchFamily="2" charset="-122"/>
                <a:ea typeface="华文楷体" panose="02010600040101010101" pitchFamily="2" charset="-122"/>
              </a:rPr>
              <a:t>hprof</a:t>
            </a:r>
            <a:r>
              <a:rPr lang="zh-CN" altLang="en-US" sz="2400" dirty="0">
                <a:latin typeface="华文楷体" panose="02010600040101010101" pitchFamily="2" charset="-122"/>
                <a:ea typeface="华文楷体" panose="02010600040101010101" pitchFamily="2" charset="-122"/>
              </a:rPr>
              <a:t>文件，放在桌面即可，操作如下图</a:t>
            </a:r>
          </a:p>
        </p:txBody>
      </p:sp>
      <p:sp>
        <p:nvSpPr>
          <p:cNvPr id="3" name="标题 2"/>
          <p:cNvSpPr>
            <a:spLocks noGrp="1"/>
          </p:cNvSpPr>
          <p:nvPr>
            <p:ph type="title"/>
          </p:nvPr>
        </p:nvSpPr>
        <p:spPr>
          <a:xfrm>
            <a:off x="0" y="0"/>
            <a:ext cx="8229600" cy="864096"/>
          </a:xfrm>
        </p:spPr>
        <p:txBody>
          <a:bodyPr>
            <a:normAutofit/>
          </a:bodyPr>
          <a:lstStyle/>
          <a:p>
            <a:r>
              <a:rPr lang="en-US" altLang="zh-CN" dirty="0"/>
              <a:t>MAT</a:t>
            </a:r>
            <a:r>
              <a:rPr lang="zh-CN" altLang="en-US" dirty="0"/>
              <a:t>内存分析 </a:t>
            </a:r>
          </a:p>
        </p:txBody>
      </p:sp>
      <p:pic>
        <p:nvPicPr>
          <p:cNvPr id="2050" name="Picture 2" descr="http://img.blog.csdn.net/20151127145602745?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429000"/>
            <a:ext cx="5503540" cy="331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06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执行</a:t>
            </a:r>
            <a:r>
              <a:rPr lang="en-US" altLang="zh-CN" dirty="0" smtClean="0">
                <a:latin typeface="华文楷体" panose="02010600040101010101" pitchFamily="2" charset="-122"/>
                <a:ea typeface="华文楷体" panose="02010600040101010101" pitchFamily="2" charset="-122"/>
              </a:rPr>
              <a:t>GC</a:t>
            </a:r>
            <a:r>
              <a:rPr lang="zh-CN" altLang="en-US" dirty="0" smtClean="0">
                <a:latin typeface="华文楷体" panose="02010600040101010101" pitchFamily="2" charset="-122"/>
                <a:ea typeface="华文楷体" panose="02010600040101010101" pitchFamily="2" charset="-122"/>
              </a:rPr>
              <a:t>请求之后，可以继续应用的操作，观察图表中的</a:t>
            </a:r>
            <a:r>
              <a:rPr lang="en-US" altLang="zh-CN" dirty="0" smtClean="0">
                <a:latin typeface="华文楷体" panose="02010600040101010101" pitchFamily="2" charset="-122"/>
                <a:ea typeface="华文楷体" panose="02010600040101010101" pitchFamily="2" charset="-122"/>
              </a:rPr>
              <a:t>data object</a:t>
            </a:r>
            <a:r>
              <a:rPr lang="zh-CN" altLang="en-US" dirty="0" smtClean="0">
                <a:latin typeface="华文楷体" panose="02010600040101010101" pitchFamily="2" charset="-122"/>
                <a:ea typeface="华文楷体" panose="02010600040101010101" pitchFamily="2" charset="-122"/>
              </a:rPr>
              <a:t>这一项，其</a:t>
            </a:r>
            <a:r>
              <a:rPr lang="en-US" altLang="zh-CN" dirty="0" smtClean="0">
                <a:latin typeface="华文楷体" panose="02010600040101010101" pitchFamily="2" charset="-122"/>
                <a:ea typeface="华文楷体" panose="02010600040101010101" pitchFamily="2" charset="-122"/>
              </a:rPr>
              <a:t>Total Size</a:t>
            </a:r>
            <a:r>
              <a:rPr lang="zh-CN" altLang="en-US" dirty="0" smtClean="0">
                <a:latin typeface="华文楷体" panose="02010600040101010101" pitchFamily="2" charset="-122"/>
                <a:ea typeface="华文楷体" panose="02010600040101010101" pitchFamily="2" charset="-122"/>
              </a:rPr>
              <a:t>是否一直会上升。虽然操作会生成更多的对象数据，但是</a:t>
            </a:r>
            <a:r>
              <a:rPr lang="en-US" altLang="zh-CN" dirty="0" smtClean="0">
                <a:latin typeface="华文楷体" panose="02010600040101010101" pitchFamily="2" charset="-122"/>
                <a:ea typeface="华文楷体" panose="02010600040101010101" pitchFamily="2" charset="-122"/>
              </a:rPr>
              <a:t>java</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GC</a:t>
            </a:r>
            <a:r>
              <a:rPr lang="zh-CN" altLang="en-US" dirty="0" smtClean="0">
                <a:latin typeface="华文楷体" panose="02010600040101010101" pitchFamily="2" charset="-122"/>
                <a:ea typeface="华文楷体" panose="02010600040101010101" pitchFamily="2" charset="-122"/>
              </a:rPr>
              <a:t>也会不停地进行回收。也就是说</a:t>
            </a:r>
            <a:r>
              <a:rPr lang="en-US" altLang="zh-CN" dirty="0">
                <a:latin typeface="华文楷体" panose="02010600040101010101" pitchFamily="2" charset="-122"/>
                <a:ea typeface="华文楷体" panose="02010600040101010101" pitchFamily="2" charset="-122"/>
              </a:rPr>
              <a:t>data </a:t>
            </a:r>
            <a:r>
              <a:rPr lang="en-US" altLang="zh-CN" dirty="0" smtClean="0">
                <a:latin typeface="华文楷体" panose="02010600040101010101" pitchFamily="2" charset="-122"/>
                <a:ea typeface="华文楷体" panose="02010600040101010101" pitchFamily="2" charset="-122"/>
              </a:rPr>
              <a:t>object</a:t>
            </a:r>
            <a:r>
              <a:rPr lang="zh-CN" altLang="en-US" dirty="0" smtClean="0">
                <a:latin typeface="华文楷体" panose="02010600040101010101" pitchFamily="2" charset="-122"/>
                <a:ea typeface="华文楷体" panose="02010600040101010101" pitchFamily="2" charset="-122"/>
              </a:rPr>
              <a:t>应该稳定在一定的范围内，如超过某个值越来越大，同时没有下降的趋势，那就是说该应用必然有内存泄漏或者没有经过很好的管理。</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5398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a:xfrm>
            <a:off x="0" y="0"/>
            <a:ext cx="8229600" cy="1143000"/>
          </a:xfrm>
        </p:spPr>
        <p:txBody>
          <a:bodyPr>
            <a:normAutofit/>
          </a:bodyPr>
          <a:lstStyle/>
          <a:p>
            <a:r>
              <a:rPr lang="zh-CN" altLang="en-US" dirty="0"/>
              <a:t>使用</a:t>
            </a:r>
            <a:r>
              <a:rPr lang="en-US" altLang="zh-CN" dirty="0"/>
              <a:t>MAT</a:t>
            </a:r>
            <a:r>
              <a:rPr lang="zh-CN" altLang="en-US" dirty="0"/>
              <a:t>分析</a:t>
            </a:r>
            <a:r>
              <a:rPr lang="en-US" altLang="zh-CN" dirty="0"/>
              <a:t>Android</a:t>
            </a:r>
            <a:r>
              <a:rPr lang="zh-CN" altLang="en-US" dirty="0"/>
              <a:t>应用内存</a:t>
            </a:r>
            <a:r>
              <a:rPr lang="zh-CN" altLang="en-US" dirty="0" smtClean="0"/>
              <a:t>泄露</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23020"/>
            <a:ext cx="645636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83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latin typeface="华文楷体" panose="02010600040101010101" pitchFamily="2" charset="-122"/>
                <a:ea typeface="华文楷体" panose="02010600040101010101" pitchFamily="2" charset="-122"/>
              </a:rPr>
              <a:t>压力测试（逐步增加系统负载，测试系统性能的变化</a:t>
            </a:r>
            <a:r>
              <a:rPr lang="zh-CN" altLang="en-US" dirty="0" smtClean="0">
                <a:latin typeface="华文楷体" panose="02010600040101010101" pitchFamily="2" charset="-122"/>
                <a:ea typeface="华文楷体" panose="02010600040101010101" pitchFamily="2" charset="-122"/>
              </a:rPr>
              <a:t>，最终确定在什么负载条件下系统性能处于失效状态来获得系统能提供的最大服务级别的测试。压力测试是逐步增加负载，使系统某些资源达到饱和甚至失效，获得什么负载条件下，资源失效状态</a:t>
            </a:r>
            <a:r>
              <a:rPr lang="zh-CN" altLang="en-US" dirty="0">
                <a:latin typeface="华文楷体" panose="02010600040101010101" pitchFamily="2" charset="-122"/>
                <a:ea typeface="华文楷体" panose="02010600040101010101" pitchFamily="2" charset="-122"/>
              </a:rPr>
              <a:t>的最大服务级别）</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负载</a:t>
            </a:r>
            <a:r>
              <a:rPr lang="zh-CN" altLang="en-US" dirty="0">
                <a:latin typeface="华文楷体" panose="02010600040101010101" pitchFamily="2" charset="-122"/>
                <a:ea typeface="华文楷体" panose="02010600040101010101" pitchFamily="2" charset="-122"/>
              </a:rPr>
              <a:t>测试</a:t>
            </a:r>
            <a:r>
              <a:rPr lang="zh-CN" altLang="en-US" dirty="0" smtClean="0">
                <a:latin typeface="华文楷体" panose="02010600040101010101" pitchFamily="2" charset="-122"/>
                <a:ea typeface="华文楷体" panose="02010600040101010101" pitchFamily="2" charset="-122"/>
              </a:rPr>
              <a:t>（逐步增加系统负载，测试系统性能的变化，并最终确定在满足性能指标的前提下，系统所能承受的最大负载量的测试。是通过逐步加压的方式来确定系统的处理能力和能够承受的各项阈值）</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容量测试</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可靠性测试（运行时间较长，是否存在内存泄漏的问题）</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并发测试</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a:xfrm>
            <a:off x="251520" y="0"/>
            <a:ext cx="8229600" cy="1143000"/>
          </a:xfrm>
        </p:spPr>
        <p:txBody>
          <a:bodyPr/>
          <a:lstStyle/>
          <a:p>
            <a:r>
              <a:rPr lang="zh-CN" altLang="en-US" dirty="0" smtClean="0"/>
              <a:t>服务器端的测试</a:t>
            </a:r>
            <a:endParaRPr lang="zh-CN" altLang="en-US" dirty="0"/>
          </a:p>
        </p:txBody>
      </p:sp>
    </p:spTree>
    <p:extLst>
      <p:ext uri="{BB962C8B-B14F-4D97-AF65-F5344CB8AC3E}">
        <p14:creationId xmlns:p14="http://schemas.microsoft.com/office/powerpoint/2010/main" val="133190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noAutofit/>
          </a:bodyPr>
          <a:lstStyle/>
          <a:p>
            <a:r>
              <a:rPr lang="zh-CN" altLang="en-US" sz="2400" dirty="0" smtClean="0">
                <a:latin typeface="华文楷体" panose="02010600040101010101" pitchFamily="2" charset="-122"/>
                <a:ea typeface="华文楷体" panose="02010600040101010101" pitchFamily="2" charset="-122"/>
              </a:rPr>
              <a:t>单位时间耗电量</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单位时间网络流量消耗</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终端相关的资源率</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业务响应时间 </a:t>
            </a:r>
            <a:r>
              <a:rPr lang="en-US" altLang="zh-CN" sz="2400" dirty="0" smtClean="0">
                <a:latin typeface="华文楷体" panose="02010600040101010101" pitchFamily="2" charset="-122"/>
                <a:ea typeface="华文楷体" panose="02010600040101010101" pitchFamily="2" charset="-122"/>
              </a:rPr>
              <a:t>2-5-8</a:t>
            </a:r>
          </a:p>
          <a:p>
            <a:r>
              <a:rPr lang="zh-CN" altLang="en-US" sz="2400" dirty="0">
                <a:latin typeface="华文楷体" panose="02010600040101010101" pitchFamily="2" charset="-122"/>
                <a:ea typeface="华文楷体" panose="02010600040101010101" pitchFamily="2" charset="-122"/>
              </a:rPr>
              <a:t>帧</a:t>
            </a:r>
            <a:r>
              <a:rPr lang="zh-CN" altLang="en-US" sz="2400" dirty="0" smtClean="0">
                <a:latin typeface="华文楷体" panose="02010600040101010101" pitchFamily="2" charset="-122"/>
                <a:ea typeface="华文楷体" panose="02010600040101010101" pitchFamily="2" charset="-122"/>
              </a:rPr>
              <a:t>率（</a:t>
            </a:r>
            <a:r>
              <a:rPr lang="en-US" altLang="zh-CN" sz="2400" dirty="0" smtClean="0">
                <a:latin typeface="华文楷体" panose="02010600040101010101" pitchFamily="2" charset="-122"/>
                <a:ea typeface="华文楷体" panose="02010600040101010101" pitchFamily="2" charset="-122"/>
              </a:rPr>
              <a:t>FPS</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游戏测试</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zh-CN" altLang="en-US" sz="2400" dirty="0" smtClean="0">
                <a:latin typeface="华文楷体" panose="02010600040101010101" pitchFamily="2" charset="-122"/>
                <a:ea typeface="华文楷体" panose="02010600040101010101" pitchFamily="2" charset="-122"/>
              </a:rPr>
              <a:t>表示处理器处理场面时每秒能够更新的次数。</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smtClean="0">
                <a:latin typeface="华文楷体" panose="02010600040101010101" pitchFamily="2" charset="-122"/>
                <a:ea typeface="华文楷体" panose="02010600040101010101" pitchFamily="2" charset="-122"/>
              </a:rPr>
              <a:t>30</a:t>
            </a:r>
            <a:r>
              <a:rPr lang="zh-CN" altLang="en-US" sz="2400" dirty="0" smtClean="0">
                <a:latin typeface="华文楷体" panose="02010600040101010101" pitchFamily="2" charset="-122"/>
                <a:ea typeface="华文楷体" panose="02010600040101010101" pitchFamily="2" charset="-122"/>
              </a:rPr>
              <a:t>是可以接受的，</a:t>
            </a:r>
            <a:r>
              <a:rPr lang="en-US" altLang="zh-CN" sz="2400" dirty="0" smtClean="0">
                <a:latin typeface="华文楷体" panose="02010600040101010101" pitchFamily="2" charset="-122"/>
                <a:ea typeface="华文楷体" panose="02010600040101010101" pitchFamily="2" charset="-122"/>
              </a:rPr>
              <a:t>60</a:t>
            </a:r>
            <a:r>
              <a:rPr lang="zh-CN" altLang="en-US" sz="2400" dirty="0" smtClean="0">
                <a:latin typeface="华文楷体" panose="02010600040101010101" pitchFamily="2" charset="-122"/>
                <a:ea typeface="华文楷体" panose="02010600040101010101" pitchFamily="2" charset="-122"/>
              </a:rPr>
              <a:t>可以明显提升交互感和逼真感，超过</a:t>
            </a:r>
            <a:r>
              <a:rPr lang="en-US" altLang="zh-CN" sz="2400" dirty="0" smtClean="0">
                <a:latin typeface="华文楷体" panose="02010600040101010101" pitchFamily="2" charset="-122"/>
                <a:ea typeface="华文楷体" panose="02010600040101010101" pitchFamily="2" charset="-122"/>
              </a:rPr>
              <a:t>75</a:t>
            </a:r>
            <a:r>
              <a:rPr lang="zh-CN" altLang="en-US" sz="2400" dirty="0" smtClean="0">
                <a:latin typeface="华文楷体" panose="02010600040101010101" pitchFamily="2" charset="-122"/>
                <a:ea typeface="华文楷体" panose="02010600040101010101" pitchFamily="2" charset="-122"/>
              </a:rPr>
              <a:t>就不会容易感觉到流畅度得到提升了。如果帧率超过屏幕的刷新频率只会浪费图形处理的能力，因为监视器不能以这么快的速度更新。</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移动端的性能测试</a:t>
            </a:r>
            <a:endParaRPr lang="zh-CN" altLang="en-US" dirty="0"/>
          </a:p>
        </p:txBody>
      </p:sp>
    </p:spTree>
    <p:extLst>
      <p:ext uri="{BB962C8B-B14F-4D97-AF65-F5344CB8AC3E}">
        <p14:creationId xmlns:p14="http://schemas.microsoft.com/office/powerpoint/2010/main" val="161838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华文楷体" panose="02010600040101010101" pitchFamily="2" charset="-122"/>
                <a:ea typeface="华文楷体" panose="02010600040101010101" pitchFamily="2" charset="-122"/>
              </a:rPr>
              <a:t>移动应用的测试范围</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FF0000"/>
                </a:solidFill>
                <a:latin typeface="华文楷体" panose="02010600040101010101" pitchFamily="2" charset="-122"/>
                <a:ea typeface="华文楷体" panose="02010600040101010101" pitchFamily="2" charset="-122"/>
              </a:rPr>
              <a:t>内存测试的流程</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内存泄漏</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Traceview</a:t>
            </a:r>
            <a:endParaRPr lang="en-US" altLang="zh-CN" dirty="0" smtClean="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Emmagee</a:t>
            </a: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63461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内存</a:t>
            </a:r>
            <a:r>
              <a:rPr lang="zh-CN" altLang="en-US" dirty="0">
                <a:latin typeface="华文楷体" panose="02010600040101010101" pitchFamily="2" charset="-122"/>
                <a:ea typeface="华文楷体" panose="02010600040101010101" pitchFamily="2" charset="-122"/>
              </a:rPr>
              <a:t>测试属于性能测试，常见的测试方法包括</a:t>
            </a:r>
            <a:r>
              <a:rPr lang="en-US" altLang="zh-CN" dirty="0">
                <a:latin typeface="华文楷体" panose="02010600040101010101" pitchFamily="2" charset="-122"/>
                <a:ea typeface="华文楷体" panose="02010600040101010101" pitchFamily="2" charset="-122"/>
              </a:rPr>
              <a:t>Monkey/</a:t>
            </a:r>
            <a:r>
              <a:rPr lang="en-US" altLang="zh-CN" dirty="0" err="1">
                <a:latin typeface="华文楷体" panose="02010600040101010101" pitchFamily="2" charset="-122"/>
                <a:ea typeface="华文楷体" panose="02010600040101010101" pitchFamily="2" charset="-122"/>
              </a:rPr>
              <a:t>UIAutomator</a:t>
            </a:r>
            <a:r>
              <a:rPr lang="zh-CN" altLang="en-US" dirty="0">
                <a:latin typeface="华文楷体" panose="02010600040101010101" pitchFamily="2" charset="-122"/>
                <a:ea typeface="华文楷体" panose="02010600040101010101" pitchFamily="2" charset="-122"/>
              </a:rPr>
              <a:t>类的常规压力测试、大数据</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操作的峰值压力测试、长时间运行的稳定性测试等。这些方法都可以叠加在内存测试的方案中，观察这类场景下的应用内存情况，经常能能够发现类似内存泄漏或</a:t>
            </a:r>
            <a:r>
              <a:rPr lang="en-US" altLang="zh-CN" dirty="0" err="1">
                <a:latin typeface="华文楷体" panose="02010600040101010101" pitchFamily="2" charset="-122"/>
                <a:ea typeface="华文楷体" panose="02010600040101010101" pitchFamily="2" charset="-122"/>
              </a:rPr>
              <a:t>OOM</a:t>
            </a:r>
            <a:r>
              <a:rPr lang="zh-CN" altLang="en-US" dirty="0">
                <a:latin typeface="华文楷体" panose="02010600040101010101" pitchFamily="2" charset="-122"/>
                <a:ea typeface="华文楷体" panose="02010600040101010101" pitchFamily="2" charset="-122"/>
              </a:rPr>
              <a:t>的问题。</a:t>
            </a:r>
          </a:p>
        </p:txBody>
      </p:sp>
      <p:sp>
        <p:nvSpPr>
          <p:cNvPr id="3" name="标题 2"/>
          <p:cNvSpPr>
            <a:spLocks noGrp="1"/>
          </p:cNvSpPr>
          <p:nvPr>
            <p:ph type="title"/>
          </p:nvPr>
        </p:nvSpPr>
        <p:spPr/>
        <p:txBody>
          <a:bodyPr>
            <a:normAutofit/>
          </a:bodyPr>
          <a:lstStyle/>
          <a:p>
            <a:r>
              <a:rPr lang="zh-CN" altLang="en-US" dirty="0"/>
              <a:t>测试</a:t>
            </a:r>
            <a:r>
              <a:rPr lang="zh-CN" altLang="en-US" dirty="0" smtClean="0"/>
              <a:t>流程</a:t>
            </a:r>
            <a:endParaRPr lang="zh-CN" altLang="en-US" dirty="0"/>
          </a:p>
        </p:txBody>
      </p:sp>
    </p:spTree>
    <p:extLst>
      <p:ext uri="{BB962C8B-B14F-4D97-AF65-F5344CB8AC3E}">
        <p14:creationId xmlns:p14="http://schemas.microsoft.com/office/powerpoint/2010/main" val="392119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229600" cy="4525963"/>
          </a:xfrm>
        </p:spPr>
        <p:txBody>
          <a:bodyPr>
            <a:noAutofit/>
          </a:bodyPr>
          <a:lstStyle/>
          <a:p>
            <a:pPr marL="0" indent="0">
              <a:buNone/>
            </a:pPr>
            <a:r>
              <a:rPr lang="en-US" altLang="zh-CN" sz="2400" dirty="0" smtClean="0">
                <a:latin typeface="华文楷体" panose="02010600040101010101" pitchFamily="2" charset="-122"/>
                <a:ea typeface="华文楷体" panose="02010600040101010101" pitchFamily="2" charset="-122"/>
              </a:rPr>
              <a:t>1</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代码</a:t>
            </a:r>
          </a:p>
          <a:p>
            <a:pPr marL="0" indent="0">
              <a:buNone/>
            </a:pPr>
            <a:r>
              <a:rPr lang="en-US" altLang="zh-CN"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通常</a:t>
            </a:r>
            <a:r>
              <a:rPr lang="zh-CN" altLang="en-US" sz="2400" dirty="0">
                <a:latin typeface="华文楷体" panose="02010600040101010101" pitchFamily="2" charset="-122"/>
                <a:ea typeface="华文楷体" panose="02010600040101010101" pitchFamily="2" charset="-122"/>
              </a:rPr>
              <a:t>用来进行内存测试的版本是纯净版本，不应该附加多余的</a:t>
            </a:r>
            <a:r>
              <a:rPr lang="en-US" altLang="zh-CN" sz="2400" dirty="0">
                <a:latin typeface="华文楷体" panose="02010600040101010101" pitchFamily="2" charset="-122"/>
                <a:ea typeface="华文楷体" panose="02010600040101010101" pitchFamily="2" charset="-122"/>
              </a:rPr>
              <a:t>Log</a:t>
            </a:r>
            <a:r>
              <a:rPr lang="zh-CN" altLang="en-US" sz="2400" dirty="0">
                <a:latin typeface="华文楷体" panose="02010600040101010101" pitchFamily="2" charset="-122"/>
                <a:ea typeface="华文楷体" panose="02010600040101010101" pitchFamily="2" charset="-122"/>
              </a:rPr>
              <a:t>和调试用组件</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测试场景</a:t>
            </a:r>
          </a:p>
          <a:p>
            <a:pPr marL="0" indent="0">
              <a:buNone/>
            </a:pP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测试</a:t>
            </a:r>
            <a:r>
              <a:rPr lang="zh-CN" altLang="en-US" sz="2400" dirty="0">
                <a:latin typeface="华文楷体" panose="02010600040101010101" pitchFamily="2" charset="-122"/>
                <a:ea typeface="华文楷体" panose="02010600040101010101" pitchFamily="2" charset="-122"/>
              </a:rPr>
              <a:t>场景通常有两类。一类是当前有新开发或改动的某项功能，需要对该功能进行性能测试。因此测试场景主要针对该功能组织，包括功能的开启前、运行、结束后等测试点。另一类是整体性能，考察应用的常见场景，在综合使用情况下的性能指标。测试场景应当包括启动后待机，切换到后台台，执行主要功能，以及反复执行各功能后。</a:t>
            </a:r>
          </a:p>
          <a:p>
            <a:pPr marL="0" indent="0">
              <a:buNone/>
            </a:pPr>
            <a:r>
              <a:rPr lang="zh-CN" altLang="en-US" sz="2400" dirty="0" smtClean="0">
                <a:latin typeface="华文楷体" panose="02010600040101010101" pitchFamily="2" charset="-122"/>
                <a:ea typeface="华文楷体" panose="02010600040101010101" pitchFamily="2" charset="-122"/>
              </a:rPr>
              <a:t>在</a:t>
            </a:r>
            <a:r>
              <a:rPr lang="zh-CN" altLang="en-US" sz="2400" dirty="0">
                <a:latin typeface="华文楷体" panose="02010600040101010101" pitchFamily="2" charset="-122"/>
                <a:ea typeface="华文楷体" panose="02010600040101010101" pitchFamily="2" charset="-122"/>
              </a:rPr>
              <a:t>各类场景中，经常作为测试重点的有：</a:t>
            </a:r>
          </a:p>
          <a:p>
            <a:pPr marL="0" indent="0">
              <a:buNone/>
            </a:pPr>
            <a:r>
              <a:rPr lang="en-US" altLang="zh-CN"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包含了图片显示的界面。</a:t>
            </a:r>
          </a:p>
          <a:p>
            <a:pPr marL="0" indent="0">
              <a:buNone/>
            </a:pPr>
            <a:r>
              <a:rPr lang="en-US" altLang="zh-CN"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网络传输大量数据。</a:t>
            </a:r>
          </a:p>
          <a:p>
            <a:pPr marL="0" indent="0">
              <a:buNone/>
            </a:pPr>
            <a:r>
              <a:rPr lang="en-US" altLang="zh-CN"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需要缓存数据的场景。</a:t>
            </a:r>
          </a:p>
        </p:txBody>
      </p:sp>
      <p:sp>
        <p:nvSpPr>
          <p:cNvPr id="3" name="标题 2"/>
          <p:cNvSpPr>
            <a:spLocks noGrp="1"/>
          </p:cNvSpPr>
          <p:nvPr>
            <p:ph type="title"/>
          </p:nvPr>
        </p:nvSpPr>
        <p:spPr>
          <a:xfrm>
            <a:off x="10007" y="-171400"/>
            <a:ext cx="8229600" cy="1143000"/>
          </a:xfrm>
        </p:spPr>
        <p:txBody>
          <a:bodyPr>
            <a:normAutofit/>
          </a:bodyPr>
          <a:lstStyle/>
          <a:p>
            <a:r>
              <a:rPr lang="zh-CN" altLang="en-US" dirty="0"/>
              <a:t>测试</a:t>
            </a:r>
            <a:r>
              <a:rPr lang="zh-CN" altLang="en-US" dirty="0" smtClean="0"/>
              <a:t>要点</a:t>
            </a:r>
            <a:endParaRPr lang="zh-CN" altLang="en-US" dirty="0"/>
          </a:p>
        </p:txBody>
      </p:sp>
    </p:spTree>
    <p:extLst>
      <p:ext uri="{BB962C8B-B14F-4D97-AF65-F5344CB8AC3E}">
        <p14:creationId xmlns:p14="http://schemas.microsoft.com/office/powerpoint/2010/main" val="4135566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场景转换成用例</a:t>
            </a:r>
          </a:p>
          <a:p>
            <a:pPr marL="0" indent="0">
              <a:buNone/>
            </a:pPr>
            <a:endParaRPr lang="zh-CN" altLang="en-US"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选取了测试场景后，用例设计也要考虑内存测试的特点。一些常见的方法是：</a:t>
            </a:r>
          </a:p>
          <a:p>
            <a:pPr marL="0" indent="0">
              <a:buNone/>
            </a:pPr>
            <a:r>
              <a:rPr lang="zh-CN" altLang="en-US" dirty="0" smtClean="0">
                <a:latin typeface="华文楷体" panose="02010600040101010101" pitchFamily="2" charset="-122"/>
                <a:ea typeface="华文楷体" panose="02010600040101010101" pitchFamily="2" charset="-122"/>
              </a:rPr>
              <a:t>结合</a:t>
            </a:r>
            <a:r>
              <a:rPr lang="zh-CN" altLang="en-US" dirty="0">
                <a:latin typeface="华文楷体" panose="02010600040101010101" pitchFamily="2" charset="-122"/>
                <a:ea typeface="华文楷体" panose="02010600040101010101" pitchFamily="2" charset="-122"/>
              </a:rPr>
              <a:t>场景比较操作前后或不同版本的内存变化。</a:t>
            </a:r>
          </a:p>
          <a:p>
            <a:pPr marL="0" indent="0">
              <a:buNone/>
            </a:pPr>
            <a:r>
              <a:rPr lang="zh-CN" altLang="en-US" dirty="0" smtClean="0">
                <a:latin typeface="华文楷体" panose="02010600040101010101" pitchFamily="2" charset="-122"/>
                <a:ea typeface="华文楷体" panose="02010600040101010101" pitchFamily="2" charset="-122"/>
              </a:rPr>
              <a:t>显示</a:t>
            </a:r>
            <a:r>
              <a:rPr lang="zh-CN" altLang="en-US" dirty="0">
                <a:latin typeface="华文楷体" panose="02010600040101010101" pitchFamily="2" charset="-122"/>
                <a:ea typeface="华文楷体" panose="02010600040101010101" pitchFamily="2" charset="-122"/>
              </a:rPr>
              <a:t>多张图片的前台进程。</a:t>
            </a:r>
          </a:p>
          <a:p>
            <a:pPr marL="0" indent="0">
              <a:buNone/>
            </a:pPr>
            <a:r>
              <a:rPr lang="zh-CN" altLang="en-US" dirty="0" smtClean="0">
                <a:latin typeface="华文楷体" panose="02010600040101010101" pitchFamily="2" charset="-122"/>
                <a:ea typeface="华文楷体" panose="02010600040101010101" pitchFamily="2" charset="-122"/>
              </a:rPr>
              <a:t>多</a:t>
            </a:r>
            <a:r>
              <a:rPr lang="zh-CN" altLang="en-US" dirty="0">
                <a:latin typeface="华文楷体" panose="02010600040101010101" pitchFamily="2" charset="-122"/>
                <a:ea typeface="华文楷体" panose="02010600040101010101" pitchFamily="2" charset="-122"/>
              </a:rPr>
              <a:t>个场景来回切换。</a:t>
            </a:r>
          </a:p>
          <a:p>
            <a:pPr marL="0" indent="0">
              <a:buNone/>
            </a:pPr>
            <a:r>
              <a:rPr lang="zh-CN" altLang="en-US" dirty="0" smtClean="0">
                <a:latin typeface="华文楷体" panose="02010600040101010101" pitchFamily="2" charset="-122"/>
                <a:ea typeface="华文楷体" panose="02010600040101010101" pitchFamily="2" charset="-122"/>
              </a:rPr>
              <a:t>长</a:t>
            </a:r>
            <a:r>
              <a:rPr lang="zh-CN" altLang="en-US" dirty="0">
                <a:latin typeface="华文楷体" panose="02010600040101010101" pitchFamily="2" charset="-122"/>
                <a:ea typeface="华文楷体" panose="02010600040101010101" pitchFamily="2" charset="-122"/>
              </a:rPr>
              <a:t>时间运行进程的内存增</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1907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1454</TotalTime>
  <Words>2047</Words>
  <Application>Microsoft Office PowerPoint</Application>
  <PresentationFormat>全屏显示(4:3)</PresentationFormat>
  <Paragraphs>180</Paragraphs>
  <Slides>33</Slides>
  <Notes>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moban</vt:lpstr>
      <vt:lpstr>移动平台性能测试</vt:lpstr>
      <vt:lpstr>本章大纲</vt:lpstr>
      <vt:lpstr>移动应用测试</vt:lpstr>
      <vt:lpstr>服务器端的测试</vt:lpstr>
      <vt:lpstr>移动端的性能测试</vt:lpstr>
      <vt:lpstr>本章大纲</vt:lpstr>
      <vt:lpstr>测试流程</vt:lpstr>
      <vt:lpstr>测试要点</vt:lpstr>
      <vt:lpstr>PowerPoint 演示文稿</vt:lpstr>
      <vt:lpstr>PowerPoint 演示文稿</vt:lpstr>
      <vt:lpstr>本章大纲</vt:lpstr>
      <vt:lpstr>问题</vt:lpstr>
      <vt:lpstr>内存机制简介</vt:lpstr>
      <vt:lpstr>APP 占有内存的分配</vt:lpstr>
      <vt:lpstr>Android的 java程序为什么容易出现OOM?</vt:lpstr>
      <vt:lpstr>如何查看占用的内存情况</vt:lpstr>
      <vt:lpstr>使用步骤</vt:lpstr>
      <vt:lpstr>PowerPoint 演示文稿</vt:lpstr>
      <vt:lpstr>本章大纲</vt:lpstr>
      <vt:lpstr>TraceView</vt:lpstr>
      <vt:lpstr>使用TraceView的方法</vt:lpstr>
      <vt:lpstr>PowerPoint 演示文稿</vt:lpstr>
      <vt:lpstr>PowerPoint 演示文稿</vt:lpstr>
      <vt:lpstr>PowerPoint 演示文稿</vt:lpstr>
      <vt:lpstr>本章大纲</vt:lpstr>
      <vt:lpstr>Emmagee </vt:lpstr>
      <vt:lpstr>PowerPoint 演示文稿</vt:lpstr>
      <vt:lpstr>GT</vt:lpstr>
      <vt:lpstr>PowerPoint 演示文稿</vt:lpstr>
      <vt:lpstr>PowerPoint 演示文稿</vt:lpstr>
      <vt:lpstr>MAT内存分析 </vt:lpstr>
      <vt:lpstr>PowerPoint 演示文稿</vt:lpstr>
      <vt:lpstr>使用MAT分析Android应用内存泄露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导入样例项目</dc:title>
  <dc:creator>admin</dc:creator>
  <cp:lastModifiedBy>admin</cp:lastModifiedBy>
  <cp:revision>61</cp:revision>
  <dcterms:created xsi:type="dcterms:W3CDTF">2016-07-11T09:30:46Z</dcterms:created>
  <dcterms:modified xsi:type="dcterms:W3CDTF">2017-04-06T09:30:39Z</dcterms:modified>
</cp:coreProperties>
</file>