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9" r:id="rId2"/>
    <p:sldId id="258" r:id="rId3"/>
    <p:sldId id="279" r:id="rId4"/>
    <p:sldId id="261" r:id="rId5"/>
    <p:sldId id="315" r:id="rId6"/>
    <p:sldId id="266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11" r:id="rId15"/>
    <p:sldId id="264" r:id="rId16"/>
    <p:sldId id="265" r:id="rId17"/>
    <p:sldId id="317" r:id="rId18"/>
    <p:sldId id="319" r:id="rId19"/>
    <p:sldId id="316" r:id="rId20"/>
    <p:sldId id="313" r:id="rId21"/>
    <p:sldId id="318" r:id="rId22"/>
    <p:sldId id="312" r:id="rId23"/>
    <p:sldId id="320" r:id="rId24"/>
    <p:sldId id="268" r:id="rId25"/>
    <p:sldId id="323" r:id="rId26"/>
    <p:sldId id="308" r:id="rId27"/>
    <p:sldId id="30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43" autoAdjust="0"/>
  </p:normalViewPr>
  <p:slideViewPr>
    <p:cSldViewPr>
      <p:cViewPr>
        <p:scale>
          <a:sx n="66" d="100"/>
          <a:sy n="66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8EFF-297C-4482-8F45-8BA53450A94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D4F4-CE33-4E3B-8155-1DAA29A2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系统原来的公司名字就叫做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，谷歌公司在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收购了这个仅成立</a:t>
            </a:r>
            <a:r>
              <a:rPr lang="en-US" altLang="zh-CN" dirty="0" smtClean="0"/>
              <a:t>22</a:t>
            </a:r>
            <a:r>
              <a:rPr lang="zh-CN" altLang="en-US" dirty="0" smtClean="0"/>
              <a:t>月的高科技企业。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系统也开始由谷歌接手研发，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系统的负责人以及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CEO</a:t>
            </a:r>
            <a:r>
              <a:rPr lang="zh-CN" altLang="en-US" dirty="0" smtClean="0"/>
              <a:t>安迪</a:t>
            </a:r>
            <a:r>
              <a:rPr lang="en-US" altLang="zh-CN" dirty="0" smtClean="0"/>
              <a:t>·</a:t>
            </a:r>
            <a:r>
              <a:rPr lang="zh-CN" altLang="en-US" dirty="0" smtClean="0"/>
              <a:t>鲁宾成为谷歌公司的工程部副总裁，继续负责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项目的研发工作。</a:t>
            </a:r>
            <a:endParaRPr lang="en-US" altLang="zh-CN" dirty="0" smtClean="0"/>
          </a:p>
          <a:p>
            <a:r>
              <a:rPr lang="en-US" altLang="zh-CN" dirty="0" smtClean="0"/>
              <a:t>1.6 </a:t>
            </a:r>
            <a:r>
              <a:rPr lang="zh-CN" altLang="en-US" dirty="0" smtClean="0"/>
              <a:t>稳定性，性能要好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Android3.0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大屏幕的设备做开发，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Android2.3</a:t>
            </a:r>
            <a:r>
              <a:rPr lang="en-US" altLang="zh-CN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手机的测试</a:t>
            </a:r>
            <a:endParaRPr lang="en-US" altLang="zh-CN" sz="1200" baseline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4.0 </a:t>
            </a:r>
            <a:r>
              <a:rPr lang="zh-CN" altLang="en-US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因为版本的分支，把 </a:t>
            </a:r>
            <a:r>
              <a:rPr lang="en-US" altLang="zh-CN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3.0,2.3 </a:t>
            </a:r>
            <a:r>
              <a:rPr lang="zh-CN" altLang="en-US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融合 组件都是基于</a:t>
            </a:r>
            <a:r>
              <a:rPr lang="en-US" altLang="zh-CN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3.0</a:t>
            </a:r>
            <a:r>
              <a:rPr lang="zh-CN" altLang="en-US" sz="1200" baseline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sz="1200" baseline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Google</a:t>
            </a:r>
            <a:r>
              <a:rPr lang="zh-CN" altLang="en-US" dirty="0" smtClean="0">
                <a:effectLst/>
              </a:rPr>
              <a:t>早就宣布了要在</a:t>
            </a:r>
            <a:r>
              <a:rPr lang="en-US" altLang="zh-CN" dirty="0" smtClean="0">
                <a:effectLst/>
              </a:rPr>
              <a:t>2015</a:t>
            </a:r>
            <a:r>
              <a:rPr lang="zh-CN" altLang="en-US" dirty="0" smtClean="0">
                <a:effectLst/>
              </a:rPr>
              <a:t>年中期结束对</a:t>
            </a:r>
            <a:r>
              <a:rPr lang="en-US" altLang="zh-CN" dirty="0" smtClean="0">
                <a:effectLst/>
              </a:rPr>
              <a:t>Eclipse Android</a:t>
            </a:r>
            <a:r>
              <a:rPr lang="zh-CN" altLang="en-US" dirty="0" smtClean="0">
                <a:effectLst/>
              </a:rPr>
              <a:t>开发工具的支持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6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屏幕管理，声音管理，浏览器，数据库 第三方开源 的类库。从上向下调用关系</a:t>
            </a:r>
            <a:endParaRPr lang="en-US" altLang="zh-CN" dirty="0" smtClean="0"/>
          </a:p>
          <a:p>
            <a:r>
              <a:rPr lang="zh-CN" altLang="en-US" dirty="0" smtClean="0"/>
              <a:t>屏幕管理，多媒体音视频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4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1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0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各种模板</a:t>
            </a:r>
            <a:endParaRPr lang="en-US" altLang="zh-CN" dirty="0" smtClean="0"/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运行速度要快一些</a:t>
            </a:r>
            <a:endParaRPr lang="en-US" altLang="zh-CN" dirty="0" smtClean="0"/>
          </a:p>
          <a:p>
            <a:r>
              <a:rPr lang="en-US" altLang="zh-CN" dirty="0" smtClean="0"/>
              <a:t>C:\Users\think\.android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0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打包的格式，演示运行过程，看日志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4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03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工程结构自动生成的东西</a:t>
            </a:r>
            <a:endParaRPr lang="en-US" altLang="zh-CN" dirty="0" smtClean="0"/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解释：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android:label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=“@string/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，修改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   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自动保存</a:t>
            </a:r>
            <a:endParaRPr lang="en-US" altLang="zh-CN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主界面，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activity,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代表一个界面 。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</a:t>
            </a:r>
            <a:endParaRPr lang="en-US" altLang="zh-CN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328"/>
            <a:ext cx="1845146" cy="3544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baidu.com/link?url=zc5SA_5fPLZhhQGLX23yFhEXFCXSsdP_F816x20KdQcxJYpeWQUJzpvquNiQ1NLY&amp;wd=&amp;eqid=eb9e6e270002e50d000000035746b4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ignox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7" y="1620950"/>
            <a:ext cx="4513511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ndroid系统基础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05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核心库，提供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系统特有函数功能和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语言函数功能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虚拟机，实现基于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内核的线程管理和内存管理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7408"/>
            <a:ext cx="7010400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应用程序框架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平台基本的管理功能和组件重用机制</a:t>
            </a: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Activity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，管理应用程序的生命周期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，启动应用程序的窗体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Content Provider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，共享私有数据，实现跨进程的数据访问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Package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，管理安装在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系统内的应用程序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Telephony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，管理与拨打和接听电话的相关功能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020672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2700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应用程序框架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Resource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，允许应用程序使用非代码资源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Location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，管理与地图相关的服务功能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Notification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，允许应用程序在状态栏中显示提示信息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2" y="-29029"/>
            <a:ext cx="8875577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5896"/>
            <a:ext cx="7700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6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提供一系列的核心应用程序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包括电子邮件客户端、浏览器、通讯录和日历等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964488" cy="8367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343400"/>
            <a:ext cx="77295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搭建</a:t>
            </a:r>
            <a:endPara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结构分析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980728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40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安装与配置，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JDK8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 Studio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虚拟设备）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开发环境的基本介绍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创建“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Hello World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”，分析程序结构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个模拟器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Genymotion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Android</a:t>
            </a:r>
            <a:r>
              <a:rPr lang="zh-CN" altLang="en-US" sz="4000" dirty="0" smtClean="0"/>
              <a:t>环境搭建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41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第一种：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JDK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eclipse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 SDK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ADT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插件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集成为：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adt-bundle-windows-x86_64-201504024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第二种：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android studio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://developer.android.com/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安装步骤见实验手册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j-ea"/>
              </a:rPr>
              <a:t>Android</a:t>
            </a:r>
            <a:r>
              <a:rPr lang="zh-CN" altLang="en-US" sz="4000" dirty="0" smtClean="0">
                <a:latin typeface="+mj-ea"/>
              </a:rPr>
              <a:t>环境下载</a:t>
            </a:r>
            <a:endParaRPr lang="zh-CN" altLang="en-US" sz="4000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03847"/>
            <a:ext cx="5131272" cy="28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1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Gradle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同步：在你项目运行或者更改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Gradle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配置的时候都要点击下这个按钮，会下载相应的依赖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AVD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Manager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：模拟器管理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SDK Manager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：就是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DDMS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：即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Debug Monitor Service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调试监控服务。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9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AVD</a:t>
            </a:r>
            <a:r>
              <a:rPr lang="en-US" altLang="zh-CN" dirty="0" smtClean="0"/>
              <a:t> Manager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方模拟器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Genymotion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Bluestacks</a:t>
            </a:r>
            <a:r>
              <a:rPr lang="zh-CN" altLang="en-US" dirty="0"/>
              <a:t>、夜神模拟器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Andoid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AVD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7058"/>
            <a:ext cx="7568909" cy="184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0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搭建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程序结构分析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99392"/>
            <a:ext cx="961256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035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https://www.genymotion.com/download/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Genymotion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r="12279"/>
          <a:stretch/>
        </p:blipFill>
        <p:spPr bwMode="auto">
          <a:xfrm>
            <a:off x="1187624" y="2281533"/>
            <a:ext cx="5891539" cy="341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0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452596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https://www.bignox.com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nox_adb.exe </a:t>
            </a:r>
            <a:r>
              <a:rPr lang="en-US" altLang="zh-CN" dirty="0"/>
              <a:t>connect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127.0.0.1:62001</a:t>
            </a:r>
            <a:r>
              <a:rPr lang="zh-CN" altLang="zh-CN" dirty="0"/>
              <a:t>，连接</a:t>
            </a:r>
            <a:r>
              <a:rPr lang="zh-CN" altLang="zh-CN" dirty="0" smtClean="0"/>
              <a:t>模拟器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836712"/>
          </a:xfrm>
        </p:spPr>
        <p:txBody>
          <a:bodyPr/>
          <a:lstStyle/>
          <a:p>
            <a:r>
              <a:rPr lang="zh-CN" altLang="en-US" dirty="0" smtClean="0"/>
              <a:t>夜神模拟器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2"/>
            <a:ext cx="30194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结构分析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程序运行过程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1"/>
          <a:stretch/>
        </p:blipFill>
        <p:spPr bwMode="auto">
          <a:xfrm>
            <a:off x="251519" y="2204864"/>
            <a:ext cx="88924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4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7"/>
          <a:stretch/>
        </p:blipFill>
        <p:spPr>
          <a:xfrm>
            <a:off x="683568" y="1268760"/>
            <a:ext cx="2551289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340768"/>
            <a:ext cx="3476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.idea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</a:t>
            </a:r>
            <a:r>
              <a:rPr lang="zh-CN" altLang="en-US" dirty="0"/>
              <a:t>生成的工程配置文件，类似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 err="1"/>
              <a:t>project.properties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</a:t>
            </a:r>
            <a:r>
              <a:rPr lang="zh-CN" altLang="en-US" dirty="0"/>
              <a:t>创建工程中的一个</a:t>
            </a:r>
            <a:r>
              <a:rPr lang="en-US" altLang="zh-CN" dirty="0"/>
              <a:t>Module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：构建</a:t>
            </a:r>
            <a:r>
              <a:rPr lang="zh-CN" altLang="en-US" dirty="0"/>
              <a:t>工具系统的</a:t>
            </a:r>
            <a:r>
              <a:rPr lang="en-US" altLang="zh-CN" dirty="0"/>
              <a:t>jar</a:t>
            </a:r>
            <a:r>
              <a:rPr lang="zh-CN" altLang="en-US" dirty="0"/>
              <a:t>和</a:t>
            </a:r>
            <a:r>
              <a:rPr lang="en-US" altLang="zh-CN" dirty="0"/>
              <a:t>wrapper</a:t>
            </a:r>
            <a:r>
              <a:rPr lang="zh-CN" altLang="en-US" dirty="0"/>
              <a:t>等，</a:t>
            </a:r>
            <a:r>
              <a:rPr lang="en-US" altLang="zh-CN" dirty="0"/>
              <a:t>jar</a:t>
            </a:r>
            <a:r>
              <a:rPr lang="zh-CN" altLang="en-US" dirty="0"/>
              <a:t>告诉了</a:t>
            </a:r>
            <a:r>
              <a:rPr lang="en-US" altLang="zh-CN" dirty="0"/>
              <a:t>AS</a:t>
            </a:r>
            <a:r>
              <a:rPr lang="zh-CN" altLang="en-US" dirty="0"/>
              <a:t>如何与系统安装的</a:t>
            </a:r>
            <a:r>
              <a:rPr lang="en-US" altLang="zh-CN" dirty="0" err="1"/>
              <a:t>gradle</a:t>
            </a:r>
            <a:r>
              <a:rPr lang="zh-CN" altLang="en-US" dirty="0"/>
              <a:t>构建联系。 </a:t>
            </a:r>
            <a:endParaRPr lang="en-US" altLang="zh-CN" dirty="0" smtClean="0"/>
          </a:p>
          <a:p>
            <a:r>
              <a:rPr lang="en-US" altLang="zh-CN" dirty="0" smtClean="0"/>
              <a:t>External </a:t>
            </a:r>
            <a:r>
              <a:rPr lang="en-US" altLang="zh-CN" dirty="0"/>
              <a:t>Libraries</a:t>
            </a:r>
            <a:r>
              <a:rPr lang="zh-CN" altLang="en-US" dirty="0" smtClean="0"/>
              <a:t>：不是</a:t>
            </a:r>
            <a:r>
              <a:rPr lang="zh-CN" altLang="en-US" dirty="0"/>
              <a:t>一个文件夹，只是依赖</a:t>
            </a:r>
            <a:r>
              <a:rPr lang="en-US" altLang="zh-CN" dirty="0"/>
              <a:t>lib</a:t>
            </a:r>
            <a:r>
              <a:rPr lang="zh-CN" altLang="en-US" dirty="0"/>
              <a:t>文件，如</a:t>
            </a:r>
            <a:r>
              <a:rPr lang="en-US" altLang="zh-CN" dirty="0"/>
              <a:t>SDK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manifests </a:t>
            </a:r>
            <a:r>
              <a:rPr lang="zh-CN" altLang="en-US" dirty="0"/>
              <a:t>：清单文件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4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Grandle</a:t>
            </a:r>
            <a:r>
              <a:rPr lang="zh-CN" altLang="en-US" dirty="0" smtClean="0"/>
              <a:t>是开源编译自动化系统，可以用它来自动化编译、测试、发布、部署。它结合了</a:t>
            </a:r>
            <a:r>
              <a:rPr lang="en-US" altLang="zh-CN" dirty="0" smtClean="0"/>
              <a:t>Ant  </a:t>
            </a:r>
            <a:r>
              <a:rPr lang="zh-CN" altLang="en-US" dirty="0" smtClean="0"/>
              <a:t>的灵活强大，以及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的依赖管理，形成了一个更加有效的编译系统。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简介与安装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加法器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9637"/>
            <a:ext cx="8028384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25252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Google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平台的、开源的、智能手机操作系统。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包括操作系统、中间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件、用户界面和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应用程序，由于源代码开放，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系统可被移植到不同的硬件平台上。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一词最早出现于法国作家利尔亚当在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1886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年发表的科幻小说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未来夏娃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中。他将外表像人的机器起名为“安德罗丁”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之父：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Andy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Rubby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7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9540552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2008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月，谷歌正式发布了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Android1.0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系统，全球第一台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G1</a:t>
            </a:r>
            <a:r>
              <a:rPr lang="zh-CN" altLang="en-US" sz="2000" dirty="0" smtClean="0"/>
              <a:t>）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月，谷歌正式推出了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Android1.5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，谷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歌发布了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Android1.6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，谷歌发布了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Android2.3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设备用户总数达到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1.35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亿，发布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Android3.0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手机占全球智能手机市场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48%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的份额，跃居全球第一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，谷歌发布了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Android4.0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大会上，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随搭载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Android4.1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Nexus7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平板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电脑一起发布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日，搭载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Android4.2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的手机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LG Nexus4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平板电脑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Nexus10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大会上，谷歌推出新的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Nexus7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平板二代发布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日，谷歌发布了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Android4.4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日，发布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Android5.0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日，在谷歌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开发者大会上，谷歌发布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AndroidStudio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1.3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0264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平台发展史</a:t>
            </a:r>
          </a:p>
        </p:txBody>
      </p:sp>
    </p:spTree>
    <p:extLst>
      <p:ext uri="{BB962C8B-B14F-4D97-AF65-F5344CB8AC3E}">
        <p14:creationId xmlns:p14="http://schemas.microsoft.com/office/powerpoint/2010/main" val="24044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平台发展史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搭建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程序结构分析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99392"/>
            <a:ext cx="961256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21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607763" cy="474498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平台架构</a:t>
            </a:r>
          </a:p>
        </p:txBody>
      </p:sp>
    </p:spTree>
    <p:extLst>
      <p:ext uri="{BB962C8B-B14F-4D97-AF65-F5344CB8AC3E}">
        <p14:creationId xmlns:p14="http://schemas.microsoft.com/office/powerpoint/2010/main" val="4591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556792"/>
            <a:ext cx="8939336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的软件结构的几个层次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操作系统层（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），相关驱动，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库（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Libaries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）和运行环境（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Run Time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C\C++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应用程序框架（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 Framework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</a:t>
            </a:r>
            <a:r>
              <a:rPr lang="zh-CN" altLang="en-US" dirty="0"/>
              <a:t>平台架构</a:t>
            </a:r>
          </a:p>
        </p:txBody>
      </p:sp>
    </p:spTree>
    <p:extLst>
      <p:ext uri="{BB962C8B-B14F-4D97-AF65-F5344CB8AC3E}">
        <p14:creationId xmlns:p14="http://schemas.microsoft.com/office/powerpoint/2010/main" val="24023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硬件和其他软件堆层之间的一个抽象隔离层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提供安全机制、内存管理、进程管理、网络协议堆栈、和驱动程序等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800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836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819525"/>
            <a:ext cx="7943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中间件层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由函数库和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运行时构成函数库，主要提供一组基于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的函数库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Surface Manager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，支持显示子系统的访问，提供应用程序与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图像层的平滑连接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Media Framework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，实现音视频的播放和录制功能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SQLite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，轻量级的关系数据库引擎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 ES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，基于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图像加速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FreeType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，位图与矢量字体渲染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WebKit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浏览器引擎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SGL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图像引擎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，数据加密与安全传输的函数库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Libc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，标准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运行库，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系统中底层应用程序开发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3259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3421</TotalTime>
  <Words>1244</Words>
  <Application>Microsoft Office PowerPoint</Application>
  <PresentationFormat>全屏显示(4:3)</PresentationFormat>
  <Paragraphs>147</Paragraphs>
  <Slides>27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moban</vt:lpstr>
      <vt:lpstr>PowerPoint 演示文稿</vt:lpstr>
      <vt:lpstr>本章大纲</vt:lpstr>
      <vt:lpstr>Android是什么？</vt:lpstr>
      <vt:lpstr>Android平台发展史</vt:lpstr>
      <vt:lpstr>本章大纲</vt:lpstr>
      <vt:lpstr> Android平台架构</vt:lpstr>
      <vt:lpstr>Android 平台架构</vt:lpstr>
      <vt:lpstr>Android系统框架</vt:lpstr>
      <vt:lpstr>  Android系统框架</vt:lpstr>
      <vt:lpstr> Android系统框架</vt:lpstr>
      <vt:lpstr> Android系统框架</vt:lpstr>
      <vt:lpstr>Android系统框架</vt:lpstr>
      <vt:lpstr> Android系统框架</vt:lpstr>
      <vt:lpstr>本章大纲</vt:lpstr>
      <vt:lpstr>Android环境搭建</vt:lpstr>
      <vt:lpstr>Android环境下载</vt:lpstr>
      <vt:lpstr>PowerPoint 演示文稿</vt:lpstr>
      <vt:lpstr>Andoid Studio模拟器</vt:lpstr>
      <vt:lpstr>创建AVD</vt:lpstr>
      <vt:lpstr>Genymotion</vt:lpstr>
      <vt:lpstr>夜神模拟器</vt:lpstr>
      <vt:lpstr>本章大纲</vt:lpstr>
      <vt:lpstr>Android程序运行过程</vt:lpstr>
      <vt:lpstr>项目结构</vt:lpstr>
      <vt:lpstr>PowerPoint 演示文稿</vt:lpstr>
      <vt:lpstr>Gradle简介与安装</vt:lpstr>
      <vt:lpstr>实例-加法器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199</cp:revision>
  <dcterms:created xsi:type="dcterms:W3CDTF">2016-05-26T06:13:23Z</dcterms:created>
  <dcterms:modified xsi:type="dcterms:W3CDTF">2017-02-20T19:06:32Z</dcterms:modified>
</cp:coreProperties>
</file>