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9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7" r:id="rId11"/>
    <p:sldId id="286" r:id="rId12"/>
    <p:sldId id="297" r:id="rId13"/>
    <p:sldId id="264" r:id="rId14"/>
    <p:sldId id="265" r:id="rId15"/>
    <p:sldId id="289" r:id="rId16"/>
    <p:sldId id="291" r:id="rId17"/>
    <p:sldId id="292" r:id="rId18"/>
    <p:sldId id="294" r:id="rId19"/>
    <p:sldId id="295" r:id="rId20"/>
    <p:sldId id="299" r:id="rId21"/>
    <p:sldId id="296" r:id="rId22"/>
    <p:sldId id="300" r:id="rId23"/>
    <p:sldId id="30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9" autoAdjust="0"/>
    <p:restoredTop sz="96310" autoAdjust="0"/>
  </p:normalViewPr>
  <p:slideViewPr>
    <p:cSldViewPr>
      <p:cViewPr varScale="1">
        <p:scale>
          <a:sx n="68" d="100"/>
          <a:sy n="68" d="100"/>
        </p:scale>
        <p:origin x="-121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0EA16-9076-4FE5-8A1E-5E3165543917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F1DD4-9E55-4662-8770-743E8CF9A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上下文菜单一个界面只能有一个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onContextItemSelected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MenuItem</a:t>
            </a:r>
            <a:r>
              <a:rPr lang="en-US" altLang="zh-CN" dirty="0" smtClean="0"/>
              <a:t> item) {		//</a:t>
            </a:r>
            <a:r>
              <a:rPr lang="zh-CN" altLang="en-US" dirty="0" smtClean="0"/>
              <a:t>获得剪贴板服务		</a:t>
            </a:r>
            <a:r>
              <a:rPr lang="en-US" altLang="zh-CN" dirty="0" smtClean="0"/>
              <a:t>Context </a:t>
            </a:r>
            <a:r>
              <a:rPr lang="en-US" altLang="zh-CN" dirty="0" err="1" smtClean="0"/>
              <a:t>context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getApplicationContext</a:t>
            </a:r>
            <a:r>
              <a:rPr lang="en-US" altLang="zh-CN" dirty="0" smtClean="0"/>
              <a:t>();		</a:t>
            </a:r>
            <a:r>
              <a:rPr lang="en-US" altLang="zh-CN" dirty="0" err="1" smtClean="0"/>
              <a:t>ClipboardManager</a:t>
            </a:r>
            <a:r>
              <a:rPr lang="en-US" altLang="zh-CN" dirty="0" smtClean="0"/>
              <a:t> cm = (</a:t>
            </a:r>
            <a:r>
              <a:rPr lang="en-US" altLang="zh-CN" dirty="0" err="1" smtClean="0"/>
              <a:t>ClipboardManager</a:t>
            </a:r>
            <a:r>
              <a:rPr lang="en-US" altLang="zh-CN" dirty="0" smtClean="0"/>
              <a:t>) 				</a:t>
            </a:r>
            <a:r>
              <a:rPr lang="en-US" altLang="zh-CN" dirty="0" err="1" smtClean="0"/>
              <a:t>context.getSystemService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Context.CLIPBOARD_SERVICE</a:t>
            </a:r>
            <a:r>
              <a:rPr lang="en-US" altLang="zh-CN" dirty="0" smtClean="0"/>
              <a:t>);		//</a:t>
            </a:r>
            <a:r>
              <a:rPr lang="zh-CN" altLang="en-US" dirty="0" smtClean="0"/>
              <a:t>处理用户选择菜单项动作		</a:t>
            </a:r>
            <a:r>
              <a:rPr lang="en-US" altLang="zh-CN" dirty="0" smtClean="0"/>
              <a:t>switch (</a:t>
            </a:r>
            <a:r>
              <a:rPr lang="en-US" altLang="zh-CN" dirty="0" err="1" smtClean="0"/>
              <a:t>item.getItemId</a:t>
            </a:r>
            <a:r>
              <a:rPr lang="en-US" altLang="zh-CN" dirty="0" smtClean="0"/>
              <a:t>()) {		case </a:t>
            </a:r>
            <a:r>
              <a:rPr lang="en-US" altLang="zh-CN" dirty="0" err="1" smtClean="0"/>
              <a:t>R.id.copy</a:t>
            </a:r>
            <a:r>
              <a:rPr lang="en-US" altLang="zh-CN" dirty="0" smtClean="0"/>
              <a:t>:			//</a:t>
            </a:r>
            <a:r>
              <a:rPr lang="zh-CN" altLang="en-US" dirty="0" smtClean="0"/>
              <a:t>复制文本内容到剪贴板上			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Tv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R.id.source_text</a:t>
            </a:r>
            <a:r>
              <a:rPr lang="en-US" altLang="zh-CN" dirty="0" smtClean="0"/>
              <a:t>);			</a:t>
            </a:r>
            <a:r>
              <a:rPr lang="en-US" altLang="zh-CN" dirty="0" err="1" smtClean="0"/>
              <a:t>cm.setText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Tv.getText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());			return true;		case </a:t>
            </a:r>
            <a:r>
              <a:rPr lang="en-US" altLang="zh-CN" dirty="0" err="1" smtClean="0"/>
              <a:t>R.id.paste</a:t>
            </a:r>
            <a:r>
              <a:rPr lang="en-US" altLang="zh-CN" dirty="0" smtClean="0"/>
              <a:t>:			//</a:t>
            </a:r>
            <a:r>
              <a:rPr lang="zh-CN" altLang="en-US" dirty="0" smtClean="0"/>
              <a:t>粘贴			</a:t>
            </a:r>
            <a:r>
              <a:rPr lang="en-US" altLang="zh-CN" dirty="0" err="1" smtClean="0"/>
              <a:t>EditText</a:t>
            </a:r>
            <a:r>
              <a:rPr lang="en-US" altLang="zh-CN" dirty="0" smtClean="0"/>
              <a:t> Et = (</a:t>
            </a:r>
            <a:r>
              <a:rPr lang="en-US" altLang="zh-CN" dirty="0" err="1" smtClean="0"/>
              <a:t>EditText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R.id.copy_text</a:t>
            </a:r>
            <a:r>
              <a:rPr lang="en-US" altLang="zh-CN" dirty="0" smtClean="0"/>
              <a:t>);			</a:t>
            </a:r>
            <a:r>
              <a:rPr lang="en-US" altLang="zh-CN" dirty="0" err="1" smtClean="0"/>
              <a:t>Et.setText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cm.getText</a:t>
            </a:r>
            <a:r>
              <a:rPr lang="en-US" altLang="zh-CN" dirty="0" smtClean="0"/>
              <a:t>());			return true;		}		return </a:t>
            </a:r>
            <a:r>
              <a:rPr lang="en-US" altLang="zh-CN" dirty="0" err="1" smtClean="0"/>
              <a:t>super.onContextItemSelected</a:t>
            </a:r>
            <a:r>
              <a:rPr lang="en-US" altLang="zh-CN" dirty="0" smtClean="0"/>
              <a:t>(item);	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4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8866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81328"/>
            <a:ext cx="1845146" cy="3544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420888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Android </a:t>
            </a:r>
            <a:r>
              <a:rPr lang="en-US" altLang="zh-CN" dirty="0"/>
              <a:t>App</a:t>
            </a:r>
            <a:r>
              <a:rPr lang="zh-CN" altLang="en-US" dirty="0"/>
              <a:t>的开发</a:t>
            </a:r>
          </a:p>
        </p:txBody>
      </p:sp>
    </p:spTree>
    <p:extLst>
      <p:ext uri="{BB962C8B-B14F-4D97-AF65-F5344CB8AC3E}">
        <p14:creationId xmlns:p14="http://schemas.microsoft.com/office/powerpoint/2010/main" val="21242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用户界面的工作机制 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基本视图控件的使用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7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Button</a:t>
            </a:r>
          </a:p>
          <a:p>
            <a:r>
              <a:rPr lang="en-US" altLang="zh-CN" b="1" dirty="0" err="1" smtClean="0"/>
              <a:t>EditText</a:t>
            </a:r>
            <a:endParaRPr lang="en-US" altLang="zh-CN" b="1" dirty="0" smtClean="0"/>
          </a:p>
          <a:p>
            <a:r>
              <a:rPr lang="en-US" altLang="zh-CN" b="1" dirty="0" err="1" smtClean="0"/>
              <a:t>TextView</a:t>
            </a:r>
            <a:endParaRPr lang="en-US" altLang="zh-CN" b="1" dirty="0" smtClean="0"/>
          </a:p>
          <a:p>
            <a:r>
              <a:rPr lang="en-US" altLang="zh-CN" b="1" dirty="0" err="1" smtClean="0"/>
              <a:t>ImageView</a:t>
            </a:r>
            <a:endParaRPr lang="en-US" altLang="zh-CN" b="1" dirty="0" smtClean="0"/>
          </a:p>
          <a:p>
            <a:r>
              <a:rPr lang="en-US" altLang="zh-CN" b="1" dirty="0" err="1" smtClean="0"/>
              <a:t>RadioButton</a:t>
            </a:r>
            <a:endParaRPr lang="en-US" altLang="zh-CN" b="1" dirty="0" smtClean="0"/>
          </a:p>
          <a:p>
            <a:r>
              <a:rPr lang="en-US" altLang="zh-CN" b="1" dirty="0" err="1" smtClean="0"/>
              <a:t>CheckBox</a:t>
            </a:r>
            <a:endParaRPr lang="en-US" altLang="zh-CN" b="1" dirty="0" smtClean="0"/>
          </a:p>
          <a:p>
            <a:r>
              <a:rPr lang="zh-CN" altLang="en-US" b="1" dirty="0" smtClean="0"/>
              <a:t>提示框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RadioButton</a:t>
            </a:r>
            <a:r>
              <a:rPr lang="en-US" altLang="zh-CN" dirty="0" smtClean="0"/>
              <a:t>/</a:t>
            </a:r>
            <a:r>
              <a:rPr lang="en-US" altLang="zh-CN" dirty="0" err="1"/>
              <a:t>CheckBox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316416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" y="3661280"/>
            <a:ext cx="9018587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提示信息</a:t>
            </a:r>
            <a:r>
              <a:rPr lang="en-US" altLang="zh-CN" dirty="0" smtClean="0"/>
              <a:t>Toast</a:t>
            </a:r>
            <a:r>
              <a:rPr lang="zh-CN" altLang="en-US" dirty="0" smtClean="0"/>
              <a:t>：当用户执行某个操作后，自动显示，且</a:t>
            </a:r>
            <a:r>
              <a:rPr lang="zh-CN" altLang="en-US" dirty="0"/>
              <a:t>显示时间较短，会自动</a:t>
            </a:r>
            <a:r>
              <a:rPr lang="zh-CN" altLang="en-US" dirty="0" smtClean="0"/>
              <a:t>消失</a:t>
            </a:r>
            <a:endParaRPr lang="en-US" altLang="zh-CN" dirty="0" smtClean="0"/>
          </a:p>
          <a:p>
            <a:r>
              <a:rPr lang="en-US" altLang="zh-CN" dirty="0"/>
              <a:t>Toast</a:t>
            </a:r>
            <a:r>
              <a:rPr lang="zh-CN" altLang="en-US" dirty="0"/>
              <a:t>一般使用在用户信息合法性校验、</a:t>
            </a:r>
            <a:r>
              <a:rPr lang="zh-CN" altLang="en-US" b="1" dirty="0">
                <a:solidFill>
                  <a:srgbClr val="FF0000"/>
                </a:solidFill>
              </a:rPr>
              <a:t>关闭应用时的提示</a:t>
            </a:r>
            <a:r>
              <a:rPr lang="zh-CN" altLang="en-US" dirty="0"/>
              <a:t>等场合。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Toasts</a:t>
            </a:r>
            <a:r>
              <a:rPr lang="zh-CN" altLang="en-US" dirty="0"/>
              <a:t>显示</a:t>
            </a:r>
            <a:r>
              <a:rPr lang="zh-CN" altLang="en-US" dirty="0" smtClean="0"/>
              <a:t>文本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243561"/>
            <a:ext cx="1994411" cy="325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4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CN" dirty="0" smtClean="0"/>
              <a:t>Toast</a:t>
            </a:r>
            <a:r>
              <a:rPr lang="zh-CN" altLang="en-US" dirty="0"/>
              <a:t>使用的基本流程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/>
              <a:t>创建</a:t>
            </a:r>
            <a:r>
              <a:rPr lang="en-US" altLang="zh-CN" dirty="0" smtClean="0"/>
              <a:t>Toast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dirty="0"/>
              <a:t>Toast </a:t>
            </a:r>
            <a:r>
              <a:rPr lang="en-US" altLang="zh-CN" dirty="0" err="1"/>
              <a:t>toastTip</a:t>
            </a:r>
            <a:r>
              <a:rPr lang="en-US" altLang="zh-CN" dirty="0"/>
              <a:t> =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Toast.makeText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MyActivity.this</a:t>
            </a:r>
            <a:r>
              <a:rPr lang="en-US" altLang="zh-CN" dirty="0"/>
              <a:t>, “</a:t>
            </a:r>
            <a:r>
              <a:rPr lang="zh-CN" altLang="en-US" dirty="0"/>
              <a:t>提示字符串</a:t>
            </a:r>
            <a:r>
              <a:rPr lang="en-US" altLang="zh-CN" dirty="0"/>
              <a:t>”, </a:t>
            </a:r>
            <a:r>
              <a:rPr lang="en-US" altLang="zh-CN" b="1" dirty="0" err="1">
                <a:solidFill>
                  <a:srgbClr val="FF0000"/>
                </a:solidFill>
              </a:rPr>
              <a:t>Toast.LENGTH_LONG</a:t>
            </a:r>
            <a:r>
              <a:rPr lang="en-US" altLang="zh-CN" dirty="0"/>
              <a:t>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/>
              <a:t>设置</a:t>
            </a:r>
            <a:r>
              <a:rPr lang="en-US" altLang="zh-CN" dirty="0"/>
              <a:t>Toast</a:t>
            </a:r>
            <a:r>
              <a:rPr lang="zh-CN" altLang="en-US" dirty="0"/>
              <a:t>基本属性</a:t>
            </a:r>
            <a:endParaRPr lang="en-US" altLang="zh-CN" dirty="0"/>
          </a:p>
          <a:p>
            <a:pPr lvl="2">
              <a:spcBef>
                <a:spcPts val="600"/>
              </a:spcBef>
              <a:defRPr/>
            </a:pPr>
            <a:r>
              <a:rPr lang="en-US" altLang="zh-CN" dirty="0" err="1"/>
              <a:t>toastTip</a:t>
            </a:r>
            <a:r>
              <a:rPr lang="en-US" altLang="zh-CN" b="1" dirty="0" err="1">
                <a:solidFill>
                  <a:srgbClr val="FF0000"/>
                </a:solidFill>
              </a:rPr>
              <a:t>.setGravity</a:t>
            </a:r>
            <a:r>
              <a:rPr lang="en-US" altLang="zh-CN" dirty="0"/>
              <a:t>(</a:t>
            </a:r>
            <a:r>
              <a:rPr lang="en-US" altLang="zh-CN" dirty="0" err="1"/>
              <a:t>Gravity.CENTER</a:t>
            </a:r>
            <a:r>
              <a:rPr lang="en-US" altLang="zh-CN" dirty="0"/>
              <a:t>, 0, 0);</a:t>
            </a:r>
          </a:p>
          <a:p>
            <a:pPr lvl="2">
              <a:spcBef>
                <a:spcPts val="600"/>
              </a:spcBef>
              <a:defRPr/>
            </a:pPr>
            <a:r>
              <a:rPr lang="zh-CN" altLang="en-US" dirty="0"/>
              <a:t>设置</a:t>
            </a:r>
            <a:r>
              <a:rPr lang="en-US" altLang="zh-CN" dirty="0"/>
              <a:t>Toast</a:t>
            </a:r>
            <a:r>
              <a:rPr lang="zh-CN" altLang="en-US" dirty="0"/>
              <a:t>信息的显示位置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/>
              <a:t>显示</a:t>
            </a:r>
            <a:r>
              <a:rPr lang="en-US" altLang="zh-CN" dirty="0" smtClean="0"/>
              <a:t>Toast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dirty="0" err="1"/>
              <a:t>toastTip.</a:t>
            </a:r>
            <a:r>
              <a:rPr lang="en-US" altLang="zh-CN" b="1" dirty="0" err="1">
                <a:solidFill>
                  <a:srgbClr val="FF0000"/>
                </a:solidFill>
              </a:rPr>
              <a:t>show</a:t>
            </a:r>
            <a:r>
              <a:rPr lang="en-US" altLang="zh-CN" dirty="0"/>
              <a:t>( </a:t>
            </a:r>
            <a:r>
              <a:rPr lang="en-US" altLang="zh-CN" dirty="0" smtClean="0"/>
              <a:t>);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dirty="0" smtClean="0"/>
              <a:t>或者：</a:t>
            </a:r>
            <a:r>
              <a:rPr lang="en-US" altLang="zh-CN" dirty="0" err="1"/>
              <a:t>Toast.</a:t>
            </a:r>
            <a:r>
              <a:rPr lang="en-US" altLang="zh-CN" i="1" dirty="0" err="1"/>
              <a:t>makeText</a:t>
            </a:r>
            <a:r>
              <a:rPr lang="en-US" altLang="zh-CN" dirty="0"/>
              <a:t>(</a:t>
            </a:r>
            <a:r>
              <a:rPr lang="en-US" altLang="zh-CN" b="1" dirty="0"/>
              <a:t>this</a:t>
            </a:r>
            <a:r>
              <a:rPr lang="en-US" altLang="zh-CN" dirty="0"/>
              <a:t>,</a:t>
            </a:r>
            <a:r>
              <a:rPr lang="en-US" altLang="zh-CN" b="1" dirty="0"/>
              <a:t>"</a:t>
            </a:r>
            <a:r>
              <a:rPr lang="zh-CN" altLang="en-US" b="1" dirty="0"/>
              <a:t>显示的字符串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r>
              <a:rPr lang="en-US" altLang="zh-CN" dirty="0" err="1"/>
              <a:t>Toast.</a:t>
            </a:r>
            <a:r>
              <a:rPr lang="en-US" altLang="zh-CN" b="1" i="1" dirty="0" err="1"/>
              <a:t>LENGTH_LONG</a:t>
            </a:r>
            <a:r>
              <a:rPr lang="en-US" altLang="zh-CN" dirty="0"/>
              <a:t>).show();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使用</a:t>
            </a:r>
            <a:r>
              <a:rPr lang="en-US" altLang="zh-CN" dirty="0">
                <a:latin typeface="+mj-ea"/>
              </a:rPr>
              <a:t>Toast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8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/>
              <a:t>Step1</a:t>
            </a:r>
            <a:r>
              <a:rPr lang="zh-CN" altLang="en-US" dirty="0"/>
              <a:t>：创建对话框创建器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AlertDialog.Builder</a:t>
            </a:r>
            <a:r>
              <a:rPr lang="zh-CN" altLang="en-US" dirty="0"/>
              <a:t>类创建</a:t>
            </a:r>
            <a:endParaRPr lang="en-US" altLang="zh-CN" dirty="0"/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err="1"/>
              <a:t>AlertDialog.Builder</a:t>
            </a:r>
            <a:r>
              <a:rPr lang="en-US" altLang="zh-CN" dirty="0"/>
              <a:t> </a:t>
            </a:r>
            <a:r>
              <a:rPr lang="en-US" altLang="zh-CN" dirty="0" err="1"/>
              <a:t>AdBuilder</a:t>
            </a:r>
            <a:r>
              <a:rPr lang="en-US" altLang="zh-CN" dirty="0"/>
              <a:t> = new     </a:t>
            </a:r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AlertDialog.Builder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MyActivity.this</a:t>
            </a:r>
            <a:r>
              <a:rPr lang="en-US" altLang="zh-CN" dirty="0"/>
              <a:t>);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dirty="0"/>
              <a:t>Step2</a:t>
            </a:r>
            <a:r>
              <a:rPr lang="zh-CN" altLang="en-US" dirty="0"/>
              <a:t>：设置对话框属性</a:t>
            </a:r>
            <a:endParaRPr lang="en-US" altLang="zh-CN" dirty="0"/>
          </a:p>
          <a:p>
            <a:pPr lvl="1">
              <a:spcBef>
                <a:spcPts val="600"/>
              </a:spcBef>
              <a:defRPr/>
            </a:pPr>
            <a:r>
              <a:rPr lang="zh-CN" altLang="en-US" dirty="0"/>
              <a:t>设置基本属性</a:t>
            </a:r>
            <a:endParaRPr lang="en-US" altLang="zh-CN" dirty="0"/>
          </a:p>
          <a:p>
            <a:pPr marL="914400" lvl="2" indent="0">
              <a:spcBef>
                <a:spcPts val="600"/>
              </a:spcBef>
              <a:buNone/>
              <a:defRPr/>
            </a:pPr>
            <a:r>
              <a:rPr lang="en-US" altLang="zh-CN" dirty="0" err="1"/>
              <a:t>AdBuilder.</a:t>
            </a:r>
            <a:r>
              <a:rPr lang="en-US" altLang="zh-CN" dirty="0" err="1">
                <a:solidFill>
                  <a:srgbClr val="FF0000"/>
                </a:solidFill>
              </a:rPr>
              <a:t>setTitle</a:t>
            </a:r>
            <a:r>
              <a:rPr lang="en-US" altLang="zh-CN" dirty="0"/>
              <a:t>("</a:t>
            </a:r>
            <a:r>
              <a:rPr lang="zh-CN" altLang="en-US" dirty="0"/>
              <a:t>温馨提示</a:t>
            </a:r>
            <a:r>
              <a:rPr lang="en-US" altLang="zh-CN" dirty="0"/>
              <a:t>");</a:t>
            </a:r>
          </a:p>
          <a:p>
            <a:pPr marL="914400" lvl="2" indent="0">
              <a:spcBef>
                <a:spcPts val="600"/>
              </a:spcBef>
              <a:buNone/>
              <a:defRPr/>
            </a:pPr>
            <a:r>
              <a:rPr lang="en-US" altLang="zh-CN" dirty="0" err="1"/>
              <a:t>AdBuilder.</a:t>
            </a:r>
            <a:r>
              <a:rPr lang="en-US" altLang="zh-CN" dirty="0" err="1">
                <a:solidFill>
                  <a:srgbClr val="FF0000"/>
                </a:solidFill>
              </a:rPr>
              <a:t>setMessage</a:t>
            </a:r>
            <a:r>
              <a:rPr lang="en-US" altLang="zh-CN" dirty="0"/>
              <a:t>("</a:t>
            </a:r>
            <a:r>
              <a:rPr lang="zh-CN" altLang="en-US" dirty="0"/>
              <a:t>您确定要退出安智市场吗？</a:t>
            </a:r>
            <a:r>
              <a:rPr lang="en-US" altLang="zh-CN" dirty="0"/>
              <a:t>");</a:t>
            </a:r>
          </a:p>
          <a:p>
            <a:pPr lvl="1">
              <a:spcBef>
                <a:spcPts val="600"/>
              </a:spcBef>
              <a:defRPr/>
            </a:pPr>
            <a:r>
              <a:rPr lang="zh-CN" altLang="en-US" dirty="0"/>
              <a:t>添加按钮</a:t>
            </a:r>
            <a:endParaRPr lang="en-US" altLang="zh-CN" dirty="0"/>
          </a:p>
          <a:p>
            <a:pPr marL="914400" lvl="2" indent="0">
              <a:spcBef>
                <a:spcPts val="600"/>
              </a:spcBef>
              <a:buNone/>
              <a:defRPr/>
            </a:pPr>
            <a:r>
              <a:rPr lang="en-US" altLang="zh-CN" dirty="0" err="1"/>
              <a:t>AdBuilder.</a:t>
            </a:r>
            <a:r>
              <a:rPr lang="en-US" altLang="zh-CN" dirty="0" err="1">
                <a:solidFill>
                  <a:srgbClr val="FF0000"/>
                </a:solidFill>
              </a:rPr>
              <a:t>setPositiveButton</a:t>
            </a:r>
            <a:r>
              <a:rPr lang="en-US" altLang="zh-CN" dirty="0"/>
              <a:t>("</a:t>
            </a:r>
            <a:r>
              <a:rPr lang="zh-CN" altLang="en-US" dirty="0"/>
              <a:t>确定</a:t>
            </a:r>
            <a:r>
              <a:rPr lang="en-US" altLang="zh-CN" dirty="0"/>
              <a:t>", new </a:t>
            </a:r>
            <a:r>
              <a:rPr lang="en-US" altLang="zh-CN" dirty="0" err="1" smtClean="0"/>
              <a:t>DialogInterface.OnClickListener</a:t>
            </a:r>
            <a:r>
              <a:rPr lang="en-US" altLang="zh-CN" dirty="0"/>
              <a:t>() {</a:t>
            </a:r>
          </a:p>
          <a:p>
            <a:pPr marL="914400" lvl="2" indent="0">
              <a:spcBef>
                <a:spcPts val="600"/>
              </a:spcBef>
              <a:buNone/>
              <a:defRPr/>
            </a:pPr>
            <a:r>
              <a:rPr lang="en-US" altLang="zh-CN" dirty="0"/>
              <a:t>        public void </a:t>
            </a:r>
            <a:r>
              <a:rPr lang="en-US" altLang="zh-CN" dirty="0" err="1"/>
              <a:t>onClick</a:t>
            </a:r>
            <a:r>
              <a:rPr lang="en-US" altLang="zh-CN" dirty="0"/>
              <a:t>(</a:t>
            </a:r>
            <a:r>
              <a:rPr lang="en-US" altLang="zh-CN" dirty="0" err="1"/>
              <a:t>DialogInterface</a:t>
            </a:r>
            <a:r>
              <a:rPr lang="en-US" altLang="zh-CN" dirty="0"/>
              <a:t> dialog, </a:t>
            </a:r>
            <a:r>
              <a:rPr lang="en-US" altLang="zh-CN" dirty="0" err="1"/>
              <a:t>int</a:t>
            </a:r>
            <a:r>
              <a:rPr lang="en-US" altLang="zh-CN" dirty="0"/>
              <a:t> which) {</a:t>
            </a:r>
          </a:p>
          <a:p>
            <a:pPr marL="914400" lvl="2" indent="0">
              <a:spcBef>
                <a:spcPts val="600"/>
              </a:spcBef>
              <a:buNone/>
              <a:defRPr/>
            </a:pPr>
            <a:r>
              <a:rPr lang="en-US" altLang="zh-CN" dirty="0"/>
              <a:t>	    // </a:t>
            </a:r>
            <a:r>
              <a:rPr lang="zh-CN" altLang="en-US" dirty="0"/>
              <a:t>退出当前应用</a:t>
            </a:r>
          </a:p>
          <a:p>
            <a:pPr marL="914400" lvl="2" indent="0">
              <a:spcBef>
                <a:spcPts val="600"/>
              </a:spcBef>
              <a:buNone/>
              <a:defRPr/>
            </a:pPr>
            <a:r>
              <a:rPr lang="zh-CN" altLang="en-US" dirty="0"/>
              <a:t>	    </a:t>
            </a:r>
            <a:r>
              <a:rPr lang="en-US" altLang="zh-CN" dirty="0" err="1" smtClean="0">
                <a:solidFill>
                  <a:srgbClr val="FF0000"/>
                </a:solidFill>
              </a:rPr>
              <a:t>MyActivity.this.finish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pPr marL="914400" lvl="2" indent="0">
              <a:spcBef>
                <a:spcPts val="600"/>
              </a:spcBef>
              <a:buNone/>
              <a:defRPr/>
            </a:pPr>
            <a:r>
              <a:rPr lang="en-US" altLang="zh-CN" dirty="0"/>
              <a:t>        }</a:t>
            </a:r>
          </a:p>
          <a:p>
            <a:pPr marL="914400" lvl="2" indent="0">
              <a:spcBef>
                <a:spcPts val="600"/>
              </a:spcBef>
              <a:buNone/>
              <a:defRPr/>
            </a:pPr>
            <a:r>
              <a:rPr lang="en-US" altLang="zh-CN" dirty="0"/>
              <a:t>});</a:t>
            </a:r>
          </a:p>
          <a:p>
            <a:pPr marL="914400" lvl="2" indent="0">
              <a:spcBef>
                <a:spcPts val="600"/>
              </a:spcBef>
              <a:buNone/>
              <a:defRPr/>
            </a:pPr>
            <a:r>
              <a:rPr lang="en-US" altLang="zh-CN" dirty="0" err="1"/>
              <a:t>AdBuilder.</a:t>
            </a:r>
            <a:r>
              <a:rPr lang="en-US" altLang="zh-CN" dirty="0" err="1">
                <a:solidFill>
                  <a:srgbClr val="FF0000"/>
                </a:solidFill>
              </a:rPr>
              <a:t>setNegativeButton</a:t>
            </a:r>
            <a:r>
              <a:rPr lang="en-US" altLang="zh-CN" dirty="0"/>
              <a:t>("</a:t>
            </a:r>
            <a:r>
              <a:rPr lang="zh-CN" altLang="en-US" dirty="0"/>
              <a:t>取消</a:t>
            </a:r>
            <a:r>
              <a:rPr lang="en-US" altLang="zh-CN" dirty="0"/>
              <a:t>", null);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简单对话框实现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1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简单对话框实现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/>
              <a:t>Step3</a:t>
            </a:r>
            <a:r>
              <a:rPr lang="zh-CN" altLang="en-US" dirty="0" smtClean="0"/>
              <a:t>：创建对话框</a:t>
            </a:r>
            <a:endParaRPr lang="en-US" altLang="zh-CN" dirty="0" smtClean="0"/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dirty="0" err="1"/>
              <a:t>AdBuilder.</a:t>
            </a:r>
            <a:r>
              <a:rPr lang="en-US" altLang="zh-CN" dirty="0" err="1" smtClean="0">
                <a:solidFill>
                  <a:srgbClr val="FF0000"/>
                </a:solidFill>
              </a:rPr>
              <a:t>create</a:t>
            </a:r>
            <a:r>
              <a:rPr lang="en-US" altLang="zh-CN" dirty="0" smtClean="0"/>
              <a:t>( );</a:t>
            </a:r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/>
              <a:t>Step4</a:t>
            </a:r>
            <a:r>
              <a:rPr lang="zh-CN" altLang="en-US" dirty="0" smtClean="0"/>
              <a:t>：显示对话框</a:t>
            </a:r>
            <a:endParaRPr lang="en-US" altLang="zh-CN" dirty="0" smtClean="0"/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dirty="0" err="1"/>
              <a:t>AdBuilder</a:t>
            </a:r>
            <a:r>
              <a:rPr lang="en-US" altLang="zh-CN" dirty="0" err="1" smtClean="0"/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show</a:t>
            </a:r>
            <a:r>
              <a:rPr lang="en-US" altLang="zh-CN" dirty="0" smtClean="0"/>
              <a:t>( );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菜单简介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菜单</a:t>
            </a:r>
            <a:r>
              <a:rPr lang="zh-CN" altLang="en-US" dirty="0" smtClean="0"/>
              <a:t>：显示一个应用程序的主界面中不直接可见额外选项的视图组件。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06749"/>
            <a:ext cx="2516532" cy="370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60749"/>
            <a:ext cx="2351906" cy="379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8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菜单简介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0912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CN" altLang="en-US" dirty="0"/>
              <a:t>在</a:t>
            </a:r>
            <a:r>
              <a:rPr lang="en-US" altLang="zh-CN" dirty="0"/>
              <a:t>Android</a:t>
            </a:r>
            <a:r>
              <a:rPr lang="zh-CN" altLang="en-US" dirty="0"/>
              <a:t>中支持</a:t>
            </a:r>
            <a:r>
              <a:rPr lang="en-US" altLang="zh-CN" dirty="0"/>
              <a:t>3</a:t>
            </a:r>
            <a:r>
              <a:rPr lang="zh-CN" altLang="en-US" dirty="0"/>
              <a:t>种菜单形式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选项菜单：当用户按下“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”键时，弹出的菜单。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主窗口点击“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”弹出的菜单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子菜单：当用户点击“选项菜单”中的某一项时，弹出的附加菜单。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在选项菜单中点击某一个选项时，弹出。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上下文菜单：当用户</a:t>
            </a:r>
            <a:r>
              <a:rPr lang="zh-CN" altLang="en-US" dirty="0" smtClean="0">
                <a:solidFill>
                  <a:srgbClr val="FF0000"/>
                </a:solidFill>
              </a:rPr>
              <a:t>长按</a:t>
            </a:r>
            <a:r>
              <a:rPr lang="zh-CN" altLang="en-US" dirty="0" smtClean="0"/>
              <a:t>某个视图元素时，弹出的菜单（相当于电脑中的右键菜单）。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文本元素长按时，会出现“复制”类菜单。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使用选项菜单和子菜单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选项菜单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子菜单使用的基本流程</a:t>
            </a:r>
            <a:endParaRPr lang="en-US" altLang="zh-CN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/>
              <a:t>创建菜单项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布局文件（或由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代码生成）</a:t>
            </a:r>
            <a:endParaRPr lang="en-US" altLang="zh-CN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中创建菜单（</a:t>
            </a:r>
            <a:r>
              <a:rPr lang="en-US" altLang="zh-CN" dirty="0" err="1" smtClean="0">
                <a:solidFill>
                  <a:srgbClr val="FF0000"/>
                </a:solidFill>
              </a:rPr>
              <a:t>onCreateOptionsMenu</a:t>
            </a:r>
            <a:r>
              <a:rPr lang="zh-CN" altLang="en-US" dirty="0" smtClean="0"/>
              <a:t>方法）</a:t>
            </a:r>
            <a:endParaRPr lang="en-US" altLang="zh-CN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/>
              <a:t>绑定菜单项选择事件（</a:t>
            </a:r>
            <a:r>
              <a:rPr lang="en-US" altLang="zh-CN" dirty="0" err="1" smtClean="0">
                <a:solidFill>
                  <a:srgbClr val="FF0000"/>
                </a:solidFill>
              </a:rPr>
              <a:t>onOptionsItemSelected</a:t>
            </a:r>
            <a:r>
              <a:rPr lang="zh-CN" altLang="en-US" dirty="0" smtClean="0"/>
              <a:t>方法）</a:t>
            </a: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8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Android</a:t>
            </a:r>
            <a:r>
              <a:rPr lang="zh-CN" altLang="en-US" dirty="0">
                <a:solidFill>
                  <a:srgbClr val="FF0000"/>
                </a:solidFill>
              </a:rPr>
              <a:t>用户界面的工作机制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基本视图控件的</a:t>
            </a:r>
            <a:r>
              <a:rPr lang="zh-CN" altLang="en-US" dirty="0" smtClean="0"/>
              <a:t>使用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7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使用选项菜单和子菜单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7"/>
          <a:stretch/>
        </p:blipFill>
        <p:spPr bwMode="auto">
          <a:xfrm>
            <a:off x="702161" y="1045029"/>
            <a:ext cx="7094537" cy="198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61" y="3010641"/>
            <a:ext cx="7818785" cy="3318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6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使用上下文菜单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上下文菜单使用的基本流程</a:t>
            </a:r>
            <a:endParaRPr lang="en-US" altLang="zh-CN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/>
              <a:t>创建菜单项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布局文件（或由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代码生成）</a:t>
            </a:r>
            <a:endParaRPr lang="en-US" altLang="zh-CN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中创建上下文菜单</a:t>
            </a:r>
            <a:endParaRPr lang="en-US" altLang="zh-CN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为视图元素绑定上下文菜单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/>
              <a:t>绑定菜单项选择事件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使用上下文菜单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96" y="3140968"/>
            <a:ext cx="7167265" cy="306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56388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3"/>
            <a:ext cx="6947659" cy="504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41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用户界面简介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应用中，</a:t>
            </a:r>
            <a:r>
              <a:rPr lang="zh-CN" altLang="en-US" dirty="0" smtClean="0">
                <a:solidFill>
                  <a:srgbClr val="FF0000"/>
                </a:solidFill>
              </a:rPr>
              <a:t>每一个屏幕就是一个</a:t>
            </a:r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r>
              <a:rPr lang="zh-CN" altLang="en-US" dirty="0" smtClean="0">
                <a:solidFill>
                  <a:srgbClr val="FF0000"/>
                </a:solidFill>
              </a:rPr>
              <a:t>，每个</a:t>
            </a:r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r>
              <a:rPr lang="zh-CN" altLang="en-US" dirty="0" smtClean="0">
                <a:solidFill>
                  <a:srgbClr val="FF0000"/>
                </a:solidFill>
              </a:rPr>
              <a:t>由一个布局来决定如何显示</a:t>
            </a:r>
            <a:r>
              <a:rPr lang="zh-CN" altLang="en-US" dirty="0" smtClean="0"/>
              <a:t>，这就是（</a:t>
            </a:r>
            <a:r>
              <a:rPr lang="en-US" altLang="zh-CN" dirty="0" smtClean="0">
                <a:solidFill>
                  <a:srgbClr val="FF0000"/>
                </a:solidFill>
              </a:rPr>
              <a:t>U</a:t>
            </a:r>
            <a:r>
              <a:rPr lang="en-US" altLang="zh-CN" dirty="0" smtClean="0"/>
              <a:t>ser </a:t>
            </a:r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/>
              <a:t>nterface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697" y="3140968"/>
            <a:ext cx="2199082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9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</a:t>
            </a:r>
            <a:r>
              <a:rPr lang="en-US" altLang="zh-CN" dirty="0"/>
              <a:t>UI</a:t>
            </a:r>
            <a:r>
              <a:rPr lang="zh-CN" altLang="en-US" dirty="0"/>
              <a:t>工作机制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>
                <a:cs typeface="+mn-cs"/>
              </a:rPr>
              <a:t>Android</a:t>
            </a:r>
            <a:r>
              <a:rPr lang="zh-CN" sz="2800" dirty="0" smtClean="0">
                <a:cs typeface="+mn-cs"/>
              </a:rPr>
              <a:t>用户界面采用</a:t>
            </a:r>
            <a:r>
              <a:rPr lang="en-US" sz="2800" dirty="0" smtClean="0">
                <a:solidFill>
                  <a:srgbClr val="FF0000"/>
                </a:solidFill>
                <a:cs typeface="+mn-cs"/>
              </a:rPr>
              <a:t>MVC</a:t>
            </a:r>
            <a:r>
              <a:rPr lang="zh-CN" sz="2800" dirty="0" smtClean="0">
                <a:solidFill>
                  <a:srgbClr val="FF0000"/>
                </a:solidFill>
                <a:cs typeface="+mn-cs"/>
              </a:rPr>
              <a:t>（</a:t>
            </a:r>
            <a:r>
              <a:rPr lang="en-US" sz="2800" dirty="0" smtClean="0">
                <a:solidFill>
                  <a:srgbClr val="FF0000"/>
                </a:solidFill>
                <a:cs typeface="+mn-cs"/>
              </a:rPr>
              <a:t>Model-View-Controller</a:t>
            </a:r>
            <a:r>
              <a:rPr lang="zh-CN" sz="2800" dirty="0" smtClean="0">
                <a:solidFill>
                  <a:srgbClr val="FF0000"/>
                </a:solidFill>
                <a:cs typeface="+mn-cs"/>
              </a:rPr>
              <a:t>）</a:t>
            </a:r>
            <a:r>
              <a:rPr lang="zh-CN" altLang="en-US" sz="2800" dirty="0" smtClean="0">
                <a:solidFill>
                  <a:srgbClr val="FF0000"/>
                </a:solidFill>
                <a:cs typeface="+mn-cs"/>
              </a:rPr>
              <a:t>框架</a:t>
            </a:r>
            <a:r>
              <a:rPr lang="zh-CN" altLang="en-US" sz="2800" dirty="0" smtClean="0">
                <a:cs typeface="+mn-cs"/>
              </a:rPr>
              <a:t>来接收用户动作、显示</a:t>
            </a:r>
            <a:r>
              <a:rPr lang="en-US" altLang="zh-CN" sz="2800" dirty="0" smtClean="0">
                <a:cs typeface="+mn-cs"/>
              </a:rPr>
              <a:t>UI</a:t>
            </a:r>
            <a:r>
              <a:rPr lang="zh-CN" altLang="en-US" sz="2800" dirty="0" smtClean="0">
                <a:cs typeface="+mn-cs"/>
              </a:rPr>
              <a:t>界面与及处理数据等工作。</a:t>
            </a:r>
            <a:endParaRPr lang="en-US" altLang="zh-CN" sz="2800" dirty="0" smtClean="0">
              <a:cs typeface="+mn-cs"/>
            </a:endParaRPr>
          </a:p>
          <a:p>
            <a:pPr lvl="1">
              <a:defRPr/>
            </a:pPr>
            <a:r>
              <a:rPr lang="zh-CN" altLang="zh-CN" dirty="0" smtClean="0"/>
              <a:t>控制器</a:t>
            </a:r>
            <a:r>
              <a:rPr lang="zh-CN" altLang="en-US" dirty="0" smtClean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处理用户的数据。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视图：</a:t>
            </a:r>
            <a:r>
              <a:rPr lang="zh-CN" dirty="0" smtClean="0">
                <a:solidFill>
                  <a:srgbClr val="FF0000"/>
                </a:solidFill>
              </a:rPr>
              <a:t>显示用户界面</a:t>
            </a:r>
            <a:r>
              <a:rPr lang="zh-CN" altLang="en-US" dirty="0" smtClean="0">
                <a:solidFill>
                  <a:srgbClr val="FF0000"/>
                </a:solidFill>
              </a:rPr>
              <a:t>，与用户交互。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模型：</a:t>
            </a:r>
            <a:r>
              <a:rPr lang="zh-CN" altLang="en-US" dirty="0" smtClean="0">
                <a:solidFill>
                  <a:srgbClr val="FF0000"/>
                </a:solidFill>
              </a:rPr>
              <a:t>数据模型。</a:t>
            </a:r>
            <a:endParaRPr lang="zh-CN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93096"/>
            <a:ext cx="4008579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2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</a:t>
            </a:r>
            <a:r>
              <a:rPr lang="en-US" altLang="zh-CN" dirty="0"/>
              <a:t>UI</a:t>
            </a:r>
            <a:r>
              <a:rPr lang="zh-CN" altLang="en-US" dirty="0"/>
              <a:t>工作机制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>
                <a:latin typeface="+mj-ea"/>
              </a:rPr>
              <a:t>用户界面</a:t>
            </a:r>
            <a:r>
              <a:rPr lang="en-US" altLang="zh-CN" dirty="0" smtClean="0">
                <a:latin typeface="+mj-ea"/>
              </a:rPr>
              <a:t>MVC</a:t>
            </a:r>
            <a:r>
              <a:rPr lang="zh-CN" altLang="en-US" dirty="0">
                <a:latin typeface="+mj-ea"/>
              </a:rPr>
              <a:t>模式</a:t>
            </a:r>
            <a:endParaRPr lang="en-US" altLang="zh-CN" dirty="0" smtClean="0">
              <a:latin typeface="+mj-ea"/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dirty="0"/>
              <a:t>控制器层</a:t>
            </a:r>
            <a:endParaRPr lang="en-US" altLang="zh-CN" dirty="0"/>
          </a:p>
          <a:p>
            <a:pPr lvl="2">
              <a:spcAft>
                <a:spcPts val="600"/>
              </a:spcAft>
              <a:defRPr/>
            </a:pPr>
            <a:r>
              <a:rPr lang="zh-CN" dirty="0" smtClean="0">
                <a:cs typeface="+mn-cs"/>
              </a:rPr>
              <a:t>控制器</a:t>
            </a:r>
            <a:r>
              <a:rPr lang="zh-CN" altLang="en-US" dirty="0" smtClean="0">
                <a:cs typeface="+mn-cs"/>
              </a:rPr>
              <a:t>负责</a:t>
            </a:r>
            <a:r>
              <a:rPr lang="zh-CN" dirty="0" smtClean="0">
                <a:solidFill>
                  <a:srgbClr val="FF0000"/>
                </a:solidFill>
                <a:cs typeface="+mn-cs"/>
              </a:rPr>
              <a:t>接受</a:t>
            </a:r>
            <a:r>
              <a:rPr lang="zh-CN" altLang="en-US" dirty="0" smtClean="0">
                <a:solidFill>
                  <a:srgbClr val="FF0000"/>
                </a:solidFill>
                <a:cs typeface="+mn-cs"/>
              </a:rPr>
              <a:t>用户</a:t>
            </a:r>
            <a:r>
              <a:rPr lang="zh-CN" dirty="0" smtClean="0">
                <a:solidFill>
                  <a:srgbClr val="FF0000"/>
                </a:solidFill>
                <a:cs typeface="+mn-cs"/>
              </a:rPr>
              <a:t>动作</a:t>
            </a:r>
            <a:r>
              <a:rPr lang="zh-CN" altLang="en-US" dirty="0" smtClean="0">
                <a:solidFill>
                  <a:srgbClr val="FF0000"/>
                </a:solidFill>
                <a:cs typeface="+mn-cs"/>
              </a:rPr>
              <a:t>请求</a:t>
            </a:r>
            <a:r>
              <a:rPr lang="zh-CN" altLang="en-US" dirty="0" smtClean="0"/>
              <a:t>（</a:t>
            </a:r>
            <a:r>
              <a:rPr lang="zh-CN" dirty="0" smtClean="0">
                <a:cs typeface="+mn-cs"/>
              </a:rPr>
              <a:t>如按键动作或触摸屏动作等</a:t>
            </a:r>
            <a:r>
              <a:rPr lang="zh-CN" altLang="en-US" dirty="0" smtClean="0">
                <a:cs typeface="+mn-cs"/>
              </a:rPr>
              <a:t>），</a:t>
            </a:r>
            <a:r>
              <a:rPr lang="zh-CN" altLang="en-US" dirty="0" smtClean="0">
                <a:solidFill>
                  <a:srgbClr val="FF0000"/>
                </a:solidFill>
                <a:cs typeface="+mn-cs"/>
              </a:rPr>
              <a:t>调用指定模型处理用户请求</a:t>
            </a:r>
            <a:r>
              <a:rPr lang="zh-CN" altLang="en-US" dirty="0" smtClean="0">
                <a:cs typeface="+mn-cs"/>
              </a:rPr>
              <a:t>（如读取数据库、发送网络请求等），</a:t>
            </a:r>
            <a:r>
              <a:rPr lang="zh-CN" altLang="en-US" dirty="0" smtClean="0">
                <a:solidFill>
                  <a:srgbClr val="FF0000"/>
                </a:solidFill>
                <a:cs typeface="+mn-cs"/>
              </a:rPr>
              <a:t>响应用户结果</a:t>
            </a:r>
            <a:r>
              <a:rPr lang="zh-CN" altLang="en-US" dirty="0" smtClean="0">
                <a:cs typeface="+mn-cs"/>
              </a:rPr>
              <a:t>（如返回视图界面等）。</a:t>
            </a:r>
            <a:endParaRPr lang="en-US" altLang="zh-CN" dirty="0" smtClean="0">
              <a:cs typeface="+mn-cs"/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系统中，</a:t>
            </a:r>
            <a:r>
              <a:rPr lang="zh-CN" altLang="en-US" dirty="0" smtClean="0">
                <a:solidFill>
                  <a:srgbClr val="FF0000"/>
                </a:solidFill>
              </a:rPr>
              <a:t>控制器的责任由</a:t>
            </a:r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r>
              <a:rPr lang="zh-CN" altLang="en-US" dirty="0" smtClean="0">
                <a:solidFill>
                  <a:srgbClr val="FF0000"/>
                </a:solidFill>
              </a:rPr>
              <a:t>承担</a:t>
            </a:r>
            <a:r>
              <a:rPr lang="zh-CN" altLang="en-US" dirty="0" smtClean="0"/>
              <a:t>，意味着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负责接收用户请求、调用模型方法、响应用户界面等操作（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不应承担过多业务逻辑（应交给模型层））。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72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</a:t>
            </a:r>
            <a:r>
              <a:rPr lang="en-US" altLang="zh-CN" dirty="0"/>
              <a:t>UI</a:t>
            </a:r>
            <a:r>
              <a:rPr lang="zh-CN" altLang="en-US" dirty="0"/>
              <a:t>工作机制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>
                <a:latin typeface="+mj-ea"/>
              </a:rPr>
              <a:t>用户界面</a:t>
            </a:r>
            <a:r>
              <a:rPr lang="en-US" altLang="zh-CN" dirty="0" smtClean="0">
                <a:latin typeface="+mj-ea"/>
              </a:rPr>
              <a:t>MVC</a:t>
            </a:r>
            <a:r>
              <a:rPr lang="zh-CN" altLang="en-US" dirty="0">
                <a:latin typeface="+mj-ea"/>
              </a:rPr>
              <a:t>模式</a:t>
            </a:r>
            <a:endParaRPr lang="en-US" altLang="zh-CN" dirty="0" smtClean="0">
              <a:latin typeface="+mj-ea"/>
            </a:endParaRPr>
          </a:p>
          <a:p>
            <a:pPr lvl="1">
              <a:defRPr/>
            </a:pPr>
            <a:r>
              <a:rPr lang="zh-CN" altLang="en-US" dirty="0"/>
              <a:t>模型</a:t>
            </a:r>
            <a:r>
              <a:rPr lang="zh-CN" altLang="en-US" dirty="0" smtClean="0"/>
              <a:t>层</a:t>
            </a:r>
            <a:endParaRPr lang="en-US" altLang="zh-CN" sz="2400" dirty="0" smtClean="0"/>
          </a:p>
          <a:p>
            <a:pPr lvl="2">
              <a:defRPr/>
            </a:pPr>
            <a:r>
              <a:rPr lang="zh-CN" altLang="en-US" dirty="0">
                <a:solidFill>
                  <a:srgbClr val="FF0000"/>
                </a:solidFill>
              </a:rPr>
              <a:t>模型层负责对</a:t>
            </a:r>
            <a:r>
              <a:rPr lang="zh-CN" altLang="en-US" dirty="0" smtClean="0">
                <a:solidFill>
                  <a:srgbClr val="FF0000"/>
                </a:solidFill>
              </a:rPr>
              <a:t>数据的</a:t>
            </a:r>
            <a:r>
              <a:rPr lang="zh-CN" altLang="en-US" dirty="0">
                <a:solidFill>
                  <a:srgbClr val="FF0000"/>
                </a:solidFill>
              </a:rPr>
              <a:t>操作、对</a:t>
            </a:r>
            <a:r>
              <a:rPr lang="zh-CN" altLang="en-US" dirty="0" smtClean="0">
                <a:solidFill>
                  <a:srgbClr val="FF0000"/>
                </a:solidFill>
              </a:rPr>
              <a:t>网络服务等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操作。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中，数据库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文件操作、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、网络访问等等充当模型层。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7040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</a:t>
            </a:r>
            <a:r>
              <a:rPr lang="en-US" altLang="zh-CN" dirty="0"/>
              <a:t>UI</a:t>
            </a:r>
            <a:r>
              <a:rPr lang="zh-CN" altLang="en-US" dirty="0"/>
              <a:t>工作机制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>
                <a:latin typeface="+mj-ea"/>
              </a:rPr>
              <a:t>用户界面</a:t>
            </a:r>
            <a:r>
              <a:rPr lang="en-US" altLang="zh-CN" dirty="0" smtClean="0">
                <a:latin typeface="+mj-ea"/>
              </a:rPr>
              <a:t>MVC</a:t>
            </a:r>
            <a:r>
              <a:rPr lang="zh-CN" altLang="en-US" dirty="0" smtClean="0">
                <a:latin typeface="+mj-ea"/>
              </a:rPr>
              <a:t>模式</a:t>
            </a:r>
            <a:endParaRPr lang="en-US" altLang="zh-CN" dirty="0" smtClean="0">
              <a:latin typeface="+mj-ea"/>
            </a:endParaRPr>
          </a:p>
          <a:p>
            <a:pPr lvl="1">
              <a:defRPr/>
            </a:pPr>
            <a:r>
              <a:rPr lang="zh-CN" altLang="en-US" sz="2400" dirty="0" smtClean="0">
                <a:cs typeface="+mn-cs"/>
              </a:rPr>
              <a:t>视图层</a:t>
            </a:r>
            <a:endParaRPr lang="en-US" altLang="zh-CN" sz="2400" dirty="0" smtClean="0">
              <a:cs typeface="+mn-cs"/>
            </a:endParaRPr>
          </a:p>
          <a:p>
            <a:pPr lvl="2">
              <a:defRPr/>
            </a:pPr>
            <a:r>
              <a:rPr lang="zh-CN" altLang="en-US" sz="2000" dirty="0" smtClean="0"/>
              <a:t>视图层主要负责</a:t>
            </a:r>
            <a:r>
              <a:rPr lang="zh-CN" altLang="en-US" sz="2000" dirty="0" smtClean="0">
                <a:solidFill>
                  <a:srgbClr val="FF0000"/>
                </a:solidFill>
              </a:rPr>
              <a:t>用户界面（</a:t>
            </a:r>
            <a:r>
              <a:rPr lang="en-US" altLang="zh-CN" sz="2000" dirty="0" smtClean="0">
                <a:solidFill>
                  <a:srgbClr val="FF0000"/>
                </a:solidFill>
              </a:rPr>
              <a:t>UI</a:t>
            </a:r>
            <a:r>
              <a:rPr lang="zh-CN" altLang="en-US" sz="2000" dirty="0" smtClean="0">
                <a:solidFill>
                  <a:srgbClr val="FF0000"/>
                </a:solidFill>
              </a:rPr>
              <a:t>）的展示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中使用</a:t>
            </a:r>
            <a:r>
              <a:rPr lang="en-US" altLang="zh-CN" dirty="0" smtClean="0">
                <a:solidFill>
                  <a:srgbClr val="FF0000"/>
                </a:solidFill>
              </a:rPr>
              <a:t>XML</a:t>
            </a:r>
            <a:r>
              <a:rPr lang="zh-CN" altLang="en-US" dirty="0" smtClean="0">
                <a:solidFill>
                  <a:srgbClr val="FF0000"/>
                </a:solidFill>
              </a:rPr>
              <a:t>布局文件</a:t>
            </a:r>
            <a:r>
              <a:rPr lang="zh-CN" altLang="en-US" dirty="0" smtClean="0"/>
              <a:t>实现视图层和模型层的分离。</a:t>
            </a:r>
            <a:endParaRPr lang="en-US" altLang="zh-CN" sz="2000" dirty="0" smtClean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中如何实现</a:t>
            </a:r>
            <a:r>
              <a:rPr lang="en-US" altLang="zh-CN" dirty="0" smtClean="0"/>
              <a:t>MVC</a:t>
            </a:r>
            <a:r>
              <a:rPr lang="zh-CN" altLang="en-US" dirty="0" smtClean="0"/>
              <a:t>分离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>
                <a:latin typeface="+mj-ea"/>
              </a:rPr>
              <a:t>中视图层与控制层的分离</a:t>
            </a:r>
            <a:endParaRPr lang="en-US" altLang="zh-CN" sz="2400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276" y="2204864"/>
            <a:ext cx="4540724" cy="396044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34558" y="3068960"/>
            <a:ext cx="3709442" cy="5760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434558" y="4581128"/>
            <a:ext cx="3025874" cy="64807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7"/>
          <p:cNvSpPr txBox="1"/>
          <p:nvPr/>
        </p:nvSpPr>
        <p:spPr>
          <a:xfrm>
            <a:off x="2987824" y="4581128"/>
            <a:ext cx="118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视图</a:t>
            </a:r>
            <a:r>
              <a:rPr lang="zh-CN" altLang="en-US" sz="2400" b="1" dirty="0" smtClean="0"/>
              <a:t>层</a:t>
            </a:r>
            <a:endParaRPr lang="zh-CN" altLang="en-US" sz="2400" b="1" dirty="0"/>
          </a:p>
        </p:txBody>
      </p:sp>
      <p:sp>
        <p:nvSpPr>
          <p:cNvPr id="13" name="TextBox 4"/>
          <p:cNvSpPr txBox="1"/>
          <p:nvPr/>
        </p:nvSpPr>
        <p:spPr>
          <a:xfrm>
            <a:off x="2771800" y="311135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控制器层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682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 smtClean="0"/>
              <a:t>中</a:t>
            </a:r>
            <a:r>
              <a:rPr lang="en-US" altLang="zh-CN" dirty="0" smtClean="0"/>
              <a:t>MVC</a:t>
            </a:r>
            <a:r>
              <a:rPr lang="zh-CN" altLang="en-US" dirty="0" smtClean="0"/>
              <a:t>如何整合到一起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3000" dirty="0"/>
              <a:t>Android</a:t>
            </a:r>
            <a:r>
              <a:rPr lang="zh-CN" altLang="en-US" sz="3000" dirty="0"/>
              <a:t>视图层与控制器层、模型层的整合</a:t>
            </a:r>
            <a:endParaRPr lang="en-US" altLang="zh-CN" sz="3000" dirty="0"/>
          </a:p>
          <a:p>
            <a:pPr lvl="1">
              <a:spcAft>
                <a:spcPts val="600"/>
              </a:spcAft>
              <a:defRPr/>
            </a:pPr>
            <a:r>
              <a:rPr lang="zh-CN" altLang="en-US" sz="2600" dirty="0"/>
              <a:t>在</a:t>
            </a:r>
            <a:r>
              <a:rPr lang="en-US" altLang="zh-CN" sz="2600" dirty="0"/>
              <a:t>Activity</a:t>
            </a:r>
            <a:r>
              <a:rPr lang="zh-CN" altLang="en-US" sz="2600" dirty="0"/>
              <a:t>文件，使用</a:t>
            </a:r>
            <a:r>
              <a:rPr lang="en-US" altLang="zh-CN" sz="2600" dirty="0" err="1"/>
              <a:t>setContentView</a:t>
            </a:r>
            <a:r>
              <a:rPr lang="en-US" altLang="zh-CN" sz="2600" dirty="0"/>
              <a:t>( )</a:t>
            </a:r>
            <a:r>
              <a:rPr lang="zh-CN" altLang="en-US" sz="2600" dirty="0"/>
              <a:t>方法，确定当前</a:t>
            </a:r>
            <a:r>
              <a:rPr lang="en-US" altLang="zh-CN" sz="2600" dirty="0"/>
              <a:t>Activity</a:t>
            </a:r>
            <a:r>
              <a:rPr lang="zh-CN" altLang="en-US" sz="2600" dirty="0"/>
              <a:t>显示哪个视图</a:t>
            </a:r>
            <a:endParaRPr lang="en-US" altLang="zh-CN" sz="2600" dirty="0"/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j-ea"/>
              </a:rPr>
              <a:t>public class </a:t>
            </a:r>
            <a:r>
              <a:rPr lang="en-US" altLang="zh-CN" b="1" dirty="0" err="1" smtClean="0">
                <a:solidFill>
                  <a:srgbClr val="FF0000"/>
                </a:solidFill>
                <a:latin typeface="+mj-ea"/>
              </a:rPr>
              <a:t>MainActivity</a:t>
            </a:r>
            <a:r>
              <a:rPr lang="en-US" altLang="zh-CN" b="1" dirty="0" smtClean="0">
                <a:latin typeface="+mj-ea"/>
              </a:rPr>
              <a:t> extends </a:t>
            </a:r>
            <a:r>
              <a:rPr lang="zh-CN" altLang="zh-CN" b="1" dirty="0" smtClean="0">
                <a:latin typeface="+mj-ea"/>
              </a:rPr>
              <a:t>AppCompatActivity</a:t>
            </a:r>
            <a:endParaRPr lang="zh-CN" altLang="zh-CN" b="1" dirty="0">
              <a:latin typeface="+mj-ea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j-ea"/>
              </a:rPr>
              <a:t>{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sz="2400" b="1" dirty="0" smtClean="0">
                <a:latin typeface="+mj-ea"/>
              </a:rPr>
              <a:t>	public void </a:t>
            </a:r>
            <a:r>
              <a:rPr lang="en-US" altLang="zh-CN" b="1" dirty="0" err="1">
                <a:latin typeface="+mj-ea"/>
              </a:rPr>
              <a:t>onCreate</a:t>
            </a:r>
            <a:r>
              <a:rPr lang="en-US" altLang="zh-CN" b="1" dirty="0">
                <a:latin typeface="+mj-ea"/>
              </a:rPr>
              <a:t>(Bundle </a:t>
            </a:r>
            <a:r>
              <a:rPr lang="en-US" altLang="zh-CN" b="1" dirty="0" err="1" smtClean="0">
                <a:latin typeface="+mj-ea"/>
              </a:rPr>
              <a:t>savedInstanceState</a:t>
            </a:r>
            <a:r>
              <a:rPr lang="en-US" altLang="zh-CN" b="1" dirty="0">
                <a:latin typeface="+mj-ea"/>
              </a:rPr>
              <a:t>)</a:t>
            </a:r>
            <a:r>
              <a:rPr lang="en-US" altLang="zh-CN" b="1" dirty="0" smtClean="0">
                <a:latin typeface="+mj-ea"/>
              </a:rPr>
              <a:t> {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j-ea"/>
              </a:rPr>
              <a:t>		</a:t>
            </a:r>
            <a:r>
              <a:rPr lang="en-US" altLang="zh-CN" b="1" dirty="0" err="1" smtClean="0">
                <a:latin typeface="+mj-ea"/>
              </a:rPr>
              <a:t>super.onCreate</a:t>
            </a:r>
            <a:r>
              <a:rPr lang="en-US" altLang="zh-CN" b="1" dirty="0" smtClean="0">
                <a:latin typeface="+mj-ea"/>
              </a:rPr>
              <a:t>(</a:t>
            </a:r>
            <a:r>
              <a:rPr lang="en-US" altLang="zh-CN" b="1" dirty="0" err="1" smtClean="0">
                <a:latin typeface="+mj-ea"/>
              </a:rPr>
              <a:t>savedInstanceState</a:t>
            </a:r>
            <a:r>
              <a:rPr lang="en-US" altLang="zh-CN" b="1" dirty="0" smtClean="0">
                <a:latin typeface="+mj-ea"/>
              </a:rPr>
              <a:t>);</a:t>
            </a:r>
            <a:endParaRPr lang="en-US" altLang="zh-CN" b="1" dirty="0">
              <a:latin typeface="+mj-ea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j-ea"/>
              </a:rPr>
              <a:t>		</a:t>
            </a:r>
            <a:r>
              <a:rPr lang="en-US" altLang="zh-CN" b="1" dirty="0" err="1" smtClean="0">
                <a:solidFill>
                  <a:srgbClr val="FF0000"/>
                </a:solidFill>
                <a:latin typeface="+mj-ea"/>
              </a:rPr>
              <a:t>setContentView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  <a:latin typeface="+mj-ea"/>
              </a:rPr>
              <a:t>R.layout.main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</a:rPr>
              <a:t>)</a:t>
            </a:r>
            <a:r>
              <a:rPr lang="en-US" altLang="zh-CN" b="1" dirty="0" smtClean="0">
                <a:latin typeface="+mj-ea"/>
              </a:rPr>
              <a:t>;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>
                <a:latin typeface="+mj-ea"/>
              </a:rPr>
              <a:t>	</a:t>
            </a:r>
            <a:r>
              <a:rPr lang="en-US" altLang="zh-CN" b="1" dirty="0" smtClean="0">
                <a:latin typeface="+mj-ea"/>
              </a:rPr>
              <a:t>	//……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j-ea"/>
              </a:rPr>
              <a:t>	}</a:t>
            </a:r>
            <a:endParaRPr lang="en-US" altLang="zh-CN" sz="2400" b="1" dirty="0">
              <a:latin typeface="+mj-ea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altLang="zh-CN" b="1" dirty="0" smtClean="0">
                <a:latin typeface="+mj-ea"/>
              </a:rPr>
              <a:t>}</a:t>
            </a:r>
            <a:endParaRPr lang="en-US" altLang="zh-CN" sz="2400" b="1" dirty="0" smtClean="0">
              <a:latin typeface="+mj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724128" y="5013176"/>
            <a:ext cx="2520280" cy="432048"/>
            <a:chOff x="5724128" y="5013176"/>
            <a:chExt cx="2520280" cy="432048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5724128" y="5013176"/>
              <a:ext cx="936104" cy="21602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507589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/>
                  </a:solidFill>
                </a:rPr>
                <a:t>用户界面文件</a:t>
              </a:r>
              <a:endParaRPr lang="zh-CN" altLang="en-US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93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Android开发环境搭建</Template>
  <TotalTime>521</TotalTime>
  <Words>785</Words>
  <Application>Microsoft Office PowerPoint</Application>
  <PresentationFormat>全屏显示(4:3)</PresentationFormat>
  <Paragraphs>118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moban</vt:lpstr>
      <vt:lpstr>Android App的开发</vt:lpstr>
      <vt:lpstr>本章大纲</vt:lpstr>
      <vt:lpstr>用户界面简介</vt:lpstr>
      <vt:lpstr>Android中UI工作机制</vt:lpstr>
      <vt:lpstr>Android中UI工作机制</vt:lpstr>
      <vt:lpstr>Android中UI工作机制</vt:lpstr>
      <vt:lpstr>Android中UI工作机制</vt:lpstr>
      <vt:lpstr>Android中如何实现MVC分离</vt:lpstr>
      <vt:lpstr>Android中MVC如何整合到一起</vt:lpstr>
      <vt:lpstr>本章大纲</vt:lpstr>
      <vt:lpstr>基本视图</vt:lpstr>
      <vt:lpstr>RadioButton/CheckBox</vt:lpstr>
      <vt:lpstr>Toasts显示文本</vt:lpstr>
      <vt:lpstr>使用Toast</vt:lpstr>
      <vt:lpstr>简单对话框实现</vt:lpstr>
      <vt:lpstr>简单对话框实现</vt:lpstr>
      <vt:lpstr>菜单简介</vt:lpstr>
      <vt:lpstr>菜单简介</vt:lpstr>
      <vt:lpstr>使用选项菜单和子菜单</vt:lpstr>
      <vt:lpstr>使用选项菜单和子菜单</vt:lpstr>
      <vt:lpstr>使用上下文菜单</vt:lpstr>
      <vt:lpstr>使用上下文菜单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第一个Robotium实例</dc:title>
  <dc:creator>admin</dc:creator>
  <cp:lastModifiedBy>admin</cp:lastModifiedBy>
  <cp:revision>48</cp:revision>
  <dcterms:created xsi:type="dcterms:W3CDTF">2017-02-07T01:40:07Z</dcterms:created>
  <dcterms:modified xsi:type="dcterms:W3CDTF">2017-03-28T09:09:56Z</dcterms:modified>
</cp:coreProperties>
</file>