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72" r:id="rId4"/>
    <p:sldId id="289" r:id="rId5"/>
    <p:sldId id="285" r:id="rId6"/>
    <p:sldId id="277" r:id="rId7"/>
    <p:sldId id="278" r:id="rId8"/>
    <p:sldId id="281" r:id="rId9"/>
    <p:sldId id="282" r:id="rId10"/>
    <p:sldId id="288" r:id="rId11"/>
    <p:sldId id="291" r:id="rId12"/>
    <p:sldId id="276" r:id="rId13"/>
    <p:sldId id="283" r:id="rId14"/>
    <p:sldId id="263" r:id="rId15"/>
    <p:sldId id="292" r:id="rId16"/>
    <p:sldId id="294" r:id="rId17"/>
    <p:sldId id="301" r:id="rId18"/>
    <p:sldId id="273" r:id="rId19"/>
    <p:sldId id="295" r:id="rId20"/>
    <p:sldId id="298" r:id="rId21"/>
    <p:sldId id="303" r:id="rId22"/>
    <p:sldId id="296" r:id="rId23"/>
    <p:sldId id="300" r:id="rId24"/>
    <p:sldId id="30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98708" autoAdjust="0"/>
  </p:normalViewPr>
  <p:slideViewPr>
    <p:cSldViewPr>
      <p:cViewPr varScale="1">
        <p:scale>
          <a:sx n="70" d="100"/>
          <a:sy n="70" d="100"/>
        </p:scale>
        <p:origin x="-1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0EA16-9076-4FE5-8A1E-5E3165543917}" type="datetimeFigureOut">
              <a:rPr lang="zh-CN" altLang="en-US" smtClean="0"/>
              <a:t>2017/2/27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F1DD4-9E55-4662-8770-743E8CF9A43E}" type="slidenum">
              <a:rPr lang="zh-CN" altLang="en-US" smtClean="0"/>
              <a:t>‹#›</a:t>
            </a:fld>
            <a:endParaRPr lang="zh-CN" altLang="en-US"/>
          </a:p>
        </p:txBody>
      </p:sp>
    </p:spTree>
    <p:extLst>
      <p:ext uri="{BB962C8B-B14F-4D97-AF65-F5344CB8AC3E}">
        <p14:creationId xmlns:p14="http://schemas.microsoft.com/office/powerpoint/2010/main" val="191574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2cto.com/kf/yidong/Android/"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2cto.com/os/" TargetMode="External"/><Relationship Id="rId4" Type="http://schemas.openxmlformats.org/officeDocument/2006/relationships/hyperlink" Target="http://www.2cto.com/special/xtxz/"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a:t>
            </a:fld>
            <a:endParaRPr lang="zh-CN" altLang="en-US"/>
          </a:p>
        </p:txBody>
      </p:sp>
    </p:spTree>
    <p:extLst>
      <p:ext uri="{BB962C8B-B14F-4D97-AF65-F5344CB8AC3E}">
        <p14:creationId xmlns:p14="http://schemas.microsoft.com/office/powerpoint/2010/main" val="346189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数据访问的通用接口，其他应用怎么访问联系人的数据的，数据库只能本应用访问。</a:t>
            </a:r>
            <a:endParaRPr lang="en-US" altLang="zh-CN" dirty="0" smtClean="0"/>
          </a:p>
          <a:p>
            <a:r>
              <a:rPr lang="en-US" altLang="zh-CN" dirty="0" smtClean="0"/>
              <a:t>android</a:t>
            </a:r>
            <a:r>
              <a:rPr lang="zh-CN" altLang="en-US" dirty="0" smtClean="0"/>
              <a:t>本身也通过</a:t>
            </a:r>
            <a:r>
              <a:rPr lang="en-US" altLang="zh-CN" dirty="0" err="1" smtClean="0"/>
              <a:t>CP</a:t>
            </a:r>
            <a:r>
              <a:rPr lang="zh-CN" altLang="en-US" dirty="0" smtClean="0"/>
              <a:t>来管理音频，视频，图像，个人联系信息等。本身不提供任何数据</a:t>
            </a:r>
            <a:endParaRPr lang="en-US" altLang="zh-CN" dirty="0" smtClean="0"/>
          </a:p>
          <a:p>
            <a:r>
              <a:rPr lang="en-US" altLang="zh-CN" dirty="0" smtClean="0"/>
              <a:t>/data/data </a:t>
            </a:r>
            <a:r>
              <a:rPr lang="zh-CN" altLang="en-US" dirty="0" smtClean="0"/>
              <a:t>目录下有</a:t>
            </a:r>
            <a:r>
              <a:rPr lang="en-US" altLang="zh-CN" dirty="0" smtClean="0"/>
              <a:t>provider</a:t>
            </a:r>
          </a:p>
          <a:p>
            <a:r>
              <a:rPr lang="en-US" altLang="zh-CN" dirty="0" smtClean="0"/>
              <a:t>provider</a:t>
            </a:r>
            <a:r>
              <a:rPr lang="zh-CN" altLang="en-US" dirty="0" smtClean="0"/>
              <a:t>目的是为了让其他应用程序使用</a:t>
            </a:r>
            <a:r>
              <a:rPr lang="en-US" altLang="zh-CN" dirty="0" smtClean="0"/>
              <a:t>provider</a:t>
            </a:r>
            <a:r>
              <a:rPr lang="zh-CN" altLang="en-US" dirty="0" smtClean="0"/>
              <a:t>的客户端对象访问</a:t>
            </a:r>
            <a:r>
              <a:rPr lang="en-US" altLang="zh-CN" dirty="0" smtClean="0"/>
              <a:t>provider</a:t>
            </a:r>
            <a:r>
              <a:rPr lang="zh-CN" altLang="en-US" dirty="0" smtClean="0"/>
              <a:t>。</a:t>
            </a:r>
            <a:endParaRPr lang="en-US" altLang="zh-CN" dirty="0" smtClean="0"/>
          </a:p>
          <a:p>
            <a:r>
              <a:rPr lang="zh-CN" altLang="en-US" dirty="0" smtClean="0"/>
              <a:t>所以</a:t>
            </a:r>
            <a:r>
              <a:rPr lang="en-US" altLang="zh-CN" dirty="0" smtClean="0"/>
              <a:t>provider</a:t>
            </a:r>
            <a:r>
              <a:rPr lang="zh-CN" altLang="en-US" dirty="0" smtClean="0"/>
              <a:t>和</a:t>
            </a:r>
            <a:r>
              <a:rPr lang="en-US" altLang="zh-CN" dirty="0" smtClean="0"/>
              <a:t>provider</a:t>
            </a:r>
            <a:r>
              <a:rPr lang="zh-CN" altLang="en-US" dirty="0" smtClean="0"/>
              <a:t>客户端共同通过了一个一致的标准接口用来处理进程间通信和安全的数据访问</a:t>
            </a:r>
            <a:endParaRPr lang="en-US" altLang="zh-CN" dirty="0" smtClean="0"/>
          </a:p>
          <a:p>
            <a:r>
              <a:rPr lang="zh-CN" altLang="en-US" dirty="0" smtClean="0"/>
              <a:t>开发的过程中，更多的是使用，得到信息，而不是创建</a:t>
            </a:r>
            <a:r>
              <a:rPr lang="en-US" altLang="zh-CN" dirty="0" smtClean="0"/>
              <a:t>provider</a:t>
            </a:r>
            <a:r>
              <a:rPr lang="zh-CN" altLang="en-US" dirty="0" smtClean="0"/>
              <a:t>。腾讯一系列的产品，中间数据的交互</a:t>
            </a:r>
            <a:endParaRPr lang="zh-CN" altLang="en-US" dirty="0"/>
          </a:p>
        </p:txBody>
      </p:sp>
      <p:sp>
        <p:nvSpPr>
          <p:cNvPr id="4" name="灯片编号占位符 3"/>
          <p:cNvSpPr>
            <a:spLocks noGrp="1"/>
          </p:cNvSpPr>
          <p:nvPr>
            <p:ph type="sldNum" sz="quarter" idx="10"/>
          </p:nvPr>
        </p:nvSpPr>
        <p:spPr/>
        <p:txBody>
          <a:bodyPr/>
          <a:lstStyle/>
          <a:p>
            <a:fld id="{67AFED13-18EC-4853-B935-6E23F2540B2D}" type="slidenum">
              <a:rPr lang="zh-CN" altLang="en-US" smtClean="0"/>
              <a:t>23</a:t>
            </a:fld>
            <a:endParaRPr lang="zh-CN" altLang="en-US"/>
          </a:p>
        </p:txBody>
      </p:sp>
    </p:spTree>
    <p:extLst>
      <p:ext uri="{BB962C8B-B14F-4D97-AF65-F5344CB8AC3E}">
        <p14:creationId xmlns:p14="http://schemas.microsoft.com/office/powerpoint/2010/main" val="2872872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2</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a:t>
            </a:r>
            <a:r>
              <a:rPr lang="en-US" altLang="zh-CN" dirty="0" smtClean="0"/>
              <a:t>APP</a:t>
            </a:r>
            <a:r>
              <a:rPr lang="zh-CN" altLang="en-US" dirty="0" smtClean="0"/>
              <a:t>的门面，主要负责数据的显示</a:t>
            </a:r>
            <a:endParaRPr lang="en-US" altLang="zh-CN" dirty="0" smtClean="0"/>
          </a:p>
          <a:p>
            <a:r>
              <a:rPr lang="zh-CN" altLang="en-US" dirty="0" smtClean="0"/>
              <a:t>不是</a:t>
            </a:r>
            <a:r>
              <a:rPr lang="zh-CN" altLang="en-US" dirty="0" smtClean="0"/>
              <a:t>控件组件，属于应用程序的组件，活动有开始，有结束的过程，有生命周期的。界面有进入，退出的过程。界面也是有生命周期的。</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3</a:t>
            </a:fld>
            <a:endParaRPr lang="zh-CN" altLang="en-US"/>
          </a:p>
        </p:txBody>
      </p:sp>
    </p:spTree>
    <p:extLst>
      <p:ext uri="{BB962C8B-B14F-4D97-AF65-F5344CB8AC3E}">
        <p14:creationId xmlns:p14="http://schemas.microsoft.com/office/powerpoint/2010/main" val="602556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帮助文档 </a:t>
            </a:r>
            <a:r>
              <a:rPr lang="en-US" altLang="zh-CN" dirty="0" smtClean="0"/>
              <a:t>develop/</a:t>
            </a:r>
            <a:r>
              <a:rPr lang="en-US" altLang="zh-CN" dirty="0" err="1" smtClean="0"/>
              <a:t>api</a:t>
            </a:r>
            <a:r>
              <a:rPr lang="en-US" altLang="zh-CN" dirty="0" smtClean="0"/>
              <a:t> guides/app components/activities</a:t>
            </a:r>
            <a:r>
              <a:rPr lang="zh-CN" altLang="en-US" dirty="0" smtClean="0"/>
              <a:t>，演示给学生看</a:t>
            </a:r>
          </a:p>
          <a:p>
            <a:r>
              <a:rPr lang="zh-CN" altLang="en-US" dirty="0" smtClean="0"/>
              <a:t>早期的版本会说是四个状态，</a:t>
            </a:r>
            <a:r>
              <a:rPr lang="zh-CN" altLang="en-US" b="1" dirty="0" smtClean="0">
                <a:solidFill>
                  <a:srgbClr val="FF0000"/>
                </a:solidFill>
              </a:rPr>
              <a:t>非活动状态，被杀死的状态</a:t>
            </a:r>
            <a:r>
              <a:rPr lang="en-US" altLang="zh-CN" b="1" dirty="0" smtClean="0">
                <a:solidFill>
                  <a:srgbClr val="FF0000"/>
                </a:solidFill>
              </a:rPr>
              <a:t> killed</a:t>
            </a:r>
            <a:r>
              <a:rPr lang="zh-CN" altLang="en-US" b="1" dirty="0" smtClean="0">
                <a:solidFill>
                  <a:srgbClr val="FF0000"/>
                </a:solidFill>
              </a:rPr>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10</a:t>
            </a:fld>
            <a:endParaRPr lang="zh-CN" altLang="en-US"/>
          </a:p>
        </p:txBody>
      </p:sp>
    </p:spTree>
    <p:extLst>
      <p:ext uri="{BB962C8B-B14F-4D97-AF65-F5344CB8AC3E}">
        <p14:creationId xmlns:p14="http://schemas.microsoft.com/office/powerpoint/2010/main" val="123323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onCreate</a:t>
            </a:r>
            <a:r>
              <a:rPr lang="en-US" altLang="zh-CN" baseline="0" dirty="0" smtClean="0"/>
              <a:t> </a:t>
            </a:r>
            <a:r>
              <a:rPr lang="zh-CN" altLang="en-US" baseline="0" dirty="0" smtClean="0"/>
              <a:t>相当于构造方法</a:t>
            </a:r>
            <a:endParaRPr lang="en-US" altLang="zh-CN" baseline="0" dirty="0" smtClean="0"/>
          </a:p>
          <a:p>
            <a:r>
              <a:rPr lang="en-US" altLang="zh-CN" baseline="0" dirty="0" err="1" smtClean="0"/>
              <a:t>onStart</a:t>
            </a:r>
            <a:r>
              <a:rPr lang="en-US" altLang="zh-CN" baseline="0" dirty="0" smtClean="0"/>
              <a:t> </a:t>
            </a:r>
            <a:r>
              <a:rPr lang="zh-CN" altLang="en-US" baseline="0" dirty="0" smtClean="0"/>
              <a:t>显示界面，还不能交互</a:t>
            </a:r>
            <a:endParaRPr lang="en-US" altLang="zh-CN" baseline="0" dirty="0" smtClean="0"/>
          </a:p>
          <a:p>
            <a:r>
              <a:rPr lang="en-US" altLang="zh-CN" dirty="0" err="1" smtClean="0"/>
              <a:t>OnResume</a:t>
            </a:r>
            <a:r>
              <a:rPr lang="zh-CN" altLang="en-US" dirty="0" smtClean="0"/>
              <a:t>可以交互了，处于栈顶了，进入</a:t>
            </a:r>
            <a:r>
              <a:rPr lang="en-US" altLang="zh-CN" dirty="0" smtClean="0"/>
              <a:t>Resume</a:t>
            </a:r>
            <a:r>
              <a:rPr lang="zh-CN" altLang="en-US" dirty="0" smtClean="0"/>
              <a:t>状态</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12</a:t>
            </a:fld>
            <a:endParaRPr lang="zh-CN" altLang="en-US"/>
          </a:p>
        </p:txBody>
      </p:sp>
    </p:spTree>
    <p:extLst>
      <p:ext uri="{BB962C8B-B14F-4D97-AF65-F5344CB8AC3E}">
        <p14:creationId xmlns:p14="http://schemas.microsoft.com/office/powerpoint/2010/main" val="535414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Activity</a:t>
            </a:r>
            <a:r>
              <a:rPr lang="zh-CN" altLang="en-US" dirty="0" smtClean="0"/>
              <a:t>级别差不多，</a:t>
            </a:r>
            <a:r>
              <a:rPr lang="en-US" altLang="zh-CN" dirty="0" smtClean="0"/>
              <a:t>Windows</a:t>
            </a:r>
            <a:r>
              <a:rPr lang="zh-CN" altLang="en-US" dirty="0" smtClean="0"/>
              <a:t>下服务的后台，例如</a:t>
            </a:r>
            <a:r>
              <a:rPr lang="en-US" altLang="zh-CN" dirty="0" err="1" smtClean="0"/>
              <a:t>mysqld</a:t>
            </a:r>
            <a:r>
              <a:rPr lang="zh-CN" altLang="en-US" dirty="0" smtClean="0"/>
              <a:t>。</a:t>
            </a:r>
            <a:endParaRPr lang="en-US" altLang="zh-CN" dirty="0" smtClean="0"/>
          </a:p>
          <a:p>
            <a:r>
              <a:rPr lang="en-US" altLang="zh-CN" dirty="0" smtClean="0">
                <a:hlinkClick r:id="rId3"/>
              </a:rPr>
              <a:t>Android</a:t>
            </a:r>
            <a:r>
              <a:rPr lang="zh-CN" altLang="en-US" dirty="0" smtClean="0"/>
              <a:t>中的服务和</a:t>
            </a:r>
            <a:r>
              <a:rPr lang="en-US" altLang="zh-CN" dirty="0" smtClean="0">
                <a:hlinkClick r:id="rId4"/>
              </a:rPr>
              <a:t>windows</a:t>
            </a:r>
            <a:r>
              <a:rPr lang="zh-CN" altLang="en-US" dirty="0" smtClean="0"/>
              <a:t>中的服务是类似的东西，服务一般没有用户操作界面，它运行于</a:t>
            </a:r>
            <a:r>
              <a:rPr lang="zh-CN" altLang="en-US" dirty="0" smtClean="0">
                <a:hlinkClick r:id="rId5"/>
              </a:rPr>
              <a:t>系统</a:t>
            </a:r>
            <a:r>
              <a:rPr lang="zh-CN" altLang="en-US" dirty="0" smtClean="0"/>
              <a:t>中不容易被用户发觉，可以使用它开发如监控之类的程序</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也是</a:t>
            </a:r>
            <a:r>
              <a:rPr lang="en-US" altLang="zh-CN" dirty="0" smtClean="0"/>
              <a:t>Android</a:t>
            </a:r>
            <a:r>
              <a:rPr lang="zh-CN" altLang="en-US" dirty="0" smtClean="0"/>
              <a:t>应用程序中非常重要的组件。利用</a:t>
            </a:r>
            <a:r>
              <a:rPr lang="en-US" altLang="zh-CN" dirty="0" smtClean="0"/>
              <a:t>service</a:t>
            </a:r>
            <a:r>
              <a:rPr lang="zh-CN" altLang="en-US" dirty="0" smtClean="0"/>
              <a:t>实现版本的更新和检查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14</a:t>
            </a:fld>
            <a:endParaRPr lang="zh-CN" altLang="en-US"/>
          </a:p>
        </p:txBody>
      </p:sp>
    </p:spTree>
    <p:extLst>
      <p:ext uri="{BB962C8B-B14F-4D97-AF65-F5344CB8AC3E}">
        <p14:creationId xmlns:p14="http://schemas.microsoft.com/office/powerpoint/2010/main" val="352607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服务只会被创建一次，除非被停止。可以通过外部</a:t>
            </a:r>
            <a:r>
              <a:rPr lang="en-US" altLang="zh-CN" dirty="0" err="1" smtClean="0">
                <a:effectLst/>
              </a:rPr>
              <a:t>stopService</a:t>
            </a:r>
            <a:r>
              <a:rPr lang="zh-CN" altLang="en-US" dirty="0" smtClean="0">
                <a:effectLst/>
              </a:rPr>
              <a:t>来终止</a:t>
            </a:r>
            <a:endParaRPr lang="en-US" altLang="zh-CN" dirty="0" smtClean="0">
              <a:effectLst/>
            </a:endParaRPr>
          </a:p>
          <a:p>
            <a:r>
              <a:rPr lang="zh-CN" altLang="en-US" dirty="0" smtClean="0">
                <a:effectLst/>
              </a:rPr>
              <a:t>执行一个已经启动的服务，会直接调用</a:t>
            </a:r>
            <a:r>
              <a:rPr lang="en-US" altLang="zh-CN" dirty="0" err="1" smtClean="0">
                <a:effectLst/>
              </a:rPr>
              <a:t>onStartCommand</a:t>
            </a:r>
            <a:r>
              <a:rPr lang="zh-CN" altLang="en-US" dirty="0" smtClean="0">
                <a:effectLst/>
              </a:rPr>
              <a:t>来执行业务</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16</a:t>
            </a:fld>
            <a:endParaRPr lang="zh-CN" altLang="en-US"/>
          </a:p>
        </p:txBody>
      </p:sp>
    </p:spTree>
    <p:extLst>
      <p:ext uri="{BB962C8B-B14F-4D97-AF65-F5344CB8AC3E}">
        <p14:creationId xmlns:p14="http://schemas.microsoft.com/office/powerpoint/2010/main" val="2025829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知道内部交互的机制，才能有深入的了解</a:t>
            </a:r>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17</a:t>
            </a:fld>
            <a:endParaRPr lang="zh-CN" altLang="en-US"/>
          </a:p>
        </p:txBody>
      </p:sp>
    </p:spTree>
    <p:extLst>
      <p:ext uri="{BB962C8B-B14F-4D97-AF65-F5344CB8AC3E}">
        <p14:creationId xmlns:p14="http://schemas.microsoft.com/office/powerpoint/2010/main" val="422519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应用之间，组件中间需要传递数据</a:t>
            </a:r>
            <a:endParaRPr lang="en-US" altLang="zh-CN" dirty="0" smtClean="0"/>
          </a:p>
          <a:p>
            <a:r>
              <a:rPr lang="zh-CN" altLang="en-US" dirty="0" smtClean="0"/>
              <a:t>用来实现，应用之间，或是组件之间的通信的机制</a:t>
            </a:r>
            <a:endParaRPr lang="en-US" altLang="zh-CN" dirty="0" smtClean="0"/>
          </a:p>
          <a:p>
            <a:r>
              <a:rPr lang="en-US" altLang="zh-CN" dirty="0" smtClean="0"/>
              <a:t>Android</a:t>
            </a:r>
            <a:r>
              <a:rPr lang="zh-CN" altLang="en-US" dirty="0" smtClean="0"/>
              <a:t>手机中有很多应用采用广播机制：</a:t>
            </a:r>
            <a:endParaRPr lang="en-US" altLang="zh-CN" dirty="0" smtClean="0"/>
          </a:p>
          <a:p>
            <a:pPr lvl="1"/>
            <a:r>
              <a:rPr lang="zh-CN" altLang="en-US" dirty="0" smtClean="0"/>
              <a:t>电话的接听和拨打</a:t>
            </a:r>
            <a:endParaRPr lang="en-US" altLang="zh-CN" dirty="0" smtClean="0"/>
          </a:p>
          <a:p>
            <a:pPr lvl="1"/>
            <a:r>
              <a:rPr lang="zh-CN" altLang="en-US" dirty="0" smtClean="0"/>
              <a:t>短信的接受和发送</a:t>
            </a:r>
            <a:endParaRPr lang="en-US" altLang="zh-CN" dirty="0" smtClean="0"/>
          </a:p>
          <a:p>
            <a:pPr lvl="1"/>
            <a:r>
              <a:rPr lang="zh-CN" altLang="en-US" dirty="0" smtClean="0"/>
              <a:t>电池的状态</a:t>
            </a:r>
            <a:endParaRPr lang="en-US" altLang="zh-CN" dirty="0" smtClean="0"/>
          </a:p>
          <a:p>
            <a:pPr lvl="1"/>
            <a:r>
              <a:rPr lang="zh-CN" altLang="en-US" dirty="0" smtClean="0"/>
              <a:t>系统的闹钟</a:t>
            </a:r>
            <a:endParaRPr lang="en-US" altLang="zh-CN" dirty="0" smtClean="0"/>
          </a:p>
          <a:p>
            <a:pPr lvl="1"/>
            <a:r>
              <a:rPr lang="zh-CN" altLang="en-US" dirty="0" smtClean="0"/>
              <a:t>手机连接电脑</a:t>
            </a:r>
            <a:endParaRPr lang="en-US" altLang="zh-CN" dirty="0" smtClean="0"/>
          </a:p>
          <a:p>
            <a:pPr lvl="1"/>
            <a:r>
              <a:rPr lang="zh-CN" altLang="en-US" dirty="0" smtClean="0"/>
              <a:t>手机脱离电脑</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C1F1DD4-9E55-4662-8770-743E8CF9A43E}" type="slidenum">
              <a:rPr lang="zh-CN" altLang="en-US" smtClean="0"/>
              <a:t>18</a:t>
            </a:fld>
            <a:endParaRPr lang="zh-CN" altLang="en-US"/>
          </a:p>
        </p:txBody>
      </p:sp>
    </p:spTree>
    <p:extLst>
      <p:ext uri="{BB962C8B-B14F-4D97-AF65-F5344CB8AC3E}">
        <p14:creationId xmlns:p14="http://schemas.microsoft.com/office/powerpoint/2010/main" val="274803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华文楷体" panose="02010600040101010101" pitchFamily="2" charset="-122"/>
                <a:ea typeface="华文楷体" panose="02010600040101010101" pitchFamily="2" charset="-122"/>
              </a:defRPr>
            </a:lvl1pPr>
            <a:lvl2pPr>
              <a:defRPr>
                <a:latin typeface="华文楷体" panose="02010600040101010101" pitchFamily="2" charset="-122"/>
                <a:ea typeface="华文楷体" panose="02010600040101010101" pitchFamily="2" charset="-122"/>
              </a:defRPr>
            </a:lvl2pPr>
            <a:lvl3pPr>
              <a:defRPr>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818866"/>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381328"/>
            <a:ext cx="1845146" cy="354435"/>
          </a:xfrm>
          <a:prstGeom prst="rect">
            <a:avLst/>
          </a:prstGeom>
        </p:spPr>
        <p:txBody>
          <a:bodyPr/>
          <a:lstStyle>
            <a:lvl1pPr>
              <a:defRPr>
                <a:solidFill>
                  <a:schemeClr val="tx1"/>
                </a:solidFill>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D:\Users\think\AppData\Local\Android\sdk\docs\reference\android\app\Activity.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Android </a:t>
            </a:r>
            <a:r>
              <a:rPr lang="en-US" altLang="zh-CN" dirty="0"/>
              <a:t>App</a:t>
            </a:r>
            <a:r>
              <a:rPr lang="zh-CN" altLang="en-US" dirty="0"/>
              <a:t>的开发</a:t>
            </a:r>
          </a:p>
        </p:txBody>
      </p:sp>
    </p:spTree>
    <p:extLst>
      <p:ext uri="{BB962C8B-B14F-4D97-AF65-F5344CB8AC3E}">
        <p14:creationId xmlns:p14="http://schemas.microsoft.com/office/powerpoint/2010/main" val="2124215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217443"/>
          </a:xfrm>
        </p:spPr>
        <p:txBody>
          <a:bodyPr>
            <a:normAutofit/>
          </a:bodyPr>
          <a:lstStyle/>
          <a:p>
            <a:r>
              <a:rPr lang="en-US" altLang="zh-CN" sz="2400" dirty="0">
                <a:solidFill>
                  <a:srgbClr val="FF0000"/>
                </a:solidFill>
              </a:rPr>
              <a:t>Resumed</a:t>
            </a:r>
            <a:r>
              <a:rPr lang="en-US" altLang="zh-CN" sz="2400" dirty="0" smtClean="0">
                <a:solidFill>
                  <a:srgbClr val="FF0000"/>
                </a:solidFill>
              </a:rPr>
              <a:t> </a:t>
            </a:r>
            <a:r>
              <a:rPr lang="zh-CN" altLang="en-US" sz="2400" dirty="0" smtClean="0"/>
              <a:t>：当</a:t>
            </a:r>
            <a:r>
              <a:rPr lang="zh-CN" altLang="en-US" sz="2400" dirty="0"/>
              <a:t>一</a:t>
            </a:r>
            <a:r>
              <a:rPr lang="zh-CN" altLang="en-US" sz="2400" dirty="0" smtClean="0"/>
              <a:t>个新的</a:t>
            </a:r>
            <a:r>
              <a:rPr lang="en-US" altLang="zh-CN" sz="2400" dirty="0" smtClean="0"/>
              <a:t>Activity</a:t>
            </a:r>
            <a:r>
              <a:rPr lang="zh-CN" altLang="en-US" sz="2400" dirty="0" smtClean="0"/>
              <a:t>启动入栈后，它在屏幕最前端，处于栈的最顶端，此时它处于可见，并能与用户进行交互的激活状态。</a:t>
            </a:r>
            <a:endParaRPr lang="en-US" altLang="zh-CN" sz="2400" i="1" dirty="0" smtClean="0"/>
          </a:p>
          <a:p>
            <a:pPr marL="342900" lvl="1" indent="-342900">
              <a:buFont typeface="Arial" pitchFamily="34" charset="0"/>
              <a:buChar char="•"/>
            </a:pPr>
            <a:r>
              <a:rPr lang="en-US" altLang="zh-CN" sz="2400" dirty="0">
                <a:solidFill>
                  <a:srgbClr val="FF0000"/>
                </a:solidFill>
              </a:rPr>
              <a:t>Paused</a:t>
            </a:r>
            <a:r>
              <a:rPr lang="zh-CN" altLang="en-US" sz="2400" dirty="0"/>
              <a:t>：当前</a:t>
            </a:r>
            <a:r>
              <a:rPr lang="en-US" altLang="zh-CN" sz="2400" dirty="0"/>
              <a:t>Activity</a:t>
            </a:r>
            <a:r>
              <a:rPr lang="zh-CN" altLang="en-US" sz="2400" dirty="0"/>
              <a:t>被另一个透明或者</a:t>
            </a:r>
            <a:r>
              <a:rPr lang="en-US" altLang="zh-CN" sz="2400" dirty="0"/>
              <a:t>Dialog</a:t>
            </a:r>
            <a:r>
              <a:rPr lang="zh-CN" altLang="en-US" sz="2400" dirty="0"/>
              <a:t>样式</a:t>
            </a:r>
            <a:r>
              <a:rPr lang="zh-CN" altLang="en-US" sz="2400" dirty="0" smtClean="0"/>
              <a:t>的</a:t>
            </a:r>
            <a:r>
              <a:rPr lang="en-US" altLang="zh-CN" sz="2400" dirty="0"/>
              <a:t>Activity </a:t>
            </a:r>
            <a:r>
              <a:rPr lang="zh-CN" altLang="en-US" sz="2400" dirty="0" smtClean="0"/>
              <a:t>覆盖时的状态，此时它仍然与窗口管理器保持联系，继续维护其内部状态。所以它仍然可见，但它已经失去焦点，不能与用户进行交互。</a:t>
            </a:r>
            <a:endParaRPr lang="en-US" altLang="zh-CN" sz="2400" dirty="0" smtClean="0"/>
          </a:p>
          <a:p>
            <a:pPr marL="342900" lvl="1" indent="-342900">
              <a:buFont typeface="Wingdings" panose="05000000000000000000" pitchFamily="2" charset="2"/>
              <a:buChar char="ü"/>
            </a:pPr>
            <a:r>
              <a:rPr lang="zh-CN" altLang="en-US" sz="2400" dirty="0" smtClean="0"/>
              <a:t>处于</a:t>
            </a:r>
            <a:r>
              <a:rPr lang="zh-CN" altLang="en-US" sz="2400" dirty="0"/>
              <a:t>暂停状态的</a:t>
            </a:r>
            <a:r>
              <a:rPr lang="en-US" altLang="zh-CN" sz="2400" dirty="0"/>
              <a:t>Activity</a:t>
            </a:r>
            <a:r>
              <a:rPr lang="zh-CN" altLang="en-US" sz="2400" dirty="0"/>
              <a:t>仍然保留用户的状态信息，但在系统内存不足时，可能会被系统杀死</a:t>
            </a:r>
          </a:p>
          <a:p>
            <a:r>
              <a:rPr lang="en-US" altLang="zh-CN" sz="2400" dirty="0" smtClean="0">
                <a:solidFill>
                  <a:srgbClr val="FF0000"/>
                </a:solidFill>
              </a:rPr>
              <a:t>Stopped</a:t>
            </a:r>
            <a:r>
              <a:rPr lang="en-US" altLang="zh-CN" sz="2400" i="1" dirty="0" smtClean="0"/>
              <a:t> </a:t>
            </a:r>
            <a:r>
              <a:rPr lang="zh-CN" altLang="en-US" sz="2400" i="1" dirty="0" smtClean="0"/>
              <a:t>当</a:t>
            </a:r>
            <a:r>
              <a:rPr lang="en-US" altLang="zh-CN" sz="2400" dirty="0" smtClean="0"/>
              <a:t>Activity</a:t>
            </a:r>
            <a:r>
              <a:rPr lang="zh-CN" altLang="en-US" sz="2400" dirty="0" smtClean="0"/>
              <a:t>被另一个</a:t>
            </a:r>
            <a:r>
              <a:rPr lang="en-US" altLang="zh-CN" sz="2400" dirty="0" smtClean="0"/>
              <a:t>Activity</a:t>
            </a:r>
            <a:r>
              <a:rPr lang="zh-CN" altLang="en-US" sz="2400" dirty="0" smtClean="0"/>
              <a:t>完全覆盖，失去焦点，不可见。</a:t>
            </a:r>
            <a:endParaRPr lang="en-US" altLang="zh-CN" sz="2400" dirty="0" smtClean="0"/>
          </a:p>
          <a:p>
            <a:pPr marL="342900" lvl="2" indent="-342900">
              <a:buFont typeface="Wingdings" panose="05000000000000000000" pitchFamily="2" charset="2"/>
              <a:buChar char="ü"/>
            </a:pPr>
            <a:r>
              <a:rPr lang="zh-CN" altLang="en-US" dirty="0" smtClean="0"/>
              <a:t>处于</a:t>
            </a:r>
            <a:r>
              <a:rPr lang="zh-CN" altLang="en-US" dirty="0"/>
              <a:t>停止状态的</a:t>
            </a:r>
            <a:r>
              <a:rPr lang="en-US" altLang="zh-CN" dirty="0"/>
              <a:t>Activity</a:t>
            </a:r>
            <a:r>
              <a:rPr lang="zh-CN" altLang="en-US" dirty="0"/>
              <a:t>，仍然保留用户状态信息，但当系统内存不足时，会优先杀死该类</a:t>
            </a:r>
            <a:r>
              <a:rPr lang="en-US" altLang="zh-CN" dirty="0"/>
              <a:t>Activity</a:t>
            </a:r>
            <a:r>
              <a:rPr lang="zh-CN" altLang="en-US" dirty="0"/>
              <a:t>。</a:t>
            </a:r>
          </a:p>
          <a:p>
            <a:endParaRPr lang="zh-CN" altLang="en-US" dirty="0"/>
          </a:p>
        </p:txBody>
      </p:sp>
      <p:sp>
        <p:nvSpPr>
          <p:cNvPr id="3" name="标题 2"/>
          <p:cNvSpPr>
            <a:spLocks noGrp="1"/>
          </p:cNvSpPr>
          <p:nvPr>
            <p:ph type="title"/>
          </p:nvPr>
        </p:nvSpPr>
        <p:spPr/>
        <p:txBody>
          <a:bodyPr>
            <a:normAutofit/>
          </a:bodyPr>
          <a:lstStyle/>
          <a:p>
            <a:r>
              <a:rPr lang="en-US" altLang="zh-CN" dirty="0"/>
              <a:t>Activity</a:t>
            </a:r>
            <a:r>
              <a:rPr lang="zh-CN" altLang="en-US" dirty="0" smtClean="0"/>
              <a:t>状态</a:t>
            </a:r>
            <a:endParaRPr lang="zh-CN" altLang="en-US" dirty="0"/>
          </a:p>
        </p:txBody>
      </p:sp>
    </p:spTree>
    <p:extLst>
      <p:ext uri="{BB962C8B-B14F-4D97-AF65-F5344CB8AC3E}">
        <p14:creationId xmlns:p14="http://schemas.microsoft.com/office/powerpoint/2010/main" val="265303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8"/>
            <a:ext cx="8229600" cy="5145435"/>
          </a:xfrm>
        </p:spPr>
        <p:txBody>
          <a:bodyPr>
            <a:normAutofit fontScale="55000" lnSpcReduction="20000"/>
          </a:bodyPr>
          <a:lstStyle/>
          <a:p>
            <a:pPr marL="0" indent="0">
              <a:buNone/>
            </a:pPr>
            <a:r>
              <a:rPr lang="en-US" altLang="zh-CN" sz="4400" dirty="0" smtClean="0"/>
              <a:t>//Activity</a:t>
            </a:r>
            <a:r>
              <a:rPr lang="zh-CN" altLang="en-US" sz="4400" dirty="0" smtClean="0"/>
              <a:t>创建时被调用</a:t>
            </a:r>
            <a:endParaRPr lang="en-US" altLang="zh-CN" sz="4400" dirty="0" smtClean="0"/>
          </a:p>
          <a:p>
            <a:pPr marL="0" indent="0">
              <a:buNone/>
            </a:pPr>
            <a:r>
              <a:rPr lang="en-US" altLang="zh-CN" sz="4400" dirty="0" smtClean="0"/>
              <a:t>public </a:t>
            </a:r>
            <a:r>
              <a:rPr lang="en-US" altLang="zh-CN" sz="4400" dirty="0"/>
              <a:t>void </a:t>
            </a:r>
            <a:r>
              <a:rPr lang="en-US" altLang="zh-CN" sz="4400" dirty="0" err="1">
                <a:hlinkClick r:id="rId2" action="ppaction://hlinkfile"/>
              </a:rPr>
              <a:t>onCreate</a:t>
            </a:r>
            <a:r>
              <a:rPr lang="en-US" altLang="zh-CN" sz="4400" dirty="0"/>
              <a:t>(Bundle </a:t>
            </a:r>
            <a:r>
              <a:rPr lang="en-US" altLang="zh-CN" sz="4400" dirty="0" err="1"/>
              <a:t>savedInstanceState</a:t>
            </a:r>
            <a:r>
              <a:rPr lang="en-US" altLang="zh-CN" sz="4400" dirty="0" smtClean="0"/>
              <a:t>)</a:t>
            </a:r>
          </a:p>
          <a:p>
            <a:pPr marL="0" indent="0">
              <a:buNone/>
            </a:pPr>
            <a:r>
              <a:rPr lang="en-US" altLang="zh-CN" sz="4400" dirty="0" smtClean="0"/>
              <a:t>//Activity</a:t>
            </a:r>
            <a:r>
              <a:rPr lang="zh-CN" altLang="en-US" sz="4400" dirty="0" smtClean="0"/>
              <a:t>可见时被调用</a:t>
            </a:r>
            <a:endParaRPr lang="en-US" altLang="zh-CN" sz="4400" dirty="0" smtClean="0"/>
          </a:p>
          <a:p>
            <a:pPr marL="0" indent="0">
              <a:buNone/>
            </a:pPr>
            <a:r>
              <a:rPr lang="en-US" altLang="zh-CN" sz="4400" dirty="0"/>
              <a:t>protected void </a:t>
            </a:r>
            <a:r>
              <a:rPr lang="en-US" altLang="zh-CN" sz="4400" dirty="0" err="1">
                <a:hlinkClick r:id="rId2" action="ppaction://hlinkfile"/>
              </a:rPr>
              <a:t>onStart</a:t>
            </a:r>
            <a:r>
              <a:rPr lang="en-US" altLang="zh-CN" sz="4400" dirty="0">
                <a:hlinkClick r:id="rId2" action="ppaction://hlinkfile"/>
              </a:rPr>
              <a:t>()</a:t>
            </a:r>
            <a:r>
              <a:rPr lang="en-US" altLang="zh-CN" sz="4400" dirty="0"/>
              <a:t> </a:t>
            </a:r>
            <a:endParaRPr lang="en-US" altLang="zh-CN" sz="4400" dirty="0" smtClean="0"/>
          </a:p>
          <a:p>
            <a:pPr marL="0" indent="0">
              <a:buNone/>
            </a:pPr>
            <a:r>
              <a:rPr lang="en-US" altLang="zh-CN" sz="4400" dirty="0" smtClean="0"/>
              <a:t>//Activity</a:t>
            </a:r>
            <a:r>
              <a:rPr lang="zh-CN" altLang="en-US" sz="4400" dirty="0" smtClean="0"/>
              <a:t>重新可见</a:t>
            </a:r>
            <a:r>
              <a:rPr lang="zh-CN" altLang="en-US" sz="4400" dirty="0"/>
              <a:t>时被</a:t>
            </a:r>
            <a:r>
              <a:rPr lang="zh-CN" altLang="en-US" sz="4400" dirty="0" smtClean="0"/>
              <a:t>调用，接着会调用</a:t>
            </a:r>
            <a:r>
              <a:rPr lang="en-US" altLang="zh-CN" sz="4400" dirty="0" err="1">
                <a:hlinkClick r:id="rId2" action="ppaction://hlinkfile"/>
              </a:rPr>
              <a:t>onStart</a:t>
            </a:r>
            <a:r>
              <a:rPr lang="en-US" altLang="zh-CN" sz="4400" dirty="0">
                <a:hlinkClick r:id="rId2" action="ppaction://hlinkfile"/>
              </a:rPr>
              <a:t>()</a:t>
            </a:r>
            <a:r>
              <a:rPr lang="en-US" altLang="zh-CN" sz="4400" dirty="0"/>
              <a:t> </a:t>
            </a:r>
          </a:p>
          <a:p>
            <a:pPr marL="0" indent="0">
              <a:buNone/>
            </a:pPr>
            <a:r>
              <a:rPr lang="en-US" altLang="zh-CN" sz="4400" dirty="0" smtClean="0"/>
              <a:t>protected </a:t>
            </a:r>
            <a:r>
              <a:rPr lang="en-US" altLang="zh-CN" sz="4400" dirty="0"/>
              <a:t>void </a:t>
            </a:r>
            <a:r>
              <a:rPr lang="en-US" altLang="zh-CN" sz="4400" dirty="0" err="1">
                <a:hlinkClick r:id="rId2" action="ppaction://hlinkfile"/>
              </a:rPr>
              <a:t>onRestart</a:t>
            </a:r>
            <a:r>
              <a:rPr lang="en-US" altLang="zh-CN" sz="4400" dirty="0" smtClean="0">
                <a:hlinkClick r:id="rId2" action="ppaction://hlinkfile"/>
              </a:rPr>
              <a:t>()</a:t>
            </a:r>
            <a:endParaRPr lang="en-US" altLang="zh-CN" sz="4400" dirty="0" smtClean="0"/>
          </a:p>
          <a:p>
            <a:pPr marL="0" indent="0">
              <a:buNone/>
            </a:pPr>
            <a:r>
              <a:rPr lang="en-US" altLang="zh-CN" sz="4400" dirty="0" smtClean="0"/>
              <a:t>//Activity</a:t>
            </a:r>
            <a:r>
              <a:rPr lang="zh-CN" altLang="en-US" sz="4400" dirty="0" smtClean="0"/>
              <a:t>获得焦点，可进行输入时被调用</a:t>
            </a:r>
            <a:endParaRPr lang="en-US" altLang="zh-CN" sz="4400" dirty="0" smtClean="0"/>
          </a:p>
          <a:p>
            <a:pPr marL="0" indent="0">
              <a:buNone/>
            </a:pPr>
            <a:r>
              <a:rPr lang="en-US" altLang="zh-CN" sz="4400" dirty="0" smtClean="0"/>
              <a:t>protected </a:t>
            </a:r>
            <a:r>
              <a:rPr lang="en-US" altLang="zh-CN" sz="4400" dirty="0"/>
              <a:t>void </a:t>
            </a:r>
            <a:r>
              <a:rPr lang="en-US" altLang="zh-CN" sz="4400" dirty="0" err="1">
                <a:hlinkClick r:id="rId2" action="ppaction://hlinkfile"/>
              </a:rPr>
              <a:t>onResume</a:t>
            </a:r>
            <a:r>
              <a:rPr lang="en-US" altLang="zh-CN" sz="4400" dirty="0" smtClean="0">
                <a:hlinkClick r:id="rId2" action="ppaction://hlinkfile"/>
              </a:rPr>
              <a:t>()</a:t>
            </a:r>
            <a:endParaRPr lang="en-US" altLang="zh-CN" sz="4400" dirty="0" smtClean="0"/>
          </a:p>
          <a:p>
            <a:pPr marL="0" indent="0">
              <a:buNone/>
            </a:pPr>
            <a:r>
              <a:rPr lang="en-US" altLang="zh-CN" sz="4400" dirty="0" smtClean="0"/>
              <a:t>//Activity</a:t>
            </a:r>
            <a:r>
              <a:rPr lang="zh-CN" altLang="en-US" sz="4400" dirty="0" smtClean="0"/>
              <a:t>失去焦点，但可见时被调用</a:t>
            </a:r>
            <a:endParaRPr lang="en-US" altLang="zh-CN" sz="4400" dirty="0" smtClean="0"/>
          </a:p>
          <a:p>
            <a:pPr marL="0" indent="0">
              <a:buNone/>
            </a:pPr>
            <a:r>
              <a:rPr lang="en-US" altLang="zh-CN" sz="4400" dirty="0" smtClean="0"/>
              <a:t>protected </a:t>
            </a:r>
            <a:r>
              <a:rPr lang="en-US" altLang="zh-CN" sz="4400" dirty="0"/>
              <a:t>void </a:t>
            </a:r>
            <a:r>
              <a:rPr lang="en-US" altLang="zh-CN" sz="4400" dirty="0">
                <a:hlinkClick r:id="rId2" action="ppaction://hlinkfile"/>
              </a:rPr>
              <a:t>onPause</a:t>
            </a:r>
            <a:r>
              <a:rPr lang="en-US" altLang="zh-CN" sz="4400" dirty="0" smtClean="0">
                <a:hlinkClick r:id="rId2" action="ppaction://hlinkfile"/>
              </a:rPr>
              <a:t>()</a:t>
            </a:r>
            <a:endParaRPr lang="en-US" altLang="zh-CN" sz="4400" dirty="0" smtClean="0"/>
          </a:p>
          <a:p>
            <a:pPr marL="0" indent="0">
              <a:buNone/>
            </a:pPr>
            <a:r>
              <a:rPr lang="en-US" altLang="zh-CN" sz="4400" dirty="0" smtClean="0"/>
              <a:t>//Activity</a:t>
            </a:r>
            <a:r>
              <a:rPr lang="zh-CN" altLang="en-US" sz="4400" dirty="0" smtClean="0"/>
              <a:t>完全不可见时，被调用（会被系统</a:t>
            </a:r>
            <a:r>
              <a:rPr lang="en-US" altLang="zh-CN" sz="4400" dirty="0" smtClean="0"/>
              <a:t>kill</a:t>
            </a:r>
            <a:r>
              <a:rPr lang="zh-CN" altLang="en-US" sz="4400" dirty="0" smtClean="0"/>
              <a:t>）</a:t>
            </a:r>
            <a:endParaRPr lang="en-US" altLang="zh-CN" sz="4400" dirty="0" smtClean="0"/>
          </a:p>
          <a:p>
            <a:pPr marL="0" indent="0">
              <a:buNone/>
            </a:pPr>
            <a:r>
              <a:rPr lang="en-US" altLang="zh-CN" sz="4400" dirty="0"/>
              <a:t>protected void </a:t>
            </a:r>
            <a:r>
              <a:rPr lang="en-US" altLang="zh-CN" sz="4400" dirty="0" err="1">
                <a:hlinkClick r:id="rId2" action="ppaction://hlinkfile"/>
              </a:rPr>
              <a:t>onStop</a:t>
            </a:r>
            <a:r>
              <a:rPr lang="en-US" altLang="zh-CN" sz="4400" dirty="0" smtClean="0">
                <a:hlinkClick r:id="rId2" action="ppaction://hlinkfile"/>
              </a:rPr>
              <a:t>()</a:t>
            </a:r>
            <a:endParaRPr lang="en-US" altLang="zh-CN" sz="4400" dirty="0" smtClean="0"/>
          </a:p>
          <a:p>
            <a:pPr marL="0" indent="0">
              <a:buNone/>
            </a:pPr>
            <a:r>
              <a:rPr lang="en-US" altLang="zh-CN" sz="4400" dirty="0" smtClean="0"/>
              <a:t>//Activity</a:t>
            </a:r>
            <a:r>
              <a:rPr lang="zh-CN" altLang="en-US" sz="4400" dirty="0" smtClean="0"/>
              <a:t>被销毁时被调用</a:t>
            </a:r>
            <a:r>
              <a:rPr lang="zh-CN" altLang="en-US" sz="4400" dirty="0"/>
              <a:t>（会被系统</a:t>
            </a:r>
            <a:r>
              <a:rPr lang="en-US" altLang="zh-CN" sz="4400" dirty="0"/>
              <a:t>kill</a:t>
            </a:r>
            <a:r>
              <a:rPr lang="zh-CN" altLang="en-US" sz="4400" dirty="0"/>
              <a:t>）</a:t>
            </a:r>
            <a:endParaRPr lang="en-US" altLang="zh-CN" sz="4400" dirty="0"/>
          </a:p>
          <a:p>
            <a:pPr marL="0" indent="0">
              <a:buNone/>
            </a:pPr>
            <a:r>
              <a:rPr lang="en-US" altLang="zh-CN" sz="4400" dirty="0" smtClean="0"/>
              <a:t>protected </a:t>
            </a:r>
            <a:r>
              <a:rPr lang="en-US" altLang="zh-CN" sz="4400" dirty="0"/>
              <a:t>void </a:t>
            </a:r>
            <a:r>
              <a:rPr lang="en-US" altLang="zh-CN" sz="4400" dirty="0" err="1">
                <a:hlinkClick r:id="rId2" action="ppaction://hlinkfile"/>
              </a:rPr>
              <a:t>onDestroy</a:t>
            </a:r>
            <a:r>
              <a:rPr lang="en-US" altLang="zh-CN" sz="4400" dirty="0">
                <a:hlinkClick r:id="rId2" action="ppaction://hlinkfile"/>
              </a:rPr>
              <a:t>()</a:t>
            </a:r>
            <a:endParaRPr lang="en-US" altLang="zh-CN" sz="4400" b="1" dirty="0"/>
          </a:p>
          <a:p>
            <a:endParaRPr lang="en-US" altLang="zh-CN" b="1" dirty="0" smtClean="0"/>
          </a:p>
          <a:p>
            <a:endParaRPr lang="zh-CN" altLang="en-US" b="1" dirty="0"/>
          </a:p>
        </p:txBody>
      </p:sp>
      <p:sp>
        <p:nvSpPr>
          <p:cNvPr id="3" name="标题 2"/>
          <p:cNvSpPr>
            <a:spLocks noGrp="1"/>
          </p:cNvSpPr>
          <p:nvPr>
            <p:ph type="title"/>
          </p:nvPr>
        </p:nvSpPr>
        <p:spPr/>
        <p:txBody>
          <a:bodyPr/>
          <a:lstStyle/>
          <a:p>
            <a:r>
              <a:rPr lang="en-US" altLang="zh-CN" dirty="0">
                <a:latin typeface="+mj-ea"/>
              </a:rPr>
              <a:t>Activity</a:t>
            </a:r>
            <a:r>
              <a:rPr lang="zh-CN" altLang="en-US" dirty="0">
                <a:latin typeface="+mj-ea"/>
              </a:rPr>
              <a:t>活动状态之间的切换</a:t>
            </a:r>
            <a:endParaRPr lang="zh-CN" altLang="en-US" dirty="0"/>
          </a:p>
        </p:txBody>
      </p:sp>
    </p:spTree>
    <p:extLst>
      <p:ext uri="{BB962C8B-B14F-4D97-AF65-F5344CB8AC3E}">
        <p14:creationId xmlns:p14="http://schemas.microsoft.com/office/powerpoint/2010/main" val="1160623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mj-ea"/>
              </a:rPr>
              <a:t>Activity</a:t>
            </a:r>
            <a:r>
              <a:rPr lang="zh-CN" altLang="en-US" dirty="0" smtClean="0">
                <a:latin typeface="+mj-ea"/>
              </a:rPr>
              <a:t>生命周期</a:t>
            </a:r>
            <a:endParaRPr lang="zh-CN" altLang="en-US" dirty="0"/>
          </a:p>
        </p:txBody>
      </p:sp>
      <p:pic>
        <p:nvPicPr>
          <p:cNvPr id="3074" name="Picture 2" descr="D:\Users\think\AppData\Local\Android\sdk\docs\images\activity_lifecy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837" y="188640"/>
            <a:ext cx="5437419" cy="636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4265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514350" indent="-514350">
              <a:lnSpc>
                <a:spcPct val="150000"/>
              </a:lnSpc>
              <a:buFont typeface="+mj-lt"/>
              <a:buAutoNum type="arabicPeriod"/>
            </a:pPr>
            <a:r>
              <a:rPr lang="en-US" altLang="zh-CN" sz="2800" dirty="0"/>
              <a:t>Activity </a:t>
            </a:r>
            <a:r>
              <a:rPr lang="zh-CN" altLang="en-US" sz="2800" dirty="0" smtClean="0"/>
              <a:t>（活动）</a:t>
            </a:r>
            <a:endParaRPr lang="en-US" altLang="zh-CN" sz="2800" dirty="0" smtClean="0"/>
          </a:p>
          <a:p>
            <a:pPr marL="514350" indent="-514350">
              <a:lnSpc>
                <a:spcPct val="150000"/>
              </a:lnSpc>
              <a:buFont typeface="+mj-lt"/>
              <a:buAutoNum type="arabicPeriod"/>
            </a:pPr>
            <a:r>
              <a:rPr lang="en-US" altLang="zh-CN" sz="2800" dirty="0" smtClean="0">
                <a:solidFill>
                  <a:srgbClr val="FF0000"/>
                </a:solidFill>
              </a:rPr>
              <a:t>Service</a:t>
            </a:r>
            <a:r>
              <a:rPr lang="zh-CN" altLang="en-US" sz="2800" dirty="0" smtClean="0">
                <a:solidFill>
                  <a:srgbClr val="FF0000"/>
                </a:solidFill>
              </a:rPr>
              <a:t>（服务）</a:t>
            </a:r>
            <a:endParaRPr lang="en-US" altLang="zh-CN" sz="2800" dirty="0" smtClean="0">
              <a:solidFill>
                <a:srgbClr val="FF0000"/>
              </a:solidFill>
            </a:endParaRPr>
          </a:p>
          <a:p>
            <a:pPr marL="514350" indent="-514350">
              <a:lnSpc>
                <a:spcPct val="150000"/>
              </a:lnSpc>
              <a:buFont typeface="+mj-lt"/>
              <a:buAutoNum type="arabicPeriod"/>
            </a:pPr>
            <a:r>
              <a:rPr lang="en-US" altLang="zh-CN" sz="2800" dirty="0" err="1" smtClean="0"/>
              <a:t>BroadcastReceiver</a:t>
            </a:r>
            <a:r>
              <a:rPr lang="zh-CN" altLang="en-US" sz="2800" dirty="0" smtClean="0"/>
              <a:t>（</a:t>
            </a:r>
            <a:r>
              <a:rPr lang="zh-CN" altLang="en-US" sz="2800" dirty="0"/>
              <a:t>广播</a:t>
            </a:r>
            <a:r>
              <a:rPr lang="zh-CN" altLang="en-US" sz="2800" dirty="0" smtClean="0"/>
              <a:t>接收器）</a:t>
            </a:r>
            <a:endParaRPr lang="en-US" altLang="zh-CN" sz="2800" dirty="0" smtClean="0"/>
          </a:p>
          <a:p>
            <a:pPr marL="514350" indent="-514350">
              <a:lnSpc>
                <a:spcPct val="150000"/>
              </a:lnSpc>
              <a:buFont typeface="+mj-lt"/>
              <a:buAutoNum type="arabicPeriod"/>
            </a:pPr>
            <a:r>
              <a:rPr lang="en-US" altLang="zh-CN" sz="2800" dirty="0"/>
              <a:t>Content Provider</a:t>
            </a:r>
            <a:r>
              <a:rPr lang="zh-CN" altLang="en-US" sz="2800" dirty="0"/>
              <a:t>（内容提供者）</a:t>
            </a:r>
            <a:endParaRPr lang="en-US" altLang="zh-CN" sz="2800" dirty="0"/>
          </a:p>
          <a:p>
            <a:pPr marL="0" indent="0">
              <a:lnSpc>
                <a:spcPct val="150000"/>
              </a:lnSpc>
              <a:buNone/>
            </a:pPr>
            <a:endParaRPr lang="zh-CN" altLang="en-US" sz="2800" dirty="0"/>
          </a:p>
        </p:txBody>
      </p:sp>
      <p:sp>
        <p:nvSpPr>
          <p:cNvPr id="2" name="标题 1"/>
          <p:cNvSpPr>
            <a:spLocks noGrp="1"/>
          </p:cNvSpPr>
          <p:nvPr>
            <p:ph type="title"/>
          </p:nvPr>
        </p:nvSpPr>
        <p:spPr/>
        <p:txBody>
          <a:bodyPr>
            <a:normAutofit/>
          </a:bodyPr>
          <a:lstStyle/>
          <a:p>
            <a:r>
              <a:rPr lang="zh-CN" altLang="en-US" dirty="0" smtClean="0"/>
              <a:t>本章大纲</a:t>
            </a:r>
            <a:endParaRPr lang="zh-CN" altLang="en-US" dirty="0"/>
          </a:p>
        </p:txBody>
      </p:sp>
    </p:spTree>
    <p:extLst>
      <p:ext uri="{BB962C8B-B14F-4D97-AF65-F5344CB8AC3E}">
        <p14:creationId xmlns:p14="http://schemas.microsoft.com/office/powerpoint/2010/main" val="1794372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96752"/>
            <a:ext cx="8229600" cy="4525963"/>
          </a:xfrm>
        </p:spPr>
        <p:txBody>
          <a:bodyPr/>
          <a:lstStyle/>
          <a:p>
            <a:pPr marL="457200" lvl="1" indent="0">
              <a:buNone/>
            </a:pPr>
            <a:r>
              <a:rPr lang="en-US" altLang="zh-CN" dirty="0" smtClean="0"/>
              <a:t>Service</a:t>
            </a:r>
            <a:r>
              <a:rPr lang="zh-CN" altLang="en-US" dirty="0" smtClean="0"/>
              <a:t>是具有一个较长生命周期且没有用户界面的程序，</a:t>
            </a:r>
            <a:r>
              <a:rPr lang="zh-CN" altLang="en-US" dirty="0" smtClean="0">
                <a:solidFill>
                  <a:srgbClr val="FF0000"/>
                </a:solidFill>
              </a:rPr>
              <a:t>只能在后台运行</a:t>
            </a:r>
            <a:r>
              <a:rPr lang="zh-CN" altLang="en-US" dirty="0" smtClean="0"/>
              <a:t>，可以</a:t>
            </a:r>
            <a:r>
              <a:rPr lang="zh-CN" altLang="en-US" dirty="0" smtClean="0"/>
              <a:t>和其他组件进行交互。</a:t>
            </a:r>
            <a:endParaRPr lang="en-US" altLang="zh-CN" dirty="0" smtClean="0"/>
          </a:p>
          <a:p>
            <a:pPr marL="457200" lvl="1" indent="0">
              <a:buNone/>
            </a:pPr>
            <a:r>
              <a:rPr lang="zh-CN" altLang="en-US" dirty="0" smtClean="0"/>
              <a:t>例如：一个音乐播放器。用户可以再设备上一边播放音乐一边进行</a:t>
            </a:r>
            <a:r>
              <a:rPr lang="zh-CN" altLang="en-US" dirty="0" smtClean="0"/>
              <a:t>别的操作</a:t>
            </a:r>
            <a:r>
              <a:rPr lang="zh-CN" altLang="en-US" dirty="0" smtClean="0"/>
              <a:t>。</a:t>
            </a:r>
            <a:endParaRPr lang="zh-CN" altLang="en-US" dirty="0"/>
          </a:p>
        </p:txBody>
      </p:sp>
      <p:sp>
        <p:nvSpPr>
          <p:cNvPr id="2" name="标题 1"/>
          <p:cNvSpPr>
            <a:spLocks noGrp="1"/>
          </p:cNvSpPr>
          <p:nvPr>
            <p:ph type="title"/>
          </p:nvPr>
        </p:nvSpPr>
        <p:spPr/>
        <p:txBody>
          <a:bodyPr/>
          <a:lstStyle/>
          <a:p>
            <a:r>
              <a:rPr lang="en-US" altLang="zh-CN" dirty="0"/>
              <a:t>Service </a:t>
            </a:r>
            <a:r>
              <a:rPr lang="zh-CN" altLang="en-US" dirty="0"/>
              <a:t>介绍</a:t>
            </a:r>
            <a:endParaRPr lang="en-US" altLang="zh-CN" dirty="0"/>
          </a:p>
        </p:txBody>
      </p:sp>
      <p:sp>
        <p:nvSpPr>
          <p:cNvPr id="4" name="椭圆形标注 3"/>
          <p:cNvSpPr/>
          <p:nvPr/>
        </p:nvSpPr>
        <p:spPr>
          <a:xfrm>
            <a:off x="3491880" y="4221088"/>
            <a:ext cx="4536504" cy="1512168"/>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它是默默无闻的，你看不到它，</a:t>
            </a:r>
            <a:r>
              <a:rPr lang="zh-CN" altLang="en-US" dirty="0">
                <a:solidFill>
                  <a:schemeClr val="tx1"/>
                </a:solidFill>
              </a:rPr>
              <a:t>它</a:t>
            </a:r>
            <a:r>
              <a:rPr lang="zh-CN" altLang="en-US" dirty="0" smtClean="0">
                <a:solidFill>
                  <a:schemeClr val="tx1"/>
                </a:solidFill>
              </a:rPr>
              <a:t>却承担大量数据处理的工作</a:t>
            </a:r>
            <a:endParaRPr lang="zh-CN" altLang="en-US" dirty="0">
              <a:solidFill>
                <a:schemeClr val="tx1"/>
              </a:solidFill>
            </a:endParaRPr>
          </a:p>
        </p:txBody>
      </p:sp>
    </p:spTree>
    <p:extLst>
      <p:ext uri="{BB962C8B-B14F-4D97-AF65-F5344CB8AC3E}">
        <p14:creationId xmlns:p14="http://schemas.microsoft.com/office/powerpoint/2010/main" val="255230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r>
              <a:rPr lang="en-US" altLang="zh-CN" dirty="0"/>
              <a:t>Service </a:t>
            </a:r>
            <a:r>
              <a:rPr lang="zh-CN" altLang="en-US" dirty="0" smtClean="0"/>
              <a:t>声明周期</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1268760"/>
            <a:ext cx="39528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11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Service</a:t>
            </a:r>
            <a:r>
              <a:rPr lang="zh-CN" altLang="en-US" dirty="0" smtClean="0"/>
              <a:t>实例</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5" y="692696"/>
            <a:ext cx="55816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3212976"/>
            <a:ext cx="45053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17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514350" indent="-514350">
              <a:lnSpc>
                <a:spcPct val="150000"/>
              </a:lnSpc>
              <a:buFont typeface="+mj-lt"/>
              <a:buAutoNum type="arabicPeriod"/>
            </a:pPr>
            <a:r>
              <a:rPr lang="en-US" altLang="zh-CN" sz="2800" dirty="0"/>
              <a:t>Activity </a:t>
            </a:r>
            <a:r>
              <a:rPr lang="zh-CN" altLang="en-US" sz="2800" dirty="0"/>
              <a:t>（活动）</a:t>
            </a:r>
            <a:endParaRPr lang="en-US" altLang="zh-CN" sz="2800" dirty="0"/>
          </a:p>
          <a:p>
            <a:pPr marL="514350" indent="-514350">
              <a:lnSpc>
                <a:spcPct val="150000"/>
              </a:lnSpc>
              <a:buFont typeface="+mj-lt"/>
              <a:buAutoNum type="arabicPeriod"/>
            </a:pPr>
            <a:r>
              <a:rPr lang="en-US" altLang="zh-CN" sz="2800" dirty="0" smtClean="0"/>
              <a:t>Service</a:t>
            </a:r>
            <a:r>
              <a:rPr lang="zh-CN" altLang="en-US" sz="2800" dirty="0" smtClean="0"/>
              <a:t>（服务）</a:t>
            </a:r>
            <a:endParaRPr lang="en-US" altLang="zh-CN" sz="2800" dirty="0" smtClean="0"/>
          </a:p>
          <a:p>
            <a:pPr marL="514350" indent="-514350">
              <a:lnSpc>
                <a:spcPct val="150000"/>
              </a:lnSpc>
              <a:buFont typeface="+mj-lt"/>
              <a:buAutoNum type="arabicPeriod"/>
            </a:pPr>
            <a:r>
              <a:rPr lang="en-US" altLang="zh-CN" sz="2800" dirty="0" err="1" smtClean="0">
                <a:solidFill>
                  <a:srgbClr val="FF0000"/>
                </a:solidFill>
              </a:rPr>
              <a:t>BroadcastReceiver</a:t>
            </a:r>
            <a:r>
              <a:rPr lang="zh-CN" altLang="en-US" sz="2800" dirty="0" smtClean="0">
                <a:solidFill>
                  <a:srgbClr val="FF0000"/>
                </a:solidFill>
              </a:rPr>
              <a:t>（</a:t>
            </a:r>
            <a:r>
              <a:rPr lang="zh-CN" altLang="en-US" sz="2800" dirty="0">
                <a:solidFill>
                  <a:srgbClr val="FF0000"/>
                </a:solidFill>
              </a:rPr>
              <a:t>广播</a:t>
            </a:r>
            <a:r>
              <a:rPr lang="zh-CN" altLang="en-US" sz="2800" dirty="0" smtClean="0">
                <a:solidFill>
                  <a:srgbClr val="FF0000"/>
                </a:solidFill>
              </a:rPr>
              <a:t>接收器）</a:t>
            </a:r>
            <a:endParaRPr lang="en-US" altLang="zh-CN" sz="2800" dirty="0" smtClean="0">
              <a:solidFill>
                <a:srgbClr val="FF0000"/>
              </a:solidFill>
            </a:endParaRPr>
          </a:p>
          <a:p>
            <a:pPr marL="514350" indent="-514350">
              <a:lnSpc>
                <a:spcPct val="150000"/>
              </a:lnSpc>
              <a:buFont typeface="+mj-lt"/>
              <a:buAutoNum type="arabicPeriod"/>
            </a:pPr>
            <a:r>
              <a:rPr lang="en-US" altLang="zh-CN" sz="2800" dirty="0"/>
              <a:t>Content Provider</a:t>
            </a:r>
            <a:r>
              <a:rPr lang="zh-CN" altLang="en-US" sz="2800" dirty="0"/>
              <a:t>（内容提供者）</a:t>
            </a:r>
            <a:endParaRPr lang="en-US" altLang="zh-CN" sz="2800" dirty="0"/>
          </a:p>
          <a:p>
            <a:pPr marL="0" indent="0">
              <a:lnSpc>
                <a:spcPct val="150000"/>
              </a:lnSpc>
              <a:buNone/>
            </a:pPr>
            <a:endParaRPr lang="zh-CN" altLang="en-US" sz="2800" dirty="0"/>
          </a:p>
        </p:txBody>
      </p:sp>
      <p:sp>
        <p:nvSpPr>
          <p:cNvPr id="2" name="标题 1"/>
          <p:cNvSpPr>
            <a:spLocks noGrp="1"/>
          </p:cNvSpPr>
          <p:nvPr>
            <p:ph type="title"/>
          </p:nvPr>
        </p:nvSpPr>
        <p:spPr/>
        <p:txBody>
          <a:bodyPr>
            <a:normAutofit/>
          </a:bodyPr>
          <a:lstStyle/>
          <a:p>
            <a:r>
              <a:rPr lang="zh-CN" altLang="en-US" dirty="0" smtClean="0"/>
              <a:t>本章大纲</a:t>
            </a:r>
            <a:endParaRPr lang="zh-CN" altLang="en-US" dirty="0"/>
          </a:p>
        </p:txBody>
      </p:sp>
    </p:spTree>
    <p:extLst>
      <p:ext uri="{BB962C8B-B14F-4D97-AF65-F5344CB8AC3E}">
        <p14:creationId xmlns:p14="http://schemas.microsoft.com/office/powerpoint/2010/main" val="2838594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4525963"/>
          </a:xfrm>
        </p:spPr>
        <p:txBody>
          <a:bodyPr/>
          <a:lstStyle/>
          <a:p>
            <a:pPr marL="457200" lvl="1" indent="0">
              <a:buNone/>
            </a:pPr>
            <a:r>
              <a:rPr lang="zh-CN" altLang="en-US" dirty="0" smtClean="0"/>
              <a:t>用户用来接收应用或系统中的广播，并作出</a:t>
            </a:r>
            <a:r>
              <a:rPr lang="zh-CN" altLang="en-US" dirty="0" smtClean="0"/>
              <a:t>响应。</a:t>
            </a:r>
            <a:endParaRPr lang="en-US" altLang="zh-CN" dirty="0" smtClean="0"/>
          </a:p>
          <a:p>
            <a:pPr marL="457200" lvl="1" indent="0">
              <a:buNone/>
            </a:pPr>
            <a:r>
              <a:rPr lang="zh-CN" altLang="en-US" sz="2400" dirty="0" smtClean="0"/>
              <a:t>例如：开机完成后系统会产生一条广播，接收这条广播就能实现启动服务的功能；</a:t>
            </a:r>
            <a:endParaRPr lang="en-US" altLang="zh-CN" sz="2400" dirty="0" smtClean="0"/>
          </a:p>
          <a:p>
            <a:pPr marL="457200" lvl="1" indent="0">
              <a:buNone/>
            </a:pPr>
            <a:r>
              <a:rPr lang="zh-CN" altLang="en-US" sz="2400" dirty="0" smtClean="0"/>
              <a:t>网络状态改变是，系统会产生一条广播，接收这条广播就能及时地做出提示和保存数据等操作；</a:t>
            </a:r>
            <a:endParaRPr lang="en-US" altLang="zh-CN" sz="2400" dirty="0" smtClean="0"/>
          </a:p>
          <a:p>
            <a:pPr marL="457200" lvl="1" indent="0">
              <a:buNone/>
            </a:pPr>
            <a:r>
              <a:rPr lang="zh-CN" altLang="en-US" sz="2400" dirty="0" smtClean="0"/>
              <a:t>当电话呼入时程序如何响应，数据网络可用时程序如何响应等。</a:t>
            </a:r>
            <a:endParaRPr lang="en-US" altLang="zh-CN" sz="2400" dirty="0" smtClean="0"/>
          </a:p>
        </p:txBody>
      </p:sp>
      <p:sp>
        <p:nvSpPr>
          <p:cNvPr id="2" name="标题 1"/>
          <p:cNvSpPr>
            <a:spLocks noGrp="1"/>
          </p:cNvSpPr>
          <p:nvPr>
            <p:ph type="title"/>
          </p:nvPr>
        </p:nvSpPr>
        <p:spPr/>
        <p:txBody>
          <a:bodyPr/>
          <a:lstStyle/>
          <a:p>
            <a:r>
              <a:rPr lang="en-US" altLang="zh-CN" dirty="0" err="1"/>
              <a:t>BroadcastReceiver</a:t>
            </a:r>
            <a:endParaRPr lang="zh-CN" alt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6778"/>
          <a:stretch/>
        </p:blipFill>
        <p:spPr bwMode="auto">
          <a:xfrm>
            <a:off x="467544" y="4702458"/>
            <a:ext cx="4993333" cy="206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a:xfrm>
            <a:off x="5711944" y="4733332"/>
            <a:ext cx="3096344" cy="1512168"/>
          </a:xfrm>
          <a:prstGeom prst="wedgeEllipseCallout">
            <a:avLst>
              <a:gd name="adj1" fmla="val -32361"/>
              <a:gd name="adj2" fmla="val 794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它负责传递数据</a:t>
            </a:r>
            <a:endParaRPr lang="zh-CN" altLang="en-US" dirty="0">
              <a:solidFill>
                <a:schemeClr val="tx1"/>
              </a:solidFill>
            </a:endParaRPr>
          </a:p>
        </p:txBody>
      </p:sp>
    </p:spTree>
    <p:extLst>
      <p:ext uri="{BB962C8B-B14F-4D97-AF65-F5344CB8AC3E}">
        <p14:creationId xmlns:p14="http://schemas.microsoft.com/office/powerpoint/2010/main" val="4217652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61067" y="1340768"/>
            <a:ext cx="8867328" cy="4525963"/>
          </a:xfrm>
        </p:spPr>
        <p:txBody>
          <a:bodyPr/>
          <a:lstStyle/>
          <a:p>
            <a:r>
              <a:rPr lang="zh-CN" altLang="en-US" dirty="0" smtClean="0"/>
              <a:t>构建</a:t>
            </a:r>
            <a:r>
              <a:rPr lang="en-US" altLang="zh-CN" dirty="0" smtClean="0"/>
              <a:t>Intent</a:t>
            </a:r>
            <a:r>
              <a:rPr lang="zh-CN" altLang="en-US" dirty="0" smtClean="0"/>
              <a:t>，使用</a:t>
            </a:r>
            <a:r>
              <a:rPr lang="en-US" altLang="zh-CN" dirty="0" err="1" smtClean="0"/>
              <a:t>sendBroadcast</a:t>
            </a:r>
            <a:r>
              <a:rPr lang="zh-CN" altLang="en-US" dirty="0" smtClean="0"/>
              <a:t>方法发送广播</a:t>
            </a:r>
            <a:endParaRPr lang="en-US" altLang="zh-CN" dirty="0" smtClean="0"/>
          </a:p>
          <a:p>
            <a:r>
              <a:rPr lang="zh-CN" altLang="en-US" dirty="0"/>
              <a:t>定义一</a:t>
            </a:r>
            <a:r>
              <a:rPr lang="zh-CN" altLang="en-US" dirty="0" smtClean="0"/>
              <a:t>个</a:t>
            </a:r>
            <a:r>
              <a:rPr lang="en-US" altLang="zh-CN" dirty="0" err="1" smtClean="0"/>
              <a:t>BroadcastReceiver</a:t>
            </a:r>
            <a:r>
              <a:rPr lang="zh-CN" altLang="en-US" dirty="0" smtClean="0"/>
              <a:t>，覆盖</a:t>
            </a:r>
            <a:r>
              <a:rPr lang="en-US" altLang="zh-CN" dirty="0" err="1" smtClean="0"/>
              <a:t>onReceive</a:t>
            </a:r>
            <a:r>
              <a:rPr lang="en-US" altLang="zh-CN" dirty="0" smtClean="0"/>
              <a:t>()</a:t>
            </a:r>
            <a:r>
              <a:rPr lang="zh-CN" altLang="en-US" dirty="0" smtClean="0"/>
              <a:t>方法来响应事件</a:t>
            </a:r>
            <a:endParaRPr lang="en-US" altLang="zh-CN" dirty="0" smtClean="0"/>
          </a:p>
          <a:p>
            <a:r>
              <a:rPr lang="zh-CN" altLang="en-US" dirty="0" smtClean="0"/>
              <a:t>注册</a:t>
            </a:r>
            <a:r>
              <a:rPr lang="en-US" altLang="zh-CN" dirty="0" err="1" smtClean="0"/>
              <a:t>BroadcastReceiver</a:t>
            </a:r>
            <a:r>
              <a:rPr lang="zh-CN" altLang="en-US" dirty="0" smtClean="0"/>
              <a:t>（在代码中或者</a:t>
            </a:r>
            <a:r>
              <a:rPr lang="en-US" altLang="zh-CN" dirty="0" smtClean="0"/>
              <a:t>AndroidManifest.xml</a:t>
            </a:r>
            <a:r>
              <a:rPr lang="zh-CN" altLang="en-US" dirty="0" smtClean="0"/>
              <a:t>文件中</a:t>
            </a:r>
            <a:r>
              <a:rPr lang="en-US" altLang="zh-CN" dirty="0" smtClean="0"/>
              <a:t> </a:t>
            </a:r>
            <a:r>
              <a:rPr lang="zh-CN" altLang="en-US" dirty="0" smtClean="0"/>
              <a:t>）</a:t>
            </a:r>
            <a:endParaRPr lang="en-US" altLang="zh-CN" dirty="0" smtClean="0"/>
          </a:p>
        </p:txBody>
      </p:sp>
      <p:sp>
        <p:nvSpPr>
          <p:cNvPr id="3" name="标题 2"/>
          <p:cNvSpPr>
            <a:spLocks noGrp="1"/>
          </p:cNvSpPr>
          <p:nvPr>
            <p:ph type="title"/>
          </p:nvPr>
        </p:nvSpPr>
        <p:spPr/>
        <p:txBody>
          <a:bodyPr/>
          <a:lstStyle/>
          <a:p>
            <a:r>
              <a:rPr lang="en-US" altLang="zh-CN" dirty="0" err="1" smtClean="0"/>
              <a:t>BroadcastReceiver</a:t>
            </a:r>
            <a:r>
              <a:rPr lang="zh-CN" altLang="en-US" dirty="0" smtClean="0"/>
              <a:t>的创建步骤</a:t>
            </a:r>
            <a:endParaRPr lang="zh-CN" altLang="en-US" dirty="0"/>
          </a:p>
        </p:txBody>
      </p:sp>
    </p:spTree>
    <p:extLst>
      <p:ext uri="{BB962C8B-B14F-4D97-AF65-F5344CB8AC3E}">
        <p14:creationId xmlns:p14="http://schemas.microsoft.com/office/powerpoint/2010/main" val="2249284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514350" indent="-514350">
              <a:lnSpc>
                <a:spcPct val="150000"/>
              </a:lnSpc>
              <a:buFont typeface="+mj-lt"/>
              <a:buAutoNum type="arabicPeriod"/>
            </a:pPr>
            <a:r>
              <a:rPr lang="en-US" altLang="zh-CN" sz="2800" dirty="0">
                <a:solidFill>
                  <a:srgbClr val="FF0000"/>
                </a:solidFill>
              </a:rPr>
              <a:t>Activity </a:t>
            </a:r>
            <a:r>
              <a:rPr lang="zh-CN" altLang="en-US" sz="2800" dirty="0" smtClean="0">
                <a:solidFill>
                  <a:srgbClr val="FF0000"/>
                </a:solidFill>
              </a:rPr>
              <a:t>（活动）</a:t>
            </a:r>
            <a:endParaRPr lang="en-US" altLang="zh-CN" sz="2800" dirty="0" smtClean="0">
              <a:solidFill>
                <a:srgbClr val="FF0000"/>
              </a:solidFill>
            </a:endParaRPr>
          </a:p>
          <a:p>
            <a:pPr marL="514350" indent="-514350">
              <a:lnSpc>
                <a:spcPct val="150000"/>
              </a:lnSpc>
              <a:buFont typeface="+mj-lt"/>
              <a:buAutoNum type="arabicPeriod"/>
            </a:pPr>
            <a:r>
              <a:rPr lang="en-US" altLang="zh-CN" sz="2800" dirty="0" smtClean="0"/>
              <a:t>Service</a:t>
            </a:r>
            <a:r>
              <a:rPr lang="zh-CN" altLang="en-US" sz="2800" dirty="0" smtClean="0"/>
              <a:t>（服务）</a:t>
            </a:r>
            <a:endParaRPr lang="en-US" altLang="zh-CN" sz="2800" dirty="0" smtClean="0"/>
          </a:p>
          <a:p>
            <a:pPr marL="514350" indent="-514350">
              <a:lnSpc>
                <a:spcPct val="150000"/>
              </a:lnSpc>
              <a:buFont typeface="+mj-lt"/>
              <a:buAutoNum type="arabicPeriod"/>
            </a:pPr>
            <a:r>
              <a:rPr lang="en-US" altLang="zh-CN" sz="2800" dirty="0" err="1" smtClean="0"/>
              <a:t>BroadcastReceiver</a:t>
            </a:r>
            <a:r>
              <a:rPr lang="zh-CN" altLang="en-US" sz="2800" dirty="0" smtClean="0"/>
              <a:t>（</a:t>
            </a:r>
            <a:r>
              <a:rPr lang="zh-CN" altLang="en-US" sz="2800" dirty="0"/>
              <a:t>广播</a:t>
            </a:r>
            <a:r>
              <a:rPr lang="zh-CN" altLang="en-US" sz="2800" dirty="0" smtClean="0"/>
              <a:t>接收器）</a:t>
            </a:r>
            <a:endParaRPr lang="en-US" altLang="zh-CN" sz="2800" dirty="0" smtClean="0"/>
          </a:p>
          <a:p>
            <a:pPr marL="514350" indent="-514350">
              <a:lnSpc>
                <a:spcPct val="150000"/>
              </a:lnSpc>
              <a:buFont typeface="+mj-lt"/>
              <a:buAutoNum type="arabicPeriod"/>
            </a:pPr>
            <a:r>
              <a:rPr lang="en-US" altLang="zh-CN" sz="2800" dirty="0"/>
              <a:t>Content Provider</a:t>
            </a:r>
            <a:r>
              <a:rPr lang="zh-CN" altLang="en-US" sz="2800" dirty="0"/>
              <a:t>（内容提供者）</a:t>
            </a:r>
            <a:endParaRPr lang="en-US" altLang="zh-CN" sz="2800" dirty="0"/>
          </a:p>
          <a:p>
            <a:pPr marL="0" indent="0">
              <a:lnSpc>
                <a:spcPct val="150000"/>
              </a:lnSpc>
              <a:buNone/>
            </a:pPr>
            <a:endParaRPr lang="zh-CN" altLang="en-US" sz="2800" dirty="0"/>
          </a:p>
        </p:txBody>
      </p:sp>
      <p:sp>
        <p:nvSpPr>
          <p:cNvPr id="2" name="标题 1"/>
          <p:cNvSpPr>
            <a:spLocks noGrp="1"/>
          </p:cNvSpPr>
          <p:nvPr>
            <p:ph type="title"/>
          </p:nvPr>
        </p:nvSpPr>
        <p:spPr/>
        <p:txBody>
          <a:bodyPr>
            <a:normAutofit/>
          </a:bodyPr>
          <a:lstStyle/>
          <a:p>
            <a:r>
              <a:rPr lang="zh-CN" altLang="en-US" dirty="0" smtClean="0"/>
              <a:t>本章大纲</a:t>
            </a:r>
            <a:endParaRPr lang="zh-CN" altLang="en-US" dirty="0"/>
          </a:p>
        </p:txBody>
      </p:sp>
    </p:spTree>
    <p:extLst>
      <p:ext uri="{BB962C8B-B14F-4D97-AF65-F5344CB8AC3E}">
        <p14:creationId xmlns:p14="http://schemas.microsoft.com/office/powerpoint/2010/main" val="3978585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80728"/>
            <a:ext cx="54578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204003"/>
            <a:ext cx="6732587"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9" y="2796037"/>
            <a:ext cx="646588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530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BroadcastReceiver</a:t>
            </a:r>
            <a:r>
              <a:rPr lang="zh-CN" altLang="en-US" dirty="0"/>
              <a:t>生命周期只有十秒左右，如果在</a:t>
            </a:r>
            <a:r>
              <a:rPr lang="en-US" altLang="zh-CN" dirty="0" err="1"/>
              <a:t>onReceive</a:t>
            </a:r>
            <a:r>
              <a:rPr lang="zh-CN" altLang="en-US" dirty="0"/>
              <a:t>内做超过</a:t>
            </a:r>
            <a:r>
              <a:rPr lang="en-US" altLang="zh-CN" dirty="0"/>
              <a:t>10</a:t>
            </a:r>
            <a:r>
              <a:rPr lang="zh-CN" altLang="en-US" dirty="0"/>
              <a:t>秒内的事情，就会报</a:t>
            </a:r>
            <a:r>
              <a:rPr lang="en-US" altLang="zh-CN" dirty="0" err="1"/>
              <a:t>ANR</a:t>
            </a:r>
            <a:r>
              <a:rPr lang="zh-CN" altLang="en-US" dirty="0"/>
              <a:t>（无响应）的错误信息。</a:t>
            </a:r>
          </a:p>
          <a:p>
            <a:endParaRPr lang="zh-CN" altLang="en-US" dirty="0"/>
          </a:p>
        </p:txBody>
      </p:sp>
      <p:sp>
        <p:nvSpPr>
          <p:cNvPr id="3" name="标题 2"/>
          <p:cNvSpPr>
            <a:spLocks noGrp="1"/>
          </p:cNvSpPr>
          <p:nvPr>
            <p:ph type="title"/>
          </p:nvPr>
        </p:nvSpPr>
        <p:spPr/>
        <p:txBody>
          <a:bodyPr/>
          <a:lstStyle/>
          <a:p>
            <a:r>
              <a:rPr lang="en-US" altLang="zh-CN" dirty="0" err="1"/>
              <a:t>BroadcastReceiver</a:t>
            </a:r>
            <a:r>
              <a:rPr lang="zh-CN" altLang="en-US" dirty="0"/>
              <a:t>生命周期</a:t>
            </a:r>
          </a:p>
        </p:txBody>
      </p:sp>
    </p:spTree>
    <p:extLst>
      <p:ext uri="{BB962C8B-B14F-4D97-AF65-F5344CB8AC3E}">
        <p14:creationId xmlns:p14="http://schemas.microsoft.com/office/powerpoint/2010/main" val="21522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514350" indent="-514350">
              <a:lnSpc>
                <a:spcPct val="150000"/>
              </a:lnSpc>
              <a:buFont typeface="+mj-lt"/>
              <a:buAutoNum type="arabicPeriod"/>
            </a:pPr>
            <a:r>
              <a:rPr lang="en-US" altLang="zh-CN" sz="2800" dirty="0"/>
              <a:t>Activity </a:t>
            </a:r>
            <a:r>
              <a:rPr lang="zh-CN" altLang="en-US" sz="2800" dirty="0" smtClean="0"/>
              <a:t>（活动）</a:t>
            </a:r>
            <a:endParaRPr lang="en-US" altLang="zh-CN" sz="2800" dirty="0" smtClean="0"/>
          </a:p>
          <a:p>
            <a:pPr marL="514350" indent="-514350">
              <a:lnSpc>
                <a:spcPct val="150000"/>
              </a:lnSpc>
              <a:buFont typeface="+mj-lt"/>
              <a:buAutoNum type="arabicPeriod"/>
            </a:pPr>
            <a:r>
              <a:rPr lang="en-US" altLang="zh-CN" sz="2800" dirty="0" smtClean="0"/>
              <a:t>Service</a:t>
            </a:r>
            <a:r>
              <a:rPr lang="zh-CN" altLang="en-US" sz="2800" dirty="0" smtClean="0"/>
              <a:t>（服务）</a:t>
            </a:r>
            <a:endParaRPr lang="en-US" altLang="zh-CN" sz="2800" dirty="0" smtClean="0"/>
          </a:p>
          <a:p>
            <a:pPr marL="514350" indent="-514350">
              <a:lnSpc>
                <a:spcPct val="150000"/>
              </a:lnSpc>
              <a:buFont typeface="+mj-lt"/>
              <a:buAutoNum type="arabicPeriod"/>
            </a:pPr>
            <a:r>
              <a:rPr lang="en-US" altLang="zh-CN" sz="2800" dirty="0" err="1"/>
              <a:t>BroadcastReceiver</a:t>
            </a:r>
            <a:r>
              <a:rPr lang="zh-CN" altLang="en-US" sz="2800" dirty="0"/>
              <a:t>（广播接收器）</a:t>
            </a:r>
          </a:p>
          <a:p>
            <a:pPr marL="514350" indent="-514350">
              <a:lnSpc>
                <a:spcPct val="150000"/>
              </a:lnSpc>
              <a:buFont typeface="+mj-lt"/>
              <a:buAutoNum type="arabicPeriod"/>
            </a:pPr>
            <a:r>
              <a:rPr lang="en-US" altLang="zh-CN" sz="2800" dirty="0" smtClean="0">
                <a:solidFill>
                  <a:srgbClr val="FF0000"/>
                </a:solidFill>
              </a:rPr>
              <a:t>Content Provider</a:t>
            </a:r>
            <a:r>
              <a:rPr lang="zh-CN" altLang="en-US" sz="2800" dirty="0" smtClean="0">
                <a:solidFill>
                  <a:srgbClr val="FF0000"/>
                </a:solidFill>
              </a:rPr>
              <a:t>（</a:t>
            </a:r>
            <a:r>
              <a:rPr lang="zh-CN" altLang="en-US" sz="2800" dirty="0">
                <a:solidFill>
                  <a:srgbClr val="FF0000"/>
                </a:solidFill>
              </a:rPr>
              <a:t>内容提供</a:t>
            </a:r>
            <a:r>
              <a:rPr lang="zh-CN" altLang="en-US" sz="2800" dirty="0" smtClean="0">
                <a:solidFill>
                  <a:srgbClr val="FF0000"/>
                </a:solidFill>
              </a:rPr>
              <a:t>者）</a:t>
            </a:r>
            <a:endParaRPr lang="en-US" altLang="zh-CN" sz="2800" dirty="0">
              <a:solidFill>
                <a:srgbClr val="FF0000"/>
              </a:solidFill>
            </a:endParaRPr>
          </a:p>
        </p:txBody>
      </p:sp>
      <p:sp>
        <p:nvSpPr>
          <p:cNvPr id="2" name="标题 1"/>
          <p:cNvSpPr>
            <a:spLocks noGrp="1"/>
          </p:cNvSpPr>
          <p:nvPr>
            <p:ph type="title"/>
          </p:nvPr>
        </p:nvSpPr>
        <p:spPr/>
        <p:txBody>
          <a:bodyPr>
            <a:normAutofit/>
          </a:bodyPr>
          <a:lstStyle/>
          <a:p>
            <a:r>
              <a:rPr lang="zh-CN" altLang="en-US" dirty="0" smtClean="0"/>
              <a:t>本章大纲</a:t>
            </a:r>
            <a:endParaRPr lang="zh-CN" altLang="en-US" dirty="0"/>
          </a:p>
        </p:txBody>
      </p:sp>
    </p:spTree>
    <p:extLst>
      <p:ext uri="{BB962C8B-B14F-4D97-AF65-F5344CB8AC3E}">
        <p14:creationId xmlns:p14="http://schemas.microsoft.com/office/powerpoint/2010/main" val="2134046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ContentProvider</a:t>
            </a:r>
            <a:r>
              <a:rPr lang="zh-CN" altLang="en-US" dirty="0" smtClean="0"/>
              <a:t>介绍</a:t>
            </a:r>
            <a:endParaRPr lang="en-US" altLang="zh-CN" b="1" dirty="0">
              <a:solidFill>
                <a:srgbClr val="000000"/>
              </a:solidFill>
              <a:ea typeface="宋体" charset="-122"/>
            </a:endParaRPr>
          </a:p>
        </p:txBody>
      </p:sp>
      <p:sp>
        <p:nvSpPr>
          <p:cNvPr id="4" name="内容占位符 3"/>
          <p:cNvSpPr>
            <a:spLocks noGrp="1"/>
          </p:cNvSpPr>
          <p:nvPr>
            <p:ph idx="1"/>
          </p:nvPr>
        </p:nvSpPr>
        <p:spPr>
          <a:xfrm>
            <a:off x="9520" y="980728"/>
            <a:ext cx="9145016" cy="3888432"/>
          </a:xfrm>
        </p:spPr>
        <p:txBody>
          <a:bodyPr>
            <a:normAutofit/>
          </a:bodyPr>
          <a:lstStyle/>
          <a:p>
            <a:r>
              <a:rPr lang="zh-CN" altLang="en-US" sz="2800" dirty="0" smtClean="0"/>
              <a:t>为了在</a:t>
            </a:r>
            <a:r>
              <a:rPr lang="zh-CN" altLang="en-US" sz="2800" b="1" dirty="0" smtClean="0">
                <a:solidFill>
                  <a:srgbClr val="FF0000"/>
                </a:solidFill>
              </a:rPr>
              <a:t>应用程序之间共享数据</a:t>
            </a:r>
            <a:r>
              <a:rPr lang="zh-CN" altLang="en-US" sz="2800" dirty="0" smtClean="0"/>
              <a:t>，</a:t>
            </a:r>
            <a:r>
              <a:rPr lang="en-US" altLang="zh-CN" sz="2800" dirty="0" smtClean="0"/>
              <a:t>Android</a:t>
            </a:r>
            <a:r>
              <a:rPr lang="zh-CN" altLang="en-US" sz="2800" dirty="0" smtClean="0"/>
              <a:t>提供了</a:t>
            </a:r>
            <a:r>
              <a:rPr lang="en-US" altLang="zh-CN" sz="2800" dirty="0" err="1" smtClean="0"/>
              <a:t>ContentProvider</a:t>
            </a:r>
            <a:r>
              <a:rPr lang="zh-CN" altLang="en-US" sz="2800" dirty="0" smtClean="0"/>
              <a:t>，这是一种不</a:t>
            </a:r>
            <a:r>
              <a:rPr lang="zh-CN" altLang="en-US" sz="2800" dirty="0"/>
              <a:t>同应用之间共享数据</a:t>
            </a:r>
            <a:r>
              <a:rPr lang="zh-CN" altLang="en-US" sz="2800" dirty="0" smtClean="0"/>
              <a:t>的标准</a:t>
            </a:r>
            <a:r>
              <a:rPr lang="en-US" altLang="zh-CN" sz="2800" dirty="0" smtClean="0"/>
              <a:t>API</a:t>
            </a:r>
            <a:r>
              <a:rPr lang="zh-CN" altLang="en-US" sz="2800" dirty="0"/>
              <a:t>：</a:t>
            </a:r>
            <a:endParaRPr lang="en-US" altLang="zh-CN" sz="2800" dirty="0" smtClean="0"/>
          </a:p>
          <a:p>
            <a:pPr lvl="1"/>
            <a:r>
              <a:rPr lang="zh-CN" altLang="en-US" sz="2400" dirty="0" smtClean="0"/>
              <a:t>当应用希望提供数据时，就提供</a:t>
            </a:r>
            <a:r>
              <a:rPr lang="en-US" altLang="zh-CN" sz="2400" dirty="0" err="1" smtClean="0"/>
              <a:t>ContentProvider</a:t>
            </a:r>
            <a:endParaRPr lang="en-US" altLang="zh-CN" sz="2400" dirty="0" smtClean="0"/>
          </a:p>
          <a:p>
            <a:pPr lvl="1"/>
            <a:r>
              <a:rPr lang="zh-CN" altLang="en-US" sz="2400" dirty="0"/>
              <a:t>其他</a:t>
            </a:r>
            <a:r>
              <a:rPr lang="zh-CN" altLang="en-US" sz="2400" dirty="0" smtClean="0"/>
              <a:t>应用通过</a:t>
            </a:r>
            <a:r>
              <a:rPr lang="en-US" altLang="zh-CN" sz="2400" dirty="0" err="1" smtClean="0"/>
              <a:t>ContentResolver</a:t>
            </a:r>
            <a:r>
              <a:rPr lang="zh-CN" altLang="en-US" sz="2400" dirty="0" smtClean="0"/>
              <a:t>来操作</a:t>
            </a:r>
            <a:endParaRPr lang="en-US" altLang="zh-CN" sz="2400" dirty="0" smtClean="0"/>
          </a:p>
          <a:p>
            <a:r>
              <a:rPr lang="zh-CN" altLang="en-US" sz="2800" dirty="0" smtClean="0"/>
              <a:t>注意：</a:t>
            </a:r>
            <a:endParaRPr lang="en-US" altLang="zh-CN" sz="2800" dirty="0" smtClean="0"/>
          </a:p>
          <a:p>
            <a:pPr lvl="1"/>
            <a:r>
              <a:rPr lang="en-US" altLang="zh-CN" sz="2400" dirty="0" err="1" smtClean="0"/>
              <a:t>ContentProvider</a:t>
            </a:r>
            <a:r>
              <a:rPr lang="zh-CN" altLang="en-US" sz="2400" dirty="0" smtClean="0"/>
              <a:t>需要在</a:t>
            </a:r>
            <a:r>
              <a:rPr lang="en-US" altLang="zh-CN" sz="2400" dirty="0" smtClean="0"/>
              <a:t>AndroidManifest.xml</a:t>
            </a:r>
            <a:r>
              <a:rPr lang="zh-CN" altLang="en-US" sz="2400" dirty="0" smtClean="0"/>
              <a:t>中注册</a:t>
            </a:r>
            <a:endParaRPr lang="en-US" altLang="zh-CN" sz="2400" dirty="0" smtClean="0"/>
          </a:p>
          <a:p>
            <a:pPr lvl="1"/>
            <a:r>
              <a:rPr lang="zh-CN" altLang="en-US" sz="2400" dirty="0" smtClean="0"/>
              <a:t>一旦应用提供</a:t>
            </a:r>
            <a:r>
              <a:rPr lang="en-US" altLang="zh-CN" sz="2400" dirty="0" smtClean="0"/>
              <a:t>CP</a:t>
            </a:r>
            <a:r>
              <a:rPr lang="zh-CN" altLang="en-US" sz="2400" dirty="0" smtClean="0"/>
              <a:t>，不论应用启动与否，都可被操作</a:t>
            </a:r>
            <a:endParaRPr lang="en-US" altLang="zh-CN" sz="2400" dirty="0" smtClean="0"/>
          </a:p>
        </p:txBody>
      </p:sp>
      <p:sp>
        <p:nvSpPr>
          <p:cNvPr id="6" name="椭圆形标注 5"/>
          <p:cNvSpPr/>
          <p:nvPr/>
        </p:nvSpPr>
        <p:spPr>
          <a:xfrm>
            <a:off x="3347864" y="4581128"/>
            <a:ext cx="4536504" cy="1512168"/>
          </a:xfrm>
          <a:prstGeom prst="wedgeEllipseCallout">
            <a:avLst>
              <a:gd name="adj1" fmla="val -62932"/>
              <a:gd name="adj2" fmla="val 905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向其他活动或服务提供数据服务</a:t>
            </a:r>
            <a:endParaRPr lang="zh-CN" altLang="en-US" dirty="0">
              <a:solidFill>
                <a:schemeClr val="tx1"/>
              </a:solidFill>
            </a:endParaRPr>
          </a:p>
        </p:txBody>
      </p:sp>
    </p:spTree>
    <p:extLst>
      <p:ext uri="{BB962C8B-B14F-4D97-AF65-F5344CB8AC3E}">
        <p14:creationId xmlns:p14="http://schemas.microsoft.com/office/powerpoint/2010/main" val="1757558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ContentProvider</a:t>
            </a:r>
            <a:r>
              <a:rPr lang="zh-CN" altLang="en-US" dirty="0" smtClean="0"/>
              <a:t>实例</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76075"/>
            <a:ext cx="6961187"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653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253" y="1099281"/>
            <a:ext cx="8507288" cy="4525963"/>
          </a:xfrm>
        </p:spPr>
        <p:txBody>
          <a:bodyPr/>
          <a:lstStyle/>
          <a:p>
            <a:pPr marL="457200" lvl="1" indent="0">
              <a:buNone/>
            </a:pPr>
            <a:r>
              <a:rPr lang="en-US" altLang="zh-CN" dirty="0" smtClean="0"/>
              <a:t>Activity</a:t>
            </a:r>
            <a:r>
              <a:rPr lang="zh-CN" altLang="en-US" dirty="0" smtClean="0"/>
              <a:t>是会</a:t>
            </a:r>
            <a:r>
              <a:rPr lang="zh-CN" altLang="en-US" dirty="0"/>
              <a:t>显示视图控制组件的用户接口，并对事件</a:t>
            </a:r>
            <a:r>
              <a:rPr lang="zh-CN" altLang="en-US" dirty="0" smtClean="0"/>
              <a:t>作出响应，</a:t>
            </a:r>
            <a:r>
              <a:rPr lang="en-US" altLang="zh-CN" dirty="0"/>
              <a:t> Activity</a:t>
            </a:r>
            <a:r>
              <a:rPr lang="zh-CN" altLang="en-US" dirty="0"/>
              <a:t>是</a:t>
            </a:r>
            <a:r>
              <a:rPr lang="en-US" altLang="zh-CN" dirty="0"/>
              <a:t>Android</a:t>
            </a:r>
            <a:r>
              <a:rPr lang="zh-CN" altLang="en-US" dirty="0"/>
              <a:t>应用程序的最基本的</a:t>
            </a:r>
            <a:r>
              <a:rPr lang="zh-CN" altLang="en-US" dirty="0" smtClean="0"/>
              <a:t>组件。</a:t>
            </a:r>
            <a:endParaRPr lang="en-US" altLang="zh-CN" dirty="0" smtClean="0"/>
          </a:p>
          <a:p>
            <a:pPr lvl="2"/>
            <a:r>
              <a:rPr lang="en-US" altLang="zh-CN" dirty="0" smtClean="0"/>
              <a:t>Android</a:t>
            </a:r>
            <a:r>
              <a:rPr lang="zh-CN" altLang="en-US" dirty="0" smtClean="0"/>
              <a:t>应用程序中</a:t>
            </a:r>
            <a:r>
              <a:rPr lang="zh-CN" altLang="en-US" dirty="0" smtClean="0">
                <a:solidFill>
                  <a:srgbClr val="FF0000"/>
                </a:solidFill>
              </a:rPr>
              <a:t>一个单独的屏幕通常</a:t>
            </a:r>
            <a:r>
              <a:rPr lang="zh-CN" altLang="en-US" dirty="0">
                <a:solidFill>
                  <a:srgbClr val="FF0000"/>
                </a:solidFill>
              </a:rPr>
              <a:t>就是一</a:t>
            </a:r>
            <a:r>
              <a:rPr lang="zh-CN" altLang="en-US" dirty="0" smtClean="0">
                <a:solidFill>
                  <a:srgbClr val="FF0000"/>
                </a:solidFill>
              </a:rPr>
              <a:t>个</a:t>
            </a:r>
            <a:r>
              <a:rPr lang="en-US" altLang="zh-CN" dirty="0" smtClean="0">
                <a:solidFill>
                  <a:srgbClr val="FF0000"/>
                </a:solidFill>
              </a:rPr>
              <a:t>Activity</a:t>
            </a:r>
            <a:r>
              <a:rPr lang="zh-CN" altLang="en-US" dirty="0" smtClean="0"/>
              <a:t>。它上面可以显示一些控件，也可以监听处理用户的事件并做出响应。</a:t>
            </a:r>
            <a:endParaRPr lang="en-US" altLang="zh-CN" dirty="0" smtClean="0"/>
          </a:p>
          <a:p>
            <a:pPr lvl="2"/>
            <a:r>
              <a:rPr lang="zh-CN" altLang="en-US" dirty="0" smtClean="0"/>
              <a:t>每个屏幕通常都被实现为一个独立的</a:t>
            </a:r>
            <a:r>
              <a:rPr lang="en-US" altLang="zh-CN" dirty="0" smtClean="0"/>
              <a:t>Activity</a:t>
            </a:r>
            <a:r>
              <a:rPr lang="zh-CN" altLang="en-US" dirty="0" smtClean="0"/>
              <a:t>类，即继承自</a:t>
            </a:r>
            <a:r>
              <a:rPr lang="en-US" altLang="zh-CN" dirty="0" err="1"/>
              <a:t>AppCompatActivity</a:t>
            </a:r>
            <a:r>
              <a:rPr lang="zh-CN" altLang="en-US" dirty="0" smtClean="0"/>
              <a:t>基类。</a:t>
            </a:r>
            <a:endParaRPr lang="en-US" altLang="zh-CN" dirty="0" smtClean="0"/>
          </a:p>
          <a:p>
            <a:pPr lvl="2"/>
            <a:r>
              <a:rPr lang="zh-CN" altLang="en-US" dirty="0" smtClean="0"/>
              <a:t>大多数应用程序都是由多个</a:t>
            </a:r>
            <a:r>
              <a:rPr lang="en-US" altLang="zh-CN" dirty="0"/>
              <a:t>Activity</a:t>
            </a:r>
            <a:r>
              <a:rPr lang="zh-CN" altLang="en-US" dirty="0" smtClean="0"/>
              <a:t>组成的。</a:t>
            </a:r>
            <a:endParaRPr lang="zh-CN" altLang="en-US" dirty="0"/>
          </a:p>
        </p:txBody>
      </p:sp>
      <p:sp>
        <p:nvSpPr>
          <p:cNvPr id="2" name="标题 1"/>
          <p:cNvSpPr>
            <a:spLocks noGrp="1"/>
          </p:cNvSpPr>
          <p:nvPr>
            <p:ph type="title"/>
          </p:nvPr>
        </p:nvSpPr>
        <p:spPr/>
        <p:txBody>
          <a:bodyPr/>
          <a:lstStyle/>
          <a:p>
            <a:r>
              <a:rPr lang="en-US" altLang="zh-CN" dirty="0"/>
              <a:t>Activity</a:t>
            </a:r>
            <a:endParaRPr lang="zh-CN" altLang="en-US" dirty="0"/>
          </a:p>
        </p:txBody>
      </p:sp>
      <p:sp>
        <p:nvSpPr>
          <p:cNvPr id="5" name="椭圆形标注 4"/>
          <p:cNvSpPr/>
          <p:nvPr/>
        </p:nvSpPr>
        <p:spPr>
          <a:xfrm>
            <a:off x="4067944" y="4869160"/>
            <a:ext cx="4536504" cy="1512168"/>
          </a:xfrm>
          <a:prstGeom prst="wedgeEllipseCallout">
            <a:avLst>
              <a:gd name="adj1" fmla="val -51094"/>
              <a:gd name="adj2" fmla="val 627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它是整个应用程序的门面，主要负责数据的显示与交互</a:t>
            </a:r>
            <a:endParaRPr lang="zh-CN" altLang="en-US" dirty="0">
              <a:solidFill>
                <a:schemeClr val="tx1"/>
              </a:solidFill>
            </a:endParaRPr>
          </a:p>
        </p:txBody>
      </p:sp>
    </p:spTree>
    <p:extLst>
      <p:ext uri="{BB962C8B-B14F-4D97-AF65-F5344CB8AC3E}">
        <p14:creationId xmlns:p14="http://schemas.microsoft.com/office/powerpoint/2010/main" val="2652795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t>Activity</a:t>
            </a:r>
            <a:r>
              <a:rPr lang="zh-CN" altLang="en-US" dirty="0"/>
              <a:t>活动栈</a:t>
            </a:r>
          </a:p>
        </p:txBody>
      </p:sp>
      <p:sp>
        <p:nvSpPr>
          <p:cNvPr id="3" name="内容占位符 2"/>
          <p:cNvSpPr>
            <a:spLocks noGrp="1"/>
          </p:cNvSpPr>
          <p:nvPr>
            <p:ph idx="1"/>
          </p:nvPr>
        </p:nvSpPr>
        <p:spPr>
          <a:xfrm>
            <a:off x="179512" y="1052736"/>
            <a:ext cx="8229600" cy="4525963"/>
          </a:xfrm>
        </p:spPr>
        <p:txBody>
          <a:bodyPr>
            <a:normAutofit/>
          </a:bodyPr>
          <a:lstStyle/>
          <a:p>
            <a:pPr marL="342900" lvl="1" indent="-342900">
              <a:spcBef>
                <a:spcPts val="1200"/>
              </a:spcBef>
              <a:spcAft>
                <a:spcPts val="600"/>
              </a:spcAft>
              <a:buFont typeface="Arial" pitchFamily="34" charset="0"/>
              <a:buChar char="•"/>
            </a:pPr>
            <a:r>
              <a:rPr lang="en-US" altLang="zh-CN" sz="2800" dirty="0" smtClean="0"/>
              <a:t>Android</a:t>
            </a:r>
            <a:r>
              <a:rPr lang="zh-CN" altLang="en-US" sz="2800" dirty="0" smtClean="0"/>
              <a:t>应用可能含有多个</a:t>
            </a:r>
            <a:r>
              <a:rPr lang="en-US" altLang="zh-CN" sz="2800" dirty="0" smtClean="0"/>
              <a:t>Activity</a:t>
            </a:r>
            <a:r>
              <a:rPr lang="zh-CN" altLang="en-US" sz="2800" dirty="0" smtClean="0"/>
              <a:t>，管理这些</a:t>
            </a:r>
            <a:r>
              <a:rPr lang="en-US" altLang="zh-CN" sz="2800" dirty="0" smtClean="0"/>
              <a:t>Activity</a:t>
            </a:r>
            <a:r>
              <a:rPr lang="zh-CN" altLang="en-US" sz="2800" dirty="0" smtClean="0"/>
              <a:t>之间的先后次序关系，需要</a:t>
            </a:r>
            <a:r>
              <a:rPr lang="en-US" altLang="zh-CN" sz="2800" b="1" dirty="0" smtClean="0">
                <a:solidFill>
                  <a:srgbClr val="FF0000"/>
                </a:solidFill>
              </a:rPr>
              <a:t>Activity</a:t>
            </a:r>
            <a:r>
              <a:rPr lang="zh-CN" altLang="en-US" sz="2800" b="1" dirty="0" smtClean="0">
                <a:solidFill>
                  <a:srgbClr val="FF0000"/>
                </a:solidFill>
              </a:rPr>
              <a:t>活动栈机制</a:t>
            </a:r>
            <a:endParaRPr lang="en-US" altLang="zh-CN" sz="2800" dirty="0" smtClean="0"/>
          </a:p>
        </p:txBody>
      </p:sp>
      <p:sp>
        <p:nvSpPr>
          <p:cNvPr id="2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452089913"/>
              </p:ext>
            </p:extLst>
          </p:nvPr>
        </p:nvGraphicFramePr>
        <p:xfrm>
          <a:off x="2195736" y="2564904"/>
          <a:ext cx="6517656" cy="4077072"/>
        </p:xfrm>
        <a:graphic>
          <a:graphicData uri="http://schemas.openxmlformats.org/presentationml/2006/ole">
            <mc:AlternateContent xmlns:mc="http://schemas.openxmlformats.org/markup-compatibility/2006">
              <mc:Choice xmlns:v="urn:schemas-microsoft-com:vml" Requires="v">
                <p:oleObj spid="_x0000_s1074" name="Visio" r:id="rId3" imgW="5572760" imgH="3490383" progId="Visio.Drawing.11">
                  <p:embed/>
                </p:oleObj>
              </mc:Choice>
              <mc:Fallback>
                <p:oleObj name="Visio" r:id="rId3" imgW="5572760" imgH="349038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564904"/>
                        <a:ext cx="6517656" cy="407707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639143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Aft>
                <a:spcPts val="600"/>
              </a:spcAft>
            </a:pPr>
            <a:r>
              <a:rPr lang="zh-CN" altLang="en-US" dirty="0" smtClean="0"/>
              <a:t>创建新的</a:t>
            </a:r>
            <a:r>
              <a:rPr lang="en-US" altLang="zh-CN" dirty="0" smtClean="0"/>
              <a:t>Activity</a:t>
            </a:r>
            <a:r>
              <a:rPr lang="zh-CN" altLang="en-US" dirty="0" smtClean="0"/>
              <a:t>的基本流程是：</a:t>
            </a:r>
            <a:endParaRPr lang="en-US" altLang="zh-CN" dirty="0" smtClean="0"/>
          </a:p>
          <a:p>
            <a:pPr lvl="1">
              <a:spcAft>
                <a:spcPts val="600"/>
              </a:spcAft>
            </a:pPr>
            <a:r>
              <a:rPr lang="zh-CN" altLang="en-US" dirty="0"/>
              <a:t>创建新的</a:t>
            </a:r>
            <a:r>
              <a:rPr lang="zh-CN" altLang="en-US" dirty="0" smtClean="0"/>
              <a:t>类直接或间接继承</a:t>
            </a:r>
            <a:r>
              <a:rPr lang="en-US" altLang="zh-CN" dirty="0"/>
              <a:t>Activity </a:t>
            </a:r>
            <a:r>
              <a:rPr lang="zh-CN" altLang="en-US" dirty="0"/>
              <a:t>类（</a:t>
            </a:r>
            <a:r>
              <a:rPr lang="en-US" altLang="zh-CN" dirty="0" err="1"/>
              <a:t>src</a:t>
            </a:r>
            <a:r>
              <a:rPr lang="en-US" altLang="zh-CN" dirty="0"/>
              <a:t>/</a:t>
            </a:r>
            <a:r>
              <a:rPr lang="zh-CN" altLang="en-US" dirty="0"/>
              <a:t>指定包</a:t>
            </a:r>
            <a:r>
              <a:rPr lang="en-US" altLang="zh-CN" dirty="0"/>
              <a:t>/</a:t>
            </a:r>
            <a:r>
              <a:rPr lang="zh-CN" altLang="en-US" dirty="0"/>
              <a:t>目录下） </a:t>
            </a:r>
            <a:endParaRPr lang="en-US" altLang="zh-CN" dirty="0"/>
          </a:p>
          <a:p>
            <a:pPr lvl="1">
              <a:spcAft>
                <a:spcPts val="600"/>
              </a:spcAft>
            </a:pPr>
            <a:r>
              <a:rPr lang="zh-CN" altLang="en-US" dirty="0"/>
              <a:t>为该</a:t>
            </a:r>
            <a:r>
              <a:rPr lang="en-US" altLang="zh-CN" dirty="0"/>
              <a:t>Activity</a:t>
            </a:r>
            <a:r>
              <a:rPr lang="zh-CN" altLang="en-US" dirty="0"/>
              <a:t>类</a:t>
            </a:r>
            <a:r>
              <a:rPr lang="zh-CN" altLang="en-US" dirty="0" smtClean="0"/>
              <a:t>绑定布局（</a:t>
            </a:r>
            <a:r>
              <a:rPr lang="en-US" altLang="zh-CN" dirty="0"/>
              <a:t>res/layout/</a:t>
            </a:r>
            <a:r>
              <a:rPr lang="zh-CN" altLang="en-US" dirty="0"/>
              <a:t>目录下</a:t>
            </a:r>
            <a:r>
              <a:rPr lang="zh-CN" altLang="en-US" dirty="0" smtClean="0"/>
              <a:t>）</a:t>
            </a:r>
            <a:endParaRPr lang="en-US" altLang="zh-CN" dirty="0"/>
          </a:p>
          <a:p>
            <a:pPr lvl="1">
              <a:spcAft>
                <a:spcPts val="600"/>
              </a:spcAft>
            </a:pPr>
            <a:r>
              <a:rPr lang="zh-CN" altLang="en-US" dirty="0"/>
              <a:t>在</a:t>
            </a:r>
            <a:r>
              <a:rPr lang="en-US" altLang="zh-CN" dirty="0"/>
              <a:t>AndroidManifest.xml</a:t>
            </a:r>
            <a:r>
              <a:rPr lang="zh-CN" altLang="en-US" dirty="0"/>
              <a:t>文件中注册该</a:t>
            </a:r>
            <a:r>
              <a:rPr lang="en-US" altLang="zh-CN" dirty="0" smtClean="0"/>
              <a:t>Activity</a:t>
            </a:r>
            <a:endParaRPr lang="zh-CN" altLang="en-US" dirty="0"/>
          </a:p>
        </p:txBody>
      </p:sp>
      <p:sp>
        <p:nvSpPr>
          <p:cNvPr id="2" name="标题 1"/>
          <p:cNvSpPr>
            <a:spLocks noGrp="1"/>
          </p:cNvSpPr>
          <p:nvPr>
            <p:ph type="title"/>
          </p:nvPr>
        </p:nvSpPr>
        <p:spPr/>
        <p:txBody>
          <a:bodyPr/>
          <a:lstStyle/>
          <a:p>
            <a:r>
              <a:rPr lang="zh-CN" altLang="en-US" dirty="0" smtClean="0"/>
              <a:t>创建新的</a:t>
            </a:r>
            <a:r>
              <a:rPr lang="en-US" altLang="zh-CN" dirty="0" smtClean="0"/>
              <a:t>Activity</a:t>
            </a:r>
            <a:endParaRPr lang="zh-CN" altLang="en-US" dirty="0"/>
          </a:p>
        </p:txBody>
      </p:sp>
    </p:spTree>
    <p:extLst>
      <p:ext uri="{BB962C8B-B14F-4D97-AF65-F5344CB8AC3E}">
        <p14:creationId xmlns:p14="http://schemas.microsoft.com/office/powerpoint/2010/main" val="293434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mj-ea"/>
              </a:rPr>
              <a:t>Activity</a:t>
            </a:r>
            <a:r>
              <a:rPr lang="zh-CN" altLang="en-US" dirty="0" smtClean="0">
                <a:latin typeface="+mj-ea"/>
              </a:rPr>
              <a:t>跳转</a:t>
            </a:r>
            <a:endParaRPr lang="zh-CN" altLang="en-US" dirty="0">
              <a:latin typeface="+mj-ea"/>
            </a:endParaRPr>
          </a:p>
        </p:txBody>
      </p:sp>
      <p:sp>
        <p:nvSpPr>
          <p:cNvPr id="3" name="内容占位符 2"/>
          <p:cNvSpPr>
            <a:spLocks noGrp="1"/>
          </p:cNvSpPr>
          <p:nvPr>
            <p:ph idx="1"/>
          </p:nvPr>
        </p:nvSpPr>
        <p:spPr>
          <a:xfrm>
            <a:off x="457200" y="1268760"/>
            <a:ext cx="8229600" cy="4525963"/>
          </a:xfrm>
        </p:spPr>
        <p:txBody>
          <a:bodyPr>
            <a:normAutofit/>
          </a:bodyPr>
          <a:lstStyle/>
          <a:p>
            <a:pPr>
              <a:spcAft>
                <a:spcPts val="600"/>
              </a:spcAft>
              <a:defRPr/>
            </a:pPr>
            <a:r>
              <a:rPr lang="en-US" altLang="zh-CN" dirty="0" smtClean="0"/>
              <a:t>Activity</a:t>
            </a:r>
            <a:r>
              <a:rPr lang="zh-CN" altLang="en-US" dirty="0" smtClean="0"/>
              <a:t>跳转：实现屏幕与屏幕之间的切换。</a:t>
            </a:r>
            <a:endParaRPr lang="en-US" altLang="zh-CN" dirty="0" smtClean="0"/>
          </a:p>
          <a:p>
            <a:pPr>
              <a:spcAft>
                <a:spcPts val="600"/>
              </a:spcAft>
              <a:defRPr/>
            </a:pPr>
            <a:r>
              <a:rPr lang="en-US" altLang="zh-CN" dirty="0"/>
              <a:t>Android</a:t>
            </a:r>
            <a:r>
              <a:rPr lang="zh-CN" altLang="zh-CN" dirty="0"/>
              <a:t>中提供了</a:t>
            </a:r>
            <a:r>
              <a:rPr lang="en-US" altLang="zh-CN" dirty="0"/>
              <a:t>Intent</a:t>
            </a:r>
            <a:r>
              <a:rPr lang="zh-CN" altLang="zh-CN" dirty="0"/>
              <a:t>来实现在应用程序组件与组件之间交互</a:t>
            </a:r>
            <a:endParaRPr lang="en-US" altLang="zh-CN" dirty="0" smtClean="0"/>
          </a:p>
          <a:p>
            <a:pPr>
              <a:defRPr/>
            </a:pPr>
            <a:r>
              <a:rPr lang="en-US" altLang="zh-CN" dirty="0" smtClean="0"/>
              <a:t>Activity</a:t>
            </a:r>
            <a:r>
              <a:rPr lang="zh-CN" altLang="en-US" dirty="0" smtClean="0"/>
              <a:t>实现跳转基本流程：</a:t>
            </a:r>
            <a:endParaRPr lang="en-US" altLang="zh-CN" dirty="0" smtClean="0"/>
          </a:p>
          <a:p>
            <a:pPr lvl="1">
              <a:spcBef>
                <a:spcPts val="1200"/>
              </a:spcBef>
              <a:spcAft>
                <a:spcPts val="600"/>
              </a:spcAft>
              <a:buFont typeface="Wingdings" panose="05000000000000000000" pitchFamily="2" charset="2"/>
              <a:buChar char="ü"/>
              <a:defRPr/>
            </a:pPr>
            <a:r>
              <a:rPr lang="zh-CN" altLang="en-US" dirty="0"/>
              <a:t>请求页面创建</a:t>
            </a:r>
            <a:r>
              <a:rPr lang="en-US" altLang="zh-CN" dirty="0"/>
              <a:t>Intent</a:t>
            </a:r>
            <a:r>
              <a:rPr lang="zh-CN" altLang="en-US" dirty="0"/>
              <a:t>对象</a:t>
            </a:r>
            <a:endParaRPr lang="en-US" altLang="zh-CN" dirty="0"/>
          </a:p>
          <a:p>
            <a:pPr lvl="1">
              <a:spcBef>
                <a:spcPts val="1200"/>
              </a:spcBef>
              <a:spcAft>
                <a:spcPts val="600"/>
              </a:spcAft>
              <a:buFont typeface="Wingdings" panose="05000000000000000000" pitchFamily="2" charset="2"/>
              <a:buChar char="ü"/>
              <a:defRPr/>
            </a:pPr>
            <a:r>
              <a:rPr lang="zh-CN" altLang="en-US" dirty="0"/>
              <a:t>请求页面发送</a:t>
            </a:r>
            <a:r>
              <a:rPr lang="en-US" altLang="zh-CN" dirty="0"/>
              <a:t>Intent</a:t>
            </a:r>
            <a:r>
              <a:rPr lang="zh-CN" altLang="en-US" dirty="0"/>
              <a:t>请求（</a:t>
            </a:r>
            <a:r>
              <a:rPr lang="zh-CN" altLang="en-US" dirty="0" smtClean="0"/>
              <a:t>可添加</a:t>
            </a:r>
            <a:r>
              <a:rPr lang="zh-CN" altLang="en-US" dirty="0"/>
              <a:t>请求参数）</a:t>
            </a:r>
            <a:endParaRPr lang="en-US" altLang="zh-CN" dirty="0"/>
          </a:p>
          <a:p>
            <a:pPr lvl="1">
              <a:spcBef>
                <a:spcPts val="1200"/>
              </a:spcBef>
              <a:spcAft>
                <a:spcPts val="600"/>
              </a:spcAft>
              <a:buFont typeface="Wingdings" panose="05000000000000000000" pitchFamily="2" charset="2"/>
              <a:buChar char="ü"/>
              <a:defRPr/>
            </a:pPr>
            <a:r>
              <a:rPr lang="zh-CN" altLang="en-US" dirty="0"/>
              <a:t>被请求页面处理请求</a:t>
            </a:r>
            <a:r>
              <a:rPr lang="zh-CN" altLang="en-US" dirty="0" smtClean="0"/>
              <a:t>消息</a:t>
            </a:r>
            <a:endParaRPr lang="en-US" altLang="zh-CN" dirty="0"/>
          </a:p>
        </p:txBody>
      </p:sp>
      <p:sp>
        <p:nvSpPr>
          <p:cNvPr id="20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spcBef>
                <a:spcPct val="20000"/>
              </a:spcBef>
              <a:buClr>
                <a:schemeClr val="accent2"/>
              </a:buClr>
              <a:buSzPct val="70000"/>
              <a:buFont typeface="Wingdings" pitchFamily="2" charset="2"/>
              <a:buNone/>
            </a:pPr>
            <a:endParaRPr lang="zh-CN" altLang="en-US"/>
          </a:p>
        </p:txBody>
      </p:sp>
    </p:spTree>
    <p:extLst>
      <p:ext uri="{BB962C8B-B14F-4D97-AF65-F5344CB8AC3E}">
        <p14:creationId xmlns:p14="http://schemas.microsoft.com/office/powerpoint/2010/main" val="1385417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229600" cy="4525963"/>
          </a:xfrm>
        </p:spPr>
        <p:txBody>
          <a:bodyPr>
            <a:normAutofit/>
          </a:bodyPr>
          <a:lstStyle/>
          <a:p>
            <a:pPr marL="0" indent="0">
              <a:buNone/>
            </a:pPr>
            <a:r>
              <a:rPr lang="zh-CN" altLang="en-US" dirty="0"/>
              <a:t>发送请求的</a:t>
            </a:r>
            <a:r>
              <a:rPr lang="en-US" altLang="zh-CN" dirty="0"/>
              <a:t>Activity</a:t>
            </a:r>
            <a:r>
              <a:rPr lang="zh-CN" altLang="en-US" dirty="0"/>
              <a:t>页面</a:t>
            </a:r>
            <a:endParaRPr lang="en-US" altLang="zh-CN" dirty="0"/>
          </a:p>
          <a:p>
            <a:pPr marL="0" indent="0">
              <a:buNone/>
            </a:pPr>
            <a:r>
              <a:rPr lang="en-US" altLang="zh-CN" sz="3000" dirty="0"/>
              <a:t>//</a:t>
            </a:r>
            <a:r>
              <a:rPr lang="zh-CN" altLang="en-US" sz="3000" dirty="0"/>
              <a:t>创建</a:t>
            </a:r>
            <a:r>
              <a:rPr lang="en-US" altLang="zh-CN" sz="3000" dirty="0"/>
              <a:t>Intent</a:t>
            </a:r>
          </a:p>
          <a:p>
            <a:pPr marL="0" indent="0">
              <a:buNone/>
            </a:pPr>
            <a:r>
              <a:rPr lang="en-US" altLang="zh-CN" dirty="0" smtClean="0"/>
              <a:t>Intent </a:t>
            </a:r>
            <a:r>
              <a:rPr lang="en-US" altLang="zh-CN" dirty="0"/>
              <a:t>i =</a:t>
            </a:r>
            <a:r>
              <a:rPr lang="en-US" altLang="zh-CN" b="1" dirty="0"/>
              <a:t>new </a:t>
            </a:r>
            <a:r>
              <a:rPr lang="en-US" altLang="zh-CN" dirty="0"/>
              <a:t>Intent</a:t>
            </a:r>
            <a:r>
              <a:rPr lang="en-US" altLang="zh-CN" dirty="0" smtClean="0"/>
              <a:t>();</a:t>
            </a:r>
          </a:p>
          <a:p>
            <a:pPr marL="0" indent="0">
              <a:buNone/>
            </a:pPr>
            <a:r>
              <a:rPr lang="en-US" altLang="zh-CN" sz="3000" dirty="0"/>
              <a:t>//</a:t>
            </a:r>
            <a:r>
              <a:rPr lang="zh-CN" altLang="en-US" sz="3000" dirty="0"/>
              <a:t>设置目的地</a:t>
            </a:r>
            <a:r>
              <a:rPr lang="en-US" altLang="zh-CN" dirty="0"/>
              <a:t/>
            </a:r>
            <a:br>
              <a:rPr lang="en-US" altLang="zh-CN" dirty="0"/>
            </a:br>
            <a:r>
              <a:rPr lang="en-US" altLang="zh-CN" dirty="0" err="1"/>
              <a:t>i.setClass</a:t>
            </a:r>
            <a:r>
              <a:rPr lang="en-US" altLang="zh-CN" dirty="0"/>
              <a:t>(MyActivity1.</a:t>
            </a:r>
            <a:r>
              <a:rPr lang="en-US" altLang="zh-CN" b="1" dirty="0"/>
              <a:t>this</a:t>
            </a:r>
            <a:r>
              <a:rPr lang="en-US" altLang="zh-CN" dirty="0"/>
              <a:t>,MyActivity2.</a:t>
            </a:r>
            <a:r>
              <a:rPr lang="en-US" altLang="zh-CN" b="1" dirty="0"/>
              <a:t>class</a:t>
            </a:r>
            <a:r>
              <a:rPr lang="en-US" altLang="zh-CN" dirty="0" smtClean="0"/>
              <a:t>);</a:t>
            </a:r>
          </a:p>
          <a:p>
            <a:pPr marL="0" indent="0">
              <a:buNone/>
            </a:pPr>
            <a:r>
              <a:rPr lang="en-US" altLang="zh-CN" sz="3000" dirty="0"/>
              <a:t>//</a:t>
            </a:r>
            <a:r>
              <a:rPr lang="zh-CN" altLang="en-US" sz="3000" dirty="0"/>
              <a:t>发送请求</a:t>
            </a:r>
            <a:endParaRPr lang="en-US" altLang="zh-CN" sz="3000" dirty="0"/>
          </a:p>
          <a:p>
            <a:pPr marL="0" indent="0">
              <a:buNone/>
            </a:pPr>
            <a:r>
              <a:rPr lang="en-US" altLang="zh-CN" dirty="0" err="1" smtClean="0"/>
              <a:t>startActivity</a:t>
            </a:r>
            <a:r>
              <a:rPr lang="en-US" altLang="zh-CN" dirty="0" smtClean="0"/>
              <a:t>(i</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Activity</a:t>
            </a:r>
            <a:r>
              <a:rPr lang="zh-CN" altLang="en-US" dirty="0"/>
              <a:t>跳</a:t>
            </a:r>
            <a:r>
              <a:rPr lang="zh-CN" altLang="en-US" dirty="0" smtClean="0"/>
              <a:t>转实例（不带参数）</a:t>
            </a:r>
            <a:endParaRPr lang="zh-CN" altLang="en-US" dirty="0"/>
          </a:p>
        </p:txBody>
      </p:sp>
    </p:spTree>
    <p:extLst>
      <p:ext uri="{BB962C8B-B14F-4D97-AF65-F5344CB8AC3E}">
        <p14:creationId xmlns:p14="http://schemas.microsoft.com/office/powerpoint/2010/main" val="30241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268760"/>
            <a:ext cx="8229600" cy="4680520"/>
          </a:xfrm>
        </p:spPr>
        <p:txBody>
          <a:bodyPr>
            <a:normAutofit fontScale="92500" lnSpcReduction="20000"/>
          </a:bodyPr>
          <a:lstStyle/>
          <a:p>
            <a:pPr marL="0" indent="0">
              <a:buNone/>
            </a:pPr>
            <a:r>
              <a:rPr lang="zh-CN" altLang="en-US" dirty="0"/>
              <a:t>发送请求的</a:t>
            </a:r>
            <a:r>
              <a:rPr lang="en-US" altLang="zh-CN" dirty="0"/>
              <a:t>Activity</a:t>
            </a:r>
            <a:r>
              <a:rPr lang="zh-CN" altLang="en-US" dirty="0"/>
              <a:t>页面</a:t>
            </a:r>
            <a:endParaRPr lang="en-US" altLang="zh-CN" dirty="0"/>
          </a:p>
          <a:p>
            <a:pPr marL="0" indent="0">
              <a:buNone/>
            </a:pPr>
            <a:r>
              <a:rPr lang="en-US" altLang="zh-CN" dirty="0"/>
              <a:t>//</a:t>
            </a:r>
            <a:r>
              <a:rPr lang="zh-CN" altLang="en-US" dirty="0"/>
              <a:t>创建</a:t>
            </a:r>
            <a:r>
              <a:rPr lang="en-US" altLang="zh-CN" dirty="0"/>
              <a:t>Intent</a:t>
            </a:r>
          </a:p>
          <a:p>
            <a:pPr marL="0" indent="0">
              <a:buNone/>
            </a:pPr>
            <a:r>
              <a:rPr lang="en-US" altLang="zh-CN" dirty="0" smtClean="0"/>
              <a:t>Intent </a:t>
            </a:r>
            <a:r>
              <a:rPr lang="en-US" altLang="zh-CN" dirty="0"/>
              <a:t>i =</a:t>
            </a:r>
            <a:r>
              <a:rPr lang="en-US" altLang="zh-CN" b="1" dirty="0"/>
              <a:t>new </a:t>
            </a:r>
            <a:r>
              <a:rPr lang="en-US" altLang="zh-CN" dirty="0"/>
              <a:t>Intent</a:t>
            </a:r>
            <a:r>
              <a:rPr lang="en-US" altLang="zh-CN" dirty="0" smtClean="0"/>
              <a:t>();</a:t>
            </a:r>
          </a:p>
          <a:p>
            <a:pPr marL="0" indent="0">
              <a:buNone/>
            </a:pPr>
            <a:r>
              <a:rPr lang="en-US" altLang="zh-CN" dirty="0"/>
              <a:t>//</a:t>
            </a:r>
            <a:r>
              <a:rPr lang="zh-CN" altLang="en-US" dirty="0"/>
              <a:t>设置目的地</a:t>
            </a:r>
            <a:r>
              <a:rPr lang="en-US" altLang="zh-CN" dirty="0"/>
              <a:t/>
            </a:r>
            <a:br>
              <a:rPr lang="en-US" altLang="zh-CN" dirty="0"/>
            </a:br>
            <a:r>
              <a:rPr lang="en-US" altLang="zh-CN" dirty="0" err="1"/>
              <a:t>i.setClass</a:t>
            </a:r>
            <a:r>
              <a:rPr lang="en-US" altLang="zh-CN" dirty="0"/>
              <a:t>(MyActivity1.</a:t>
            </a:r>
            <a:r>
              <a:rPr lang="en-US" altLang="zh-CN" b="1" dirty="0"/>
              <a:t>this</a:t>
            </a:r>
            <a:r>
              <a:rPr lang="en-US" altLang="zh-CN" dirty="0"/>
              <a:t>,MyActivity2.</a:t>
            </a:r>
            <a:r>
              <a:rPr lang="en-US" altLang="zh-CN" b="1" dirty="0"/>
              <a:t>class</a:t>
            </a:r>
            <a:r>
              <a:rPr lang="en-US" altLang="zh-CN" dirty="0" smtClean="0"/>
              <a:t>);</a:t>
            </a:r>
          </a:p>
          <a:p>
            <a:pPr marL="0" indent="0">
              <a:buNone/>
            </a:pPr>
            <a:r>
              <a:rPr lang="en-US" altLang="zh-CN" dirty="0"/>
              <a:t>//</a:t>
            </a:r>
            <a:r>
              <a:rPr lang="zh-CN" altLang="en-US" dirty="0"/>
              <a:t>指定参数</a:t>
            </a:r>
            <a:endParaRPr lang="en-US" altLang="zh-CN" dirty="0"/>
          </a:p>
          <a:p>
            <a:pPr marL="0" indent="0">
              <a:buNone/>
            </a:pPr>
            <a:r>
              <a:rPr lang="en-US" altLang="zh-CN" dirty="0" err="1"/>
              <a:t>i.putExtra</a:t>
            </a:r>
            <a:r>
              <a:rPr lang="en-US" altLang="zh-CN" dirty="0"/>
              <a:t>(</a:t>
            </a:r>
            <a:r>
              <a:rPr lang="en-US" altLang="zh-CN" b="1" dirty="0"/>
              <a:t>"</a:t>
            </a:r>
            <a:r>
              <a:rPr lang="en-US" altLang="zh-CN" b="1" dirty="0" err="1"/>
              <a:t>uname</a:t>
            </a:r>
            <a:r>
              <a:rPr lang="en-US" altLang="zh-CN" b="1" dirty="0"/>
              <a:t>"</a:t>
            </a:r>
            <a:r>
              <a:rPr lang="en-US" altLang="zh-CN" dirty="0"/>
              <a:t>,</a:t>
            </a:r>
            <a:r>
              <a:rPr lang="en-US" altLang="zh-CN" b="1" dirty="0" err="1"/>
              <a:t>et</a:t>
            </a:r>
            <a:r>
              <a:rPr lang="en-US" altLang="zh-CN" dirty="0" err="1"/>
              <a:t>.getText</a:t>
            </a:r>
            <a:r>
              <a:rPr lang="en-US" altLang="zh-CN" dirty="0"/>
              <a:t>().</a:t>
            </a:r>
            <a:r>
              <a:rPr lang="en-US" altLang="zh-CN" dirty="0" err="1"/>
              <a:t>toString</a:t>
            </a:r>
            <a:r>
              <a:rPr lang="en-US" altLang="zh-CN" dirty="0"/>
              <a:t>());</a:t>
            </a:r>
            <a:endParaRPr lang="en-US" altLang="zh-CN" dirty="0" smtClean="0"/>
          </a:p>
          <a:p>
            <a:pPr marL="0" indent="0">
              <a:buNone/>
            </a:pPr>
            <a:r>
              <a:rPr lang="en-US" altLang="zh-CN" dirty="0"/>
              <a:t>//</a:t>
            </a:r>
            <a:r>
              <a:rPr lang="zh-CN" altLang="en-US" dirty="0"/>
              <a:t>发送请求</a:t>
            </a:r>
            <a:endParaRPr lang="en-US" altLang="zh-CN" dirty="0"/>
          </a:p>
          <a:p>
            <a:pPr marL="0" indent="0">
              <a:buNone/>
            </a:pPr>
            <a:r>
              <a:rPr lang="en-US" altLang="zh-CN" dirty="0" err="1" smtClean="0"/>
              <a:t>startActivity</a:t>
            </a:r>
            <a:r>
              <a:rPr lang="en-US" altLang="zh-CN" dirty="0" smtClean="0"/>
              <a:t>(i);</a:t>
            </a:r>
          </a:p>
          <a:p>
            <a:pPr marL="0" indent="0">
              <a:buNone/>
            </a:pPr>
            <a:r>
              <a:rPr lang="zh-CN" altLang="en-US" dirty="0" smtClean="0"/>
              <a:t>如果是复杂的数据可以用</a:t>
            </a:r>
            <a:r>
              <a:rPr lang="en-US" altLang="zh-CN" dirty="0"/>
              <a:t>Bundle</a:t>
            </a:r>
            <a:r>
              <a:rPr lang="zh-CN" altLang="en-US" dirty="0" smtClean="0"/>
              <a:t>对象进行处理。</a:t>
            </a:r>
            <a:endParaRPr lang="zh-CN" altLang="en-US" dirty="0"/>
          </a:p>
        </p:txBody>
      </p:sp>
      <p:sp>
        <p:nvSpPr>
          <p:cNvPr id="3" name="标题 2"/>
          <p:cNvSpPr>
            <a:spLocks noGrp="1"/>
          </p:cNvSpPr>
          <p:nvPr>
            <p:ph type="title"/>
          </p:nvPr>
        </p:nvSpPr>
        <p:spPr/>
        <p:txBody>
          <a:bodyPr/>
          <a:lstStyle/>
          <a:p>
            <a:r>
              <a:rPr lang="en-US" altLang="zh-CN" dirty="0"/>
              <a:t>Activity</a:t>
            </a:r>
            <a:r>
              <a:rPr lang="zh-CN" altLang="en-US" dirty="0"/>
              <a:t>跳</a:t>
            </a:r>
            <a:r>
              <a:rPr lang="zh-CN" altLang="en-US" dirty="0" smtClean="0"/>
              <a:t>转实例（带参数）</a:t>
            </a:r>
            <a:endParaRPr lang="zh-CN" altLang="en-US" dirty="0"/>
          </a:p>
        </p:txBody>
      </p:sp>
    </p:spTree>
    <p:extLst>
      <p:ext uri="{BB962C8B-B14F-4D97-AF65-F5344CB8AC3E}">
        <p14:creationId xmlns:p14="http://schemas.microsoft.com/office/powerpoint/2010/main" val="4011074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Activity</a:t>
            </a:r>
            <a:r>
              <a:rPr lang="zh-CN" altLang="en-US" dirty="0"/>
              <a:t>跳转（被请求页面处理请求）</a:t>
            </a:r>
          </a:p>
        </p:txBody>
      </p:sp>
      <p:sp>
        <p:nvSpPr>
          <p:cNvPr id="3" name="内容占位符 2"/>
          <p:cNvSpPr>
            <a:spLocks noGrp="1"/>
          </p:cNvSpPr>
          <p:nvPr>
            <p:ph idx="1"/>
          </p:nvPr>
        </p:nvSpPr>
        <p:spPr>
          <a:xfrm>
            <a:off x="467544" y="1124744"/>
            <a:ext cx="8229600" cy="4525963"/>
          </a:xfrm>
        </p:spPr>
        <p:txBody>
          <a:bodyPr>
            <a:normAutofit/>
          </a:bodyPr>
          <a:lstStyle/>
          <a:p>
            <a:pPr marL="0" indent="-400050">
              <a:spcAft>
                <a:spcPts val="600"/>
              </a:spcAft>
            </a:pPr>
            <a:r>
              <a:rPr lang="zh-CN" altLang="en-US" dirty="0" smtClean="0"/>
              <a:t>被请求的</a:t>
            </a:r>
            <a:r>
              <a:rPr lang="en-US" altLang="zh-CN" dirty="0" smtClean="0"/>
              <a:t>Activity</a:t>
            </a:r>
            <a:r>
              <a:rPr lang="zh-CN" altLang="en-US" dirty="0" smtClean="0"/>
              <a:t>页面</a:t>
            </a:r>
            <a:endParaRPr lang="en-US" altLang="zh-CN" dirty="0" smtClean="0"/>
          </a:p>
          <a:p>
            <a:pPr lvl="1">
              <a:spcBef>
                <a:spcPts val="600"/>
              </a:spcBef>
              <a:spcAft>
                <a:spcPts val="600"/>
              </a:spcAft>
              <a:buFont typeface="Wingdings" panose="05000000000000000000" pitchFamily="2" charset="2"/>
              <a:buChar char="ü"/>
              <a:defRPr/>
            </a:pPr>
            <a:r>
              <a:rPr lang="zh-CN" altLang="en-US" dirty="0"/>
              <a:t>获得</a:t>
            </a:r>
            <a:r>
              <a:rPr lang="en-US" altLang="zh-CN" dirty="0"/>
              <a:t>Intent</a:t>
            </a:r>
            <a:r>
              <a:rPr lang="zh-CN" altLang="en-US" dirty="0"/>
              <a:t>对象（请求对象）：</a:t>
            </a:r>
            <a:endParaRPr lang="en-US" altLang="zh-CN" dirty="0"/>
          </a:p>
          <a:p>
            <a:pPr lvl="2">
              <a:spcBef>
                <a:spcPts val="600"/>
              </a:spcBef>
              <a:spcAft>
                <a:spcPts val="600"/>
              </a:spcAft>
              <a:defRPr/>
            </a:pPr>
            <a:r>
              <a:rPr lang="en-US" altLang="zh-CN" dirty="0"/>
              <a:t>Intent i =</a:t>
            </a:r>
            <a:r>
              <a:rPr lang="en-US" altLang="zh-CN" dirty="0" err="1"/>
              <a:t>getIntent</a:t>
            </a:r>
            <a:r>
              <a:rPr lang="en-US" altLang="zh-CN" dirty="0" smtClean="0"/>
              <a:t>();</a:t>
            </a:r>
          </a:p>
          <a:p>
            <a:pPr lvl="1">
              <a:spcBef>
                <a:spcPts val="600"/>
              </a:spcBef>
              <a:spcAft>
                <a:spcPts val="600"/>
              </a:spcAft>
              <a:buFont typeface="Wingdings" panose="05000000000000000000" pitchFamily="2" charset="2"/>
              <a:buChar char="ü"/>
              <a:defRPr/>
            </a:pPr>
            <a:r>
              <a:rPr lang="zh-CN" altLang="en-US" dirty="0"/>
              <a:t>获得请求参数：</a:t>
            </a:r>
            <a:endParaRPr lang="en-US" altLang="zh-CN" dirty="0"/>
          </a:p>
          <a:p>
            <a:pPr marL="457200" lvl="1" indent="0">
              <a:spcBef>
                <a:spcPts val="600"/>
              </a:spcBef>
              <a:spcAft>
                <a:spcPts val="600"/>
              </a:spcAft>
              <a:buNone/>
              <a:defRPr/>
            </a:pPr>
            <a:r>
              <a:rPr lang="en-US" altLang="zh-CN" dirty="0"/>
              <a:t>String name= </a:t>
            </a:r>
            <a:r>
              <a:rPr lang="en-US" altLang="zh-CN" dirty="0" err="1"/>
              <a:t>i.getStringExtra</a:t>
            </a:r>
            <a:r>
              <a:rPr lang="en-US" altLang="zh-CN" dirty="0"/>
              <a:t>(</a:t>
            </a:r>
            <a:r>
              <a:rPr lang="en-US" altLang="zh-CN" b="1" dirty="0"/>
              <a:t>"</a:t>
            </a:r>
            <a:r>
              <a:rPr lang="en-US" altLang="zh-CN" b="1" dirty="0" err="1"/>
              <a:t>uname</a:t>
            </a:r>
            <a:r>
              <a:rPr lang="en-US" altLang="zh-CN" b="1" dirty="0" smtClean="0"/>
              <a:t>"</a:t>
            </a:r>
            <a:r>
              <a:rPr lang="en-US" altLang="zh-CN" dirty="0" smtClean="0"/>
              <a:t>);</a:t>
            </a:r>
          </a:p>
          <a:p>
            <a:pPr marL="457200" lvl="1" indent="0">
              <a:spcBef>
                <a:spcPts val="600"/>
              </a:spcBef>
              <a:spcAft>
                <a:spcPts val="600"/>
              </a:spcAft>
              <a:buNone/>
              <a:defRPr/>
            </a:pPr>
            <a:r>
              <a:rPr lang="en-US" altLang="zh-CN" dirty="0" err="1" smtClean="0"/>
              <a:t>TextView</a:t>
            </a:r>
            <a:r>
              <a:rPr lang="en-US" altLang="zh-CN" dirty="0" smtClean="0"/>
              <a:t> </a:t>
            </a:r>
            <a:r>
              <a:rPr lang="en-US" altLang="zh-CN" dirty="0" err="1"/>
              <a:t>tv</a:t>
            </a:r>
            <a:r>
              <a:rPr lang="en-US" altLang="zh-CN" dirty="0"/>
              <a:t> = (</a:t>
            </a:r>
            <a:r>
              <a:rPr lang="en-US" altLang="zh-CN" dirty="0" err="1"/>
              <a:t>TextView</a:t>
            </a:r>
            <a:r>
              <a:rPr lang="en-US" altLang="zh-CN" dirty="0"/>
              <a:t>) </a:t>
            </a:r>
            <a:r>
              <a:rPr lang="en-US" altLang="zh-CN" dirty="0" err="1"/>
              <a:t>findViewById</a:t>
            </a:r>
            <a:r>
              <a:rPr lang="en-US" altLang="zh-CN" dirty="0"/>
              <a:t>(</a:t>
            </a:r>
            <a:r>
              <a:rPr lang="en-US" altLang="zh-CN" dirty="0" err="1"/>
              <a:t>R.id.</a:t>
            </a:r>
            <a:r>
              <a:rPr lang="en-US" altLang="zh-CN" b="1" i="1" dirty="0" err="1"/>
              <a:t>textView</a:t>
            </a:r>
            <a:r>
              <a:rPr lang="en-US" altLang="zh-CN" dirty="0"/>
              <a:t>);</a:t>
            </a:r>
            <a:br>
              <a:rPr lang="en-US" altLang="zh-CN" dirty="0"/>
            </a:br>
            <a:r>
              <a:rPr lang="en-US" altLang="zh-CN" dirty="0"/>
              <a:t> </a:t>
            </a:r>
            <a:r>
              <a:rPr lang="en-US" altLang="zh-CN" dirty="0" err="1"/>
              <a:t>tv.setText</a:t>
            </a:r>
            <a:r>
              <a:rPr lang="en-US" altLang="zh-CN" dirty="0"/>
              <a:t>(name);</a:t>
            </a:r>
          </a:p>
        </p:txBody>
      </p:sp>
    </p:spTree>
    <p:extLst>
      <p:ext uri="{BB962C8B-B14F-4D97-AF65-F5344CB8AC3E}">
        <p14:creationId xmlns:p14="http://schemas.microsoft.com/office/powerpoint/2010/main" val="16470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1623</TotalTime>
  <Words>1406</Words>
  <Application>Microsoft Office PowerPoint</Application>
  <PresentationFormat>全屏显示(4:3)</PresentationFormat>
  <Paragraphs>153</Paragraphs>
  <Slides>24</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moban</vt:lpstr>
      <vt:lpstr>Visio</vt:lpstr>
      <vt:lpstr>Android App的开发</vt:lpstr>
      <vt:lpstr>本章大纲</vt:lpstr>
      <vt:lpstr>Activity</vt:lpstr>
      <vt:lpstr>Activity活动栈</vt:lpstr>
      <vt:lpstr>创建新的Activity</vt:lpstr>
      <vt:lpstr>Activity跳转</vt:lpstr>
      <vt:lpstr>Activity跳转实例（不带参数）</vt:lpstr>
      <vt:lpstr>Activity跳转实例（带参数）</vt:lpstr>
      <vt:lpstr>Activity跳转（被请求页面处理请求）</vt:lpstr>
      <vt:lpstr>Activity状态</vt:lpstr>
      <vt:lpstr>Activity活动状态之间的切换</vt:lpstr>
      <vt:lpstr>Activity生命周期</vt:lpstr>
      <vt:lpstr>本章大纲</vt:lpstr>
      <vt:lpstr>Service 介绍</vt:lpstr>
      <vt:lpstr>Service 声明周期</vt:lpstr>
      <vt:lpstr>Service实例</vt:lpstr>
      <vt:lpstr>本章大纲</vt:lpstr>
      <vt:lpstr>BroadcastReceiver</vt:lpstr>
      <vt:lpstr>BroadcastReceiver的创建步骤</vt:lpstr>
      <vt:lpstr>PowerPoint 演示文稿</vt:lpstr>
      <vt:lpstr>BroadcastReceiver生命周期</vt:lpstr>
      <vt:lpstr>本章大纲</vt:lpstr>
      <vt:lpstr>ContentProvider介绍</vt:lpstr>
      <vt:lpstr>ContentProvider实例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第一个Robotium实例</dc:title>
  <dc:creator>admin</dc:creator>
  <cp:lastModifiedBy>admin</cp:lastModifiedBy>
  <cp:revision>102</cp:revision>
  <dcterms:created xsi:type="dcterms:W3CDTF">2017-02-07T01:40:07Z</dcterms:created>
  <dcterms:modified xsi:type="dcterms:W3CDTF">2017-02-27T09:37:34Z</dcterms:modified>
</cp:coreProperties>
</file>