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57" r:id="rId4"/>
    <p:sldId id="258" r:id="rId5"/>
    <p:sldId id="260" r:id="rId6"/>
    <p:sldId id="261" r:id="rId7"/>
    <p:sldId id="270" r:id="rId8"/>
    <p:sldId id="268" r:id="rId9"/>
    <p:sldId id="262" r:id="rId10"/>
    <p:sldId id="283" r:id="rId11"/>
    <p:sldId id="264" r:id="rId12"/>
    <p:sldId id="281" r:id="rId13"/>
    <p:sldId id="265" r:id="rId14"/>
    <p:sldId id="266" r:id="rId15"/>
    <p:sldId id="273" r:id="rId16"/>
    <p:sldId id="274" r:id="rId17"/>
    <p:sldId id="276" r:id="rId18"/>
    <p:sldId id="278" r:id="rId19"/>
    <p:sldId id="277" r:id="rId20"/>
    <p:sldId id="286" r:id="rId21"/>
    <p:sldId id="287" r:id="rId22"/>
    <p:sldId id="282" r:id="rId23"/>
    <p:sldId id="279" r:id="rId24"/>
    <p:sldId id="28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2" autoAdjust="0"/>
    <p:restoredTop sz="90221" autoAdjust="0"/>
  </p:normalViewPr>
  <p:slideViewPr>
    <p:cSldViewPr>
      <p:cViewPr varScale="1">
        <p:scale>
          <a:sx n="64" d="100"/>
          <a:sy n="64" d="100"/>
        </p:scale>
        <p:origin x="-12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2017/4/10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官方更新慢，应用少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MonkeyRunner</a:t>
            </a:r>
            <a:r>
              <a:rPr lang="zh-CN" altLang="en-US" dirty="0" smtClean="0"/>
              <a:t>是一个</a:t>
            </a:r>
            <a:r>
              <a:rPr lang="en-US" altLang="zh-CN" dirty="0" smtClean="0"/>
              <a:t>CS(</a:t>
            </a:r>
            <a:r>
              <a:rPr lang="zh-CN" altLang="en-US" dirty="0" smtClean="0"/>
              <a:t>客户端－服务器</a:t>
            </a:r>
            <a:r>
              <a:rPr lang="en-US" altLang="zh-CN" dirty="0" smtClean="0"/>
              <a:t>)</a:t>
            </a:r>
            <a:r>
              <a:rPr lang="zh-CN" altLang="en-US" dirty="0" smtClean="0"/>
              <a:t>架构的框架，主要的代码控制逻辑是在</a:t>
            </a:r>
            <a:r>
              <a:rPr lang="en-US" altLang="zh-CN" dirty="0" smtClean="0"/>
              <a:t>PC</a:t>
            </a:r>
            <a:r>
              <a:rPr lang="zh-CN" altLang="en-US" dirty="0" smtClean="0"/>
              <a:t>端作为客户端来运行的；但客户端需要驱动运行在目标 </a:t>
            </a:r>
            <a:r>
              <a:rPr lang="en-US" altLang="zh-CN" dirty="0" smtClean="0"/>
              <a:t>Android</a:t>
            </a:r>
            <a:r>
              <a:rPr lang="zh-CN" altLang="en-US" dirty="0" smtClean="0"/>
              <a:t>系统的服务器端来做事情，比如驱动</a:t>
            </a:r>
            <a:r>
              <a:rPr lang="en-US" altLang="zh-CN" dirty="0" smtClean="0"/>
              <a:t>Monkey</a:t>
            </a:r>
            <a:r>
              <a:rPr lang="zh-CN" altLang="en-US" dirty="0" smtClean="0"/>
              <a:t>服务去调用对应的</a:t>
            </a:r>
            <a:r>
              <a:rPr lang="en-US" altLang="zh-CN" dirty="0" smtClean="0"/>
              <a:t>Android</a:t>
            </a:r>
            <a:r>
              <a:rPr lang="zh-CN" altLang="en-US" dirty="0" smtClean="0"/>
              <a:t>服务去注入事件以实现点击等操作功能。服务器端和客户端的通 信是通过</a:t>
            </a:r>
            <a:r>
              <a:rPr lang="en-US" altLang="zh-CN" dirty="0" smtClean="0"/>
              <a:t>Socket</a:t>
            </a:r>
            <a:r>
              <a:rPr lang="zh-CN" altLang="en-US" dirty="0" smtClean="0"/>
              <a:t>来实现的，而</a:t>
            </a:r>
            <a:r>
              <a:rPr lang="en-US" altLang="zh-CN" dirty="0" smtClean="0"/>
              <a:t>Socket</a:t>
            </a:r>
            <a:r>
              <a:rPr lang="zh-CN" altLang="en-US" dirty="0" smtClean="0"/>
              <a:t>又分为基于</a:t>
            </a:r>
            <a:r>
              <a:rPr lang="en-US" altLang="zh-CN" dirty="0" smtClean="0"/>
              <a:t>USB</a:t>
            </a:r>
            <a:r>
              <a:rPr lang="zh-CN" altLang="en-US" dirty="0" smtClean="0"/>
              <a:t>通信协议和</a:t>
            </a:r>
            <a:r>
              <a:rPr lang="en-US" altLang="zh-CN" dirty="0" smtClean="0"/>
              <a:t>TCP</a:t>
            </a:r>
            <a:r>
              <a:rPr lang="zh-CN" altLang="en-US" dirty="0" smtClean="0"/>
              <a:t>通信协议的，也就是说用户既可以通过 </a:t>
            </a:r>
            <a:r>
              <a:rPr lang="en-US" altLang="zh-CN" dirty="0" smtClean="0"/>
              <a:t>USB</a:t>
            </a:r>
            <a:r>
              <a:rPr lang="zh-CN" altLang="en-US" dirty="0" smtClean="0"/>
              <a:t>线直接连接主机和</a:t>
            </a:r>
            <a:r>
              <a:rPr lang="en-US" altLang="zh-CN" dirty="0" smtClean="0"/>
              <a:t>Android</a:t>
            </a:r>
            <a:r>
              <a:rPr lang="zh-CN" altLang="en-US" dirty="0" smtClean="0"/>
              <a:t>目标机器；也可以通过网络使用</a:t>
            </a:r>
            <a:r>
              <a:rPr lang="en-US" altLang="zh-CN" dirty="0" smtClean="0"/>
              <a:t>TCP</a:t>
            </a:r>
            <a:r>
              <a:rPr lang="zh-CN" altLang="en-US" dirty="0" smtClean="0"/>
              <a:t>协议来连接主机和 </a:t>
            </a:r>
            <a:r>
              <a:rPr lang="en-US" altLang="zh-CN" dirty="0" smtClean="0"/>
              <a:t>Android</a:t>
            </a:r>
            <a:r>
              <a:rPr lang="zh-CN" altLang="en-US" dirty="0" smtClean="0"/>
              <a:t>目标机器</a:t>
            </a:r>
            <a:r>
              <a:rPr lang="en-US" altLang="zh-CN" dirty="0" smtClean="0"/>
              <a:t>(</a:t>
            </a:r>
            <a:r>
              <a:rPr lang="zh-CN" altLang="en-US" dirty="0" smtClean="0"/>
              <a:t>使用命令</a:t>
            </a:r>
            <a:r>
              <a:rPr lang="en-US" altLang="zh-CN" dirty="0" smtClean="0"/>
              <a:t>:</a:t>
            </a:r>
            <a:r>
              <a:rPr lang="en-US" altLang="zh-CN" dirty="0" err="1" smtClean="0"/>
              <a:t>adb</a:t>
            </a:r>
            <a:r>
              <a:rPr lang="en-US" altLang="zh-CN" dirty="0" smtClean="0"/>
              <a:t> connect IP)</a:t>
            </a:r>
            <a:r>
              <a:rPr lang="zh-CN" altLang="en-US" dirty="0" smtClean="0"/>
              <a:t>。但注意客户端并不会直接连接</a:t>
            </a:r>
            <a:r>
              <a:rPr lang="en-US" altLang="zh-CN" dirty="0" smtClean="0"/>
              <a:t>Android</a:t>
            </a:r>
            <a:r>
              <a:rPr lang="zh-CN" altLang="en-US" dirty="0" smtClean="0"/>
              <a:t>目标设备端中各个服务正在监听的端口，而是连接主机端和该端口对应的转发端口，只要连接上转发端口，所有发向该端口的数据都会直接转发给</a:t>
            </a:r>
            <a:r>
              <a:rPr lang="en-US" altLang="zh-CN" dirty="0" smtClean="0"/>
              <a:t>Android</a:t>
            </a:r>
            <a:r>
              <a:rPr lang="zh-CN" altLang="en-US" dirty="0" smtClean="0"/>
              <a:t>目标机器端对应的服务监听的端口。</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10</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可以直接问开发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13</a:t>
            </a:fld>
            <a:endParaRPr lang="zh-CN" altLang="en-US"/>
          </a:p>
        </p:txBody>
      </p:sp>
    </p:spTree>
    <p:extLst>
      <p:ext uri="{BB962C8B-B14F-4D97-AF65-F5344CB8AC3E}">
        <p14:creationId xmlns:p14="http://schemas.microsoft.com/office/powerpoint/2010/main" val="96884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818866"/>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81328"/>
            <a:ext cx="1845146" cy="354435"/>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276872"/>
            <a:ext cx="7772400" cy="1470025"/>
          </a:xfrm>
        </p:spPr>
        <p:txBody>
          <a:bodyPr/>
          <a:lstStyle/>
          <a:p>
            <a:r>
              <a:rPr lang="en-US" altLang="zh-CN" dirty="0" err="1" smtClean="0"/>
              <a:t>MonkeyRunner</a:t>
            </a:r>
            <a:r>
              <a:rPr lang="zh-CN" altLang="en-US" dirty="0" smtClean="0"/>
              <a:t>工具</a:t>
            </a:r>
            <a:r>
              <a:rPr lang="zh-CN" altLang="en-US" dirty="0"/>
              <a:t>使用</a:t>
            </a:r>
          </a:p>
        </p:txBody>
      </p:sp>
    </p:spTree>
    <p:extLst>
      <p:ext uri="{BB962C8B-B14F-4D97-AF65-F5344CB8AC3E}">
        <p14:creationId xmlns:p14="http://schemas.microsoft.com/office/powerpoint/2010/main" val="16606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MonkeyRunner</a:t>
            </a:r>
            <a:r>
              <a:rPr lang="zh-CN" altLang="en-US" dirty="0"/>
              <a:t>介绍</a:t>
            </a:r>
            <a:endParaRPr lang="en-US" altLang="zh-CN" dirty="0"/>
          </a:p>
          <a:p>
            <a:r>
              <a:rPr lang="zh-CN" altLang="en-US" dirty="0">
                <a:latin typeface="华文楷体" panose="02010600040101010101" pitchFamily="2" charset="-122"/>
                <a:ea typeface="华文楷体" panose="02010600040101010101" pitchFamily="2" charset="-122"/>
              </a:rPr>
              <a:t>环境</a:t>
            </a:r>
            <a:r>
              <a:rPr lang="zh-CN" altLang="en-US" dirty="0" smtClean="0">
                <a:latin typeface="华文楷体" panose="02010600040101010101" pitchFamily="2" charset="-122"/>
                <a:ea typeface="华文楷体" panose="02010600040101010101" pitchFamily="2" charset="-122"/>
              </a:rPr>
              <a:t>搭建</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solidFill>
                  <a:srgbClr val="FF0000"/>
                </a:solidFill>
                <a:latin typeface="华文楷体" panose="02010600040101010101" pitchFamily="2" charset="-122"/>
                <a:ea typeface="华文楷体" panose="02010600040101010101" pitchFamily="2" charset="-122"/>
              </a:rPr>
              <a:t>MonkeyRunner</a:t>
            </a:r>
            <a:r>
              <a:rPr lang="zh-CN" altLang="en-US" dirty="0" smtClean="0">
                <a:solidFill>
                  <a:srgbClr val="FF0000"/>
                </a:solidFill>
                <a:latin typeface="华文楷体" panose="02010600040101010101" pitchFamily="2" charset="-122"/>
                <a:ea typeface="华文楷体" panose="02010600040101010101" pitchFamily="2" charset="-122"/>
              </a:rPr>
              <a:t>实战</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smtClean="0"/>
              <a:t>录制与回放</a:t>
            </a:r>
            <a:endParaRPr lang="zh-CN" altLang="en-US"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780451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安装包</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apk</a:t>
            </a:r>
            <a:r>
              <a:rPr lang="zh-CN" altLang="en-US" sz="2400" dirty="0">
                <a:latin typeface="华文楷体" panose="02010600040101010101" pitchFamily="2" charset="-122"/>
                <a:ea typeface="华文楷体" panose="02010600040101010101" pitchFamily="2" charset="-122"/>
              </a:rPr>
              <a:t>放到指定目录</a:t>
            </a:r>
            <a:r>
              <a:rPr lang="en-US" altLang="zh-CN" sz="2400" dirty="0">
                <a:latin typeface="华文楷体" panose="02010600040101010101" pitchFamily="2" charset="-122"/>
                <a:ea typeface="华文楷体" panose="02010600040101010101" pitchFamily="2" charset="-122"/>
              </a:rPr>
              <a:t>Demo</a:t>
            </a:r>
            <a:r>
              <a:rPr lang="zh-CN" altLang="en-US" sz="2400" dirty="0">
                <a:latin typeface="华文楷体" panose="02010600040101010101" pitchFamily="2" charset="-122"/>
                <a:ea typeface="华文楷体" panose="02010600040101010101" pitchFamily="2" charset="-122"/>
              </a:rPr>
              <a:t>下</a:t>
            </a: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新建</a:t>
            </a:r>
            <a:r>
              <a:rPr lang="en-US" altLang="zh-CN" sz="2400" dirty="0" smtClean="0"/>
              <a:t>m</a:t>
            </a:r>
            <a:r>
              <a:rPr lang="en-US" altLang="zh-CN" sz="2400" dirty="0" smtClean="0">
                <a:latin typeface="华文楷体" panose="02010600040101010101" pitchFamily="2" charset="-122"/>
                <a:ea typeface="华文楷体" panose="02010600040101010101" pitchFamily="2" charset="-122"/>
              </a:rPr>
              <a:t>onkeyrunnerDemo.py</a:t>
            </a: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在</a:t>
            </a:r>
            <a:r>
              <a:rPr lang="en-US" altLang="zh-CN" sz="2400" dirty="0" err="1">
                <a:latin typeface="华文楷体" panose="02010600040101010101" pitchFamily="2" charset="-122"/>
                <a:ea typeface="华文楷体" panose="02010600040101010101" pitchFamily="2" charset="-122"/>
              </a:rPr>
              <a:t>cmd</a:t>
            </a:r>
            <a:r>
              <a:rPr lang="zh-CN" altLang="en-US" sz="2400" dirty="0">
                <a:latin typeface="华文楷体" panose="02010600040101010101" pitchFamily="2" charset="-122"/>
                <a:ea typeface="华文楷体" panose="02010600040101010101" pitchFamily="2" charset="-122"/>
              </a:rPr>
              <a:t>中</a:t>
            </a:r>
            <a:r>
              <a:rPr lang="zh-CN" altLang="en-US" sz="2400" dirty="0" smtClean="0">
                <a:latin typeface="华文楷体" panose="02010600040101010101" pitchFamily="2" charset="-122"/>
                <a:ea typeface="华文楷体" panose="02010600040101010101" pitchFamily="2" charset="-122"/>
              </a:rPr>
              <a:t>执行</a:t>
            </a:r>
            <a:r>
              <a:rPr lang="en-US" altLang="zh-CN" sz="2400" dirty="0" err="1" smtClean="0"/>
              <a:t>m</a:t>
            </a:r>
            <a:r>
              <a:rPr lang="en-US" altLang="zh-CN" sz="2400" dirty="0" err="1" smtClean="0">
                <a:latin typeface="华文楷体" panose="02010600040101010101" pitchFamily="2" charset="-122"/>
                <a:ea typeface="华文楷体" panose="02010600040101010101" pitchFamily="2" charset="-122"/>
              </a:rPr>
              <a:t>onkeyrunner</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E:\</a:t>
            </a:r>
            <a:r>
              <a:rPr lang="en-US" altLang="zh-CN" sz="2400" dirty="0" smtClean="0">
                <a:latin typeface="华文楷体" panose="02010600040101010101" pitchFamily="2" charset="-122"/>
                <a:ea typeface="华文楷体" panose="02010600040101010101" pitchFamily="2" charset="-122"/>
              </a:rPr>
              <a:t>android-code\MonkeyRunnerDemo.py</a:t>
            </a: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如果没有错误则说明成功，并在该目录下生成一个截图</a:t>
            </a: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模拟器正常安装</a:t>
            </a:r>
            <a:endParaRPr lang="en-US" altLang="zh-CN" sz="2400" dirty="0">
              <a:latin typeface="华文楷体" panose="02010600040101010101" pitchFamily="2" charset="-122"/>
              <a:ea typeface="华文楷体" panose="02010600040101010101" pitchFamily="2" charset="-122"/>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实战</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5794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000" dirty="0" smtClean="0"/>
              <a:t>from </a:t>
            </a:r>
            <a:r>
              <a:rPr lang="en-US" altLang="zh-CN" sz="2000" dirty="0" err="1"/>
              <a:t>com.android.monkeyrunner</a:t>
            </a:r>
            <a:r>
              <a:rPr lang="en-US" altLang="zh-CN" sz="2000" dirty="0"/>
              <a:t> import </a:t>
            </a:r>
            <a:r>
              <a:rPr lang="en-US" altLang="zh-CN" sz="2000" dirty="0" err="1"/>
              <a:t>MonkeyRunner</a:t>
            </a:r>
            <a:r>
              <a:rPr lang="en-US" altLang="zh-CN" sz="2000" dirty="0"/>
              <a:t>, </a:t>
            </a:r>
            <a:r>
              <a:rPr lang="en-US" altLang="zh-CN" sz="2000" dirty="0" err="1"/>
              <a:t>MonkeyDevice</a:t>
            </a:r>
            <a:r>
              <a:rPr lang="en-US" altLang="zh-CN" sz="2000" dirty="0"/>
              <a:t> </a:t>
            </a:r>
            <a:endParaRPr lang="en-US" altLang="zh-CN" sz="2000" dirty="0" smtClean="0"/>
          </a:p>
          <a:p>
            <a:pPr marL="0" indent="0">
              <a:buNone/>
            </a:pPr>
            <a:r>
              <a:rPr lang="en-US" altLang="zh-CN" sz="2000" dirty="0" smtClean="0"/>
              <a:t>device </a:t>
            </a:r>
            <a:r>
              <a:rPr lang="en-US" altLang="zh-CN" sz="2000" dirty="0"/>
              <a:t>= </a:t>
            </a:r>
            <a:r>
              <a:rPr lang="en-US" altLang="zh-CN" sz="2000" dirty="0" err="1"/>
              <a:t>MonkeyRunner.waitForConnection</a:t>
            </a:r>
            <a:r>
              <a:rPr lang="en-US" altLang="zh-CN" sz="2000" dirty="0"/>
              <a:t>() </a:t>
            </a:r>
            <a:endParaRPr lang="en-US" altLang="zh-CN" sz="2000" dirty="0" smtClean="0"/>
          </a:p>
          <a:p>
            <a:pPr marL="0" indent="0">
              <a:buNone/>
            </a:pPr>
            <a:r>
              <a:rPr lang="en-US" altLang="zh-CN" sz="2000" dirty="0" err="1" smtClean="0"/>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endParaRPr lang="en-US" altLang="zh-CN" sz="2000" dirty="0" smtClean="0"/>
          </a:p>
          <a:p>
            <a:pPr marL="0" indent="0">
              <a:buNone/>
            </a:pPr>
            <a:r>
              <a:rPr lang="en-US" altLang="zh-CN" sz="2000" dirty="0"/>
              <a:t>package = '</a:t>
            </a:r>
            <a:r>
              <a:rPr lang="en-US" altLang="zh-CN" sz="2000" dirty="0" err="1"/>
              <a:t>com.example.android.myapplication</a:t>
            </a:r>
            <a:r>
              <a:rPr lang="en-US" altLang="zh-CN" sz="2000" dirty="0"/>
              <a:t>'</a:t>
            </a:r>
          </a:p>
          <a:p>
            <a:pPr marL="0" indent="0">
              <a:buNone/>
            </a:pPr>
            <a:r>
              <a:rPr lang="en-US" altLang="zh-CN" sz="2000" dirty="0" smtClean="0"/>
              <a:t>activity </a:t>
            </a:r>
            <a:r>
              <a:rPr lang="en-US" altLang="zh-CN" sz="2000" dirty="0"/>
              <a:t>= </a:t>
            </a:r>
            <a:r>
              <a:rPr lang="en-US" altLang="zh-CN" sz="2000" dirty="0" smtClean="0"/>
              <a:t>'</a:t>
            </a:r>
            <a:r>
              <a:rPr lang="en-US" altLang="zh-CN" sz="2000" dirty="0" err="1" smtClean="0"/>
              <a:t>com.example.android.myapplication.MainActivity</a:t>
            </a:r>
            <a:r>
              <a:rPr lang="en-US" altLang="zh-CN" sz="2000" dirty="0" smtClean="0"/>
              <a:t>‘</a:t>
            </a:r>
          </a:p>
          <a:p>
            <a:pPr marL="0" indent="0">
              <a:buNone/>
            </a:pPr>
            <a:r>
              <a:rPr lang="en-US" altLang="zh-CN" sz="2000" dirty="0" err="1"/>
              <a:t>runComponent</a:t>
            </a:r>
            <a:r>
              <a:rPr lang="en-US" altLang="zh-CN" sz="2000" dirty="0"/>
              <a:t> = package + '/' + </a:t>
            </a:r>
            <a:r>
              <a:rPr lang="en-US" altLang="zh-CN" sz="2000" dirty="0" smtClean="0"/>
              <a:t>activity</a:t>
            </a:r>
          </a:p>
          <a:p>
            <a:pPr marL="0" indent="0">
              <a:buNone/>
            </a:pPr>
            <a:r>
              <a:rPr lang="en-US" altLang="zh-CN" sz="2000" dirty="0" err="1"/>
              <a:t>device.startActivity</a:t>
            </a:r>
            <a:r>
              <a:rPr lang="en-US" altLang="zh-CN" sz="2000" dirty="0"/>
              <a:t>(component=</a:t>
            </a:r>
            <a:r>
              <a:rPr lang="en-US" altLang="zh-CN" sz="2000" dirty="0" err="1"/>
              <a:t>runComponent</a:t>
            </a:r>
            <a:r>
              <a:rPr lang="en-US" altLang="zh-CN" sz="2000" dirty="0" smtClean="0"/>
              <a:t>)</a:t>
            </a:r>
          </a:p>
          <a:p>
            <a:pPr marL="0" indent="0">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smtClean="0"/>
              <a:t>)</a:t>
            </a:r>
          </a:p>
          <a:p>
            <a:pPr marL="0" indent="0">
              <a:buNone/>
            </a:pPr>
            <a:r>
              <a:rPr lang="en-US" altLang="zh-CN" sz="2000" dirty="0"/>
              <a:t>result = </a:t>
            </a:r>
            <a:r>
              <a:rPr lang="en-US" altLang="zh-CN" sz="2000" dirty="0" err="1"/>
              <a:t>device.takeSnapshot</a:t>
            </a:r>
            <a:r>
              <a:rPr lang="en-US" altLang="zh-CN" sz="2000" dirty="0" smtClean="0"/>
              <a:t>()</a:t>
            </a:r>
          </a:p>
          <a:p>
            <a:pPr marL="0" indent="0">
              <a:buNone/>
            </a:pPr>
            <a:r>
              <a:rPr lang="en-US" altLang="zh-CN" sz="2000" dirty="0" err="1"/>
              <a:t>result.writeToFile</a:t>
            </a:r>
            <a:r>
              <a:rPr lang="en-US" altLang="zh-CN" sz="2000" dirty="0"/>
              <a:t>('</a:t>
            </a:r>
            <a:r>
              <a:rPr lang="en-US" altLang="zh-CN" sz="2000" dirty="0" err="1"/>
              <a:t>myproject</a:t>
            </a:r>
            <a:r>
              <a:rPr lang="en-US" altLang="zh-CN" sz="2000" dirty="0"/>
              <a:t>/shot1.png','png')</a:t>
            </a:r>
            <a:endParaRPr lang="en-US" altLang="zh-CN" sz="2000" dirty="0" smtClean="0"/>
          </a:p>
        </p:txBody>
      </p:sp>
      <p:sp>
        <p:nvSpPr>
          <p:cNvPr id="3" name="标题 2"/>
          <p:cNvSpPr>
            <a:spLocks noGrp="1"/>
          </p:cNvSpPr>
          <p:nvPr>
            <p:ph type="title"/>
          </p:nvPr>
        </p:nvSpPr>
        <p:spPr/>
        <p:txBody>
          <a:bodyPr>
            <a:normAutofit/>
          </a:bodyPr>
          <a:lstStyle/>
          <a:p>
            <a:r>
              <a:rPr lang="en-US" altLang="zh-CN" dirty="0" smtClean="0"/>
              <a:t>monkeyrunnerDemo.py</a:t>
            </a:r>
            <a:endParaRPr lang="zh-CN" altLang="en-US" dirty="0"/>
          </a:p>
        </p:txBody>
      </p:sp>
    </p:spTree>
    <p:extLst>
      <p:ext uri="{BB962C8B-B14F-4D97-AF65-F5344CB8AC3E}">
        <p14:creationId xmlns:p14="http://schemas.microsoft.com/office/powerpoint/2010/main" val="368885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latin typeface="华文楷体" panose="02010600040101010101" pitchFamily="2" charset="-122"/>
                <a:ea typeface="华文楷体" panose="02010600040101010101" pitchFamily="2" charset="-122"/>
              </a:rPr>
              <a:t>cmd</a:t>
            </a:r>
            <a:r>
              <a:rPr lang="zh-CN" altLang="en-US" sz="2400" dirty="0" smtClean="0">
                <a:latin typeface="华文楷体" panose="02010600040101010101" pitchFamily="2" charset="-122"/>
                <a:ea typeface="华文楷体" panose="02010600040101010101" pitchFamily="2" charset="-122"/>
              </a:rPr>
              <a:t>下执行如下命令</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smtClean="0">
                <a:latin typeface="华文楷体" panose="02010600040101010101" pitchFamily="2" charset="-122"/>
                <a:ea typeface="华文楷体" panose="02010600040101010101" pitchFamily="2" charset="-122"/>
              </a:rPr>
              <a:t>cd D</a:t>
            </a:r>
            <a:r>
              <a:rPr lang="en-US" altLang="zh-CN" sz="2400" dirty="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Users\think\AppData\Local\Android\sdk\build-tools\23.0.3</a:t>
            </a:r>
          </a:p>
          <a:p>
            <a:r>
              <a:rPr lang="en-US" altLang="zh-CN" sz="2400" dirty="0" err="1" smtClean="0">
                <a:latin typeface="华文楷体" panose="02010600040101010101" pitchFamily="2" charset="-122"/>
                <a:ea typeface="华文楷体" panose="02010600040101010101" pitchFamily="2" charset="-122"/>
              </a:rPr>
              <a:t>aapt</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dump badging </a:t>
            </a:r>
            <a:r>
              <a:rPr lang="en-US" altLang="zh-CN" sz="2400" dirty="0" smtClean="0">
                <a:latin typeface="华文楷体" panose="02010600040101010101" pitchFamily="2" charset="-122"/>
                <a:ea typeface="华文楷体" panose="02010600040101010101" pitchFamily="2" charset="-122"/>
              </a:rPr>
              <a:t> E</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ContactManager.apk</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zh-CN" altLang="en-US" dirty="0" smtClean="0"/>
              <a:t>如何获取</a:t>
            </a:r>
            <a:r>
              <a:rPr lang="en-US" altLang="zh-CN" dirty="0" err="1" smtClean="0"/>
              <a:t>apk</a:t>
            </a:r>
            <a:r>
              <a:rPr lang="zh-CN" altLang="en-US" dirty="0" smtClean="0"/>
              <a:t>的包名和入口</a:t>
            </a:r>
            <a:r>
              <a:rPr lang="en-US" altLang="zh-CN" dirty="0" smtClean="0"/>
              <a:t>activity</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29000"/>
            <a:ext cx="616267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55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dirty="0">
                <a:latin typeface="华文楷体" panose="02010600040101010101" pitchFamily="2" charset="-122"/>
                <a:ea typeface="华文楷体" panose="02010600040101010101" pitchFamily="2" charset="-122"/>
              </a:rPr>
              <a:t>报</a:t>
            </a:r>
            <a:r>
              <a:rPr lang="zh-CN" altLang="en-US" sz="2400" dirty="0" smtClean="0">
                <a:latin typeface="华文楷体" panose="02010600040101010101" pitchFamily="2" charset="-122"/>
                <a:ea typeface="华文楷体" panose="02010600040101010101" pitchFamily="2" charset="-122"/>
              </a:rPr>
              <a:t>错１：</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pPr marL="0" indent="0">
              <a:buNone/>
            </a:pPr>
            <a:endParaRPr lang="en-US" altLang="zh-CN" sz="2400" dirty="0" smtClean="0">
              <a:latin typeface="华文楷体" panose="02010600040101010101" pitchFamily="2" charset="-122"/>
              <a:ea typeface="华文楷体" panose="02010600040101010101" pitchFamily="2" charset="-122"/>
            </a:endParaRPr>
          </a:p>
          <a:p>
            <a:pPr marL="0" indent="0">
              <a:buNone/>
            </a:pPr>
            <a:r>
              <a:rPr lang="zh-CN" altLang="en-US" sz="2400" dirty="0" smtClean="0">
                <a:latin typeface="华文楷体" panose="02010600040101010101" pitchFamily="2" charset="-122"/>
                <a:ea typeface="华文楷体" panose="02010600040101010101" pitchFamily="2" charset="-122"/>
              </a:rPr>
              <a:t>解决</a:t>
            </a:r>
            <a:r>
              <a:rPr lang="zh-CN" altLang="en-US" sz="2400" dirty="0">
                <a:latin typeface="华文楷体" panose="02010600040101010101" pitchFamily="2" charset="-122"/>
                <a:ea typeface="华文楷体" panose="02010600040101010101" pitchFamily="2" charset="-122"/>
              </a:rPr>
              <a:t>办法</a:t>
            </a:r>
            <a:r>
              <a:rPr lang="zh-CN" altLang="en-US" sz="2400" dirty="0" smtClean="0">
                <a:latin typeface="华文楷体" panose="02010600040101010101" pitchFamily="2" charset="-122"/>
                <a:ea typeface="华文楷体" panose="02010600040101010101" pitchFamily="2" charset="-122"/>
              </a:rPr>
              <a:t>：</a:t>
            </a:r>
            <a:r>
              <a:rPr lang="en-US" altLang="zh-CN" sz="2400" dirty="0" err="1" smtClean="0">
                <a:latin typeface="华文楷体" panose="02010600040101010101" pitchFamily="2" charset="-122"/>
                <a:ea typeface="华文楷体" panose="02010600040101010101" pitchFamily="2" charset="-122"/>
              </a:rPr>
              <a:t>MonkeyRunner</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  program.py</a:t>
            </a:r>
            <a:r>
              <a:rPr lang="zh-CN" altLang="en-US" sz="2400" dirty="0" smtClean="0">
                <a:latin typeface="华文楷体" panose="02010600040101010101" pitchFamily="2" charset="-122"/>
                <a:ea typeface="华文楷体" panose="02010600040101010101" pitchFamily="2" charset="-122"/>
              </a:rPr>
              <a:t>的绝对路径</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找不到图片</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err="1">
                <a:latin typeface="华文楷体" panose="02010600040101010101" pitchFamily="2" charset="-122"/>
                <a:ea typeface="华文楷体" panose="02010600040101010101" pitchFamily="2" charset="-122"/>
              </a:rPr>
              <a:t>result.writeToFile</a:t>
            </a:r>
            <a:r>
              <a:rPr lang="en-US" altLang="zh-CN" sz="2400" dirty="0">
                <a:latin typeface="华文楷体" panose="02010600040101010101" pitchFamily="2" charset="-122"/>
                <a:ea typeface="华文楷体" panose="02010600040101010101" pitchFamily="2" charset="-122"/>
              </a:rPr>
              <a:t>('./shot1.png','png')         #</a:t>
            </a:r>
            <a:r>
              <a:rPr lang="zh-CN" altLang="en-US" sz="2400" dirty="0">
                <a:latin typeface="华文楷体" panose="02010600040101010101" pitchFamily="2" charset="-122"/>
                <a:ea typeface="华文楷体" panose="02010600040101010101" pitchFamily="2" charset="-122"/>
              </a:rPr>
              <a:t>将截图存放到</a:t>
            </a:r>
            <a:r>
              <a:rPr lang="zh-CN" altLang="en-US" sz="2400" dirty="0" smtClean="0">
                <a:latin typeface="华文楷体" panose="02010600040101010101" pitchFamily="2" charset="-122"/>
                <a:ea typeface="华文楷体" panose="02010600040101010101" pitchFamily="2" charset="-122"/>
              </a:rPr>
              <a:t>和</a:t>
            </a:r>
            <a:r>
              <a:rPr lang="en-US" altLang="zh-CN" sz="2400" dirty="0" smtClean="0">
                <a:latin typeface="华文楷体" panose="02010600040101010101" pitchFamily="2" charset="-122"/>
                <a:ea typeface="华文楷体" panose="02010600040101010101" pitchFamily="2" charset="-122"/>
              </a:rPr>
              <a:t>MonkeyRunner.bat</a:t>
            </a:r>
            <a:r>
              <a:rPr lang="zh-CN" altLang="en-US" sz="2400" dirty="0">
                <a:latin typeface="华文楷体" panose="02010600040101010101" pitchFamily="2" charset="-122"/>
                <a:ea typeface="华文楷体" panose="02010600040101010101" pitchFamily="2" charset="-122"/>
              </a:rPr>
              <a:t>同一个目录下的</a:t>
            </a:r>
            <a:r>
              <a:rPr lang="en-US" altLang="zh-CN" sz="2400" dirty="0">
                <a:latin typeface="华文楷体" panose="02010600040101010101" pitchFamily="2" charset="-122"/>
                <a:ea typeface="华文楷体" panose="02010600040101010101" pitchFamily="2" charset="-122"/>
              </a:rPr>
              <a:t>shot1.png</a:t>
            </a:r>
            <a:r>
              <a:rPr lang="zh-CN" altLang="en-US" sz="2400" dirty="0">
                <a:latin typeface="华文楷体" panose="02010600040101010101" pitchFamily="2" charset="-122"/>
                <a:ea typeface="华文楷体" panose="02010600040101010101" pitchFamily="2" charset="-122"/>
              </a:rPr>
              <a:t>中</a:t>
            </a:r>
          </a:p>
        </p:txBody>
      </p:sp>
      <p:sp>
        <p:nvSpPr>
          <p:cNvPr id="2" name="标题 1"/>
          <p:cNvSpPr>
            <a:spLocks noGrp="1"/>
          </p:cNvSpPr>
          <p:nvPr>
            <p:ph type="title"/>
          </p:nvPr>
        </p:nvSpPr>
        <p:spPr/>
        <p:txBody>
          <a:bodyPr/>
          <a:lstStyle/>
          <a:p>
            <a:r>
              <a:rPr lang="zh-CN" altLang="en-US" dirty="0" smtClean="0"/>
              <a:t>常见错误</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1055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marL="0" indent="0">
              <a:buNone/>
            </a:pPr>
            <a:r>
              <a:rPr lang="en-US" altLang="zh-CN" dirty="0"/>
              <a:t>http://www.android-doc.com/tools/help/monkeyrunner_concepts.html</a:t>
            </a:r>
          </a:p>
          <a:p>
            <a:pPr marL="0" indent="0">
              <a:buNone/>
            </a:pPr>
            <a:r>
              <a:rPr lang="en-US" altLang="zh-CN" dirty="0" smtClean="0"/>
              <a:t>connect</a:t>
            </a:r>
            <a:r>
              <a:rPr lang="en-US" altLang="zh-CN" dirty="0"/>
              <a:t> device </a:t>
            </a:r>
            <a:r>
              <a:rPr lang="zh-CN" altLang="en-US" dirty="0"/>
              <a:t>连接设备  </a:t>
            </a:r>
            <a:endParaRPr lang="en-US" altLang="zh-CN" dirty="0" smtClean="0"/>
          </a:p>
          <a:p>
            <a:pPr marL="0" indent="0">
              <a:buNone/>
            </a:pPr>
            <a:r>
              <a:rPr lang="en-US" altLang="zh-CN" dirty="0" smtClean="0"/>
              <a:t>#</a:t>
            </a:r>
            <a:r>
              <a:rPr lang="zh-CN" altLang="en-US" dirty="0"/>
              <a:t>第一个参数为等待连接设备</a:t>
            </a:r>
            <a:r>
              <a:rPr lang="zh-CN" altLang="en-US" dirty="0" smtClean="0"/>
              <a:t>时间，</a:t>
            </a:r>
            <a:r>
              <a:rPr lang="zh-CN" altLang="en-US" dirty="0"/>
              <a:t>  单位秒，浮点数。默认是无限期地等待。</a:t>
            </a:r>
            <a:endParaRPr lang="en-US" altLang="zh-CN" dirty="0" smtClean="0"/>
          </a:p>
          <a:p>
            <a:pPr marL="0" indent="0">
              <a:buNone/>
            </a:pPr>
            <a:r>
              <a:rPr lang="en-US" altLang="zh-CN" dirty="0" smtClean="0"/>
              <a:t>#</a:t>
            </a:r>
            <a:r>
              <a:rPr lang="zh-CN" altLang="en-US" dirty="0"/>
              <a:t>第二个参数为具体连接</a:t>
            </a:r>
            <a:r>
              <a:rPr lang="zh-CN" altLang="en-US" dirty="0" smtClean="0"/>
              <a:t>的设备，</a:t>
            </a:r>
            <a:r>
              <a:rPr lang="zh-CN" altLang="en-US" dirty="0"/>
              <a:t>默认为当前设备（手机优先，比如手机通过</a:t>
            </a:r>
            <a:r>
              <a:rPr lang="en-US" altLang="zh-CN" dirty="0"/>
              <a:t>USB</a:t>
            </a:r>
            <a:r>
              <a:rPr lang="zh-CN" altLang="en-US" dirty="0"/>
              <a:t>线连接到</a:t>
            </a:r>
            <a:r>
              <a:rPr lang="en-US" altLang="zh-CN" dirty="0"/>
              <a:t>PC</a:t>
            </a:r>
            <a:r>
              <a:rPr lang="zh-CN" altLang="en-US" dirty="0"/>
              <a:t>、其次为模拟器）。</a:t>
            </a:r>
            <a:endParaRPr lang="en-US" altLang="zh-CN" dirty="0" smtClean="0"/>
          </a:p>
          <a:p>
            <a:pPr marL="0" indent="0">
              <a:buNone/>
            </a:pPr>
            <a:r>
              <a:rPr lang="zh-CN" altLang="en-US" dirty="0"/>
              <a:t/>
            </a:r>
            <a:br>
              <a:rPr lang="zh-CN" altLang="en-US" dirty="0"/>
            </a:br>
            <a:r>
              <a:rPr lang="zh-CN" altLang="en-US" dirty="0"/>
              <a:t>默认连接：</a:t>
            </a:r>
            <a:r>
              <a:rPr lang="en-US" altLang="zh-CN" dirty="0"/>
              <a:t>device=</a:t>
            </a:r>
            <a:r>
              <a:rPr lang="en-US" altLang="zh-CN" dirty="0" err="1"/>
              <a:t>MonkeyRunner.waitForConnection</a:t>
            </a:r>
            <a:r>
              <a:rPr lang="en-US" altLang="zh-CN" dirty="0"/>
              <a:t>()</a:t>
            </a:r>
            <a:br>
              <a:rPr lang="en-US" altLang="zh-CN" dirty="0"/>
            </a:br>
            <a:r>
              <a:rPr lang="zh-CN" altLang="en-US" dirty="0"/>
              <a:t>参数连接：</a:t>
            </a:r>
            <a:r>
              <a:rPr lang="en-US" altLang="zh-CN" dirty="0"/>
              <a:t>device = </a:t>
            </a:r>
            <a:r>
              <a:rPr lang="en-US" altLang="zh-CN" dirty="0" smtClean="0"/>
              <a:t>.</a:t>
            </a:r>
            <a:r>
              <a:rPr lang="en-US" altLang="zh-CN" dirty="0" err="1" smtClean="0"/>
              <a:t>waitForConnection</a:t>
            </a:r>
            <a:r>
              <a:rPr lang="en-US" altLang="zh-CN" dirty="0" smtClean="0"/>
              <a:t>(1.0</a:t>
            </a:r>
            <a:r>
              <a:rPr lang="en-US" altLang="zh-CN" dirty="0"/>
              <a:t>,'emulator-5554')</a:t>
            </a:r>
            <a:endParaRPr lang="zh-CN" altLang="en-US" dirty="0"/>
          </a:p>
        </p:txBody>
      </p:sp>
      <p:sp>
        <p:nvSpPr>
          <p:cNvPr id="3" name="标题 2"/>
          <p:cNvSpPr>
            <a:spLocks noGrp="1"/>
          </p:cNvSpPr>
          <p:nvPr>
            <p:ph type="title"/>
          </p:nvPr>
        </p:nvSpPr>
        <p:spPr/>
        <p:txBody>
          <a:bodyPr>
            <a:normAutofit/>
          </a:bodyPr>
          <a:lstStyle/>
          <a:p>
            <a:r>
              <a:rPr lang="en-US" altLang="zh-CN" dirty="0" err="1"/>
              <a:t>monkeyrunner</a:t>
            </a:r>
            <a:r>
              <a:rPr lang="zh-CN" altLang="en-US" dirty="0"/>
              <a:t>基本</a:t>
            </a:r>
            <a:r>
              <a:rPr lang="zh-CN" altLang="en-US" dirty="0" smtClean="0"/>
              <a:t>语法</a:t>
            </a:r>
            <a:endParaRPr lang="zh-CN" altLang="en-US" dirty="0"/>
          </a:p>
        </p:txBody>
      </p:sp>
    </p:spTree>
    <p:extLst>
      <p:ext uri="{BB962C8B-B14F-4D97-AF65-F5344CB8AC3E}">
        <p14:creationId xmlns:p14="http://schemas.microsoft.com/office/powerpoint/2010/main" val="2511138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227" y="1268760"/>
            <a:ext cx="9083352" cy="4525963"/>
          </a:xfrm>
        </p:spPr>
        <p:txBody>
          <a:bodyPr>
            <a:normAutofit/>
          </a:bodyPr>
          <a:lstStyle/>
          <a:p>
            <a:r>
              <a:rPr lang="en-US" altLang="zh-CN" sz="2400" dirty="0" err="1" smtClean="0"/>
              <a:t>device.press</a:t>
            </a:r>
            <a:r>
              <a:rPr lang="en-US" altLang="zh-CN" sz="2400" dirty="0"/>
              <a:t>(</a:t>
            </a:r>
            <a:r>
              <a:rPr lang="en-US" altLang="zh-CN" sz="2400" dirty="0" smtClean="0"/>
              <a:t>'</a:t>
            </a:r>
            <a:r>
              <a:rPr lang="en-US" altLang="zh-CN" sz="2400" dirty="0" err="1" smtClean="0"/>
              <a:t>KEYCODE_HOME</a:t>
            </a:r>
            <a:r>
              <a:rPr lang="en-US" altLang="zh-CN" sz="2400" dirty="0" smtClean="0"/>
              <a:t>', </a:t>
            </a:r>
            <a:r>
              <a:rPr lang="en-US" altLang="zh-CN" sz="2400" dirty="0" err="1"/>
              <a:t>MonkeyDevice.DOWN_AND_UP</a:t>
            </a:r>
            <a:r>
              <a:rPr lang="en-US" altLang="zh-CN" sz="2400" dirty="0" smtClean="0"/>
              <a:t>)</a:t>
            </a:r>
          </a:p>
          <a:p>
            <a:r>
              <a:rPr lang="en-US" altLang="zh-CN" sz="2400" dirty="0" err="1" smtClean="0"/>
              <a:t>KEYCODE_ENTER</a:t>
            </a:r>
            <a:r>
              <a:rPr lang="en-US" altLang="zh-CN" sz="2400" dirty="0" smtClean="0"/>
              <a:t> </a:t>
            </a:r>
            <a:r>
              <a:rPr lang="zh-CN" altLang="en-US" sz="2400" dirty="0" smtClean="0"/>
              <a:t>回车键</a:t>
            </a:r>
            <a:endParaRPr lang="en-US" altLang="zh-CN" sz="2400" dirty="0" smtClean="0"/>
          </a:p>
          <a:p>
            <a:r>
              <a:rPr lang="en-US" altLang="zh-CN" sz="2400" dirty="0" err="1" smtClean="0"/>
              <a:t>KEYCODE_MENU</a:t>
            </a:r>
            <a:r>
              <a:rPr lang="en-US" altLang="zh-CN" sz="2400" dirty="0" smtClean="0"/>
              <a:t> </a:t>
            </a:r>
            <a:r>
              <a:rPr lang="zh-CN" altLang="en-US" sz="2400" dirty="0" smtClean="0"/>
              <a:t>菜单键</a:t>
            </a:r>
            <a:endParaRPr lang="en-US" altLang="zh-CN" sz="2400" dirty="0" smtClean="0"/>
          </a:p>
          <a:p>
            <a:r>
              <a:rPr lang="en-US" altLang="zh-CN" sz="2400" dirty="0" err="1" smtClean="0"/>
              <a:t>KEYCODE_HOME</a:t>
            </a:r>
            <a:r>
              <a:rPr lang="en-US" altLang="zh-CN" sz="2400" dirty="0" smtClean="0"/>
              <a:t> Home</a:t>
            </a:r>
            <a:r>
              <a:rPr lang="zh-CN" altLang="en-US" sz="2400" dirty="0" smtClean="0"/>
              <a:t>键</a:t>
            </a:r>
            <a:endParaRPr lang="en-US" altLang="zh-CN" sz="2400" dirty="0" smtClean="0"/>
          </a:p>
          <a:p>
            <a:r>
              <a:rPr lang="en-US" altLang="zh-CN" sz="2400" dirty="0" err="1" smtClean="0"/>
              <a:t>KEYCODE_BACK</a:t>
            </a:r>
            <a:r>
              <a:rPr lang="en-US" altLang="zh-CN" sz="2400" dirty="0" smtClean="0"/>
              <a:t> </a:t>
            </a:r>
            <a:r>
              <a:rPr lang="zh-CN" altLang="en-US" sz="2400" dirty="0" smtClean="0"/>
              <a:t>返回键</a:t>
            </a:r>
            <a:endParaRPr lang="zh-CN" altLang="en-US" sz="2400" dirty="0"/>
          </a:p>
        </p:txBody>
      </p:sp>
      <p:sp>
        <p:nvSpPr>
          <p:cNvPr id="3" name="标题 2"/>
          <p:cNvSpPr>
            <a:spLocks noGrp="1"/>
          </p:cNvSpPr>
          <p:nvPr>
            <p:ph type="title"/>
          </p:nvPr>
        </p:nvSpPr>
        <p:spPr/>
        <p:txBody>
          <a:bodyPr/>
          <a:lstStyle/>
          <a:p>
            <a:r>
              <a:rPr lang="en-US" altLang="zh-CN" dirty="0" err="1"/>
              <a:t>monkeyrunner</a:t>
            </a:r>
            <a:r>
              <a:rPr lang="zh-CN" altLang="en-US" dirty="0"/>
              <a:t>基本语法</a:t>
            </a:r>
          </a:p>
        </p:txBody>
      </p:sp>
    </p:spTree>
    <p:extLst>
      <p:ext uri="{BB962C8B-B14F-4D97-AF65-F5344CB8AC3E}">
        <p14:creationId xmlns:p14="http://schemas.microsoft.com/office/powerpoint/2010/main" val="4097627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设备重启 </a:t>
            </a:r>
            <a:r>
              <a:rPr lang="en-US" altLang="zh-CN" dirty="0" smtClean="0"/>
              <a:t>device .reboot();</a:t>
            </a:r>
          </a:p>
          <a:p>
            <a:r>
              <a:rPr lang="zh-CN" altLang="en-US" dirty="0"/>
              <a:t>设备</a:t>
            </a:r>
            <a:r>
              <a:rPr lang="zh-CN" altLang="en-US" dirty="0" smtClean="0"/>
              <a:t>唤醒 </a:t>
            </a:r>
            <a:r>
              <a:rPr lang="en-US" altLang="zh-CN" dirty="0" err="1" smtClean="0"/>
              <a:t>device.wake</a:t>
            </a:r>
            <a:r>
              <a:rPr lang="en-US" altLang="zh-CN" dirty="0" smtClean="0"/>
              <a:t>();</a:t>
            </a:r>
          </a:p>
          <a:p>
            <a:r>
              <a:rPr lang="zh-CN" altLang="en-US" dirty="0"/>
              <a:t>控制多个设备</a:t>
            </a:r>
            <a:endParaRPr lang="en-US" altLang="zh-CN" dirty="0"/>
          </a:p>
          <a:p>
            <a:pPr marL="0" indent="0">
              <a:buNone/>
            </a:pPr>
            <a:r>
              <a:rPr lang="en-US" altLang="zh-CN" sz="2400" dirty="0" smtClean="0"/>
              <a:t>device1 </a:t>
            </a:r>
            <a:r>
              <a:rPr lang="en-US" altLang="zh-CN" sz="2400" dirty="0"/>
              <a:t>= </a:t>
            </a:r>
            <a:r>
              <a:rPr lang="en-US" altLang="zh-CN" sz="2400" dirty="0" err="1" smtClean="0"/>
              <a:t>MonkeyRunner.waitForConnection</a:t>
            </a:r>
            <a:r>
              <a:rPr lang="en-US" altLang="zh-CN" sz="2400" dirty="0" smtClean="0"/>
              <a:t>(3</a:t>
            </a:r>
            <a:r>
              <a:rPr lang="zh-CN" altLang="en-US" sz="2400" dirty="0" smtClean="0"/>
              <a:t>，‘</a:t>
            </a:r>
            <a:r>
              <a:rPr lang="en-US" altLang="zh-CN" sz="2400" dirty="0" smtClean="0"/>
              <a:t>emulator1</a:t>
            </a:r>
            <a:r>
              <a:rPr lang="zh-CN" altLang="en-US" sz="2400" dirty="0" smtClean="0"/>
              <a:t>’</a:t>
            </a:r>
            <a:r>
              <a:rPr lang="en-US" altLang="zh-CN" sz="2400" dirty="0" smtClean="0"/>
              <a:t>)</a:t>
            </a:r>
          </a:p>
          <a:p>
            <a:pPr marL="0" indent="0">
              <a:buNone/>
            </a:pPr>
            <a:r>
              <a:rPr lang="en-US" altLang="zh-CN" sz="2400" dirty="0" smtClean="0"/>
              <a:t>device2 </a:t>
            </a:r>
            <a:r>
              <a:rPr lang="en-US" altLang="zh-CN" sz="2400" dirty="0"/>
              <a:t>= </a:t>
            </a:r>
            <a:r>
              <a:rPr lang="en-US" altLang="zh-CN" sz="2400" dirty="0" err="1" smtClean="0"/>
              <a:t>MonkeyRunner.waitForConnection</a:t>
            </a:r>
            <a:r>
              <a:rPr lang="en-US" altLang="zh-CN" sz="2400" dirty="0" smtClean="0"/>
              <a:t>(3</a:t>
            </a:r>
            <a:r>
              <a:rPr lang="zh-CN" altLang="en-US" sz="2400" dirty="0" smtClean="0"/>
              <a:t>，‘</a:t>
            </a:r>
            <a:r>
              <a:rPr lang="en-US" altLang="zh-CN" sz="2400" dirty="0" smtClean="0"/>
              <a:t>emulator2</a:t>
            </a:r>
            <a:r>
              <a:rPr lang="zh-CN" altLang="en-US" sz="2400" dirty="0" smtClean="0"/>
              <a:t>’</a:t>
            </a:r>
            <a:r>
              <a:rPr lang="en-US" altLang="zh-CN" sz="2400" dirty="0" smtClean="0"/>
              <a:t>)</a:t>
            </a:r>
          </a:p>
          <a:p>
            <a:r>
              <a:rPr lang="zh-CN" altLang="en-US" dirty="0"/>
              <a:t>滑</a:t>
            </a:r>
            <a:r>
              <a:rPr lang="zh-CN" altLang="en-US" dirty="0" smtClean="0"/>
              <a:t>屏</a:t>
            </a:r>
            <a:endParaRPr lang="en-US" altLang="zh-CN" dirty="0" smtClean="0"/>
          </a:p>
          <a:p>
            <a:pPr marL="0" indent="0">
              <a:buNone/>
            </a:pPr>
            <a:r>
              <a:rPr lang="en-US" altLang="zh-CN" sz="2400" dirty="0"/>
              <a:t>drag (tuple start, tuple end, float duration, integer steps) </a:t>
            </a:r>
          </a:p>
          <a:p>
            <a:pPr marL="0" indent="0">
              <a:buNone/>
            </a:pPr>
            <a:r>
              <a:rPr lang="en-US" altLang="zh-CN" sz="2400" dirty="0" err="1"/>
              <a:t>device.drag</a:t>
            </a:r>
            <a:r>
              <a:rPr lang="en-US" altLang="zh-CN" sz="2400" dirty="0"/>
              <a:t>((286,150),(286,410),0.1,10</a:t>
            </a:r>
            <a:r>
              <a:rPr lang="en-US" altLang="zh-CN" sz="2400" dirty="0" smtClean="0"/>
              <a:t>)</a:t>
            </a:r>
            <a:endParaRPr lang="en-US" altLang="zh-CN" sz="2400" dirty="0"/>
          </a:p>
        </p:txBody>
      </p:sp>
      <p:sp>
        <p:nvSpPr>
          <p:cNvPr id="3" name="标题 2"/>
          <p:cNvSpPr>
            <a:spLocks noGrp="1"/>
          </p:cNvSpPr>
          <p:nvPr>
            <p:ph type="title"/>
          </p:nvPr>
        </p:nvSpPr>
        <p:spPr/>
        <p:txBody>
          <a:bodyPr/>
          <a:lstStyle/>
          <a:p>
            <a:r>
              <a:rPr lang="en-US" altLang="zh-CN" dirty="0" err="1"/>
              <a:t>monkeyrunner</a:t>
            </a:r>
            <a:r>
              <a:rPr lang="zh-CN" altLang="en-US" dirty="0"/>
              <a:t>基本语法</a:t>
            </a:r>
          </a:p>
        </p:txBody>
      </p:sp>
    </p:spTree>
    <p:extLst>
      <p:ext uri="{BB962C8B-B14F-4D97-AF65-F5344CB8AC3E}">
        <p14:creationId xmlns:p14="http://schemas.microsoft.com/office/powerpoint/2010/main" val="707058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安装</a:t>
            </a:r>
            <a:endParaRPr lang="en-US" altLang="zh-CN" dirty="0" smtClean="0"/>
          </a:p>
          <a:p>
            <a:pPr marL="0" indent="0">
              <a:buNone/>
            </a:pPr>
            <a:r>
              <a:rPr lang="en-US" altLang="zh-CN" dirty="0" err="1"/>
              <a:t>device.installPackage</a:t>
            </a:r>
            <a:r>
              <a:rPr lang="en-US" altLang="zh-CN" dirty="0"/>
              <a:t>('E:/</a:t>
            </a:r>
            <a:r>
              <a:rPr lang="en-US" altLang="zh-CN" dirty="0" err="1"/>
              <a:t>ContactManager.apk</a:t>
            </a:r>
            <a:r>
              <a:rPr lang="en-US" altLang="zh-CN" dirty="0"/>
              <a:t>')</a:t>
            </a:r>
            <a:endParaRPr lang="en-US" altLang="zh-CN" dirty="0" smtClean="0"/>
          </a:p>
          <a:p>
            <a:r>
              <a:rPr lang="zh-CN" altLang="en-US" dirty="0" smtClean="0"/>
              <a:t>卸载</a:t>
            </a:r>
            <a:endParaRPr lang="en-US" altLang="zh-CN" dirty="0" smtClean="0"/>
          </a:p>
          <a:p>
            <a:pPr marL="0" indent="0">
              <a:buNone/>
            </a:pPr>
            <a:r>
              <a:rPr lang="en-US" altLang="zh-CN" dirty="0" err="1" smtClean="0"/>
              <a:t>device.removePackage</a:t>
            </a:r>
            <a:r>
              <a:rPr lang="en-US" altLang="zh-CN" dirty="0" smtClean="0"/>
              <a:t>('com.think.demo.cm')</a:t>
            </a:r>
          </a:p>
          <a:p>
            <a:r>
              <a:rPr lang="zh-CN" altLang="en-US" dirty="0"/>
              <a:t>启动</a:t>
            </a:r>
            <a:r>
              <a:rPr lang="en-US" altLang="zh-CN" dirty="0"/>
              <a:t>Activity</a:t>
            </a:r>
          </a:p>
          <a:p>
            <a:pPr marL="0" indent="0">
              <a:buNone/>
            </a:pPr>
            <a:r>
              <a:rPr lang="en-US" altLang="zh-CN" dirty="0" err="1" smtClean="0"/>
              <a:t>device.startActivity</a:t>
            </a:r>
            <a:r>
              <a:rPr lang="en-US" altLang="zh-CN" dirty="0" smtClean="0"/>
              <a:t>(component</a:t>
            </a:r>
            <a:r>
              <a:rPr lang="en-US" altLang="zh-CN" dirty="0"/>
              <a:t>='</a:t>
            </a:r>
            <a:r>
              <a:rPr lang="en-US" altLang="zh-CN" dirty="0" err="1"/>
              <a:t>com.example.simulate</a:t>
            </a:r>
            <a:r>
              <a:rPr lang="en-US" altLang="zh-CN" dirty="0"/>
              <a:t>/.</a:t>
            </a:r>
            <a:r>
              <a:rPr lang="en-US" altLang="zh-CN" dirty="0" err="1"/>
              <a:t>ShellActivity</a:t>
            </a:r>
            <a:r>
              <a:rPr lang="en-US" altLang="zh-CN" dirty="0"/>
              <a:t>'  )</a:t>
            </a:r>
          </a:p>
          <a:p>
            <a:pPr marL="0" indent="0">
              <a:buNone/>
            </a:pP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err="1"/>
              <a:t>monkeyrunner</a:t>
            </a:r>
            <a:r>
              <a:rPr lang="zh-CN" altLang="en-US" dirty="0"/>
              <a:t>基本语法</a:t>
            </a:r>
          </a:p>
        </p:txBody>
      </p:sp>
    </p:spTree>
    <p:extLst>
      <p:ext uri="{BB962C8B-B14F-4D97-AF65-F5344CB8AC3E}">
        <p14:creationId xmlns:p14="http://schemas.microsoft.com/office/powerpoint/2010/main" val="1671110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907" y="1196752"/>
            <a:ext cx="9227368" cy="4525963"/>
          </a:xfrm>
        </p:spPr>
        <p:txBody>
          <a:bodyPr>
            <a:normAutofit fontScale="77500" lnSpcReduction="20000"/>
          </a:bodyPr>
          <a:lstStyle/>
          <a:p>
            <a:r>
              <a:rPr lang="zh-CN" altLang="en-US" dirty="0" smtClean="0"/>
              <a:t>单击 </a:t>
            </a:r>
            <a:r>
              <a:rPr lang="en-US" altLang="zh-CN" dirty="0" err="1"/>
              <a:t>device.touch</a:t>
            </a:r>
            <a:r>
              <a:rPr lang="en-US" altLang="zh-CN" dirty="0"/>
              <a:t>(</a:t>
            </a:r>
            <a:r>
              <a:rPr lang="en-US" altLang="zh-CN" dirty="0" err="1"/>
              <a:t>x,y</a:t>
            </a:r>
            <a:r>
              <a:rPr lang="en-US" altLang="zh-CN" dirty="0"/>
              <a:t>,</a:t>
            </a:r>
            <a:r>
              <a:rPr lang="zh-CN" altLang="en-US" dirty="0"/>
              <a:t>触摸事件类型</a:t>
            </a:r>
            <a:r>
              <a:rPr lang="en-US" altLang="zh-CN" dirty="0"/>
              <a:t>)</a:t>
            </a:r>
            <a:br>
              <a:rPr lang="en-US" altLang="zh-CN" dirty="0"/>
            </a:br>
            <a:r>
              <a:rPr lang="en-US" altLang="zh-CN" dirty="0" err="1" smtClean="0"/>
              <a:t>device.touch</a:t>
            </a:r>
            <a:r>
              <a:rPr lang="en-US" altLang="zh-CN" dirty="0" smtClean="0"/>
              <a:t>(200,300, '</a:t>
            </a:r>
            <a:r>
              <a:rPr lang="en-US" altLang="zh-CN" dirty="0" err="1" smtClean="0"/>
              <a:t>DOWN_AND_UP</a:t>
            </a:r>
            <a:r>
              <a:rPr lang="en-US" altLang="zh-CN" dirty="0" smtClean="0"/>
              <a:t>');</a:t>
            </a:r>
          </a:p>
          <a:p>
            <a:r>
              <a:rPr lang="zh-CN" altLang="en-US" dirty="0"/>
              <a:t>输入</a:t>
            </a:r>
            <a:r>
              <a:rPr lang="en-US" altLang="zh-CN" dirty="0"/>
              <a:t> </a:t>
            </a:r>
            <a:r>
              <a:rPr lang="en-US" altLang="zh-CN" dirty="0" err="1"/>
              <a:t>device.type</a:t>
            </a:r>
            <a:r>
              <a:rPr lang="en-US" altLang="zh-CN" dirty="0"/>
              <a:t>('</a:t>
            </a:r>
            <a:r>
              <a:rPr lang="en-US" altLang="zh-CN" dirty="0" err="1"/>
              <a:t>helloworld</a:t>
            </a:r>
            <a:r>
              <a:rPr lang="en-US" altLang="zh-CN" dirty="0"/>
              <a:t>')</a:t>
            </a:r>
          </a:p>
          <a:p>
            <a:endParaRPr lang="en-US" altLang="zh-CN" dirty="0" smtClean="0"/>
          </a:p>
          <a:p>
            <a:r>
              <a:rPr lang="zh-CN" altLang="en-US" dirty="0" smtClean="0"/>
              <a:t>等待 </a:t>
            </a:r>
            <a:r>
              <a:rPr lang="en-US" altLang="zh-CN" dirty="0" smtClean="0"/>
              <a:t>5</a:t>
            </a:r>
            <a:r>
              <a:rPr lang="zh-CN" altLang="en-US" dirty="0" smtClean="0"/>
              <a:t>秒 </a:t>
            </a:r>
            <a:r>
              <a:rPr lang="en-US" altLang="zh-CN" dirty="0" err="1" smtClean="0"/>
              <a:t>MonkeyRunner.sleep</a:t>
            </a:r>
            <a:r>
              <a:rPr lang="en-US" altLang="zh-CN" dirty="0" smtClean="0"/>
              <a:t>(5)</a:t>
            </a:r>
          </a:p>
          <a:p>
            <a:r>
              <a:rPr lang="zh-CN" altLang="en-US" dirty="0"/>
              <a:t>长</a:t>
            </a:r>
            <a:r>
              <a:rPr lang="zh-CN" altLang="en-US" dirty="0" smtClean="0"/>
              <a:t>按</a:t>
            </a:r>
            <a:endParaRPr lang="en-US" altLang="zh-CN" dirty="0" smtClean="0"/>
          </a:p>
          <a:p>
            <a:pPr marL="0" indent="0">
              <a:buNone/>
            </a:pPr>
            <a:r>
              <a:rPr lang="en-US" altLang="zh-CN" dirty="0" err="1"/>
              <a:t>device.touch</a:t>
            </a:r>
            <a:r>
              <a:rPr lang="en-US" altLang="zh-CN" dirty="0"/>
              <a:t>(</a:t>
            </a:r>
            <a:r>
              <a:rPr lang="en-US" altLang="zh-CN" dirty="0" err="1"/>
              <a:t>button_x</a:t>
            </a:r>
            <a:r>
              <a:rPr lang="en-US" altLang="zh-CN" dirty="0"/>
              <a:t>, </a:t>
            </a:r>
            <a:r>
              <a:rPr lang="en-US" altLang="zh-CN" dirty="0" err="1"/>
              <a:t>button_y</a:t>
            </a:r>
            <a:r>
              <a:rPr lang="en-US" altLang="zh-CN" dirty="0"/>
              <a:t>, </a:t>
            </a:r>
            <a:r>
              <a:rPr lang="en-US" altLang="zh-CN" dirty="0" err="1"/>
              <a:t>MonkeyDevice.DOWN</a:t>
            </a:r>
            <a:r>
              <a:rPr lang="en-US" altLang="zh-CN" dirty="0"/>
              <a:t>)</a:t>
            </a:r>
          </a:p>
          <a:p>
            <a:pPr marL="0" indent="0">
              <a:buNone/>
            </a:pPr>
            <a:r>
              <a:rPr lang="en-US" altLang="zh-CN" dirty="0" err="1"/>
              <a:t>MonkeyRunner.sleep</a:t>
            </a:r>
            <a:r>
              <a:rPr lang="en-US" altLang="zh-CN" dirty="0"/>
              <a:t>(1)</a:t>
            </a:r>
          </a:p>
          <a:p>
            <a:pPr marL="0" indent="0">
              <a:buNone/>
            </a:pPr>
            <a:r>
              <a:rPr lang="en-US" altLang="zh-CN" dirty="0" err="1"/>
              <a:t>device.touch</a:t>
            </a:r>
            <a:r>
              <a:rPr lang="en-US" altLang="zh-CN" dirty="0"/>
              <a:t>(</a:t>
            </a:r>
            <a:r>
              <a:rPr lang="en-US" altLang="zh-CN" dirty="0" err="1"/>
              <a:t>button_x</a:t>
            </a:r>
            <a:r>
              <a:rPr lang="en-US" altLang="zh-CN" dirty="0"/>
              <a:t>, </a:t>
            </a:r>
            <a:r>
              <a:rPr lang="en-US" altLang="zh-CN" dirty="0" err="1"/>
              <a:t>button_y</a:t>
            </a:r>
            <a:r>
              <a:rPr lang="en-US" altLang="zh-CN" dirty="0"/>
              <a:t>, </a:t>
            </a:r>
            <a:r>
              <a:rPr lang="en-US" altLang="zh-CN" dirty="0" err="1"/>
              <a:t>MonkeyDevice.UP</a:t>
            </a:r>
            <a:r>
              <a:rPr lang="en-US" altLang="zh-CN" dirty="0"/>
              <a:t>)</a:t>
            </a:r>
            <a:endParaRPr lang="en-US" altLang="zh-CN" dirty="0" smtClean="0"/>
          </a:p>
          <a:p>
            <a:pPr marL="0" indent="0">
              <a:buNone/>
            </a:pPr>
            <a:r>
              <a:rPr lang="zh-CN" altLang="en-US" dirty="0" smtClean="0"/>
              <a:t>更多</a:t>
            </a:r>
            <a:r>
              <a:rPr lang="zh-CN" altLang="en-US" dirty="0"/>
              <a:t>：</a:t>
            </a:r>
            <a:r>
              <a:rPr lang="en-US" altLang="zh-CN" dirty="0"/>
              <a:t> https://developer.android.com/studio/test/MonkeyRunner/MonkeyDevice.html</a:t>
            </a:r>
            <a:endParaRPr lang="zh-CN" altLang="en-US" dirty="0"/>
          </a:p>
          <a:p>
            <a:endParaRPr lang="zh-CN" altLang="en-US" dirty="0"/>
          </a:p>
          <a:p>
            <a:pPr marL="0" indent="0">
              <a:buNone/>
            </a:pPr>
            <a:endParaRPr lang="en-US" altLang="zh-CN" dirty="0"/>
          </a:p>
        </p:txBody>
      </p:sp>
      <p:sp>
        <p:nvSpPr>
          <p:cNvPr id="3" name="标题 2"/>
          <p:cNvSpPr>
            <a:spLocks noGrp="1"/>
          </p:cNvSpPr>
          <p:nvPr>
            <p:ph type="title"/>
          </p:nvPr>
        </p:nvSpPr>
        <p:spPr/>
        <p:txBody>
          <a:bodyPr/>
          <a:lstStyle/>
          <a:p>
            <a:r>
              <a:rPr lang="en-US" altLang="zh-CN" dirty="0" err="1"/>
              <a:t>monkeyrunner</a:t>
            </a:r>
            <a:r>
              <a:rPr lang="zh-CN" altLang="en-US" dirty="0"/>
              <a:t>基本语法</a:t>
            </a:r>
          </a:p>
        </p:txBody>
      </p:sp>
    </p:spTree>
    <p:extLst>
      <p:ext uri="{BB962C8B-B14F-4D97-AF65-F5344CB8AC3E}">
        <p14:creationId xmlns:p14="http://schemas.microsoft.com/office/powerpoint/2010/main" val="1507045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solidFill>
                  <a:srgbClr val="FF0000"/>
                </a:solidFill>
                <a:latin typeface="华文楷体" panose="02010600040101010101" pitchFamily="2" charset="-122"/>
                <a:ea typeface="华文楷体" panose="02010600040101010101" pitchFamily="2" charset="-122"/>
              </a:rPr>
              <a:t>MonkeyRunner</a:t>
            </a:r>
            <a:r>
              <a:rPr lang="zh-CN" altLang="en-US" dirty="0" smtClean="0">
                <a:solidFill>
                  <a:srgbClr val="FF0000"/>
                </a:solidFill>
                <a:latin typeface="华文楷体" panose="02010600040101010101" pitchFamily="2" charset="-122"/>
                <a:ea typeface="华文楷体" panose="02010600040101010101" pitchFamily="2" charset="-122"/>
              </a:rPr>
              <a:t>介绍</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环境</a:t>
            </a:r>
            <a:r>
              <a:rPr lang="zh-CN" altLang="en-US" dirty="0" smtClean="0">
                <a:latin typeface="华文楷体" panose="02010600040101010101" pitchFamily="2" charset="-122"/>
                <a:ea typeface="华文楷体" panose="02010600040101010101" pitchFamily="2" charset="-122"/>
              </a:rPr>
              <a:t>搭建</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实战</a:t>
            </a:r>
            <a:endParaRPr lang="en-US" altLang="zh-CN" dirty="0" smtClean="0">
              <a:latin typeface="华文楷体" panose="02010600040101010101" pitchFamily="2" charset="-122"/>
              <a:ea typeface="华文楷体" panose="02010600040101010101" pitchFamily="2" charset="-122"/>
            </a:endParaRPr>
          </a:p>
          <a:p>
            <a:r>
              <a:rPr lang="zh-CN" altLang="en-US" dirty="0" smtClean="0"/>
              <a:t>录制与回放</a:t>
            </a:r>
            <a:endParaRPr lang="zh-CN" altLang="en-US"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342559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坐标</a:t>
            </a:r>
            <a:endParaRPr lang="en-US" altLang="zh-CN" dirty="0" smtClean="0"/>
          </a:p>
          <a:p>
            <a:pPr marL="0" indent="0">
              <a:buNone/>
            </a:pPr>
            <a:r>
              <a:rPr lang="en-US" altLang="zh-CN" dirty="0" err="1" smtClean="0"/>
              <a:t>device.touch</a:t>
            </a:r>
            <a:r>
              <a:rPr lang="en-US" altLang="zh-CN" dirty="0" smtClean="0"/>
              <a:t>(60,300</a:t>
            </a:r>
            <a:r>
              <a:rPr lang="en-US" altLang="zh-CN" dirty="0"/>
              <a:t>,'DOWN_AND_UP') </a:t>
            </a:r>
            <a:endParaRPr lang="en-US" altLang="zh-CN" dirty="0" smtClean="0"/>
          </a:p>
          <a:p>
            <a:pPr marL="0" indent="0">
              <a:buNone/>
            </a:pPr>
            <a:r>
              <a:rPr lang="en-US" altLang="zh-CN" dirty="0" smtClean="0"/>
              <a:t>ID</a:t>
            </a:r>
            <a:r>
              <a:rPr lang="zh-CN" altLang="en-US" dirty="0" smtClean="0"/>
              <a:t>属性</a:t>
            </a:r>
            <a:endParaRPr lang="en-US" altLang="zh-CN" dirty="0" smtClean="0"/>
          </a:p>
          <a:p>
            <a:pPr marL="0" indent="0">
              <a:buNone/>
            </a:pPr>
            <a:r>
              <a:rPr lang="en-US" altLang="zh-CN" dirty="0" smtClean="0"/>
              <a:t>from </a:t>
            </a:r>
            <a:r>
              <a:rPr lang="en-US" altLang="zh-CN" dirty="0" err="1"/>
              <a:t>com.android.monkeyrunner.easy</a:t>
            </a:r>
            <a:r>
              <a:rPr lang="en-US" altLang="zh-CN" dirty="0"/>
              <a:t> import </a:t>
            </a:r>
            <a:r>
              <a:rPr lang="en-US" altLang="zh-CN" dirty="0" err="1"/>
              <a:t>EasyMonkeyDevice</a:t>
            </a:r>
            <a:r>
              <a:rPr lang="en-US" altLang="zh-CN" dirty="0"/>
              <a:t>  </a:t>
            </a:r>
          </a:p>
          <a:p>
            <a:pPr marL="0" indent="0">
              <a:buNone/>
            </a:pPr>
            <a:r>
              <a:rPr lang="en-US" altLang="zh-CN" dirty="0" smtClean="0"/>
              <a:t>from </a:t>
            </a:r>
            <a:r>
              <a:rPr lang="en-US" altLang="zh-CN" dirty="0" err="1"/>
              <a:t>com.android.monkeyrunner.easy</a:t>
            </a:r>
            <a:r>
              <a:rPr lang="en-US" altLang="zh-CN" dirty="0"/>
              <a:t> import </a:t>
            </a:r>
            <a:r>
              <a:rPr lang="en-US" altLang="zh-CN" dirty="0" smtClean="0"/>
              <a:t>By</a:t>
            </a:r>
          </a:p>
          <a:p>
            <a:pPr marL="0" indent="0">
              <a:buNone/>
            </a:pPr>
            <a:r>
              <a:rPr lang="en-US" altLang="zh-CN" dirty="0" err="1" smtClean="0"/>
              <a:t>easy_device</a:t>
            </a:r>
            <a:r>
              <a:rPr lang="en-US" altLang="zh-CN" dirty="0" smtClean="0"/>
              <a:t>=</a:t>
            </a:r>
            <a:r>
              <a:rPr lang="en-US" altLang="zh-CN" dirty="0" err="1" smtClean="0"/>
              <a:t>EasyMonkeyDevice</a:t>
            </a:r>
            <a:r>
              <a:rPr lang="en-US" altLang="zh-CN" dirty="0" smtClean="0"/>
              <a:t>(device</a:t>
            </a:r>
            <a:r>
              <a:rPr lang="en-US" altLang="zh-CN" dirty="0"/>
              <a:t>)  </a:t>
            </a:r>
          </a:p>
          <a:p>
            <a:pPr marL="0" indent="0">
              <a:buNone/>
            </a:pPr>
            <a:r>
              <a:rPr lang="en-US" altLang="zh-CN" dirty="0" err="1"/>
              <a:t>easy_device.touch</a:t>
            </a:r>
            <a:r>
              <a:rPr lang="en-US" altLang="zh-CN" dirty="0"/>
              <a:t>(By.id('id/</a:t>
            </a:r>
            <a:r>
              <a:rPr lang="en-US" altLang="zh-CN" dirty="0" err="1"/>
              <a:t>btn_login</a:t>
            </a:r>
            <a:r>
              <a:rPr lang="en-US" altLang="zh-CN" dirty="0"/>
              <a:t>'),</a:t>
            </a:r>
            <a:r>
              <a:rPr lang="en-US" altLang="zh-CN" dirty="0" err="1"/>
              <a:t>MonkeyDevice.DOWN_AND_UP</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smtClean="0"/>
              <a:t>识别元素</a:t>
            </a:r>
            <a:endParaRPr lang="zh-CN" altLang="en-US" dirty="0"/>
          </a:p>
        </p:txBody>
      </p:sp>
    </p:spTree>
    <p:extLst>
      <p:ext uri="{BB962C8B-B14F-4D97-AF65-F5344CB8AC3E}">
        <p14:creationId xmlns:p14="http://schemas.microsoft.com/office/powerpoint/2010/main" val="373870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5472608"/>
          </a:xfrm>
        </p:spPr>
        <p:txBody>
          <a:bodyPr>
            <a:normAutofit fontScale="47500" lnSpcReduction="20000"/>
          </a:bodyPr>
          <a:lstStyle/>
          <a:p>
            <a:pPr marL="0" indent="0">
              <a:buNone/>
            </a:pPr>
            <a:r>
              <a:rPr lang="en-US" altLang="zh-CN" dirty="0" err="1"/>
              <a:t>monkeyrunner</a:t>
            </a:r>
            <a:r>
              <a:rPr lang="zh-CN" altLang="en-US" dirty="0"/>
              <a:t>截图对比</a:t>
            </a:r>
            <a:endParaRPr lang="en-US" altLang="zh-CN" dirty="0"/>
          </a:p>
          <a:p>
            <a:pPr marL="0" indent="0">
              <a:buNone/>
            </a:pPr>
            <a:r>
              <a:rPr lang="en-US" altLang="zh-CN" sz="5100" dirty="0" err="1"/>
              <a:t>result.writeToFile</a:t>
            </a:r>
            <a:r>
              <a:rPr lang="en-US" altLang="zh-CN" sz="5100" dirty="0"/>
              <a:t>('E:/demo/shot1.png','png')</a:t>
            </a:r>
          </a:p>
          <a:p>
            <a:pPr marL="0" indent="0">
              <a:buNone/>
            </a:pPr>
            <a:r>
              <a:rPr lang="en-US" altLang="zh-CN" sz="5100" dirty="0"/>
              <a:t>pic=</a:t>
            </a:r>
            <a:r>
              <a:rPr lang="en-US" altLang="zh-CN" sz="5100" dirty="0" err="1"/>
              <a:t>MonkeyRunner.loadImageFromFile</a:t>
            </a:r>
            <a:r>
              <a:rPr lang="en-US" altLang="zh-CN" sz="5100" dirty="0"/>
              <a:t>('E:/demo/shot.png')</a:t>
            </a:r>
          </a:p>
          <a:p>
            <a:pPr marL="0" indent="0">
              <a:buNone/>
            </a:pPr>
            <a:r>
              <a:rPr lang="en-US" altLang="zh-CN" sz="5100" dirty="0"/>
              <a:t>if (</a:t>
            </a:r>
            <a:r>
              <a:rPr lang="en-US" altLang="zh-CN" sz="5100" dirty="0" err="1"/>
              <a:t>result.sameAs</a:t>
            </a:r>
            <a:r>
              <a:rPr lang="en-US" altLang="zh-CN" sz="5100" dirty="0"/>
              <a:t>(pic,1.0</a:t>
            </a:r>
            <a:r>
              <a:rPr lang="en-US" altLang="zh-CN" sz="5100" dirty="0" smtClean="0"/>
              <a:t>)):</a:t>
            </a:r>
            <a:endParaRPr lang="en-US" altLang="zh-CN" sz="5100" dirty="0"/>
          </a:p>
          <a:p>
            <a:pPr marL="0" indent="0">
              <a:buNone/>
            </a:pPr>
            <a:r>
              <a:rPr lang="en-US" altLang="zh-CN" sz="5100" dirty="0"/>
              <a:t>       print('success')</a:t>
            </a:r>
          </a:p>
          <a:p>
            <a:pPr marL="0" indent="0">
              <a:buNone/>
            </a:pPr>
            <a:r>
              <a:rPr lang="en-US" altLang="zh-CN" sz="5100" dirty="0" smtClean="0"/>
              <a:t>else:</a:t>
            </a:r>
            <a:endParaRPr lang="en-US" altLang="zh-CN" sz="5100" dirty="0"/>
          </a:p>
          <a:p>
            <a:pPr marL="0" indent="0">
              <a:buNone/>
            </a:pPr>
            <a:r>
              <a:rPr lang="en-US" altLang="zh-CN" sz="5100" dirty="0"/>
              <a:t>       print('fail')</a:t>
            </a:r>
          </a:p>
          <a:p>
            <a:pPr marL="0" indent="0">
              <a:buNone/>
            </a:pPr>
            <a:endParaRPr lang="en-US" altLang="zh-CN" dirty="0"/>
          </a:p>
          <a:p>
            <a:pPr marL="0" indent="0">
              <a:buNone/>
            </a:pPr>
            <a:r>
              <a:rPr lang="zh-CN" altLang="en-US" dirty="0"/>
              <a:t>或者</a:t>
            </a:r>
            <a:endParaRPr lang="en-US" altLang="zh-CN" dirty="0"/>
          </a:p>
          <a:p>
            <a:pPr marL="0" indent="0">
              <a:buNone/>
            </a:pPr>
            <a:r>
              <a:rPr lang="en-US" altLang="zh-CN" dirty="0">
                <a:solidFill>
                  <a:srgbClr val="FF0000"/>
                </a:solidFill>
              </a:rPr>
              <a:t>result = </a:t>
            </a:r>
            <a:r>
              <a:rPr lang="en-US" altLang="zh-CN" dirty="0" err="1">
                <a:solidFill>
                  <a:srgbClr val="FF0000"/>
                </a:solidFill>
              </a:rPr>
              <a:t>device.takeSnapshot</a:t>
            </a:r>
            <a:r>
              <a:rPr lang="en-US" altLang="zh-CN" dirty="0">
                <a:solidFill>
                  <a:srgbClr val="FF0000"/>
                </a:solidFill>
              </a:rPr>
              <a:t>()</a:t>
            </a:r>
          </a:p>
          <a:p>
            <a:pPr marL="0" indent="0">
              <a:buNone/>
            </a:pPr>
            <a:r>
              <a:rPr lang="en-US" altLang="zh-CN" dirty="0" err="1" smtClean="0">
                <a:solidFill>
                  <a:srgbClr val="FF0000"/>
                </a:solidFill>
              </a:rPr>
              <a:t>result.writeToFile</a:t>
            </a:r>
            <a:r>
              <a:rPr lang="en-US" altLang="zh-CN" dirty="0">
                <a:solidFill>
                  <a:srgbClr val="FF0000"/>
                </a:solidFill>
              </a:rPr>
              <a:t>('E:/demo/shot11.png','png')</a:t>
            </a:r>
          </a:p>
          <a:p>
            <a:pPr marL="0" indent="0">
              <a:buNone/>
            </a:pPr>
            <a:endParaRPr lang="en-US" altLang="zh-CN" dirty="0">
              <a:solidFill>
                <a:srgbClr val="FF0000"/>
              </a:solidFill>
            </a:endParaRPr>
          </a:p>
          <a:p>
            <a:pPr marL="0" indent="0">
              <a:buNone/>
            </a:pPr>
            <a:r>
              <a:rPr lang="en-US" altLang="zh-CN" dirty="0">
                <a:solidFill>
                  <a:srgbClr val="FF0000"/>
                </a:solidFill>
              </a:rPr>
              <a:t>r1=</a:t>
            </a:r>
            <a:r>
              <a:rPr lang="en-US" altLang="zh-CN" dirty="0" err="1">
                <a:solidFill>
                  <a:srgbClr val="FF0000"/>
                </a:solidFill>
              </a:rPr>
              <a:t>result.getSubImage</a:t>
            </a:r>
            <a:r>
              <a:rPr lang="en-US" altLang="zh-CN" dirty="0">
                <a:solidFill>
                  <a:srgbClr val="FF0000"/>
                </a:solidFill>
              </a:rPr>
              <a:t>(200,200,400,400)</a:t>
            </a:r>
          </a:p>
          <a:p>
            <a:pPr marL="0" indent="0">
              <a:buNone/>
            </a:pPr>
            <a:r>
              <a:rPr lang="en-US" altLang="zh-CN" dirty="0" smtClean="0">
                <a:solidFill>
                  <a:srgbClr val="FF0000"/>
                </a:solidFill>
              </a:rPr>
              <a:t>pic=</a:t>
            </a:r>
            <a:r>
              <a:rPr lang="en-US" altLang="zh-CN" dirty="0" err="1" smtClean="0">
                <a:solidFill>
                  <a:srgbClr val="FF0000"/>
                </a:solidFill>
              </a:rPr>
              <a:t>MonkeyRunner.loadImageFromFile</a:t>
            </a:r>
            <a:r>
              <a:rPr lang="en-US" altLang="zh-CN" dirty="0">
                <a:solidFill>
                  <a:srgbClr val="FF0000"/>
                </a:solidFill>
              </a:rPr>
              <a:t>('E:/shot.png')</a:t>
            </a:r>
          </a:p>
          <a:p>
            <a:pPr marL="0" indent="0">
              <a:buNone/>
            </a:pPr>
            <a:r>
              <a:rPr lang="en-US" altLang="zh-CN" dirty="0">
                <a:solidFill>
                  <a:srgbClr val="FF0000"/>
                </a:solidFill>
              </a:rPr>
              <a:t>r2=</a:t>
            </a:r>
            <a:r>
              <a:rPr lang="en-US" altLang="zh-CN" dirty="0" err="1">
                <a:solidFill>
                  <a:srgbClr val="FF0000"/>
                </a:solidFill>
              </a:rPr>
              <a:t>pic.getSubImage</a:t>
            </a:r>
            <a:r>
              <a:rPr lang="en-US" altLang="zh-CN" dirty="0">
                <a:solidFill>
                  <a:srgbClr val="FF0000"/>
                </a:solidFill>
              </a:rPr>
              <a:t>(200,200,400,400)</a:t>
            </a:r>
          </a:p>
          <a:p>
            <a:pPr marL="0" indent="0">
              <a:buNone/>
            </a:pPr>
            <a:r>
              <a:rPr lang="en-US" altLang="zh-CN" dirty="0">
                <a:solidFill>
                  <a:srgbClr val="FF0000"/>
                </a:solidFill>
              </a:rPr>
              <a:t>if (r1.sameAs(r2,1.0</a:t>
            </a:r>
            <a:r>
              <a:rPr lang="en-US" altLang="zh-CN" dirty="0" smtClean="0">
                <a:solidFill>
                  <a:srgbClr val="FF0000"/>
                </a:solidFill>
              </a:rPr>
              <a:t>)):</a:t>
            </a:r>
            <a:endParaRPr lang="en-US" altLang="zh-CN" dirty="0">
              <a:solidFill>
                <a:srgbClr val="FF0000"/>
              </a:solidFill>
            </a:endParaRPr>
          </a:p>
          <a:p>
            <a:pPr marL="0" indent="0">
              <a:buNone/>
            </a:pPr>
            <a:r>
              <a:rPr lang="en-US" altLang="zh-CN" dirty="0">
                <a:solidFill>
                  <a:srgbClr val="FF0000"/>
                </a:solidFill>
              </a:rPr>
              <a:t>       print('success')</a:t>
            </a:r>
          </a:p>
          <a:p>
            <a:pPr marL="0" indent="0">
              <a:buNone/>
            </a:pPr>
            <a:r>
              <a:rPr lang="en-US" altLang="zh-CN" smtClean="0">
                <a:solidFill>
                  <a:srgbClr val="FF0000"/>
                </a:solidFill>
              </a:rPr>
              <a:t>else:</a:t>
            </a:r>
            <a:endParaRPr lang="en-US" altLang="zh-CN" dirty="0">
              <a:solidFill>
                <a:srgbClr val="FF0000"/>
              </a:solidFill>
            </a:endParaRPr>
          </a:p>
          <a:p>
            <a:pPr marL="0" indent="0">
              <a:buNone/>
            </a:pPr>
            <a:r>
              <a:rPr lang="en-US" altLang="zh-CN" dirty="0">
                <a:solidFill>
                  <a:srgbClr val="FF0000"/>
                </a:solidFill>
              </a:rPr>
              <a:t>       </a:t>
            </a:r>
            <a:r>
              <a:rPr lang="en-US" altLang="zh-CN" dirty="0" smtClean="0">
                <a:solidFill>
                  <a:srgbClr val="FF0000"/>
                </a:solidFill>
              </a:rPr>
              <a:t>print(</a:t>
            </a:r>
            <a:r>
              <a:rPr lang="en-US" altLang="zh-CN" dirty="0">
                <a:solidFill>
                  <a:srgbClr val="FF0000"/>
                </a:solidFill>
              </a:rPr>
              <a:t>'</a:t>
            </a:r>
            <a:r>
              <a:rPr lang="en-US" altLang="zh-CN" dirty="0" smtClean="0">
                <a:solidFill>
                  <a:srgbClr val="FF0000"/>
                </a:solidFill>
              </a:rPr>
              <a:t>fail</a:t>
            </a:r>
            <a:r>
              <a:rPr lang="en-US" altLang="zh-CN" dirty="0">
                <a:solidFill>
                  <a:srgbClr val="FF0000"/>
                </a:solidFill>
              </a:rPr>
              <a:t>')</a:t>
            </a:r>
            <a:endParaRPr lang="zh-CN" altLang="en-US" dirty="0">
              <a:solidFill>
                <a:srgbClr val="FF0000"/>
              </a:solidFill>
            </a:endParaRPr>
          </a:p>
          <a:p>
            <a:endParaRPr lang="zh-CN" altLang="en-US" dirty="0"/>
          </a:p>
        </p:txBody>
      </p:sp>
      <p:sp>
        <p:nvSpPr>
          <p:cNvPr id="3" name="标题 2"/>
          <p:cNvSpPr>
            <a:spLocks noGrp="1"/>
          </p:cNvSpPr>
          <p:nvPr>
            <p:ph type="title"/>
          </p:nvPr>
        </p:nvSpPr>
        <p:spPr/>
        <p:txBody>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MonkeyRunner</a:t>
            </a:r>
            <a:r>
              <a:rPr lang="zh-CN" altLang="en-US" dirty="0"/>
              <a:t>介绍</a:t>
            </a:r>
            <a:endParaRPr lang="en-US" altLang="zh-CN" dirty="0"/>
          </a:p>
          <a:p>
            <a:r>
              <a:rPr lang="zh-CN" altLang="en-US" dirty="0">
                <a:latin typeface="华文楷体" panose="02010600040101010101" pitchFamily="2" charset="-122"/>
                <a:ea typeface="华文楷体" panose="02010600040101010101" pitchFamily="2" charset="-122"/>
              </a:rPr>
              <a:t>环境</a:t>
            </a:r>
            <a:r>
              <a:rPr lang="zh-CN" altLang="en-US" dirty="0" smtClean="0">
                <a:latin typeface="华文楷体" panose="02010600040101010101" pitchFamily="2" charset="-122"/>
                <a:ea typeface="华文楷体" panose="02010600040101010101" pitchFamily="2" charset="-122"/>
              </a:rPr>
              <a:t>搭建</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实战</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rPr>
              <a:t>录制与回放</a:t>
            </a:r>
            <a:endParaRPr lang="zh-CN" altLang="en-US" dirty="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780451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MonkeyRunner</a:t>
            </a:r>
            <a:r>
              <a:rPr lang="zh-CN" altLang="en-US" dirty="0" smtClean="0"/>
              <a:t>录制回放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82178"/>
            <a:ext cx="4968552"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15816" y="2060848"/>
            <a:ext cx="6012160" cy="3785652"/>
          </a:xfrm>
          <a:prstGeom prst="rect">
            <a:avLst/>
          </a:prstGeom>
          <a:noFill/>
        </p:spPr>
        <p:txBody>
          <a:bodyPr wrap="square" rtlCol="0">
            <a:spAutoFit/>
          </a:bodyPr>
          <a:lstStyle/>
          <a:p>
            <a:r>
              <a:rPr lang="en-US" altLang="zh-CN" sz="2400" dirty="0" smtClean="0"/>
              <a:t>Wait</a:t>
            </a:r>
            <a:r>
              <a:rPr lang="zh-CN" altLang="en-US" sz="2400" dirty="0" smtClean="0"/>
              <a:t>：相当于</a:t>
            </a:r>
            <a:r>
              <a:rPr lang="en-US" altLang="zh-CN" sz="2400" dirty="0" smtClean="0"/>
              <a:t>sleep</a:t>
            </a:r>
            <a:r>
              <a:rPr lang="zh-CN" altLang="en-US" sz="2400" dirty="0" smtClean="0"/>
              <a:t>，每一步操作中间如果需要等待，以防止点击速度过快有些</a:t>
            </a:r>
            <a:r>
              <a:rPr lang="en-US" altLang="zh-CN" sz="2400" dirty="0" smtClean="0"/>
              <a:t>UI</a:t>
            </a:r>
            <a:r>
              <a:rPr lang="zh-CN" altLang="en-US" sz="2400" dirty="0" smtClean="0"/>
              <a:t>还未跳转成功。</a:t>
            </a:r>
            <a:endParaRPr lang="en-US" altLang="zh-CN" sz="2400" dirty="0" smtClean="0"/>
          </a:p>
          <a:p>
            <a:r>
              <a:rPr lang="en-US" altLang="zh-CN" sz="2400" dirty="0" smtClean="0"/>
              <a:t>Press a Button</a:t>
            </a:r>
            <a:r>
              <a:rPr lang="zh-CN" altLang="en-US" sz="2400" dirty="0" smtClean="0"/>
              <a:t>：相当于</a:t>
            </a:r>
            <a:r>
              <a:rPr lang="en-US" altLang="zh-CN" sz="2400" dirty="0" err="1"/>
              <a:t>device.press</a:t>
            </a:r>
            <a:r>
              <a:rPr lang="zh-CN" altLang="en-US" sz="2400" dirty="0" smtClean="0"/>
              <a:t>的命令，用来模拟“点击回车，</a:t>
            </a:r>
            <a:r>
              <a:rPr lang="en-US" altLang="zh-CN" sz="2400" dirty="0" smtClean="0"/>
              <a:t>back</a:t>
            </a:r>
            <a:r>
              <a:rPr lang="zh-CN" altLang="en-US" sz="2400" dirty="0" smtClean="0"/>
              <a:t>”等事件</a:t>
            </a:r>
            <a:endParaRPr lang="en-US" altLang="zh-CN" sz="2400" dirty="0" smtClean="0"/>
          </a:p>
          <a:p>
            <a:r>
              <a:rPr lang="en-US" altLang="zh-CN" sz="2400" dirty="0" smtClean="0"/>
              <a:t>Type Something</a:t>
            </a:r>
            <a:r>
              <a:rPr lang="zh-CN" altLang="en-US" sz="2400" dirty="0" smtClean="0"/>
              <a:t>：相当于</a:t>
            </a:r>
            <a:r>
              <a:rPr lang="en-US" altLang="zh-CN" sz="2400" dirty="0" err="1" smtClean="0"/>
              <a:t>device.type</a:t>
            </a:r>
            <a:r>
              <a:rPr lang="en-US" altLang="zh-CN" sz="2400" dirty="0" smtClean="0"/>
              <a:t> </a:t>
            </a:r>
            <a:r>
              <a:rPr lang="zh-CN" altLang="en-US" sz="2400" dirty="0" smtClean="0"/>
              <a:t>输入</a:t>
            </a:r>
            <a:endParaRPr lang="en-US" altLang="zh-CN" sz="2400" dirty="0" smtClean="0"/>
          </a:p>
          <a:p>
            <a:r>
              <a:rPr lang="en-US" altLang="zh-CN" sz="2400" dirty="0" smtClean="0"/>
              <a:t>Fling</a:t>
            </a:r>
            <a:r>
              <a:rPr lang="zh-CN" altLang="en-US" sz="2400" dirty="0" smtClean="0"/>
              <a:t>：模拟滑动事件</a:t>
            </a:r>
            <a:endParaRPr lang="en-US" altLang="zh-CN" sz="2400" dirty="0" smtClean="0"/>
          </a:p>
          <a:p>
            <a:r>
              <a:rPr lang="en-US" altLang="zh-CN" sz="2400" dirty="0" smtClean="0"/>
              <a:t>Export Actions</a:t>
            </a:r>
            <a:r>
              <a:rPr lang="zh-CN" altLang="en-US" sz="2400" dirty="0" smtClean="0"/>
              <a:t>：导出代码</a:t>
            </a:r>
            <a:endParaRPr lang="en-US" altLang="zh-CN" sz="2400" dirty="0" smtClean="0"/>
          </a:p>
          <a:p>
            <a:r>
              <a:rPr lang="en-US" altLang="zh-CN" sz="2400" dirty="0" err="1" smtClean="0"/>
              <a:t>Reflesh</a:t>
            </a:r>
            <a:r>
              <a:rPr lang="en-US" altLang="zh-CN" sz="2400" dirty="0" smtClean="0"/>
              <a:t> Display</a:t>
            </a:r>
            <a:r>
              <a:rPr lang="zh-CN" altLang="en-US" sz="2400" dirty="0" smtClean="0"/>
              <a:t>：</a:t>
            </a:r>
            <a:r>
              <a:rPr lang="zh-CN" altLang="en-US" sz="2400" dirty="0"/>
              <a:t>刷新当前界面</a:t>
            </a:r>
            <a:r>
              <a:rPr lang="zh-CN" altLang="en-US" sz="2400" dirty="0" smtClean="0"/>
              <a:t>，与手机端屏幕同步</a:t>
            </a:r>
            <a:endParaRPr lang="zh-CN" altLang="en-US" sz="2400" dirty="0"/>
          </a:p>
        </p:txBody>
      </p:sp>
    </p:spTree>
    <p:extLst>
      <p:ext uri="{BB962C8B-B14F-4D97-AF65-F5344CB8AC3E}">
        <p14:creationId xmlns:p14="http://schemas.microsoft.com/office/powerpoint/2010/main" val="320222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a:t>
            </a:r>
            <a:r>
              <a:rPr lang="en-US" altLang="zh-CN" sz="2400" dirty="0" err="1"/>
              <a:t>MonkeyRunner</a:t>
            </a:r>
            <a:endParaRPr lang="en-US" altLang="zh-CN" sz="2400" dirty="0"/>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a:t>(5,'127.0.0.1:62001')</a:t>
            </a:r>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lstStyle/>
          <a:p>
            <a:r>
              <a:rPr lang="en-US" altLang="zh-CN" dirty="0" err="1"/>
              <a:t>MonkeyRunner</a:t>
            </a:r>
            <a:r>
              <a:rPr lang="zh-CN" altLang="en-US" dirty="0"/>
              <a:t>录制回放</a:t>
            </a:r>
          </a:p>
        </p:txBody>
      </p:sp>
    </p:spTree>
    <p:extLst>
      <p:ext uri="{BB962C8B-B14F-4D97-AF65-F5344CB8AC3E}">
        <p14:creationId xmlns:p14="http://schemas.microsoft.com/office/powerpoint/2010/main" val="1465367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6405" y="1124744"/>
            <a:ext cx="8229600" cy="4525963"/>
          </a:xfrm>
        </p:spPr>
        <p:txBody>
          <a:bodyPr>
            <a:normAutofit fontScale="55000" lnSpcReduction="20000"/>
          </a:bodyPr>
          <a:lstStyle/>
          <a:p>
            <a:r>
              <a:rPr lang="en-US" altLang="zh-CN" sz="4100" dirty="0" err="1" smtClean="0">
                <a:latin typeface="华文楷体" panose="02010600040101010101" pitchFamily="2" charset="-122"/>
                <a:ea typeface="华文楷体" panose="02010600040101010101" pitchFamily="2" charset="-122"/>
              </a:rPr>
              <a:t>MonkeyRunner</a:t>
            </a:r>
            <a:r>
              <a:rPr lang="zh-CN" altLang="en-US" sz="4100" dirty="0" smtClean="0">
                <a:latin typeface="华文楷体" panose="02010600040101010101" pitchFamily="2" charset="-122"/>
                <a:ea typeface="华文楷体" panose="02010600040101010101" pitchFamily="2" charset="-122"/>
              </a:rPr>
              <a:t>是</a:t>
            </a:r>
            <a:r>
              <a:rPr lang="zh-CN" altLang="en-US" sz="4100" dirty="0">
                <a:latin typeface="华文楷体" panose="02010600040101010101" pitchFamily="2" charset="-122"/>
                <a:ea typeface="华文楷体" panose="02010600040101010101" pitchFamily="2" charset="-122"/>
              </a:rPr>
              <a:t>由</a:t>
            </a:r>
            <a:r>
              <a:rPr lang="en-US" altLang="zh-CN" sz="4100" dirty="0">
                <a:latin typeface="华文楷体" panose="02010600040101010101" pitchFamily="2" charset="-122"/>
                <a:ea typeface="华文楷体" panose="02010600040101010101" pitchFamily="2" charset="-122"/>
              </a:rPr>
              <a:t>Google</a:t>
            </a:r>
            <a:r>
              <a:rPr lang="zh-CN" altLang="en-US" sz="4100" dirty="0">
                <a:latin typeface="华文楷体" panose="02010600040101010101" pitchFamily="2" charset="-122"/>
                <a:ea typeface="华文楷体" panose="02010600040101010101" pitchFamily="2" charset="-122"/>
              </a:rPr>
              <a:t>开发、用于</a:t>
            </a:r>
            <a:r>
              <a:rPr lang="en-US" altLang="zh-CN" sz="4100" dirty="0">
                <a:latin typeface="华文楷体" panose="02010600040101010101" pitchFamily="2" charset="-122"/>
                <a:ea typeface="华文楷体" panose="02010600040101010101" pitchFamily="2" charset="-122"/>
              </a:rPr>
              <a:t>android</a:t>
            </a:r>
            <a:r>
              <a:rPr lang="zh-CN" altLang="en-US" sz="4100" dirty="0">
                <a:latin typeface="华文楷体" panose="02010600040101010101" pitchFamily="2" charset="-122"/>
                <a:ea typeface="华文楷体" panose="02010600040101010101" pitchFamily="2" charset="-122"/>
              </a:rPr>
              <a:t>系统的自动化测试工具</a:t>
            </a:r>
            <a:r>
              <a:rPr lang="zh-CN" altLang="en-US" sz="4100" dirty="0" smtClean="0">
                <a:latin typeface="华文楷体" panose="02010600040101010101" pitchFamily="2" charset="-122"/>
                <a:ea typeface="华文楷体" panose="02010600040101010101" pitchFamily="2" charset="-122"/>
              </a:rPr>
              <a:t>，存在</a:t>
            </a:r>
            <a:r>
              <a:rPr lang="zh-CN" altLang="en-US" sz="4100" dirty="0">
                <a:latin typeface="华文楷体" panose="02010600040101010101" pitchFamily="2" charset="-122"/>
                <a:ea typeface="华文楷体" panose="02010600040101010101" pitchFamily="2" charset="-122"/>
              </a:rPr>
              <a:t>于</a:t>
            </a:r>
            <a:r>
              <a:rPr lang="en-US" altLang="zh-CN" sz="4100" dirty="0">
                <a:latin typeface="华文楷体" panose="02010600040101010101" pitchFamily="2" charset="-122"/>
                <a:ea typeface="华文楷体" panose="02010600040101010101" pitchFamily="2" charset="-122"/>
              </a:rPr>
              <a:t>android </a:t>
            </a:r>
            <a:r>
              <a:rPr lang="en-US" altLang="zh-CN" sz="4100" dirty="0" err="1">
                <a:latin typeface="华文楷体" panose="02010600040101010101" pitchFamily="2" charset="-122"/>
                <a:ea typeface="华文楷体" panose="02010600040101010101" pitchFamily="2" charset="-122"/>
              </a:rPr>
              <a:t>sdk</a:t>
            </a:r>
            <a:r>
              <a:rPr lang="zh-CN" altLang="en-US" sz="4100" dirty="0" smtClean="0">
                <a:latin typeface="华文楷体" panose="02010600040101010101" pitchFamily="2" charset="-122"/>
                <a:ea typeface="华文楷体" panose="02010600040101010101" pitchFamily="2" charset="-122"/>
              </a:rPr>
              <a:t>中</a:t>
            </a:r>
            <a:endParaRPr lang="en-US" altLang="zh-CN" sz="4100" dirty="0">
              <a:latin typeface="华文楷体" panose="02010600040101010101" pitchFamily="2" charset="-122"/>
              <a:ea typeface="华文楷体" panose="02010600040101010101" pitchFamily="2" charset="-122"/>
            </a:endParaRPr>
          </a:p>
          <a:p>
            <a:r>
              <a:rPr lang="en-US" altLang="zh-CN" sz="4100" dirty="0" err="1" smtClean="0">
                <a:latin typeface="华文楷体" panose="02010600040101010101" pitchFamily="2" charset="-122"/>
                <a:ea typeface="华文楷体" panose="02010600040101010101" pitchFamily="2" charset="-122"/>
              </a:rPr>
              <a:t>MonkeyRunner</a:t>
            </a:r>
            <a:r>
              <a:rPr lang="zh-CN" altLang="en-US" sz="4100" dirty="0" smtClean="0">
                <a:latin typeface="华文楷体" panose="02010600040101010101" pitchFamily="2" charset="-122"/>
                <a:ea typeface="华文楷体" panose="02010600040101010101" pitchFamily="2" charset="-122"/>
              </a:rPr>
              <a:t>提供</a:t>
            </a:r>
            <a:r>
              <a:rPr lang="zh-CN" altLang="en-US" sz="4100" dirty="0">
                <a:latin typeface="华文楷体" panose="02010600040101010101" pitchFamily="2" charset="-122"/>
                <a:ea typeface="华文楷体" panose="02010600040101010101" pitchFamily="2" charset="-122"/>
              </a:rPr>
              <a:t>了一个</a:t>
            </a:r>
            <a:r>
              <a:rPr lang="en-US" altLang="zh-CN" sz="4100" dirty="0">
                <a:latin typeface="华文楷体" panose="02010600040101010101" pitchFamily="2" charset="-122"/>
                <a:ea typeface="华文楷体" panose="02010600040101010101" pitchFamily="2" charset="-122"/>
              </a:rPr>
              <a:t>API</a:t>
            </a:r>
            <a:r>
              <a:rPr lang="zh-CN" altLang="en-US" sz="4100" dirty="0">
                <a:latin typeface="华文楷体" panose="02010600040101010101" pitchFamily="2" charset="-122"/>
                <a:ea typeface="华文楷体" panose="02010600040101010101" pitchFamily="2" charset="-122"/>
              </a:rPr>
              <a:t>，用此</a:t>
            </a:r>
            <a:r>
              <a:rPr lang="en-US" altLang="zh-CN" sz="4100" dirty="0">
                <a:latin typeface="华文楷体" panose="02010600040101010101" pitchFamily="2" charset="-122"/>
                <a:ea typeface="华文楷体" panose="02010600040101010101" pitchFamily="2" charset="-122"/>
              </a:rPr>
              <a:t>API</a:t>
            </a:r>
            <a:r>
              <a:rPr lang="zh-CN" altLang="en-US" sz="4100" dirty="0">
                <a:latin typeface="华文楷体" panose="02010600040101010101" pitchFamily="2" charset="-122"/>
                <a:ea typeface="华文楷体" panose="02010600040101010101" pitchFamily="2" charset="-122"/>
              </a:rPr>
              <a:t>写出的程序可以在</a:t>
            </a:r>
            <a:r>
              <a:rPr lang="en-US" altLang="zh-CN" sz="4100" dirty="0">
                <a:latin typeface="华文楷体" panose="02010600040101010101" pitchFamily="2" charset="-122"/>
                <a:ea typeface="华文楷体" panose="02010600040101010101" pitchFamily="2" charset="-122"/>
              </a:rPr>
              <a:t>Android</a:t>
            </a:r>
            <a:r>
              <a:rPr lang="zh-CN" altLang="en-US" sz="4100" dirty="0">
                <a:latin typeface="华文楷体" panose="02010600040101010101" pitchFamily="2" charset="-122"/>
                <a:ea typeface="华文楷体" panose="02010600040101010101" pitchFamily="2" charset="-122"/>
              </a:rPr>
              <a:t>代码之外控制</a:t>
            </a:r>
            <a:r>
              <a:rPr lang="en-US" altLang="zh-CN" sz="4100" dirty="0">
                <a:latin typeface="华文楷体" panose="02010600040101010101" pitchFamily="2" charset="-122"/>
                <a:ea typeface="华文楷体" panose="02010600040101010101" pitchFamily="2" charset="-122"/>
              </a:rPr>
              <a:t>Android</a:t>
            </a:r>
            <a:r>
              <a:rPr lang="zh-CN" altLang="en-US" sz="4100" dirty="0">
                <a:latin typeface="华文楷体" panose="02010600040101010101" pitchFamily="2" charset="-122"/>
                <a:ea typeface="华文楷体" panose="02010600040101010101" pitchFamily="2" charset="-122"/>
              </a:rPr>
              <a:t>设备和模拟器</a:t>
            </a:r>
            <a:r>
              <a:rPr lang="zh-CN" altLang="en-US" sz="4100" dirty="0" smtClean="0">
                <a:latin typeface="华文楷体" panose="02010600040101010101" pitchFamily="2" charset="-122"/>
                <a:ea typeface="华文楷体" panose="02010600040101010101" pitchFamily="2" charset="-122"/>
              </a:rPr>
              <a:t>。</a:t>
            </a:r>
            <a:endParaRPr lang="zh-CN" altLang="en-US" sz="4100" dirty="0">
              <a:latin typeface="华文楷体" panose="02010600040101010101" pitchFamily="2" charset="-122"/>
              <a:ea typeface="华文楷体" panose="02010600040101010101" pitchFamily="2" charset="-122"/>
            </a:endParaRPr>
          </a:p>
          <a:p>
            <a:r>
              <a:rPr lang="en-US" altLang="zh-CN" sz="4100" dirty="0" err="1" smtClean="0">
                <a:latin typeface="华文楷体" panose="02010600040101010101" pitchFamily="2" charset="-122"/>
                <a:ea typeface="华文楷体" panose="02010600040101010101" pitchFamily="2" charset="-122"/>
              </a:rPr>
              <a:t>MonkeyRunner</a:t>
            </a:r>
            <a:r>
              <a:rPr lang="zh-CN" altLang="en-US" sz="4100" dirty="0" smtClean="0">
                <a:latin typeface="华文楷体" panose="02010600040101010101" pitchFamily="2" charset="-122"/>
                <a:ea typeface="华文楷体" panose="02010600040101010101" pitchFamily="2" charset="-122"/>
              </a:rPr>
              <a:t>主要</a:t>
            </a:r>
            <a:r>
              <a:rPr lang="zh-CN" altLang="en-US" sz="4100" dirty="0">
                <a:latin typeface="华文楷体" panose="02010600040101010101" pitchFamily="2" charset="-122"/>
                <a:ea typeface="华文楷体" panose="02010600040101010101" pitchFamily="2" charset="-122"/>
              </a:rPr>
              <a:t>设计目的：用于测试功能</a:t>
            </a:r>
            <a:r>
              <a:rPr lang="en-US" altLang="zh-CN" sz="4100" dirty="0">
                <a:latin typeface="华文楷体" panose="02010600040101010101" pitchFamily="2" charset="-122"/>
                <a:ea typeface="华文楷体" panose="02010600040101010101" pitchFamily="2" charset="-122"/>
              </a:rPr>
              <a:t>/</a:t>
            </a:r>
            <a:r>
              <a:rPr lang="zh-CN" altLang="en-US" sz="4100" dirty="0">
                <a:latin typeface="华文楷体" panose="02010600040101010101" pitchFamily="2" charset="-122"/>
                <a:ea typeface="华文楷体" panose="02010600040101010101" pitchFamily="2" charset="-122"/>
              </a:rPr>
              <a:t>框架水平上的应用程序和设备，或运行单元测试套件。</a:t>
            </a:r>
          </a:p>
          <a:p>
            <a:r>
              <a:rPr lang="en-US" altLang="zh-CN" sz="4100" dirty="0" err="1" smtClean="0">
                <a:latin typeface="华文楷体" panose="02010600040101010101" pitchFamily="2" charset="-122"/>
                <a:ea typeface="华文楷体" panose="02010600040101010101" pitchFamily="2" charset="-122"/>
              </a:rPr>
              <a:t>MonkeyRunner</a:t>
            </a:r>
            <a:r>
              <a:rPr lang="zh-CN" altLang="en-US" sz="4100" dirty="0" smtClean="0">
                <a:latin typeface="华文楷体" panose="02010600040101010101" pitchFamily="2" charset="-122"/>
                <a:ea typeface="华文楷体" panose="02010600040101010101" pitchFamily="2" charset="-122"/>
              </a:rPr>
              <a:t>通过</a:t>
            </a:r>
            <a:r>
              <a:rPr lang="zh-CN" altLang="en-US" sz="4100" dirty="0">
                <a:latin typeface="华文楷体" panose="02010600040101010101" pitchFamily="2" charset="-122"/>
                <a:ea typeface="华文楷体" panose="02010600040101010101" pitchFamily="2" charset="-122"/>
              </a:rPr>
              <a:t>运行</a:t>
            </a:r>
            <a:r>
              <a:rPr lang="en-US" altLang="zh-CN" sz="4100" dirty="0">
                <a:latin typeface="华文楷体" panose="02010600040101010101" pitchFamily="2" charset="-122"/>
                <a:ea typeface="华文楷体" panose="02010600040101010101" pitchFamily="2" charset="-122"/>
              </a:rPr>
              <a:t>python</a:t>
            </a:r>
            <a:r>
              <a:rPr lang="zh-CN" altLang="en-US" sz="4100" dirty="0">
                <a:latin typeface="华文楷体" panose="02010600040101010101" pitchFamily="2" charset="-122"/>
                <a:ea typeface="华文楷体" panose="02010600040101010101" pitchFamily="2" charset="-122"/>
              </a:rPr>
              <a:t>脚本，来执行脚本中预先定义好的一系列操作事件，如：安装卸载某个应用、进入任一模块</a:t>
            </a:r>
            <a:r>
              <a:rPr lang="zh-CN" altLang="en-US" sz="4100" dirty="0" smtClean="0">
                <a:latin typeface="华文楷体" panose="02010600040101010101" pitchFamily="2" charset="-122"/>
                <a:ea typeface="华文楷体" panose="02010600040101010101" pitchFamily="2" charset="-122"/>
              </a:rPr>
              <a:t>、点击、</a:t>
            </a:r>
            <a:r>
              <a:rPr lang="zh-CN" altLang="en-US" sz="4100" dirty="0">
                <a:latin typeface="华文楷体" panose="02010600040101010101" pitchFamily="2" charset="-122"/>
                <a:ea typeface="华文楷体" panose="02010600040101010101" pitchFamily="2" charset="-122"/>
              </a:rPr>
              <a:t>按键、编辑文本、截图对比等</a:t>
            </a:r>
            <a:r>
              <a:rPr lang="en-US" altLang="zh-CN" sz="4100" dirty="0">
                <a:latin typeface="华文楷体" panose="02010600040101010101" pitchFamily="2" charset="-122"/>
                <a:ea typeface="华文楷体" panose="02010600040101010101" pitchFamily="2" charset="-122"/>
              </a:rPr>
              <a:t>.</a:t>
            </a:r>
          </a:p>
          <a:p>
            <a:r>
              <a:rPr lang="zh-CN" altLang="en-US" sz="4200" dirty="0">
                <a:latin typeface="华文楷体" panose="02010600040101010101" pitchFamily="2" charset="-122"/>
                <a:ea typeface="华文楷体" panose="02010600040101010101" pitchFamily="2" charset="-122"/>
              </a:rPr>
              <a:t>目录　</a:t>
            </a:r>
            <a:r>
              <a:rPr lang="en-US" altLang="zh-CN" sz="4200" dirty="0" err="1">
                <a:latin typeface="华文楷体" panose="02010600040101010101" pitchFamily="2" charset="-122"/>
                <a:ea typeface="华文楷体" panose="02010600040101010101" pitchFamily="2" charset="-122"/>
              </a:rPr>
              <a:t>AppData</a:t>
            </a:r>
            <a:r>
              <a:rPr lang="en-US" altLang="zh-CN" sz="4200" dirty="0">
                <a:latin typeface="华文楷体" panose="02010600040101010101" pitchFamily="2" charset="-122"/>
                <a:ea typeface="华文楷体" panose="02010600040101010101" pitchFamily="2" charset="-122"/>
              </a:rPr>
              <a:t>\Local\Android\</a:t>
            </a:r>
            <a:r>
              <a:rPr lang="en-US" altLang="zh-CN" sz="4200" dirty="0" err="1">
                <a:latin typeface="华文楷体" panose="02010600040101010101" pitchFamily="2" charset="-122"/>
                <a:ea typeface="华文楷体" panose="02010600040101010101" pitchFamily="2" charset="-122"/>
              </a:rPr>
              <a:t>sdk</a:t>
            </a:r>
            <a:r>
              <a:rPr lang="en-US" altLang="zh-CN" sz="4200" dirty="0">
                <a:latin typeface="华文楷体" panose="02010600040101010101" pitchFamily="2" charset="-122"/>
                <a:ea typeface="华文楷体" panose="02010600040101010101" pitchFamily="2" charset="-122"/>
              </a:rPr>
              <a:t>\tools</a:t>
            </a:r>
          </a:p>
          <a:p>
            <a:pPr marL="0" indent="0">
              <a:buNone/>
            </a:pPr>
            <a:r>
              <a:rPr lang="zh-CN" altLang="en-US" sz="4200" dirty="0" smtClean="0">
                <a:latin typeface="华文楷体" panose="02010600040101010101" pitchFamily="2" charset="-122"/>
                <a:ea typeface="华文楷体" panose="02010600040101010101" pitchFamily="2" charset="-122"/>
              </a:rPr>
              <a:t>　　</a:t>
            </a:r>
            <a:r>
              <a:rPr lang="en-US" altLang="zh-CN" sz="4200" dirty="0" err="1" smtClean="0">
                <a:latin typeface="华文楷体" panose="02010600040101010101" pitchFamily="2" charset="-122"/>
                <a:ea typeface="华文楷体" panose="02010600040101010101" pitchFamily="2" charset="-122"/>
              </a:rPr>
              <a:t>AppData</a:t>
            </a:r>
            <a:r>
              <a:rPr lang="en-US" altLang="zh-CN" sz="4200" dirty="0" smtClean="0">
                <a:latin typeface="华文楷体" panose="02010600040101010101" pitchFamily="2" charset="-122"/>
                <a:ea typeface="华文楷体" panose="02010600040101010101" pitchFamily="2" charset="-122"/>
              </a:rPr>
              <a:t>\Local\Android\</a:t>
            </a:r>
            <a:r>
              <a:rPr lang="en-US" altLang="zh-CN" sz="4200" dirty="0" err="1" smtClean="0">
                <a:latin typeface="华文楷体" panose="02010600040101010101" pitchFamily="2" charset="-122"/>
                <a:ea typeface="华文楷体" panose="02010600040101010101" pitchFamily="2" charset="-122"/>
              </a:rPr>
              <a:t>sdk</a:t>
            </a:r>
            <a:r>
              <a:rPr lang="en-US" altLang="zh-CN" sz="4200" dirty="0" smtClean="0">
                <a:latin typeface="华文楷体" panose="02010600040101010101" pitchFamily="2" charset="-122"/>
                <a:ea typeface="华文楷体" panose="02010600040101010101" pitchFamily="2" charset="-122"/>
              </a:rPr>
              <a:t>\tools\lib</a:t>
            </a:r>
          </a:p>
          <a:p>
            <a:pPr marL="0" indent="0">
              <a:buNone/>
            </a:pPr>
            <a:r>
              <a:rPr lang="en-US" altLang="zh-CN" sz="4200" dirty="0"/>
              <a:t>http://www.android-doc.com/tools/help/monkeyrunner_concepts.html</a:t>
            </a:r>
            <a:endParaRPr lang="zh-CN" altLang="en-US" sz="4200" dirty="0">
              <a:latin typeface="华文楷体" panose="02010600040101010101" pitchFamily="2" charset="-122"/>
              <a:ea typeface="华文楷体" panose="02010600040101010101" pitchFamily="2" charset="-122"/>
            </a:endParaRPr>
          </a:p>
          <a:p>
            <a:endParaRPr lang="zh-CN" altLang="en-US" dirty="0"/>
          </a:p>
        </p:txBody>
      </p:sp>
      <p:sp>
        <p:nvSpPr>
          <p:cNvPr id="2" name="标题 1"/>
          <p:cNvSpPr>
            <a:spLocks noGrp="1"/>
          </p:cNvSpPr>
          <p:nvPr>
            <p:ph type="title"/>
          </p:nvPr>
        </p:nvSpPr>
        <p:spPr/>
        <p:txBody>
          <a:bodyPr>
            <a:normAutofit/>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介绍</a:t>
            </a:r>
            <a:endParaRPr lang="zh-CN" altLang="en-US" dirty="0">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49080"/>
            <a:ext cx="8892480" cy="505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3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579296" cy="4525963"/>
          </a:xfrm>
        </p:spPr>
        <p:txBody>
          <a:bodyPr>
            <a:normAutofit/>
          </a:bodyPr>
          <a:lstStyle/>
          <a:p>
            <a:pPr>
              <a:lnSpc>
                <a:spcPct val="80000"/>
              </a:lnSpc>
            </a:pPr>
            <a:endParaRPr lang="en-US" altLang="zh-CN" sz="2300" dirty="0" smtClean="0">
              <a:latin typeface="华文楷体" panose="02010600040101010101" pitchFamily="2" charset="-122"/>
              <a:ea typeface="华文楷体" panose="02010600040101010101" pitchFamily="2" charset="-122"/>
            </a:endParaRPr>
          </a:p>
          <a:p>
            <a:pPr>
              <a:lnSpc>
                <a:spcPct val="80000"/>
              </a:lnSpc>
            </a:pPr>
            <a:r>
              <a:rPr lang="zh-CN" altLang="en-US" sz="2300" dirty="0" smtClean="0">
                <a:solidFill>
                  <a:srgbClr val="FF0000"/>
                </a:solidFill>
                <a:latin typeface="华文楷体" panose="02010600040101010101" pitchFamily="2" charset="-122"/>
                <a:ea typeface="华文楷体" panose="02010600040101010101" pitchFamily="2" charset="-122"/>
              </a:rPr>
              <a:t>两者没有任何关系</a:t>
            </a:r>
            <a:endParaRPr lang="en-US" altLang="zh-CN" sz="2300" dirty="0" smtClean="0">
              <a:solidFill>
                <a:srgbClr val="FF0000"/>
              </a:solidFill>
              <a:latin typeface="华文楷体" panose="02010600040101010101" pitchFamily="2" charset="-122"/>
              <a:ea typeface="华文楷体" panose="02010600040101010101" pitchFamily="2" charset="-122"/>
            </a:endParaRPr>
          </a:p>
          <a:p>
            <a:pPr marL="0" indent="0">
              <a:lnSpc>
                <a:spcPct val="80000"/>
              </a:lnSpc>
              <a:buNone/>
            </a:pPr>
            <a:r>
              <a:rPr lang="en-US" altLang="zh-CN" sz="2300" dirty="0">
                <a:latin typeface="华文楷体" panose="02010600040101010101" pitchFamily="2" charset="-122"/>
                <a:ea typeface="华文楷体" panose="02010600040101010101" pitchFamily="2" charset="-122"/>
              </a:rPr>
              <a:t>https://</a:t>
            </a:r>
            <a:r>
              <a:rPr lang="en-US" altLang="zh-CN" sz="2300" dirty="0" smtClean="0">
                <a:latin typeface="华文楷体" panose="02010600040101010101" pitchFamily="2" charset="-122"/>
                <a:ea typeface="华文楷体" panose="02010600040101010101" pitchFamily="2" charset="-122"/>
              </a:rPr>
              <a:t>developer.android.com/studio/test/MonkeyRunner/index.html</a:t>
            </a:r>
          </a:p>
          <a:p>
            <a:pPr>
              <a:lnSpc>
                <a:spcPct val="80000"/>
              </a:lnSpc>
            </a:pPr>
            <a:r>
              <a:rPr lang="en-US" altLang="zh-CN" sz="2300" dirty="0" smtClean="0">
                <a:latin typeface="华文楷体" panose="02010600040101010101" pitchFamily="2" charset="-122"/>
                <a:ea typeface="华文楷体" panose="02010600040101010101" pitchFamily="2" charset="-122"/>
              </a:rPr>
              <a:t>Monkey</a:t>
            </a:r>
            <a:r>
              <a:rPr lang="zh-CN" altLang="en-US" sz="2300" dirty="0" smtClean="0">
                <a:latin typeface="华文楷体" panose="02010600040101010101" pitchFamily="2" charset="-122"/>
                <a:ea typeface="华文楷体" panose="02010600040101010101" pitchFamily="2" charset="-122"/>
              </a:rPr>
              <a:t>工具</a:t>
            </a:r>
            <a:r>
              <a:rPr lang="zh-CN" altLang="en-US" sz="2300" dirty="0">
                <a:latin typeface="华文楷体" panose="02010600040101010101" pitchFamily="2" charset="-122"/>
                <a:ea typeface="华文楷体" panose="02010600040101010101" pitchFamily="2" charset="-122"/>
              </a:rPr>
              <a:t>主要直接运行在设备或模拟器的</a:t>
            </a:r>
            <a:r>
              <a:rPr lang="en-US" altLang="zh-CN" sz="2300" dirty="0" err="1">
                <a:latin typeface="华文楷体" panose="02010600040101010101" pitchFamily="2" charset="-122"/>
                <a:ea typeface="华文楷体" panose="02010600040101010101" pitchFamily="2" charset="-122"/>
              </a:rPr>
              <a:t>adb</a:t>
            </a:r>
            <a:r>
              <a:rPr lang="en-US" altLang="zh-CN" sz="2300" dirty="0">
                <a:latin typeface="华文楷体" panose="02010600040101010101" pitchFamily="2" charset="-122"/>
                <a:ea typeface="华文楷体" panose="02010600040101010101" pitchFamily="2" charset="-122"/>
              </a:rPr>
              <a:t> shell</a:t>
            </a:r>
            <a:r>
              <a:rPr lang="zh-CN" altLang="en-US" sz="2300" dirty="0">
                <a:latin typeface="华文楷体" panose="02010600040101010101" pitchFamily="2" charset="-122"/>
                <a:ea typeface="华文楷体" panose="02010600040101010101" pitchFamily="2" charset="-122"/>
              </a:rPr>
              <a:t>中，生成用户的伪随机事件流。</a:t>
            </a:r>
            <a:endParaRPr lang="en-US" altLang="zh-CN" sz="2300" dirty="0">
              <a:latin typeface="华文楷体" panose="02010600040101010101" pitchFamily="2" charset="-122"/>
              <a:ea typeface="华文楷体" panose="02010600040101010101" pitchFamily="2" charset="-122"/>
            </a:endParaRPr>
          </a:p>
          <a:p>
            <a:pPr>
              <a:lnSpc>
                <a:spcPct val="80000"/>
              </a:lnSpc>
            </a:pPr>
            <a:r>
              <a:rPr lang="en-US" altLang="zh-CN" sz="2300" dirty="0" err="1" smtClean="0">
                <a:latin typeface="华文楷体" panose="02010600040101010101" pitchFamily="2" charset="-122"/>
                <a:ea typeface="华文楷体" panose="02010600040101010101" pitchFamily="2" charset="-122"/>
              </a:rPr>
              <a:t>MonkeyRunner</a:t>
            </a:r>
            <a:r>
              <a:rPr lang="zh-CN" altLang="en-US" sz="2300" dirty="0" smtClean="0">
                <a:latin typeface="华文楷体" panose="02010600040101010101" pitchFamily="2" charset="-122"/>
                <a:ea typeface="华文楷体" panose="02010600040101010101" pitchFamily="2" charset="-122"/>
              </a:rPr>
              <a:t>，通过</a:t>
            </a:r>
            <a:r>
              <a:rPr lang="en-US" altLang="zh-CN" sz="2300" dirty="0" smtClean="0">
                <a:latin typeface="华文楷体" panose="02010600040101010101" pitchFamily="2" charset="-122"/>
                <a:ea typeface="华文楷体" panose="02010600040101010101" pitchFamily="2" charset="-122"/>
              </a:rPr>
              <a:t>API</a:t>
            </a:r>
            <a:r>
              <a:rPr lang="zh-CN" altLang="en-US" sz="2300" dirty="0" smtClean="0">
                <a:latin typeface="华文楷体" panose="02010600040101010101" pitchFamily="2" charset="-122"/>
                <a:ea typeface="华文楷体" panose="02010600040101010101" pitchFamily="2" charset="-122"/>
              </a:rPr>
              <a:t>定义的命令和事件，控制设备，运行</a:t>
            </a:r>
            <a:r>
              <a:rPr lang="zh-CN" altLang="en-US" sz="2300" dirty="0">
                <a:latin typeface="华文楷体" panose="02010600040101010101" pitchFamily="2" charset="-122"/>
                <a:ea typeface="华文楷体" panose="02010600040101010101" pitchFamily="2" charset="-122"/>
              </a:rPr>
              <a:t>在</a:t>
            </a:r>
            <a:r>
              <a:rPr lang="en-US" altLang="zh-CN" sz="2300" dirty="0">
                <a:latin typeface="华文楷体" panose="02010600040101010101" pitchFamily="2" charset="-122"/>
                <a:ea typeface="华文楷体" panose="02010600040101010101" pitchFamily="2" charset="-122"/>
              </a:rPr>
              <a:t>PC</a:t>
            </a:r>
            <a:r>
              <a:rPr lang="zh-CN" altLang="en-US" sz="2300" dirty="0" smtClean="0">
                <a:latin typeface="华文楷体" panose="02010600040101010101" pitchFamily="2" charset="-122"/>
                <a:ea typeface="华文楷体" panose="02010600040101010101" pitchFamily="2" charset="-122"/>
              </a:rPr>
              <a:t>端</a:t>
            </a:r>
            <a:r>
              <a:rPr lang="zh-CN" altLang="en-US" sz="2300" dirty="0"/>
              <a:t>。</a:t>
            </a:r>
            <a:endParaRPr lang="zh-CN" altLang="en-US" dirty="0"/>
          </a:p>
        </p:txBody>
      </p:sp>
      <p:sp>
        <p:nvSpPr>
          <p:cNvPr id="2" name="标题 1"/>
          <p:cNvSpPr>
            <a:spLocks noGrp="1"/>
          </p:cNvSpPr>
          <p:nvPr>
            <p:ph type="title"/>
          </p:nvPr>
        </p:nvSpPr>
        <p:spPr/>
        <p:txBody>
          <a:bodyPr>
            <a:normAutofit/>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与</a:t>
            </a:r>
            <a:r>
              <a:rPr lang="en-US" altLang="zh-CN" dirty="0" smtClean="0">
                <a:latin typeface="华文楷体" panose="02010600040101010101" pitchFamily="2" charset="-122"/>
                <a:ea typeface="华文楷体" panose="02010600040101010101" pitchFamily="2" charset="-122"/>
              </a:rPr>
              <a:t>Monkey</a:t>
            </a:r>
            <a:r>
              <a:rPr lang="zh-CN" altLang="en-US" dirty="0" smtClean="0">
                <a:latin typeface="华文楷体" panose="02010600040101010101" pitchFamily="2" charset="-122"/>
                <a:ea typeface="华文楷体" panose="02010600040101010101" pitchFamily="2" charset="-122"/>
              </a:rPr>
              <a:t>区别</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748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架构</a:t>
            </a:r>
            <a:endParaRPr lang="zh-CN" altLang="en-US" dirty="0"/>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66950"/>
            <a:ext cx="7553215" cy="57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6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229600" cy="4525963"/>
          </a:xfrm>
        </p:spPr>
        <p:txBody>
          <a:bodyPr>
            <a:noAutofit/>
          </a:bodyPr>
          <a:lstStyle/>
          <a:p>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库</a:t>
            </a:r>
            <a:r>
              <a:rPr lang="en-US" altLang="zh-CN" sz="2400" dirty="0" smtClean="0">
                <a:latin typeface="华文楷体" panose="02010600040101010101" pitchFamily="2" charset="-122"/>
                <a:ea typeface="华文楷体" panose="02010600040101010101" pitchFamily="2" charset="-122"/>
              </a:rPr>
              <a:t>:</a:t>
            </a:r>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最主要</a:t>
            </a:r>
            <a:r>
              <a:rPr lang="zh-CN" altLang="en-US" sz="2400" dirty="0">
                <a:latin typeface="华文楷体" panose="02010600040101010101" pitchFamily="2" charset="-122"/>
                <a:ea typeface="华文楷体" panose="02010600040101010101" pitchFamily="2" charset="-122"/>
              </a:rPr>
              <a:t>的库，脚本可以直接使用里面</a:t>
            </a:r>
            <a:r>
              <a:rPr lang="zh-CN" altLang="en-US" sz="2400" dirty="0" smtClean="0">
                <a:latin typeface="华文楷体" panose="02010600040101010101" pitchFamily="2" charset="-122"/>
                <a:ea typeface="华文楷体" panose="02010600040101010101" pitchFamily="2" charset="-122"/>
              </a:rPr>
              <a:t>的</a:t>
            </a:r>
            <a:r>
              <a:rPr lang="en-US" altLang="zh-CN" sz="2400" dirty="0" err="1" smtClean="0">
                <a:latin typeface="华文楷体" panose="02010600040101010101" pitchFamily="2" charset="-122"/>
                <a:ea typeface="华文楷体" panose="02010600040101010101" pitchFamily="2" charset="-122"/>
              </a:rPr>
              <a:t>MonkeyRunner,MonkeyDevice,MonkeyImage</a:t>
            </a:r>
            <a:r>
              <a:rPr lang="zh-CN" altLang="en-US" sz="2400" dirty="0">
                <a:latin typeface="华文楷体" panose="02010600040101010101" pitchFamily="2" charset="-122"/>
                <a:ea typeface="华文楷体" panose="02010600040101010101" pitchFamily="2" charset="-122"/>
              </a:rPr>
              <a:t>类来控制</a:t>
            </a:r>
            <a:r>
              <a:rPr lang="en-US" altLang="zh-CN" sz="2400" dirty="0">
                <a:latin typeface="华文楷体" panose="02010600040101010101" pitchFamily="2" charset="-122"/>
                <a:ea typeface="华文楷体" panose="02010600040101010101" pitchFamily="2" charset="-122"/>
              </a:rPr>
              <a:t>Android</a:t>
            </a:r>
            <a:r>
              <a:rPr lang="zh-CN" altLang="en-US" sz="2400" dirty="0">
                <a:latin typeface="华文楷体" panose="02010600040101010101" pitchFamily="2" charset="-122"/>
                <a:ea typeface="华文楷体" panose="02010600040101010101" pitchFamily="2" charset="-122"/>
              </a:rPr>
              <a:t>目标设备和应用以及截图等功能</a:t>
            </a:r>
          </a:p>
          <a:p>
            <a:r>
              <a:rPr lang="en-US" altLang="zh-CN" sz="2400" dirty="0" err="1">
                <a:latin typeface="华文楷体" panose="02010600040101010101" pitchFamily="2" charset="-122"/>
                <a:ea typeface="华文楷体" panose="02010600040101010101" pitchFamily="2" charset="-122"/>
              </a:rPr>
              <a:t>chimpchat</a:t>
            </a:r>
            <a:r>
              <a:rPr lang="zh-CN" altLang="en-US" sz="2400" dirty="0">
                <a:latin typeface="华文楷体" panose="02010600040101010101" pitchFamily="2" charset="-122"/>
                <a:ea typeface="华文楷体" panose="02010600040101010101" pitchFamily="2" charset="-122"/>
              </a:rPr>
              <a:t>库</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chimpchat</a:t>
            </a:r>
            <a:r>
              <a:rPr lang="zh-CN" altLang="en-US" sz="2400" dirty="0">
                <a:latin typeface="华文楷体" panose="02010600040101010101" pitchFamily="2" charset="-122"/>
                <a:ea typeface="华文楷体" panose="02010600040101010101" pitchFamily="2" charset="-122"/>
              </a:rPr>
              <a:t>对于使用</a:t>
            </a:r>
            <a:r>
              <a:rPr lang="en-US" altLang="zh-CN" sz="2400" dirty="0" err="1">
                <a:latin typeface="华文楷体" panose="02010600040101010101" pitchFamily="2" charset="-122"/>
                <a:ea typeface="华文楷体" panose="02010600040101010101" pitchFamily="2" charset="-122"/>
              </a:rPr>
              <a:t>ADB</a:t>
            </a:r>
            <a:r>
              <a:rPr lang="zh-CN" altLang="en-US" sz="2400" dirty="0">
                <a:latin typeface="华文楷体" panose="02010600040101010101" pitchFamily="2" charset="-122"/>
                <a:ea typeface="华文楷体" panose="02010600040101010101" pitchFamily="2" charset="-122"/>
              </a:rPr>
              <a:t>进行通信的过程来说，</a:t>
            </a:r>
            <a:r>
              <a:rPr lang="zh-CN" altLang="en-US" sz="2400" dirty="0" smtClean="0">
                <a:latin typeface="华文楷体" panose="02010600040101010101" pitchFamily="2" charset="-122"/>
                <a:ea typeface="华文楷体" panose="02010600040101010101" pitchFamily="2" charset="-122"/>
              </a:rPr>
              <a:t>相当于</a:t>
            </a:r>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和</a:t>
            </a:r>
            <a:r>
              <a:rPr lang="en-US" altLang="zh-CN" sz="2400" dirty="0" err="1">
                <a:latin typeface="华文楷体" panose="02010600040101010101" pitchFamily="2" charset="-122"/>
                <a:ea typeface="华文楷体" panose="02010600040101010101" pitchFamily="2" charset="-122"/>
              </a:rPr>
              <a:t>ddmlib</a:t>
            </a:r>
            <a:r>
              <a:rPr lang="zh-CN" altLang="en-US" sz="2400" dirty="0">
                <a:latin typeface="华文楷体" panose="02010600040101010101" pitchFamily="2" charset="-122"/>
                <a:ea typeface="华文楷体" panose="02010600040101010101" pitchFamily="2" charset="-122"/>
              </a:rPr>
              <a:t>之间的代理中间层。但对于</a:t>
            </a:r>
            <a:r>
              <a:rPr lang="zh-CN" altLang="en-US" sz="2400" dirty="0" smtClean="0">
                <a:latin typeface="华文楷体" panose="02010600040101010101" pitchFamily="2" charset="-122"/>
                <a:ea typeface="华文楷体" panose="02010600040101010101" pitchFamily="2" charset="-122"/>
              </a:rPr>
              <a:t>使用</a:t>
            </a:r>
            <a:r>
              <a:rPr lang="en-US" altLang="zh-CN" sz="2400" dirty="0" smtClean="0">
                <a:latin typeface="华文楷体" panose="02010600040101010101" pitchFamily="2" charset="-122"/>
                <a:ea typeface="华文楷体" panose="02010600040101010101" pitchFamily="2" charset="-122"/>
              </a:rPr>
              <a:t>Monkey</a:t>
            </a:r>
            <a:r>
              <a:rPr lang="zh-CN" altLang="en-US" sz="2400" dirty="0" smtClean="0">
                <a:latin typeface="华文楷体" panose="02010600040101010101" pitchFamily="2" charset="-122"/>
                <a:ea typeface="华文楷体" panose="02010600040101010101" pitchFamily="2" charset="-122"/>
              </a:rPr>
              <a:t>进行</a:t>
            </a:r>
            <a:r>
              <a:rPr lang="zh-CN" altLang="en-US" sz="2400" dirty="0">
                <a:latin typeface="华文楷体" panose="02010600040101010101" pitchFamily="2" charset="-122"/>
                <a:ea typeface="华文楷体" panose="02010600040101010101" pitchFamily="2" charset="-122"/>
              </a:rPr>
              <a:t>通信 的时候，</a:t>
            </a:r>
            <a:r>
              <a:rPr lang="en-US" altLang="zh-CN" sz="2400" dirty="0" err="1">
                <a:latin typeface="华文楷体" panose="02010600040101010101" pitchFamily="2" charset="-122"/>
                <a:ea typeface="华文楷体" panose="02010600040101010101" pitchFamily="2" charset="-122"/>
              </a:rPr>
              <a:t>chimpchat</a:t>
            </a:r>
            <a:r>
              <a:rPr lang="zh-CN" altLang="en-US" sz="2400" dirty="0">
                <a:latin typeface="华文楷体" panose="02010600040101010101" pitchFamily="2" charset="-122"/>
                <a:ea typeface="华文楷体" panose="02010600040101010101" pitchFamily="2" charset="-122"/>
              </a:rPr>
              <a:t>并不需要通过</a:t>
            </a:r>
            <a:r>
              <a:rPr lang="en-US" altLang="zh-CN" sz="2400" dirty="0" err="1">
                <a:latin typeface="华文楷体" panose="02010600040101010101" pitchFamily="2" charset="-122"/>
                <a:ea typeface="华文楷体" panose="02010600040101010101" pitchFamily="2" charset="-122"/>
              </a:rPr>
              <a:t>ddmlib</a:t>
            </a:r>
            <a:r>
              <a:rPr lang="zh-CN" altLang="en-US" sz="2400" dirty="0">
                <a:latin typeface="华文楷体" panose="02010600040101010101" pitchFamily="2" charset="-122"/>
                <a:ea typeface="华文楷体" panose="02010600040101010101" pitchFamily="2" charset="-122"/>
              </a:rPr>
              <a:t>来驱动</a:t>
            </a:r>
            <a:r>
              <a:rPr lang="en-US" altLang="zh-CN" sz="2400" dirty="0">
                <a:latin typeface="华文楷体" panose="02010600040101010101" pitchFamily="2" charset="-122"/>
                <a:ea typeface="华文楷体" panose="02010600040101010101" pitchFamily="2" charset="-122"/>
              </a:rPr>
              <a:t>Android</a:t>
            </a:r>
            <a:r>
              <a:rPr lang="zh-CN" altLang="en-US" sz="2400" dirty="0">
                <a:latin typeface="华文楷体" panose="02010600040101010101" pitchFamily="2" charset="-122"/>
                <a:ea typeface="华文楷体" panose="02010600040101010101" pitchFamily="2" charset="-122"/>
              </a:rPr>
              <a:t>目标机器</a:t>
            </a:r>
            <a:r>
              <a:rPr lang="zh-CN" altLang="en-US" sz="2400" dirty="0" smtClean="0">
                <a:latin typeface="华文楷体" panose="02010600040101010101" pitchFamily="2" charset="-122"/>
                <a:ea typeface="华文楷体" panose="02010600040101010101" pitchFamily="2" charset="-122"/>
              </a:rPr>
              <a:t>的</a:t>
            </a:r>
            <a:r>
              <a:rPr lang="en-US" altLang="zh-CN" sz="2400" dirty="0" smtClean="0">
                <a:latin typeface="华文楷体" panose="02010600040101010101" pitchFamily="2" charset="-122"/>
                <a:ea typeface="华文楷体" panose="02010600040101010101" pitchFamily="2" charset="-122"/>
              </a:rPr>
              <a:t>Monkey</a:t>
            </a:r>
            <a:r>
              <a:rPr lang="zh-CN" altLang="en-US" sz="2400" dirty="0" smtClean="0">
                <a:latin typeface="华文楷体" panose="02010600040101010101" pitchFamily="2" charset="-122"/>
                <a:ea typeface="华文楷体" panose="02010600040101010101" pitchFamily="2" charset="-122"/>
              </a:rPr>
              <a:t>服务</a:t>
            </a:r>
            <a:r>
              <a:rPr lang="zh-CN" altLang="en-US" sz="2400" dirty="0">
                <a:latin typeface="华文楷体" panose="02010600040101010101" pitchFamily="2" charset="-122"/>
                <a:ea typeface="华文楷体" panose="02010600040101010101" pitchFamily="2" charset="-122"/>
              </a:rPr>
              <a:t>，而是</a:t>
            </a:r>
            <a:r>
              <a:rPr lang="en-US" altLang="zh-CN" sz="2400" dirty="0" err="1">
                <a:latin typeface="华文楷体" panose="02010600040101010101" pitchFamily="2" charset="-122"/>
                <a:ea typeface="华文楷体" panose="02010600040101010101" pitchFamily="2" charset="-122"/>
              </a:rPr>
              <a:t>chimpchat</a:t>
            </a:r>
            <a:r>
              <a:rPr lang="zh-CN" altLang="en-US" sz="2400" dirty="0">
                <a:latin typeface="华文楷体" panose="02010600040101010101" pitchFamily="2" charset="-122"/>
                <a:ea typeface="华文楷体" panose="02010600040101010101" pitchFamily="2" charset="-122"/>
              </a:rPr>
              <a:t>自己来完成</a:t>
            </a:r>
            <a:r>
              <a:rPr lang="en-US" altLang="zh-CN" sz="2400" dirty="0">
                <a:latin typeface="华文楷体" panose="02010600040101010101" pitchFamily="2" charset="-122"/>
                <a:ea typeface="华文楷体" panose="02010600040101010101" pitchFamily="2" charset="-122"/>
              </a:rPr>
              <a:t>socket</a:t>
            </a:r>
            <a:r>
              <a:rPr lang="zh-CN" altLang="en-US" sz="2400" dirty="0">
                <a:latin typeface="华文楷体" panose="02010600040101010101" pitchFamily="2" charset="-122"/>
                <a:ea typeface="华文楷体" panose="02010600040101010101" pitchFamily="2" charset="-122"/>
              </a:rPr>
              <a:t>建 立和命令发送的功能</a:t>
            </a:r>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ddmlib</a:t>
            </a:r>
            <a:r>
              <a:rPr lang="zh-CN" altLang="en-US" sz="2400" dirty="0">
                <a:latin typeface="华文楷体" panose="02010600040101010101" pitchFamily="2" charset="-122"/>
                <a:ea typeface="华文楷体" panose="02010600040101010101" pitchFamily="2" charset="-122"/>
              </a:rPr>
              <a:t>库</a:t>
            </a:r>
            <a:r>
              <a:rPr lang="en-US" altLang="zh-CN"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在</a:t>
            </a:r>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框架</a:t>
            </a:r>
            <a:r>
              <a:rPr lang="zh-CN" altLang="en-US" sz="2400" dirty="0">
                <a:latin typeface="华文楷体" panose="02010600040101010101" pitchFamily="2" charset="-122"/>
                <a:ea typeface="华文楷体" panose="02010600040101010101" pitchFamily="2" charset="-122"/>
              </a:rPr>
              <a:t>中，</a:t>
            </a:r>
            <a:r>
              <a:rPr lang="en-US" altLang="zh-CN" sz="2400" dirty="0" err="1">
                <a:latin typeface="华文楷体" panose="02010600040101010101" pitchFamily="2" charset="-122"/>
                <a:ea typeface="华文楷体" panose="02010600040101010101" pitchFamily="2" charset="-122"/>
              </a:rPr>
              <a:t>ddmlib</a:t>
            </a:r>
            <a:r>
              <a:rPr lang="zh-CN" altLang="en-US" sz="2400" dirty="0">
                <a:latin typeface="华文楷体" panose="02010600040101010101" pitchFamily="2" charset="-122"/>
                <a:ea typeface="华文楷体" panose="02010600040101010101" pitchFamily="2" charset="-122"/>
              </a:rPr>
              <a:t>主要是帮忙处理跟</a:t>
            </a:r>
            <a:r>
              <a:rPr lang="en-US" altLang="zh-CN" sz="2400" dirty="0" err="1">
                <a:latin typeface="华文楷体" panose="02010600040101010101" pitchFamily="2" charset="-122"/>
                <a:ea typeface="华文楷体" panose="02010600040101010101" pitchFamily="2" charset="-122"/>
              </a:rPr>
              <a:t>ADB</a:t>
            </a:r>
            <a:r>
              <a:rPr lang="zh-CN" altLang="en-US" sz="2400" dirty="0">
                <a:latin typeface="华文楷体" panose="02010600040101010101" pitchFamily="2" charset="-122"/>
                <a:ea typeface="华文楷体" panose="02010600040101010101" pitchFamily="2" charset="-122"/>
              </a:rPr>
              <a:t>服务器通信的事宜</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hierarchyviewerlib</a:t>
            </a:r>
            <a:r>
              <a:rPr lang="zh-CN" altLang="en-US" sz="2400" dirty="0">
                <a:latin typeface="华文楷体" panose="02010600040101010101" pitchFamily="2" charset="-122"/>
                <a:ea typeface="华文楷体" panose="02010600040101010101" pitchFamily="2" charset="-122"/>
              </a:rPr>
              <a:t>库</a:t>
            </a:r>
            <a:r>
              <a:rPr lang="en-US" altLang="zh-CN"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当</a:t>
            </a:r>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脚本</a:t>
            </a:r>
            <a:r>
              <a:rPr lang="zh-CN" altLang="en-US" sz="2400" dirty="0">
                <a:latin typeface="华文楷体" panose="02010600040101010101" pitchFamily="2" charset="-122"/>
                <a:ea typeface="华文楷体" panose="02010600040101010101" pitchFamily="2" charset="-122"/>
              </a:rPr>
              <a:t>需要用到控件相关的功能的时候就会使用到这个库来建立控件树和获取指定控件的相关属性</a:t>
            </a:r>
          </a:p>
        </p:txBody>
      </p:sp>
      <p:sp>
        <p:nvSpPr>
          <p:cNvPr id="2" name="标题 1"/>
          <p:cNvSpPr>
            <a:spLocks noGrp="1"/>
          </p:cNvSpPr>
          <p:nvPr>
            <p:ph type="title"/>
          </p:nvPr>
        </p:nvSpPr>
        <p:spPr/>
        <p:txBody>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t>常用库</a:t>
            </a:r>
            <a:endParaRPr lang="zh-CN" altLang="en-US" dirty="0"/>
          </a:p>
        </p:txBody>
      </p:sp>
    </p:spTree>
    <p:extLst>
      <p:ext uri="{BB962C8B-B14F-4D97-AF65-F5344CB8AC3E}">
        <p14:creationId xmlns:p14="http://schemas.microsoft.com/office/powerpoint/2010/main" val="1239717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latin typeface="华文楷体" panose="02010600040101010101" pitchFamily="2" charset="-122"/>
                <a:ea typeface="华文楷体" panose="02010600040101010101" pitchFamily="2" charset="-122"/>
              </a:rPr>
              <a:t>MonkeyRunner</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类：它是一个为</a:t>
            </a:r>
            <a:r>
              <a:rPr lang="en-US" altLang="zh-CN" sz="2400" dirty="0" err="1" smtClean="0">
                <a:latin typeface="华文楷体" panose="02010600040101010101" pitchFamily="2" charset="-122"/>
                <a:ea typeface="华文楷体" panose="02010600040101010101" pitchFamily="2" charset="-122"/>
              </a:rPr>
              <a:t>MonkeyRunner</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程序提供工具方法的类。这个类提供了连接</a:t>
            </a:r>
            <a:r>
              <a:rPr lang="en-US" altLang="zh-CN" sz="2400" dirty="0" err="1" smtClean="0">
                <a:latin typeface="华文楷体" panose="02010600040101010101" pitchFamily="2" charset="-122"/>
                <a:ea typeface="华文楷体" panose="02010600040101010101" pitchFamily="2" charset="-122"/>
              </a:rPr>
              <a:t>MonkeyRunner</a:t>
            </a:r>
            <a:r>
              <a:rPr lang="zh-CN" altLang="en-US" sz="2400" dirty="0" smtClean="0">
                <a:latin typeface="华文楷体" panose="02010600040101010101" pitchFamily="2" charset="-122"/>
                <a:ea typeface="华文楷体" panose="02010600040101010101" pitchFamily="2" charset="-122"/>
              </a:rPr>
              <a:t>至设备或模拟器的方法。它还提供了用于创建一个</a:t>
            </a:r>
            <a:r>
              <a:rPr lang="en-US" altLang="zh-CN" sz="2400" dirty="0" err="1" smtClean="0">
                <a:latin typeface="华文楷体" panose="02010600040101010101" pitchFamily="2" charset="-122"/>
                <a:ea typeface="华文楷体" panose="02010600040101010101" pitchFamily="2" charset="-122"/>
              </a:rPr>
              <a:t>MonkeyRunner</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程序的用户界面以及显示内置帮助的方法。</a:t>
            </a:r>
            <a:endParaRPr lang="en-US" altLang="zh-CN" sz="2400" dirty="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MonkeyImage</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是一个截图对象的类。这个类提供了截图、将位图转换成各种格式、比较两个对象</a:t>
            </a:r>
            <a:r>
              <a:rPr lang="en-US" altLang="zh-CN" sz="2400" dirty="0" err="1" smtClean="0">
                <a:latin typeface="华文楷体" panose="02010600040101010101" pitchFamily="2" charset="-122"/>
                <a:ea typeface="华文楷体" panose="02010600040101010101" pitchFamily="2" charset="-122"/>
              </a:rPr>
              <a:t>MonkeyImage</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以及写图像到文件的方法。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MonkeyDevice</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是一个设备或模拟器的类。</a:t>
            </a:r>
            <a:r>
              <a:rPr lang="zh-CN" altLang="en-US" sz="2400" dirty="0"/>
              <a:t>这个类为安装和卸载包、开启</a:t>
            </a:r>
            <a:r>
              <a:rPr lang="en-US" altLang="zh-CN" sz="2400" dirty="0"/>
              <a:t>Activity</a:t>
            </a:r>
            <a:r>
              <a:rPr lang="zh-CN" altLang="en-US" sz="2400" dirty="0"/>
              <a:t>、发送按键和触摸事件、运行测试包等提供了方法。</a:t>
            </a:r>
            <a:endParaRPr lang="en-US" altLang="zh-CN" sz="2400" dirty="0" smtClean="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en-US" altLang="zh-CN" dirty="0" err="1" smtClean="0">
                <a:latin typeface="华文楷体" panose="02010600040101010101" pitchFamily="2" charset="-122"/>
                <a:ea typeface="华文楷体" panose="02010600040101010101" pitchFamily="2" charset="-122"/>
              </a:rPr>
              <a:t>MonkeyRunner</a:t>
            </a:r>
            <a:r>
              <a:rPr lang="en-US" altLang="zh-CN" dirty="0" err="1" smtClean="0"/>
              <a:t>API</a:t>
            </a:r>
            <a:endParaRPr lang="zh-CN" altLang="en-US" dirty="0"/>
          </a:p>
        </p:txBody>
      </p:sp>
    </p:spTree>
    <p:extLst>
      <p:ext uri="{BB962C8B-B14F-4D97-AF65-F5344CB8AC3E}">
        <p14:creationId xmlns:p14="http://schemas.microsoft.com/office/powerpoint/2010/main" val="3662623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latin typeface="华文楷体" panose="02010600040101010101" pitchFamily="2" charset="-122"/>
                <a:ea typeface="华文楷体" panose="02010600040101010101" pitchFamily="2" charset="-122"/>
              </a:rPr>
              <a:t>MonkeyRunner</a:t>
            </a:r>
            <a:r>
              <a:rPr lang="zh-CN" altLang="en-US" dirty="0" smtClean="0">
                <a:latin typeface="华文楷体" panose="02010600040101010101" pitchFamily="2" charset="-122"/>
                <a:ea typeface="华文楷体" panose="02010600040101010101" pitchFamily="2" charset="-122"/>
              </a:rPr>
              <a:t>介绍</a:t>
            </a:r>
            <a:endParaRPr lang="en-US" altLang="zh-CN" dirty="0" smtClean="0">
              <a:latin typeface="华文楷体" panose="02010600040101010101" pitchFamily="2" charset="-122"/>
              <a:ea typeface="华文楷体" panose="02010600040101010101" pitchFamily="2" charset="-122"/>
            </a:endParaRPr>
          </a:p>
          <a:p>
            <a:r>
              <a:rPr lang="zh-CN" altLang="en-US" dirty="0">
                <a:solidFill>
                  <a:srgbClr val="FF0000"/>
                </a:solidFill>
                <a:latin typeface="华文楷体" panose="02010600040101010101" pitchFamily="2" charset="-122"/>
                <a:ea typeface="华文楷体" panose="02010600040101010101" pitchFamily="2" charset="-122"/>
              </a:rPr>
              <a:t>环境</a:t>
            </a:r>
            <a:r>
              <a:rPr lang="zh-CN" altLang="en-US" dirty="0" smtClean="0">
                <a:solidFill>
                  <a:srgbClr val="FF0000"/>
                </a:solidFill>
                <a:latin typeface="华文楷体" panose="02010600040101010101" pitchFamily="2" charset="-122"/>
                <a:ea typeface="华文楷体" panose="02010600040101010101" pitchFamily="2" charset="-122"/>
              </a:rPr>
              <a:t>搭建</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en-US" altLang="zh-CN" dirty="0" err="1"/>
              <a:t>MonkeyRunner</a:t>
            </a:r>
            <a:r>
              <a:rPr lang="zh-CN" altLang="en-US" dirty="0" smtClean="0"/>
              <a:t>实战</a:t>
            </a:r>
            <a:endParaRPr lang="en-US" altLang="zh-CN" dirty="0" smtClean="0"/>
          </a:p>
          <a:p>
            <a:r>
              <a:rPr lang="zh-CN" altLang="en-US" dirty="0"/>
              <a:t>录制与回放</a:t>
            </a:r>
          </a:p>
          <a:p>
            <a:endParaRPr lang="zh-CN" altLang="en-US" dirty="0"/>
          </a:p>
        </p:txBody>
      </p:sp>
      <p:sp>
        <p:nvSpPr>
          <p:cNvPr id="2" name="标题 1"/>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1554261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Android</a:t>
            </a:r>
            <a:r>
              <a:rPr lang="zh-CN" altLang="en-US" dirty="0" smtClean="0"/>
              <a:t>环境搭建（把</a:t>
            </a:r>
            <a:r>
              <a:rPr lang="en-US" altLang="zh-CN" dirty="0" smtClean="0"/>
              <a:t>platform-tools</a:t>
            </a:r>
            <a:r>
              <a:rPr lang="zh-CN" altLang="en-US" dirty="0" smtClean="0"/>
              <a:t>和</a:t>
            </a:r>
            <a:r>
              <a:rPr lang="en-US" altLang="zh-CN" dirty="0" smtClean="0"/>
              <a:t>tools</a:t>
            </a:r>
            <a:r>
              <a:rPr lang="zh-CN" altLang="en-US" dirty="0" smtClean="0"/>
              <a:t>路径添加到“</a:t>
            </a:r>
            <a:r>
              <a:rPr lang="en-US" altLang="zh-CN" dirty="0" smtClean="0"/>
              <a:t>path</a:t>
            </a:r>
            <a:r>
              <a:rPr lang="zh-CN" altLang="en-US" dirty="0" smtClean="0"/>
              <a:t>”环境变量中）</a:t>
            </a:r>
            <a:endParaRPr lang="en-US" altLang="zh-CN" dirty="0" smtClean="0"/>
          </a:p>
          <a:p>
            <a:r>
              <a:rPr lang="zh-CN" altLang="en-US" dirty="0" smtClean="0"/>
              <a:t>安装</a:t>
            </a:r>
            <a:r>
              <a:rPr lang="en-US" altLang="zh-CN" dirty="0" smtClean="0"/>
              <a:t>python</a:t>
            </a:r>
            <a:r>
              <a:rPr lang="zh-CN" altLang="en-US" dirty="0" smtClean="0"/>
              <a:t>并配置环境</a:t>
            </a:r>
            <a:r>
              <a:rPr lang="zh-CN" altLang="en-US" dirty="0"/>
              <a:t>变量到“</a:t>
            </a:r>
            <a:r>
              <a:rPr lang="en-US" altLang="zh-CN" dirty="0"/>
              <a:t>path</a:t>
            </a:r>
            <a:r>
              <a:rPr lang="zh-CN" altLang="en-US" dirty="0"/>
              <a:t>” </a:t>
            </a:r>
            <a:r>
              <a:rPr lang="zh-CN" altLang="en-US" dirty="0" smtClean="0"/>
              <a:t>中</a:t>
            </a:r>
            <a:r>
              <a:rPr lang="en-US" altLang="zh-CN" dirty="0" smtClean="0"/>
              <a:t>https</a:t>
            </a:r>
            <a:r>
              <a:rPr lang="en-US" altLang="zh-CN" dirty="0"/>
              <a:t>://www.python.org/downloads/</a:t>
            </a:r>
            <a:endParaRPr lang="en-US" altLang="zh-CN" dirty="0" smtClean="0"/>
          </a:p>
          <a:p>
            <a:r>
              <a:rPr lang="zh-CN" altLang="en-US" dirty="0" smtClean="0"/>
              <a:t>验证：</a:t>
            </a:r>
            <a:r>
              <a:rPr lang="en-US" altLang="zh-CN" dirty="0" err="1" smtClean="0"/>
              <a:t>cmd</a:t>
            </a:r>
            <a:r>
              <a:rPr lang="zh-CN" altLang="en-US" dirty="0" smtClean="0"/>
              <a:t>输入</a:t>
            </a:r>
            <a:r>
              <a:rPr lang="en-US" altLang="zh-CN" dirty="0" smtClean="0"/>
              <a:t>python</a:t>
            </a:r>
          </a:p>
          <a:p>
            <a:r>
              <a:rPr lang="zh-CN" altLang="en-US" dirty="0" smtClean="0"/>
              <a:t>验证：</a:t>
            </a:r>
            <a:r>
              <a:rPr lang="en-US" altLang="zh-CN" dirty="0">
                <a:latin typeface="华文楷体" panose="02010600040101010101" pitchFamily="2" charset="-122"/>
                <a:ea typeface="华文楷体" panose="02010600040101010101" pitchFamily="2" charset="-122"/>
              </a:rPr>
              <a:t> </a:t>
            </a:r>
            <a:r>
              <a:rPr lang="en-US" altLang="zh-CN" dirty="0" err="1"/>
              <a:t>cmd</a:t>
            </a:r>
            <a:r>
              <a:rPr lang="zh-CN" altLang="en-US" dirty="0" smtClean="0"/>
              <a:t>输入</a:t>
            </a:r>
            <a:r>
              <a:rPr lang="en-US" altLang="zh-CN" dirty="0" err="1" smtClean="0"/>
              <a:t>m</a:t>
            </a:r>
            <a:r>
              <a:rPr lang="en-US" altLang="zh-CN" dirty="0" err="1" smtClean="0">
                <a:latin typeface="华文楷体" panose="02010600040101010101" pitchFamily="2" charset="-122"/>
                <a:ea typeface="华文楷体" panose="02010600040101010101" pitchFamily="2" charset="-122"/>
              </a:rPr>
              <a:t>onkeyunner</a:t>
            </a:r>
            <a:r>
              <a:rPr lang="zh-CN" altLang="en-US" dirty="0" smtClean="0">
                <a:latin typeface="华文楷体" panose="02010600040101010101" pitchFamily="2" charset="-122"/>
                <a:ea typeface="华文楷体" panose="02010600040101010101" pitchFamily="2" charset="-122"/>
              </a:rPr>
              <a:t>　</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模拟器或</a:t>
            </a:r>
            <a:r>
              <a:rPr lang="en-US" altLang="zh-CN" dirty="0" smtClean="0">
                <a:latin typeface="华文楷体" panose="02010600040101010101" pitchFamily="2" charset="-122"/>
                <a:ea typeface="华文楷体" panose="02010600040101010101" pitchFamily="2" charset="-122"/>
              </a:rPr>
              <a:t>root</a:t>
            </a:r>
            <a:r>
              <a:rPr lang="zh-CN" altLang="en-US" dirty="0" smtClean="0">
                <a:latin typeface="华文楷体" panose="02010600040101010101" pitchFamily="2" charset="-122"/>
                <a:ea typeface="华文楷体" panose="02010600040101010101" pitchFamily="2" charset="-122"/>
              </a:rPr>
              <a:t>的真机</a:t>
            </a:r>
            <a:endParaRPr lang="en-US" altLang="zh-CN" dirty="0" smtClean="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环境搭建</a:t>
            </a:r>
            <a:endParaRPr lang="zh-CN" altLang="en-US" dirty="0"/>
          </a:p>
        </p:txBody>
      </p:sp>
    </p:spTree>
    <p:extLst>
      <p:ext uri="{BB962C8B-B14F-4D97-AF65-F5344CB8AC3E}">
        <p14:creationId xmlns:p14="http://schemas.microsoft.com/office/powerpoint/2010/main" val="4117746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1747</TotalTime>
  <Words>1173</Words>
  <Application>Microsoft Office PowerPoint</Application>
  <PresentationFormat>全屏显示(4:3)</PresentationFormat>
  <Paragraphs>177</Paragraphs>
  <Slides>24</Slides>
  <Notes>7</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moban</vt:lpstr>
      <vt:lpstr>MonkeyRunner工具使用</vt:lpstr>
      <vt:lpstr>本章大纲</vt:lpstr>
      <vt:lpstr>MonkeyRunner介绍</vt:lpstr>
      <vt:lpstr>MonkeyRunner与Monkey区别</vt:lpstr>
      <vt:lpstr>MonkeyRunner架构</vt:lpstr>
      <vt:lpstr>MonkeyRunner常用库</vt:lpstr>
      <vt:lpstr>MonkeyRunnerAPI</vt:lpstr>
      <vt:lpstr>本章大纲</vt:lpstr>
      <vt:lpstr>环境搭建</vt:lpstr>
      <vt:lpstr>本章大纲</vt:lpstr>
      <vt:lpstr>MonkeyRunner实战</vt:lpstr>
      <vt:lpstr>monkeyrunnerDemo.py</vt:lpstr>
      <vt:lpstr>如何获取apk的包名和入口activity</vt:lpstr>
      <vt:lpstr>常见错误</vt:lpstr>
      <vt:lpstr>monkeyrunner基本语法</vt:lpstr>
      <vt:lpstr>monkeyrunner基本语法</vt:lpstr>
      <vt:lpstr>monkeyrunner基本语法</vt:lpstr>
      <vt:lpstr>monkeyrunner基本语法</vt:lpstr>
      <vt:lpstr>monkeyrunner基本语法</vt:lpstr>
      <vt:lpstr>识别元素</vt:lpstr>
      <vt:lpstr>结果进行判断</vt:lpstr>
      <vt:lpstr>本章大纲</vt:lpstr>
      <vt:lpstr>MonkeyRunner录制回放</vt:lpstr>
      <vt:lpstr>MonkeyRunner录制回放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97</cp:revision>
  <dcterms:created xsi:type="dcterms:W3CDTF">2016-06-02T07:03:48Z</dcterms:created>
  <dcterms:modified xsi:type="dcterms:W3CDTF">2017-04-10T09:30:50Z</dcterms:modified>
</cp:coreProperties>
</file>