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78" r:id="rId3"/>
    <p:sldId id="267" r:id="rId4"/>
    <p:sldId id="292" r:id="rId5"/>
    <p:sldId id="293" r:id="rId6"/>
    <p:sldId id="310" r:id="rId7"/>
    <p:sldId id="258" r:id="rId8"/>
    <p:sldId id="268" r:id="rId9"/>
    <p:sldId id="260" r:id="rId10"/>
    <p:sldId id="288" r:id="rId11"/>
    <p:sldId id="271" r:id="rId12"/>
    <p:sldId id="269" r:id="rId13"/>
    <p:sldId id="309" r:id="rId14"/>
    <p:sldId id="257" r:id="rId15"/>
    <p:sldId id="311" r:id="rId16"/>
    <p:sldId id="295" r:id="rId17"/>
    <p:sldId id="296" r:id="rId18"/>
    <p:sldId id="304" r:id="rId19"/>
    <p:sldId id="316" r:id="rId20"/>
    <p:sldId id="297" r:id="rId21"/>
    <p:sldId id="298" r:id="rId22"/>
    <p:sldId id="299" r:id="rId23"/>
    <p:sldId id="300" r:id="rId24"/>
    <p:sldId id="301" r:id="rId25"/>
    <p:sldId id="302" r:id="rId26"/>
    <p:sldId id="303" r:id="rId27"/>
    <p:sldId id="305" r:id="rId28"/>
    <p:sldId id="306" r:id="rId29"/>
    <p:sldId id="307" r:id="rId30"/>
    <p:sldId id="312" r:id="rId31"/>
    <p:sldId id="262" r:id="rId32"/>
    <p:sldId id="263" r:id="rId33"/>
    <p:sldId id="274" r:id="rId34"/>
    <p:sldId id="264" r:id="rId35"/>
    <p:sldId id="265" r:id="rId36"/>
    <p:sldId id="275" r:id="rId37"/>
    <p:sldId id="314" r:id="rId38"/>
    <p:sldId id="315" r:id="rId39"/>
    <p:sldId id="276" r:id="rId40"/>
    <p:sldId id="308" r:id="rId41"/>
    <p:sldId id="313" r:id="rId42"/>
    <p:sldId id="282" r:id="rId43"/>
    <p:sldId id="283" r:id="rId44"/>
    <p:sldId id="291" r:id="rId45"/>
    <p:sldId id="284" r:id="rId46"/>
    <p:sldId id="290" r:id="rId47"/>
    <p:sldId id="287" r:id="rId48"/>
    <p:sldId id="28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2" autoAdjust="0"/>
    <p:restoredTop sz="81181" autoAdjust="0"/>
  </p:normalViewPr>
  <p:slideViewPr>
    <p:cSldViewPr>
      <p:cViewPr>
        <p:scale>
          <a:sx n="84" d="100"/>
          <a:sy n="84" d="100"/>
        </p:scale>
        <p:origin x="-74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A78E9-E967-44C2-84E3-09F9170DFF00}" type="datetimeFigureOut">
              <a:rPr lang="zh-CN" altLang="en-US" smtClean="0"/>
              <a:t>2017/3/17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DC1F-D7D8-46AC-BE97-1D1FDE5DE926}" type="slidenum">
              <a:rPr lang="zh-CN" altLang="en-US" smtClean="0"/>
              <a:t>‹#›</a:t>
            </a:fld>
            <a:endParaRPr lang="zh-CN" altLang="en-US"/>
          </a:p>
        </p:txBody>
      </p:sp>
    </p:spTree>
    <p:extLst>
      <p:ext uri="{BB962C8B-B14F-4D97-AF65-F5344CB8AC3E}">
        <p14:creationId xmlns:p14="http://schemas.microsoft.com/office/powerpoint/2010/main" val="27010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Robotium</a:t>
            </a:r>
            <a:r>
              <a:rPr lang="zh-CN" altLang="en-US" dirty="0" smtClean="0"/>
              <a:t>中，截图的方法时调用</a:t>
            </a:r>
            <a:r>
              <a:rPr lang="en-US" altLang="zh-CN" dirty="0" err="1" smtClean="0"/>
              <a:t>takeScreenshot</a:t>
            </a:r>
            <a:r>
              <a:rPr lang="en-US" altLang="zh-CN" dirty="0" smtClean="0"/>
              <a:t>()</a:t>
            </a:r>
            <a:r>
              <a:rPr lang="zh-CN" altLang="en-US" dirty="0" smtClean="0"/>
              <a:t>。 </a:t>
            </a:r>
          </a:p>
          <a:p>
            <a:r>
              <a:rPr lang="zh-CN" altLang="en-US" dirty="0" smtClean="0"/>
              <a:t>但有使用你会发现明明代码里调用了</a:t>
            </a:r>
            <a:r>
              <a:rPr lang="en-US" altLang="zh-CN" dirty="0" err="1" smtClean="0"/>
              <a:t>solo.takeScreenshot</a:t>
            </a:r>
            <a:r>
              <a:rPr lang="en-US" altLang="zh-CN" dirty="0" smtClean="0"/>
              <a:t>()</a:t>
            </a:r>
            <a:r>
              <a:rPr lang="zh-CN" altLang="en-US" dirty="0" smtClean="0"/>
              <a:t>，但却没有截图成功，那是因为被测试的应用没有</a:t>
            </a:r>
            <a:r>
              <a:rPr lang="en-US" altLang="zh-CN" dirty="0" smtClean="0"/>
              <a:t>SD</a:t>
            </a:r>
            <a:r>
              <a:rPr lang="zh-CN" altLang="en-US" dirty="0" smtClean="0"/>
              <a:t>卡的权限（因为该方法会把截图保存在</a:t>
            </a:r>
            <a:r>
              <a:rPr lang="en-US" altLang="zh-CN" dirty="0" smtClean="0"/>
              <a:t>SD</a:t>
            </a:r>
            <a:r>
              <a:rPr lang="zh-CN" altLang="en-US" dirty="0" smtClean="0"/>
              <a:t>卡中）。 </a:t>
            </a:r>
          </a:p>
          <a:p>
            <a:r>
              <a:rPr lang="zh-CN" altLang="en-US" dirty="0" smtClean="0"/>
              <a:t>因此要使用该方法，必须在被测工程的</a:t>
            </a:r>
            <a:r>
              <a:rPr lang="en-US" altLang="zh-CN" dirty="0" smtClean="0"/>
              <a:t>AndroidManifest.xml</a:t>
            </a:r>
            <a:r>
              <a:rPr lang="zh-CN" altLang="en-US" dirty="0" smtClean="0"/>
              <a:t>中添加如下标示：   </a:t>
            </a:r>
          </a:p>
          <a:p>
            <a:r>
              <a:rPr lang="zh-CN" altLang="en-US" dirty="0" smtClean="0"/>
              <a:t>      </a:t>
            </a:r>
            <a:r>
              <a:rPr lang="en-US" altLang="zh-CN" dirty="0" smtClean="0"/>
              <a:t>&lt; uses-permission    </a:t>
            </a:r>
          </a:p>
          <a:p>
            <a:r>
              <a:rPr lang="en-US" altLang="zh-CN" dirty="0" smtClean="0"/>
              <a:t>             </a:t>
            </a:r>
            <a:r>
              <a:rPr lang="en-US" altLang="zh-CN" dirty="0" err="1" smtClean="0"/>
              <a:t>android:name</a:t>
            </a:r>
            <a:r>
              <a:rPr lang="en-US" altLang="zh-CN" dirty="0" smtClean="0"/>
              <a:t>= "</a:t>
            </a:r>
            <a:r>
              <a:rPr lang="en-US" altLang="zh-CN" dirty="0" err="1" smtClean="0"/>
              <a:t>android.permission.WRITE_EXTERNAL_STORAGE</a:t>
            </a:r>
            <a:r>
              <a:rPr lang="en-US" altLang="zh-CN" dirty="0" smtClean="0"/>
              <a:t>"  &gt; </a:t>
            </a:r>
          </a:p>
          <a:p>
            <a:r>
              <a:rPr lang="en-US" altLang="zh-CN" dirty="0" smtClean="0"/>
              <a:t>&lt;/ uses-permission &gt;   </a:t>
            </a:r>
          </a:p>
          <a:p>
            <a:r>
              <a:rPr lang="zh-CN" altLang="en-US" sz="1200" kern="1200" dirty="0" smtClean="0">
                <a:solidFill>
                  <a:schemeClr val="tx1"/>
                </a:solidFill>
                <a:effectLst/>
                <a:latin typeface="+mn-lt"/>
                <a:ea typeface="+mn-ea"/>
                <a:cs typeface="+mn-cs"/>
              </a:rPr>
              <a:t>调用该方法会将截图保存在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sdcard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Robotium</a:t>
            </a:r>
            <a:r>
              <a:rPr lang="en-US" altLang="zh-CN" sz="1200" kern="1200" dirty="0" smtClean="0">
                <a:solidFill>
                  <a:schemeClr val="tx1"/>
                </a:solidFill>
                <a:effectLst/>
                <a:latin typeface="+mn-lt"/>
                <a:ea typeface="+mn-ea"/>
                <a:cs typeface="+mn-cs"/>
              </a:rPr>
              <a:t>-Screenshots/ </a:t>
            </a:r>
            <a:r>
              <a:rPr lang="zh-CN" altLang="en-US" sz="1200" kern="1200" dirty="0" smtClean="0">
                <a:solidFill>
                  <a:schemeClr val="tx1"/>
                </a:solidFill>
                <a:effectLst/>
                <a:latin typeface="+mn-lt"/>
                <a:ea typeface="+mn-ea"/>
                <a:cs typeface="+mn-cs"/>
              </a:rPr>
              <a:t>的文件夹中，截图为默认名字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26</a:t>
            </a:fld>
            <a:endParaRPr lang="zh-CN" altLang="en-US"/>
          </a:p>
        </p:txBody>
      </p:sp>
    </p:spTree>
    <p:extLst>
      <p:ext uri="{BB962C8B-B14F-4D97-AF65-F5344CB8AC3E}">
        <p14:creationId xmlns:p14="http://schemas.microsoft.com/office/powerpoint/2010/main" val="89273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eclipse</a:t>
            </a:r>
            <a:r>
              <a:rPr lang="zh-CN" altLang="en-US" smtClean="0"/>
              <a:t>中有测试工程</a:t>
            </a:r>
            <a:endParaRPr lang="zh-CN" altLang="en-US"/>
          </a:p>
        </p:txBody>
      </p:sp>
      <p:sp>
        <p:nvSpPr>
          <p:cNvPr id="4" name="灯片编号占位符 3"/>
          <p:cNvSpPr>
            <a:spLocks noGrp="1"/>
          </p:cNvSpPr>
          <p:nvPr>
            <p:ph type="sldNum" sz="quarter" idx="10"/>
          </p:nvPr>
        </p:nvSpPr>
        <p:spPr/>
        <p:txBody>
          <a:bodyPr/>
          <a:lstStyle/>
          <a:p>
            <a:fld id="{C380DC1F-D7D8-46AC-BE97-1D1FDE5DE926}" type="slidenum">
              <a:rPr lang="zh-CN" altLang="en-US" smtClean="0"/>
              <a:t>31</a:t>
            </a:fld>
            <a:endParaRPr lang="zh-CN" altLang="en-US"/>
          </a:p>
        </p:txBody>
      </p:sp>
    </p:spTree>
    <p:extLst>
      <p:ext uri="{BB962C8B-B14F-4D97-AF65-F5344CB8AC3E}">
        <p14:creationId xmlns:p14="http://schemas.microsoft.com/office/powerpoint/2010/main" val="333808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45</a:t>
            </a:fld>
            <a:endParaRPr lang="zh-CN" altLang="en-US"/>
          </a:p>
        </p:txBody>
      </p:sp>
    </p:spTree>
    <p:extLst>
      <p:ext uri="{BB962C8B-B14F-4D97-AF65-F5344CB8AC3E}">
        <p14:creationId xmlns:p14="http://schemas.microsoft.com/office/powerpoint/2010/main" val="185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nvPr>
        </p:nvSpPr>
        <p:spPr>
          <a:xfrm>
            <a:off x="-26404" y="-162068"/>
            <a:ext cx="9171992" cy="980934"/>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dirty="0" smtClean="0"/>
              <a:t>本章大纲</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robotium.com/pages/user-guide-android-stud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iki.jenkins-ci.org/display/JENKINS/CloudBees+Folders+Plugin"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708920"/>
            <a:ext cx="7772400" cy="1470025"/>
          </a:xfrm>
        </p:spPr>
        <p:txBody>
          <a:bodyPr/>
          <a:lstStyle/>
          <a:p>
            <a:r>
              <a:rPr lang="en-US" altLang="zh-CN" dirty="0" err="1"/>
              <a:t>Robotium</a:t>
            </a:r>
            <a:r>
              <a:rPr lang="zh-CN" altLang="en-US" dirty="0"/>
              <a:t>自动化测试框架</a:t>
            </a:r>
          </a:p>
        </p:txBody>
      </p:sp>
    </p:spTree>
    <p:extLst>
      <p:ext uri="{BB962C8B-B14F-4D97-AF65-F5344CB8AC3E}">
        <p14:creationId xmlns:p14="http://schemas.microsoft.com/office/powerpoint/2010/main" val="34783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53136"/>
            <a:ext cx="8229600" cy="1473027"/>
          </a:xfrm>
        </p:spPr>
        <p:txBody>
          <a:bodyPr>
            <a:normAutofit fontScale="77500" lnSpcReduction="20000"/>
          </a:bodyPr>
          <a:lstStyle/>
          <a:p>
            <a:r>
              <a:rPr lang="zh-CN" altLang="en-US" sz="3100" dirty="0" smtClean="0">
                <a:latin typeface="华文楷体" panose="02010600040101010101" pitchFamily="2" charset="-122"/>
                <a:ea typeface="华文楷体" panose="02010600040101010101" pitchFamily="2" charset="-122"/>
              </a:rPr>
              <a:t>原因：</a:t>
            </a:r>
            <a:r>
              <a:rPr lang="en-US" altLang="zh-CN" sz="3100" dirty="0" smtClean="0">
                <a:latin typeface="华文楷体" panose="02010600040101010101" pitchFamily="2" charset="-122"/>
                <a:ea typeface="华文楷体" panose="02010600040101010101" pitchFamily="2" charset="-122"/>
              </a:rPr>
              <a:t>SDK</a:t>
            </a:r>
            <a:r>
              <a:rPr lang="zh-CN" altLang="en-US" sz="3100" dirty="0" smtClean="0">
                <a:latin typeface="华文楷体" panose="02010600040101010101" pitchFamily="2" charset="-122"/>
                <a:ea typeface="华文楷体" panose="02010600040101010101" pitchFamily="2" charset="-122"/>
              </a:rPr>
              <a:t>版本的问题</a:t>
            </a:r>
            <a:endParaRPr lang="en-US" altLang="zh-CN" sz="3100" dirty="0" smtClean="0">
              <a:latin typeface="华文楷体" panose="02010600040101010101" pitchFamily="2" charset="-122"/>
              <a:ea typeface="华文楷体" panose="02010600040101010101" pitchFamily="2" charset="-122"/>
            </a:endParaRPr>
          </a:p>
          <a:p>
            <a:r>
              <a:rPr lang="zh-CN" altLang="en-US" sz="3100" dirty="0" smtClean="0">
                <a:latin typeface="华文楷体" panose="02010600040101010101" pitchFamily="2" charset="-122"/>
                <a:ea typeface="华文楷体" panose="02010600040101010101" pitchFamily="2" charset="-122"/>
              </a:rPr>
              <a:t>解决</a:t>
            </a:r>
            <a:r>
              <a:rPr lang="zh-CN" altLang="en-US" sz="3100" dirty="0">
                <a:latin typeface="华文楷体" panose="02010600040101010101" pitchFamily="2" charset="-122"/>
                <a:ea typeface="华文楷体" panose="02010600040101010101" pitchFamily="2" charset="-122"/>
              </a:rPr>
              <a:t>办法是：添加此命名空间 </a:t>
            </a:r>
            <a:r>
              <a:rPr lang="en-US" altLang="zh-CN" sz="3100" dirty="0" err="1">
                <a:latin typeface="华文楷体" panose="02010600040101010101" pitchFamily="2" charset="-122"/>
                <a:ea typeface="华文楷体" panose="02010600040101010101" pitchFamily="2" charset="-122"/>
              </a:rPr>
              <a:t>xmlns:app</a:t>
            </a:r>
            <a:r>
              <a:rPr lang="en-US" altLang="zh-CN" sz="3100" dirty="0">
                <a:latin typeface="华文楷体" panose="02010600040101010101" pitchFamily="2" charset="-122"/>
                <a:ea typeface="华文楷体" panose="02010600040101010101" pitchFamily="2" charset="-122"/>
              </a:rPr>
              <a:t>="http://schemas.android.com/</a:t>
            </a:r>
            <a:r>
              <a:rPr lang="en-US" altLang="zh-CN" sz="3100" dirty="0" err="1">
                <a:latin typeface="华文楷体" panose="02010600040101010101" pitchFamily="2" charset="-122"/>
                <a:ea typeface="华文楷体" panose="02010600040101010101" pitchFamily="2" charset="-122"/>
              </a:rPr>
              <a:t>apk</a:t>
            </a:r>
            <a:r>
              <a:rPr lang="en-US" altLang="zh-CN" sz="3100" dirty="0">
                <a:latin typeface="华文楷体" panose="02010600040101010101" pitchFamily="2" charset="-122"/>
                <a:ea typeface="华文楷体" panose="02010600040101010101" pitchFamily="2" charset="-122"/>
              </a:rPr>
              <a:t>/res-auto" </a:t>
            </a:r>
            <a:r>
              <a:rPr lang="zh-CN" altLang="en-US" sz="3100" dirty="0">
                <a:latin typeface="华文楷体" panose="02010600040101010101" pitchFamily="2" charset="-122"/>
                <a:ea typeface="华文楷体" panose="02010600040101010101" pitchFamily="2" charset="-122"/>
              </a:rPr>
              <a:t>，</a:t>
            </a:r>
            <a:endParaRPr lang="en-US" altLang="zh-CN" sz="3100" dirty="0">
              <a:latin typeface="华文楷体" panose="02010600040101010101" pitchFamily="2" charset="-122"/>
              <a:ea typeface="华文楷体" panose="02010600040101010101" pitchFamily="2" charset="-122"/>
            </a:endParaRPr>
          </a:p>
          <a:p>
            <a:pPr marL="0" indent="0">
              <a:buNone/>
            </a:pPr>
            <a:r>
              <a:rPr lang="zh-CN" altLang="en-US" sz="3100" dirty="0">
                <a:latin typeface="华文楷体" panose="02010600040101010101" pitchFamily="2" charset="-122"/>
                <a:ea typeface="华文楷体" panose="02010600040101010101" pitchFamily="2" charset="-122"/>
              </a:rPr>
              <a:t>使用</a:t>
            </a:r>
            <a:r>
              <a:rPr lang="en-US" altLang="zh-CN" sz="3100" dirty="0" err="1">
                <a:latin typeface="华文楷体" panose="02010600040101010101" pitchFamily="2" charset="-122"/>
                <a:ea typeface="华文楷体" panose="02010600040101010101" pitchFamily="2" charset="-122"/>
              </a:rPr>
              <a:t>app:showAsAction</a:t>
            </a:r>
            <a:r>
              <a:rPr lang="zh-CN" altLang="en-US" sz="3100" dirty="0">
                <a:latin typeface="华文楷体" panose="02010600040101010101" pitchFamily="2" charset="-122"/>
                <a:ea typeface="华文楷体" panose="02010600040101010101" pitchFamily="2" charset="-122"/>
              </a:rPr>
              <a:t>代替</a:t>
            </a:r>
            <a:r>
              <a:rPr lang="en-US" altLang="zh-CN" sz="3100" dirty="0" err="1" smtClean="0">
                <a:latin typeface="华文楷体" panose="02010600040101010101" pitchFamily="2" charset="-122"/>
                <a:ea typeface="华文楷体" panose="02010600040101010101" pitchFamily="2" charset="-122"/>
              </a:rPr>
              <a:t>android:showAsAction</a:t>
            </a:r>
            <a:endParaRPr lang="zh-CN" altLang="en-US" dirty="0"/>
          </a:p>
        </p:txBody>
      </p:sp>
      <p:sp>
        <p:nvSpPr>
          <p:cNvPr id="3" name="标题 2"/>
          <p:cNvSpPr>
            <a:spLocks noGrp="1"/>
          </p:cNvSpPr>
          <p:nvPr>
            <p:ph type="title"/>
          </p:nvPr>
        </p:nvSpPr>
        <p:spPr/>
        <p:txBody>
          <a:bodyPr/>
          <a:lstStyle/>
          <a:p>
            <a:r>
              <a:rPr lang="zh-CN" altLang="en-US" dirty="0" smtClean="0"/>
              <a:t>菜单文件报错</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908720"/>
            <a:ext cx="667749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7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25963"/>
          </a:xfrm>
        </p:spPr>
        <p:txBody>
          <a:bodyPr>
            <a:normAutofit fontScale="47500" lnSpcReduction="20000"/>
          </a:bodyPr>
          <a:lstStyle/>
          <a:p>
            <a:pPr>
              <a:lnSpc>
                <a:spcPct val="130000"/>
              </a:lnSpc>
            </a:pPr>
            <a:r>
              <a:rPr lang="en-US" altLang="zh-CN" sz="3800" dirty="0" err="1">
                <a:latin typeface="华文楷体" panose="02010600040101010101" pitchFamily="2" charset="-122"/>
                <a:ea typeface="华文楷体" panose="02010600040101010101" pitchFamily="2" charset="-122"/>
              </a:rPr>
              <a:t>NotesList</a:t>
            </a:r>
            <a:r>
              <a:rPr lang="en-US" altLang="zh-CN" sz="3800" dirty="0">
                <a:latin typeface="华文楷体" panose="02010600040101010101" pitchFamily="2" charset="-122"/>
                <a:ea typeface="华文楷体" panose="02010600040101010101" pitchFamily="2" charset="-122"/>
              </a:rPr>
              <a:t> Activity: </a:t>
            </a:r>
            <a:r>
              <a:rPr lang="zh-CN" altLang="en-US" sz="3800" dirty="0">
                <a:latin typeface="华文楷体" panose="02010600040101010101" pitchFamily="2" charset="-122"/>
                <a:ea typeface="华文楷体" panose="02010600040101010101" pitchFamily="2" charset="-122"/>
              </a:rPr>
              <a:t>列出所有的日记的界面。同时这个也是</a:t>
            </a:r>
            <a:r>
              <a:rPr lang="en-US" altLang="zh-CN" sz="3800" dirty="0" err="1">
                <a:latin typeface="华文楷体" panose="02010600040101010101" pitchFamily="2" charset="-122"/>
                <a:ea typeface="华文楷体" panose="02010600040101010101" pitchFamily="2" charset="-122"/>
              </a:rPr>
              <a:t>NotePad</a:t>
            </a:r>
            <a:r>
              <a:rPr lang="zh-CN" altLang="en-US" sz="3800" dirty="0">
                <a:latin typeface="华文楷体" panose="02010600040101010101" pitchFamily="2" charset="-122"/>
                <a:ea typeface="华文楷体" panose="02010600040101010101" pitchFamily="2" charset="-122"/>
              </a:rPr>
              <a:t>的主界面</a:t>
            </a:r>
            <a:r>
              <a:rPr lang="zh-CN" altLang="en-US" sz="3800" dirty="0" smtClean="0">
                <a:latin typeface="华文楷体" panose="02010600040101010101" pitchFamily="2" charset="-122"/>
                <a:ea typeface="华文楷体" panose="02010600040101010101" pitchFamily="2" charset="-122"/>
              </a:rPr>
              <a:t>，点击</a:t>
            </a:r>
            <a:r>
              <a:rPr lang="en-US" altLang="zh-CN" sz="3800" dirty="0" err="1">
                <a:latin typeface="华文楷体" panose="02010600040101010101" pitchFamily="2" charset="-122"/>
                <a:ea typeface="华文楷体" panose="02010600040101010101" pitchFamily="2" charset="-122"/>
              </a:rPr>
              <a:t>NotePad</a:t>
            </a:r>
            <a:r>
              <a:rPr lang="zh-CN" altLang="en-US" sz="3800" dirty="0">
                <a:latin typeface="华文楷体" panose="02010600040101010101" pitchFamily="2" charset="-122"/>
                <a:ea typeface="华文楷体" panose="02010600040101010101" pitchFamily="2" charset="-122"/>
              </a:rPr>
              <a:t>应用图标之后就会进入到这个界面</a:t>
            </a:r>
          </a:p>
          <a:p>
            <a:pPr>
              <a:lnSpc>
                <a:spcPct val="130000"/>
              </a:lnSpc>
            </a:pPr>
            <a:r>
              <a:rPr lang="en-US" altLang="zh-CN" sz="3800" dirty="0" err="1">
                <a:latin typeface="华文楷体" panose="02010600040101010101" pitchFamily="2" charset="-122"/>
                <a:ea typeface="华文楷体" panose="02010600040101010101" pitchFamily="2" charset="-122"/>
              </a:rPr>
              <a:t>NoteEditor</a:t>
            </a:r>
            <a:r>
              <a:rPr lang="en-US" altLang="zh-CN" sz="3800" dirty="0">
                <a:latin typeface="华文楷体" panose="02010600040101010101" pitchFamily="2" charset="-122"/>
                <a:ea typeface="华文楷体" panose="02010600040101010101" pitchFamily="2" charset="-122"/>
              </a:rPr>
              <a:t> Activity: </a:t>
            </a:r>
            <a:r>
              <a:rPr lang="zh-CN" altLang="en-US" sz="3800" dirty="0">
                <a:latin typeface="华文楷体" panose="02010600040101010101" pitchFamily="2" charset="-122"/>
                <a:ea typeface="华文楷体" panose="02010600040101010101" pitchFamily="2" charset="-122"/>
              </a:rPr>
              <a:t>日记增加或者编辑界面。用户可以进入到这个界面增加一个日记，同时也可以对已经有的日记进行编辑</a:t>
            </a:r>
          </a:p>
          <a:p>
            <a:pPr>
              <a:lnSpc>
                <a:spcPct val="130000"/>
              </a:lnSpc>
            </a:pPr>
            <a:r>
              <a:rPr lang="en-US" altLang="zh-CN" sz="3800" dirty="0" err="1">
                <a:latin typeface="华文楷体" panose="02010600040101010101" pitchFamily="2" charset="-122"/>
                <a:ea typeface="华文楷体" panose="02010600040101010101" pitchFamily="2" charset="-122"/>
              </a:rPr>
              <a:t>TitleEditor</a:t>
            </a:r>
            <a:r>
              <a:rPr lang="en-US" altLang="zh-CN" sz="3800" dirty="0">
                <a:latin typeface="华文楷体" panose="02010600040101010101" pitchFamily="2" charset="-122"/>
                <a:ea typeface="华文楷体" panose="02010600040101010101" pitchFamily="2" charset="-122"/>
              </a:rPr>
              <a:t> Activity: </a:t>
            </a:r>
            <a:r>
              <a:rPr lang="zh-CN" altLang="en-US" sz="3800" dirty="0">
                <a:latin typeface="华文楷体" panose="02010600040101010101" pitchFamily="2" charset="-122"/>
                <a:ea typeface="华文楷体" panose="02010600040101010101" pitchFamily="2" charset="-122"/>
              </a:rPr>
              <a:t>日记标题修改界面。用户可以进入该界面进行日记标题的修改</a:t>
            </a:r>
          </a:p>
          <a:p>
            <a:pPr>
              <a:lnSpc>
                <a:spcPct val="130000"/>
              </a:lnSpc>
            </a:pPr>
            <a:r>
              <a:rPr lang="zh-CN" altLang="en-US" sz="3800" dirty="0">
                <a:latin typeface="华文楷体" panose="02010600040101010101" pitchFamily="2" charset="-122"/>
                <a:ea typeface="华文楷体" panose="02010600040101010101" pitchFamily="2" charset="-122"/>
              </a:rPr>
              <a:t>上下文菜单</a:t>
            </a:r>
            <a:r>
              <a:rPr lang="en-US" altLang="zh-CN" sz="3800" dirty="0">
                <a:latin typeface="华文楷体" panose="02010600040101010101" pitchFamily="2" charset="-122"/>
                <a:ea typeface="华文楷体" panose="02010600040101010101" pitchFamily="2" charset="-122"/>
              </a:rPr>
              <a:t>Context Menu: </a:t>
            </a:r>
            <a:r>
              <a:rPr lang="zh-CN" altLang="en-US" sz="3800" dirty="0">
                <a:latin typeface="华文楷体" panose="02010600040101010101" pitchFamily="2" charset="-122"/>
                <a:ea typeface="华文楷体" panose="02010600040101010101" pitchFamily="2" charset="-122"/>
              </a:rPr>
              <a:t>在</a:t>
            </a:r>
            <a:r>
              <a:rPr lang="en-US" altLang="zh-CN" sz="3800" dirty="0" err="1">
                <a:latin typeface="华文楷体" panose="02010600040101010101" pitchFamily="2" charset="-122"/>
                <a:ea typeface="华文楷体" panose="02010600040101010101" pitchFamily="2" charset="-122"/>
              </a:rPr>
              <a:t>NotesList</a:t>
            </a:r>
            <a:r>
              <a:rPr lang="zh-CN" altLang="en-US" sz="3800" dirty="0">
                <a:latin typeface="华文楷体" panose="02010600040101010101" pitchFamily="2" charset="-122"/>
                <a:ea typeface="华文楷体" panose="02010600040101010101" pitchFamily="2" charset="-122"/>
              </a:rPr>
              <a:t>界面长按一个日记项会弹出一个上下文菜单并提供多个选项给用户选择，用户可以通过上下文菜单来对该日记进行多个操作</a:t>
            </a:r>
          </a:p>
          <a:p>
            <a:pPr>
              <a:lnSpc>
                <a:spcPct val="130000"/>
              </a:lnSpc>
            </a:pPr>
            <a:r>
              <a:rPr lang="zh-CN" altLang="en-US" sz="3800" dirty="0">
                <a:latin typeface="华文楷体" panose="02010600040101010101" pitchFamily="2" charset="-122"/>
                <a:ea typeface="华文楷体" panose="02010600040101010101" pitchFamily="2" charset="-122"/>
              </a:rPr>
              <a:t>系统菜单</a:t>
            </a:r>
            <a:r>
              <a:rPr lang="en-US" altLang="zh-CN" sz="3800" dirty="0">
                <a:latin typeface="华文楷体" panose="02010600040101010101" pitchFamily="2" charset="-122"/>
                <a:ea typeface="华文楷体" panose="02010600040101010101" pitchFamily="2" charset="-122"/>
              </a:rPr>
              <a:t>Option Menu: </a:t>
            </a:r>
            <a:r>
              <a:rPr lang="zh-CN" altLang="en-US" sz="3800" dirty="0">
                <a:latin typeface="华文楷体" panose="02010600040101010101" pitchFamily="2" charset="-122"/>
                <a:ea typeface="华文楷体" panose="02010600040101010101" pitchFamily="2" charset="-122"/>
              </a:rPr>
              <a:t>用户按下你的安卓手机的系统菜单物理键会弹出系统菜单选项，在不同的界面会提供不同的选项功能帮组大家对日记进行操作</a:t>
            </a:r>
          </a:p>
          <a:p>
            <a:endParaRPr lang="zh-CN" altLang="en-US" dirty="0"/>
          </a:p>
        </p:txBody>
      </p:sp>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样例代码分析</a:t>
            </a:r>
          </a:p>
        </p:txBody>
      </p:sp>
    </p:spTree>
    <p:extLst>
      <p:ext uri="{BB962C8B-B14F-4D97-AF65-F5344CB8AC3E}">
        <p14:creationId xmlns:p14="http://schemas.microsoft.com/office/powerpoint/2010/main" val="355996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200" dirty="0">
                <a:latin typeface="华文楷体" panose="02010600040101010101" pitchFamily="2" charset="-122"/>
                <a:ea typeface="华文楷体" panose="02010600040101010101" pitchFamily="2" charset="-122"/>
              </a:rPr>
              <a:t>测试类在设备或仿真器上运行，必须在前面加上</a:t>
            </a:r>
            <a:r>
              <a:rPr lang="en-US" altLang="zh-CN" sz="2200" dirty="0">
                <a:latin typeface="华文楷体" panose="02010600040101010101" pitchFamily="2" charset="-122"/>
                <a:ea typeface="华文楷体" panose="02010600040101010101" pitchFamily="2" charset="-122"/>
              </a:rPr>
              <a:t>@</a:t>
            </a:r>
            <a:r>
              <a:rPr lang="en-US" altLang="zh-CN" sz="2200" dirty="0" err="1">
                <a:latin typeface="华文楷体" panose="02010600040101010101" pitchFamily="2" charset="-122"/>
                <a:ea typeface="华文楷体" panose="02010600040101010101" pitchFamily="2" charset="-122"/>
              </a:rPr>
              <a:t>RunWith</a:t>
            </a:r>
            <a:r>
              <a:rPr lang="en-US" altLang="zh-CN" sz="2200" dirty="0">
                <a:latin typeface="华文楷体" panose="02010600040101010101" pitchFamily="2" charset="-122"/>
                <a:ea typeface="华文楷体" panose="02010600040101010101" pitchFamily="2" charset="-122"/>
              </a:rPr>
              <a:t>(AndroidJUnit4.class)</a:t>
            </a:r>
            <a:r>
              <a:rPr lang="zh-CN" altLang="en-US" sz="2200" dirty="0">
                <a:latin typeface="华文楷体" panose="02010600040101010101" pitchFamily="2" charset="-122"/>
                <a:ea typeface="华文楷体" panose="02010600040101010101" pitchFamily="2" charset="-122"/>
              </a:rPr>
              <a:t>注释</a:t>
            </a:r>
            <a:endParaRPr lang="en-US" altLang="zh-CN" sz="2200" dirty="0">
              <a:latin typeface="华文楷体" panose="02010600040101010101" pitchFamily="2" charset="-122"/>
              <a:ea typeface="华文楷体" panose="02010600040101010101" pitchFamily="2" charset="-122"/>
            </a:endParaRPr>
          </a:p>
          <a:p>
            <a:r>
              <a:rPr lang="en-US" altLang="zh-CN" sz="2200" dirty="0" err="1">
                <a:latin typeface="华文楷体" panose="02010600040101010101" pitchFamily="2" charset="-122"/>
                <a:ea typeface="华文楷体" panose="02010600040101010101" pitchFamily="2" charset="-122"/>
              </a:rPr>
              <a:t>AndroidJUnitRunner</a:t>
            </a:r>
            <a:r>
              <a:rPr lang="zh-CN" altLang="en-US" sz="2200" dirty="0">
                <a:latin typeface="华文楷体" panose="02010600040101010101" pitchFamily="2" charset="-122"/>
                <a:ea typeface="华文楷体" panose="02010600040101010101" pitchFamily="2" charset="-122"/>
              </a:rPr>
              <a:t>是一个可以用来运行</a:t>
            </a:r>
            <a:r>
              <a:rPr lang="en-US" altLang="zh-CN" sz="2200" dirty="0" err="1">
                <a:latin typeface="华文楷体" panose="02010600040101010101" pitchFamily="2" charset="-122"/>
                <a:ea typeface="华文楷体" panose="02010600040101010101" pitchFamily="2" charset="-122"/>
              </a:rPr>
              <a:t>JUnit</a:t>
            </a:r>
            <a:r>
              <a:rPr lang="en-US" altLang="zh-CN" sz="2200" dirty="0">
                <a:latin typeface="华文楷体" panose="02010600040101010101" pitchFamily="2" charset="-122"/>
                <a:ea typeface="华文楷体" panose="02010600040101010101" pitchFamily="2" charset="-122"/>
              </a:rPr>
              <a:t> 3</a:t>
            </a:r>
            <a:r>
              <a:rPr lang="zh-CN" altLang="en-US" sz="2200" dirty="0">
                <a:latin typeface="华文楷体" panose="02010600040101010101" pitchFamily="2" charset="-122"/>
                <a:ea typeface="华文楷体" panose="02010600040101010101" pitchFamily="2" charset="-122"/>
              </a:rPr>
              <a:t>和</a:t>
            </a:r>
            <a:r>
              <a:rPr lang="en-US" altLang="zh-CN" sz="2200" dirty="0" err="1">
                <a:latin typeface="华文楷体" panose="02010600040101010101" pitchFamily="2" charset="-122"/>
                <a:ea typeface="华文楷体" panose="02010600040101010101" pitchFamily="2" charset="-122"/>
              </a:rPr>
              <a:t>JUnit</a:t>
            </a:r>
            <a:r>
              <a:rPr lang="en-US" altLang="zh-CN" sz="2200" dirty="0">
                <a:latin typeface="华文楷体" panose="02010600040101010101" pitchFamily="2" charset="-122"/>
                <a:ea typeface="华文楷体" panose="02010600040101010101" pitchFamily="2" charset="-122"/>
              </a:rPr>
              <a:t> 4</a:t>
            </a:r>
            <a:r>
              <a:rPr lang="zh-CN" altLang="en-US" sz="2200" dirty="0">
                <a:latin typeface="华文楷体" panose="02010600040101010101" pitchFamily="2" charset="-122"/>
                <a:ea typeface="华文楷体" panose="02010600040101010101" pitchFamily="2" charset="-122"/>
              </a:rPr>
              <a:t>样式的测试类的</a:t>
            </a:r>
            <a:r>
              <a:rPr lang="en-US" altLang="zh-CN" sz="2200" dirty="0">
                <a:latin typeface="华文楷体" panose="02010600040101010101" pitchFamily="2" charset="-122"/>
                <a:ea typeface="华文楷体" panose="02010600040101010101" pitchFamily="2" charset="-122"/>
              </a:rPr>
              <a:t>Test Runner</a:t>
            </a:r>
          </a:p>
          <a:p>
            <a:r>
              <a:rPr lang="en-US" altLang="zh-CN" sz="2200" dirty="0" err="1">
                <a:latin typeface="华文楷体" panose="02010600040101010101" pitchFamily="2" charset="-122"/>
                <a:ea typeface="华文楷体" panose="02010600040101010101" pitchFamily="2" charset="-122"/>
              </a:rPr>
              <a:t>setUp</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函数是在运行测试用例之前做一些准备的工作，通常调用</a:t>
            </a:r>
            <a:r>
              <a:rPr lang="en-US" altLang="zh-CN" sz="2200" dirty="0" err="1">
                <a:latin typeface="华文楷体" panose="02010600040101010101" pitchFamily="2" charset="-122"/>
                <a:ea typeface="华文楷体" panose="02010600040101010101" pitchFamily="2" charset="-122"/>
              </a:rPr>
              <a:t>getInstrumentation</a:t>
            </a:r>
            <a:r>
              <a:rPr lang="en-US" altLang="zh-CN" sz="2200" dirty="0" smtClean="0">
                <a:latin typeface="华文楷体" panose="02010600040101010101" pitchFamily="2" charset="-122"/>
                <a:ea typeface="华文楷体" panose="02010600040101010101" pitchFamily="2" charset="-122"/>
              </a:rPr>
              <a:t>()</a:t>
            </a:r>
            <a:r>
              <a:rPr lang="zh-CN" altLang="en-US" sz="2200" dirty="0" smtClean="0">
                <a:latin typeface="华文楷体" panose="02010600040101010101" pitchFamily="2" charset="-122"/>
                <a:ea typeface="华文楷体" panose="02010600040101010101" pitchFamily="2" charset="-122"/>
              </a:rPr>
              <a:t>和</a:t>
            </a:r>
            <a:r>
              <a:rPr lang="en-US" altLang="zh-CN" sz="2200" dirty="0" err="1">
                <a:latin typeface="华文楷体" panose="02010600040101010101" pitchFamily="2" charset="-122"/>
                <a:ea typeface="华文楷体" panose="02010600040101010101" pitchFamily="2" charset="-122"/>
              </a:rPr>
              <a:t>getActivity</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来获取当前</a:t>
            </a:r>
            <a:r>
              <a:rPr lang="zh-CN" altLang="en-US" sz="2200" dirty="0" smtClean="0">
                <a:latin typeface="华文楷体" panose="02010600040101010101" pitchFamily="2" charset="-122"/>
                <a:ea typeface="华文楷体" panose="02010600040101010101" pitchFamily="2" charset="-122"/>
              </a:rPr>
              <a:t>测试的设备和</a:t>
            </a:r>
            <a:r>
              <a:rPr lang="zh-CN" altLang="en-US" sz="2200" dirty="0">
                <a:latin typeface="华文楷体" panose="02010600040101010101" pitchFamily="2" charset="-122"/>
                <a:ea typeface="华文楷体" panose="02010600040101010101" pitchFamily="2" charset="-122"/>
              </a:rPr>
              <a:t>待测应用启动的活动对象，并创建</a:t>
            </a:r>
            <a:r>
              <a:rPr lang="en-US" altLang="zh-CN" sz="2200" dirty="0">
                <a:latin typeface="华文楷体" panose="02010600040101010101" pitchFamily="2" charset="-122"/>
                <a:ea typeface="华文楷体" panose="02010600040101010101" pitchFamily="2" charset="-122"/>
              </a:rPr>
              <a:t>solo</a:t>
            </a:r>
            <a:r>
              <a:rPr lang="zh-CN" altLang="en-US" sz="2200" dirty="0">
                <a:latin typeface="华文楷体" panose="02010600040101010101" pitchFamily="2" charset="-122"/>
                <a:ea typeface="华文楷体" panose="02010600040101010101" pitchFamily="2" charset="-122"/>
              </a:rPr>
              <a:t>实例。</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 </a:t>
            </a:r>
            <a:r>
              <a:rPr lang="en-US" altLang="zh-CN" sz="2200" dirty="0" err="1">
                <a:latin typeface="华文楷体" panose="02010600040101010101" pitchFamily="2" charset="-122"/>
                <a:ea typeface="华文楷体" panose="02010600040101010101" pitchFamily="2" charset="-122"/>
              </a:rPr>
              <a:t>tearDown</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函数是在测试用例运行完成之后做的一些收尾工作，关闭所有打开的</a:t>
            </a:r>
            <a:r>
              <a:rPr lang="en-US" altLang="zh-CN" sz="2200" dirty="0" smtClean="0">
                <a:latin typeface="华文楷体" panose="02010600040101010101" pitchFamily="2" charset="-122"/>
                <a:ea typeface="华文楷体" panose="02010600040101010101" pitchFamily="2" charset="-122"/>
              </a:rPr>
              <a:t>Activity</a:t>
            </a:r>
            <a:r>
              <a:rPr lang="zh-CN" altLang="en-US" sz="2200" dirty="0" smtClean="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测试代码解析</a:t>
            </a:r>
          </a:p>
        </p:txBody>
      </p:sp>
    </p:spTree>
    <p:extLst>
      <p:ext uri="{BB962C8B-B14F-4D97-AF65-F5344CB8AC3E}">
        <p14:creationId xmlns:p14="http://schemas.microsoft.com/office/powerpoint/2010/main" val="299158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84708"/>
            <a:ext cx="3250704" cy="4525963"/>
          </a:xfrm>
        </p:spPr>
        <p:txBody>
          <a:bodyPr>
            <a:normAutofit/>
          </a:bodyPr>
          <a:lstStyle/>
          <a:p>
            <a:r>
              <a:rPr lang="zh-CN" altLang="en-US" sz="2000" dirty="0" smtClean="0">
                <a:latin typeface="华文楷体" panose="02010600040101010101" pitchFamily="2" charset="-122"/>
                <a:ea typeface="华文楷体" panose="02010600040101010101" pitchFamily="2" charset="-122"/>
              </a:rPr>
              <a:t>使用</a:t>
            </a:r>
            <a:r>
              <a:rPr lang="en-US" altLang="zh-CN" sz="2000" dirty="0" err="1" smtClean="0">
                <a:latin typeface="华文楷体" panose="02010600040101010101" pitchFamily="2" charset="-122"/>
                <a:ea typeface="华文楷体" panose="02010600040101010101" pitchFamily="2" charset="-122"/>
              </a:rPr>
              <a:t>ActivityTestRule</a:t>
            </a:r>
            <a:r>
              <a:rPr lang="zh-CN" altLang="en-US" sz="2000" dirty="0" smtClean="0">
                <a:latin typeface="华文楷体" panose="02010600040101010101" pitchFamily="2" charset="-122"/>
                <a:ea typeface="华文楷体" panose="02010600040101010101" pitchFamily="2" charset="-122"/>
              </a:rPr>
              <a:t>获取入口的</a:t>
            </a:r>
            <a:r>
              <a:rPr lang="en-US" altLang="zh-CN" sz="2000" dirty="0" smtClean="0">
                <a:latin typeface="华文楷体" panose="02010600040101010101" pitchFamily="2" charset="-122"/>
                <a:ea typeface="华文楷体" panose="02010600040101010101" pitchFamily="2" charset="-122"/>
              </a:rPr>
              <a:t>Activity</a:t>
            </a:r>
            <a:endParaRPr lang="zh-CN" altLang="en-US" sz="20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a:t>robotium</a:t>
            </a:r>
            <a:r>
              <a:rPr lang="zh-CN" altLang="en-US" dirty="0"/>
              <a:t>测试代码解析</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980727"/>
            <a:ext cx="49434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75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华文楷体" panose="02010600040101010101" pitchFamily="2" charset="-122"/>
                <a:ea typeface="华文楷体" panose="02010600040101010101" pitchFamily="2" charset="-122"/>
              </a:rPr>
              <a:t>robotium</a:t>
            </a:r>
            <a:r>
              <a:rPr lang="zh-CN" altLang="en-US" sz="4000" dirty="0">
                <a:latin typeface="华文楷体" panose="02010600040101010101" pitchFamily="2" charset="-122"/>
                <a:ea typeface="华文楷体" panose="02010600040101010101" pitchFamily="2" charset="-122"/>
              </a:rPr>
              <a:t>测试代码</a:t>
            </a:r>
            <a:r>
              <a:rPr lang="zh-CN" altLang="en-US" sz="4000" dirty="0" smtClean="0">
                <a:latin typeface="华文楷体" panose="02010600040101010101" pitchFamily="2" charset="-122"/>
                <a:ea typeface="华文楷体" panose="02010600040101010101" pitchFamily="2" charset="-122"/>
              </a:rPr>
              <a:t>解析</a:t>
            </a:r>
            <a:endParaRPr lang="zh-CN" altLang="en-US" sz="4000" dirty="0">
              <a:latin typeface="华文楷体" panose="02010600040101010101" pitchFamily="2" charset="-122"/>
              <a:ea typeface="华文楷体" panose="02010600040101010101" pitchFamily="2"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981075"/>
            <a:ext cx="8294687"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7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defTabSz="0" fontAlgn="base">
              <a:spcBef>
                <a:spcPct val="0"/>
              </a:spcBef>
              <a:spcAft>
                <a:spcPts val="200"/>
              </a:spcAft>
              <a:buClr>
                <a:schemeClr val="tx1"/>
              </a:buClr>
              <a:buSzPct val="100000"/>
            </a:pP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是什么</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官方</a:t>
            </a: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实例</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solidFill>
                  <a:srgbClr val="FF0000"/>
                </a:solidFill>
                <a:latin typeface="华文楷体" panose="02010600040101010101" pitchFamily="2" charset="-122"/>
                <a:ea typeface="华文楷体" panose="02010600040101010101" pitchFamily="2" charset="-122"/>
              </a:rPr>
              <a:t>控件操作</a:t>
            </a:r>
            <a:endParaRPr lang="en-US" altLang="zh-CN" dirty="0">
              <a:solidFill>
                <a:srgbClr val="FF0000"/>
              </a:solidFill>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使用</a:t>
            </a:r>
            <a:r>
              <a:rPr lang="en-US" altLang="zh-CN" dirty="0" err="1">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a:t>
            </a:r>
            <a:r>
              <a:rPr lang="en-US" altLang="zh-CN" dirty="0" err="1" smtClean="0">
                <a:latin typeface="华文楷体" panose="02010600040101010101" pitchFamily="2" charset="-122"/>
                <a:ea typeface="华文楷体" panose="02010600040101010101" pitchFamily="2" charset="-122"/>
              </a:rPr>
              <a:t>APK</a:t>
            </a:r>
            <a:r>
              <a:rPr lang="zh-CN" altLang="en-US" dirty="0" smtClean="0">
                <a:latin typeface="华文楷体" panose="02010600040101010101" pitchFamily="2" charset="-122"/>
                <a:ea typeface="华文楷体" panose="02010600040101010101" pitchFamily="2" charset="-122"/>
              </a:rPr>
              <a:t>实施</a:t>
            </a:r>
            <a:r>
              <a:rPr lang="zh-CN" altLang="en-US" dirty="0">
                <a:latin typeface="华文楷体" panose="02010600040101010101" pitchFamily="2" charset="-122"/>
                <a:ea typeface="华文楷体" panose="02010600040101010101" pitchFamily="2" charset="-122"/>
              </a:rPr>
              <a:t>测试</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测试脚本的批量</a:t>
            </a:r>
            <a:r>
              <a:rPr lang="zh-CN" altLang="en-US" dirty="0" smtClean="0">
                <a:latin typeface="华文楷体" panose="02010600040101010101" pitchFamily="2" charset="-122"/>
                <a:ea typeface="华文楷体" panose="02010600040101010101" pitchFamily="2" charset="-122"/>
              </a:rPr>
              <a:t>运行</a:t>
            </a:r>
            <a:endParaRPr lang="en-US" altLang="zh-CN" dirty="0" smtClean="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持续集成</a:t>
            </a:r>
            <a:endParaRPr lang="en-US" altLang="zh-CN"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583918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08720"/>
            <a:ext cx="8229600" cy="4525963"/>
          </a:xfrm>
        </p:spPr>
        <p:txBody>
          <a:bodyPr/>
          <a:lstStyle/>
          <a:p>
            <a:r>
              <a:rPr lang="zh-CN" altLang="en-US" sz="2800" dirty="0">
                <a:latin typeface="华文楷体" panose="02010600040101010101" pitchFamily="2" charset="-122"/>
                <a:ea typeface="华文楷体" panose="02010600040101010101" pitchFamily="2" charset="-122"/>
              </a:rPr>
              <a:t>要完成对手机的模拟操作，应该包含以下几个基本操作</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buNone/>
            </a:pPr>
            <a:r>
              <a:rPr lang="zh-CN" altLang="en-US" sz="2800" dirty="0" smtClean="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）需要知道所要操作控件的坐标</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buNone/>
            </a:pPr>
            <a:r>
              <a:rPr lang="zh-CN" altLang="en-US" sz="2800" dirty="0" smtClean="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）对要操作的控件进行模拟操作</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buNone/>
            </a:pPr>
            <a:r>
              <a:rPr lang="zh-CN" altLang="en-US" sz="2800" dirty="0" smtClean="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）判断操作完成后的结果是否符合预期。</a:t>
            </a:r>
            <a:endParaRPr lang="en-US" altLang="zh-CN" sz="2800" dirty="0" smtClean="0">
              <a:latin typeface="华文楷体" panose="02010600040101010101" pitchFamily="2" charset="-122"/>
              <a:ea typeface="华文楷体" panose="02010600040101010101" pitchFamily="2" charset="-122"/>
            </a:endParaRPr>
          </a:p>
          <a:p>
            <a:pPr marL="0" indent="0">
              <a:buNone/>
            </a:pPr>
            <a:r>
              <a:rPr lang="zh-CN" altLang="en-US" sz="2800" dirty="0" smtClean="0">
                <a:latin typeface="华文楷体" panose="02010600040101010101" pitchFamily="2" charset="-122"/>
                <a:ea typeface="华文楷体" panose="02010600040101010101" pitchFamily="2" charset="-122"/>
              </a:rPr>
              <a:t>根据</a:t>
            </a:r>
            <a:r>
              <a:rPr lang="zh-CN" altLang="en-US" sz="2800" dirty="0">
                <a:latin typeface="华文楷体" panose="02010600040101010101" pitchFamily="2" charset="-122"/>
                <a:ea typeface="华文楷体" panose="02010600040101010101" pitchFamily="2" charset="-122"/>
              </a:rPr>
              <a:t>被测应用的控件</a:t>
            </a:r>
            <a:r>
              <a:rPr lang="en-US" altLang="zh-CN" sz="2800" dirty="0">
                <a:latin typeface="华文楷体" panose="02010600040101010101" pitchFamily="2" charset="-122"/>
                <a:ea typeface="华文楷体" panose="02010600040101010101" pitchFamily="2" charset="-122"/>
              </a:rPr>
              <a:t>ID</a:t>
            </a:r>
            <a:r>
              <a:rPr lang="zh-CN" altLang="en-US" sz="2800" dirty="0">
                <a:latin typeface="华文楷体" panose="02010600040101010101" pitchFamily="2" charset="-122"/>
                <a:ea typeface="华文楷体" panose="02010600040101010101" pitchFamily="2" charset="-122"/>
              </a:rPr>
              <a:t>来</a:t>
            </a:r>
            <a:r>
              <a:rPr lang="zh-CN" altLang="en-US" sz="2800" dirty="0" smtClean="0">
                <a:latin typeface="华文楷体" panose="02010600040101010101" pitchFamily="2" charset="-122"/>
                <a:ea typeface="华文楷体" panose="02010600040101010101" pitchFamily="2" charset="-122"/>
              </a:rPr>
              <a:t>获取</a:t>
            </a:r>
            <a:endParaRPr lang="en-US" altLang="zh-CN" sz="2800" dirty="0" smtClean="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err="1"/>
              <a:t>Robotium</a:t>
            </a:r>
            <a:r>
              <a:rPr lang="zh-CN" altLang="en-US" dirty="0"/>
              <a:t>的控件获取、操作及断言</a:t>
            </a:r>
          </a:p>
        </p:txBody>
      </p:sp>
    </p:spTree>
    <p:extLst>
      <p:ext uri="{BB962C8B-B14F-4D97-AF65-F5344CB8AC3E}">
        <p14:creationId xmlns:p14="http://schemas.microsoft.com/office/powerpoint/2010/main" val="112995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获取</a:t>
            </a:r>
            <a:r>
              <a:rPr lang="en-US" altLang="zh-CN" dirty="0" smtClean="0"/>
              <a:t>-</a:t>
            </a:r>
            <a:r>
              <a:rPr lang="zh-CN" altLang="en-US" dirty="0" smtClean="0"/>
              <a:t>根据控件</a:t>
            </a:r>
            <a:r>
              <a:rPr lang="en-US" altLang="zh-CN" dirty="0"/>
              <a:t>ID</a:t>
            </a:r>
            <a:r>
              <a:rPr lang="zh-CN" altLang="en-US" dirty="0"/>
              <a:t>来</a:t>
            </a:r>
            <a:r>
              <a:rPr lang="zh-CN" altLang="en-US" dirty="0" smtClean="0"/>
              <a:t>获取</a:t>
            </a:r>
            <a:endParaRPr lang="zh-CN" altLang="en-US" dirty="0"/>
          </a:p>
        </p:txBody>
      </p:sp>
      <p:sp>
        <p:nvSpPr>
          <p:cNvPr id="4" name="Rectangle 3"/>
          <p:cNvSpPr>
            <a:spLocks noChangeArrowheads="1"/>
          </p:cNvSpPr>
          <p:nvPr/>
        </p:nvSpPr>
        <p:spPr bwMode="auto">
          <a:xfrm>
            <a:off x="384247" y="3059088"/>
            <a:ext cx="81369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20000"/>
              </a:spcBef>
              <a:spcAft>
                <a:spcPct val="0"/>
              </a:spcAft>
            </a:pPr>
            <a:r>
              <a:rPr lang="zh-CN" altLang="en-US" sz="2000" dirty="0" smtClean="0">
                <a:latin typeface="华文楷体" panose="02010600040101010101" pitchFamily="2" charset="-122"/>
                <a:ea typeface="华文楷体" panose="02010600040101010101" pitchFamily="2" charset="-122"/>
              </a:rPr>
              <a:t>例如：</a:t>
            </a:r>
            <a:r>
              <a:rPr lang="en-US" altLang="zh-CN" sz="2000" dirty="0" err="1" smtClean="0">
                <a:latin typeface="华文楷体" panose="02010600040101010101" pitchFamily="2" charset="-122"/>
                <a:ea typeface="华文楷体" panose="02010600040101010101" pitchFamily="2" charset="-122"/>
              </a:rPr>
              <a:t>android:id</a:t>
            </a:r>
            <a:r>
              <a:rPr lang="en-US" altLang="zh-CN" sz="2000" dirty="0">
                <a:latin typeface="华文楷体" panose="02010600040101010101" pitchFamily="2" charset="-122"/>
                <a:ea typeface="华文楷体" panose="02010600040101010101" pitchFamily="2" charset="-122"/>
              </a:rPr>
              <a:t>="@+id/</a:t>
            </a:r>
            <a:r>
              <a:rPr lang="en-US" altLang="zh-CN" sz="2000" dirty="0" err="1">
                <a:latin typeface="华文楷体" panose="02010600040101010101" pitchFamily="2" charset="-122"/>
                <a:ea typeface="华文楷体" panose="02010600040101010101" pitchFamily="2" charset="-122"/>
              </a:rPr>
              <a:t>goods_code</a:t>
            </a:r>
            <a:r>
              <a:rPr lang="en-US" altLang="zh-CN" sz="2000" dirty="0">
                <a:latin typeface="华文楷体" panose="02010600040101010101" pitchFamily="2" charset="-122"/>
                <a:ea typeface="华文楷体" panose="02010600040101010101" pitchFamily="2" charset="-122"/>
              </a:rPr>
              <a:t>“</a:t>
            </a:r>
          </a:p>
          <a:p>
            <a:pPr lvl="0" fontAlgn="base">
              <a:spcBef>
                <a:spcPct val="20000"/>
              </a:spcBef>
              <a:spcAft>
                <a:spcPct val="0"/>
              </a:spcAft>
            </a:pP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android:id</a:t>
            </a:r>
            <a:r>
              <a:rPr lang="en-US" altLang="zh-CN" sz="2000" dirty="0">
                <a:latin typeface="华文楷体" panose="02010600040101010101" pitchFamily="2" charset="-122"/>
                <a:ea typeface="华文楷体" panose="02010600040101010101" pitchFamily="2" charset="-122"/>
              </a:rPr>
              <a:t>="@+id/</a:t>
            </a:r>
            <a:r>
              <a:rPr lang="en-US" altLang="zh-CN" sz="2000" dirty="0" err="1">
                <a:latin typeface="华文楷体" panose="02010600040101010101" pitchFamily="2" charset="-122"/>
                <a:ea typeface="华文楷体" panose="02010600040101010101" pitchFamily="2" charset="-122"/>
              </a:rPr>
              <a:t>goods_count</a:t>
            </a:r>
            <a:r>
              <a:rPr lang="en-US" altLang="zh-CN" sz="2000" dirty="0">
                <a:latin typeface="华文楷体" panose="02010600040101010101" pitchFamily="2" charset="-122"/>
                <a:ea typeface="华文楷体" panose="02010600040101010101" pitchFamily="2" charset="-122"/>
              </a:rPr>
              <a:t>"</a:t>
            </a:r>
          </a:p>
          <a:p>
            <a:pPr marL="342900" marR="0" lvl="0" indent="-342900" fontAlgn="base">
              <a:lnSpc>
                <a:spcPct val="100000"/>
              </a:lnSpc>
              <a:spcBef>
                <a:spcPct val="20000"/>
              </a:spcBef>
              <a:spcAft>
                <a:spcPct val="0"/>
              </a:spcAft>
              <a:buClrTx/>
              <a:buSzTx/>
              <a:buFont typeface="Arial" pitchFamily="34" charset="0"/>
              <a:buChar char="•"/>
              <a:tabLst/>
            </a:pPr>
            <a:r>
              <a:rPr lang="zh-CN" altLang="zh-CN" sz="2000" dirty="0">
                <a:latin typeface="+mn-ea"/>
              </a:rPr>
              <a:t>solo.enterText((EditText) solo.getView(R.id.goods_code),"123456");</a:t>
            </a:r>
            <a:endParaRPr lang="en-US" altLang="zh-CN" sz="2000" dirty="0">
              <a:latin typeface="+mn-ea"/>
            </a:endParaRPr>
          </a:p>
          <a:p>
            <a:pPr marR="0" lvl="0" fontAlgn="base">
              <a:lnSpc>
                <a:spcPct val="100000"/>
              </a:lnSpc>
              <a:spcBef>
                <a:spcPct val="20000"/>
              </a:spcBef>
              <a:spcAft>
                <a:spcPct val="0"/>
              </a:spcAft>
              <a:buClrTx/>
              <a:buSzTx/>
              <a:tabLst/>
            </a:pPr>
            <a:r>
              <a:rPr lang="zh-CN" altLang="en-US" sz="2000" dirty="0">
                <a:latin typeface="华文楷体" panose="02010600040101010101" pitchFamily="2" charset="-122"/>
                <a:ea typeface="华文楷体" panose="02010600040101010101" pitchFamily="2" charset="-122"/>
              </a:rPr>
              <a:t>或者</a:t>
            </a:r>
            <a:r>
              <a:rPr lang="zh-CN" altLang="zh-CN" sz="2000" dirty="0">
                <a:latin typeface="华文楷体" panose="02010600040101010101" pitchFamily="2" charset="-122"/>
                <a:ea typeface="华文楷体" panose="02010600040101010101" pitchFamily="2" charset="-122"/>
              </a:rPr>
              <a:t/>
            </a:r>
            <a:br>
              <a:rPr lang="zh-CN" altLang="zh-CN" sz="2000" dirty="0">
                <a:latin typeface="华文楷体" panose="02010600040101010101" pitchFamily="2" charset="-122"/>
                <a:ea typeface="华文楷体" panose="02010600040101010101" pitchFamily="2" charset="-122"/>
              </a:rPr>
            </a:br>
            <a:r>
              <a:rPr lang="zh-CN" altLang="zh-CN" sz="2000" dirty="0">
                <a:latin typeface="+mn-ea"/>
              </a:rPr>
              <a:t>solo.typeText((EditText) solo.getView("goods_count"),"4");</a:t>
            </a:r>
            <a:endParaRPr lang="en-US" altLang="zh-CN" sz="2000" dirty="0">
              <a:latin typeface="+mn-ea"/>
            </a:endParaRPr>
          </a:p>
          <a:p>
            <a:pPr marL="342900" lvl="0" indent="-342900" fontAlgn="base">
              <a:spcBef>
                <a:spcPct val="20000"/>
              </a:spcBef>
              <a:spcAft>
                <a:spcPct val="0"/>
              </a:spcAft>
              <a:buFont typeface="Arial" pitchFamily="34" charset="0"/>
              <a:buChar char="•"/>
            </a:pP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中，所有的控件都继承自</a:t>
            </a:r>
            <a:r>
              <a:rPr lang="en-US" altLang="zh-CN" sz="2000" dirty="0">
                <a:latin typeface="华文楷体" panose="02010600040101010101" pitchFamily="2" charset="-122"/>
                <a:ea typeface="华文楷体" panose="02010600040101010101" pitchFamily="2" charset="-122"/>
              </a:rPr>
              <a:t>View</a:t>
            </a:r>
            <a:r>
              <a:rPr lang="zh-CN" altLang="en-US" sz="2000" dirty="0">
                <a:latin typeface="华文楷体" panose="02010600040101010101" pitchFamily="2" charset="-122"/>
                <a:ea typeface="华文楷体" panose="02010600040101010101" pitchFamily="2" charset="-122"/>
              </a:rPr>
              <a:t>，因此，如果被测应用中的控件有唯一</a:t>
            </a:r>
            <a:r>
              <a:rPr lang="en-US" altLang="zh-CN" sz="2000" dirty="0">
                <a:latin typeface="华文楷体" panose="02010600040101010101" pitchFamily="2" charset="-122"/>
                <a:ea typeface="华文楷体" panose="02010600040101010101" pitchFamily="2" charset="-122"/>
              </a:rPr>
              <a:t>ID</a:t>
            </a:r>
            <a:r>
              <a:rPr lang="zh-CN" altLang="en-US" sz="2000" dirty="0">
                <a:latin typeface="华文楷体" panose="02010600040101010101" pitchFamily="2" charset="-122"/>
                <a:ea typeface="华文楷体" panose="02010600040101010101" pitchFamily="2" charset="-122"/>
              </a:rPr>
              <a:t>的话，就可以使用这种通过</a:t>
            </a:r>
            <a:r>
              <a:rPr lang="en-US" altLang="zh-CN" sz="2000" dirty="0">
                <a:latin typeface="华文楷体" panose="02010600040101010101" pitchFamily="2" charset="-122"/>
                <a:ea typeface="华文楷体" panose="02010600040101010101" pitchFamily="2" charset="-122"/>
              </a:rPr>
              <a:t>ID</a:t>
            </a:r>
            <a:r>
              <a:rPr lang="zh-CN" altLang="en-US" sz="2000" dirty="0">
                <a:latin typeface="华文楷体" panose="02010600040101010101" pitchFamily="2" charset="-122"/>
                <a:ea typeface="华文楷体" panose="02010600040101010101" pitchFamily="2" charset="-122"/>
              </a:rPr>
              <a:t>形式唯一获取所要操作的控件</a:t>
            </a:r>
            <a:endParaRPr lang="zh-CN" altLang="zh-CN" sz="2000" dirty="0">
              <a:latin typeface="华文楷体" panose="02010600040101010101" pitchFamily="2" charset="-122"/>
              <a:ea typeface="华文楷体" panose="0201060004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01564168"/>
              </p:ext>
            </p:extLst>
          </p:nvPr>
        </p:nvGraphicFramePr>
        <p:xfrm>
          <a:off x="1115616" y="1124744"/>
          <a:ext cx="4727070" cy="1651000"/>
        </p:xfrm>
        <a:graphic>
          <a:graphicData uri="http://schemas.openxmlformats.org/drawingml/2006/table">
            <a:tbl>
              <a:tblPr firstRow="1" bandRow="1">
                <a:tableStyleId>{5C22544A-7EE6-4342-B048-85BDC9FD1C3A}</a:tableStyleId>
              </a:tblPr>
              <a:tblGrid>
                <a:gridCol w="2363535"/>
                <a:gridCol w="2363535"/>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456486">
                <a:tc>
                  <a:txBody>
                    <a:bodyPr/>
                    <a:lstStyle/>
                    <a:p>
                      <a:r>
                        <a:rPr lang="en-US" altLang="zh-CN" dirty="0" smtClean="0"/>
                        <a:t>View</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getView</a:t>
                      </a:r>
                      <a:r>
                        <a:rPr lang="en-US" altLang="zh-CN" dirty="0" smtClean="0"/>
                        <a:t>(</a:t>
                      </a:r>
                      <a:r>
                        <a:rPr lang="en-US" altLang="zh-CN" dirty="0" err="1" smtClean="0"/>
                        <a:t>int</a:t>
                      </a:r>
                      <a:r>
                        <a:rPr lang="en-US" altLang="zh-CN" baseline="0" dirty="0" smtClean="0"/>
                        <a:t> </a:t>
                      </a:r>
                      <a:r>
                        <a:rPr lang="en-US" altLang="zh-CN" dirty="0" smtClean="0"/>
                        <a:t>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ID</a:t>
                      </a:r>
                      <a:r>
                        <a:rPr lang="zh-CN" altLang="en-US" dirty="0" smtClean="0"/>
                        <a:t>获取控件</a:t>
                      </a:r>
                    </a:p>
                  </a:txBody>
                  <a:tcPr/>
                </a:tc>
              </a:tr>
              <a:tr h="370840">
                <a:tc>
                  <a:txBody>
                    <a:bodyPr/>
                    <a:lstStyle/>
                    <a:p>
                      <a:r>
                        <a:rPr lang="en-US" altLang="zh-CN" dirty="0" smtClean="0"/>
                        <a:t>View</a:t>
                      </a:r>
                      <a:endParaRPr lang="zh-CN" altLang="en-US" dirty="0"/>
                    </a:p>
                  </a:txBody>
                  <a:tcPr/>
                </a:tc>
                <a:tc>
                  <a:txBody>
                    <a:bodyPr/>
                    <a:lstStyle/>
                    <a:p>
                      <a:r>
                        <a:rPr lang="en-US" altLang="zh-CN" dirty="0" err="1" smtClean="0"/>
                        <a:t>getView</a:t>
                      </a:r>
                      <a:r>
                        <a:rPr lang="en-US" altLang="zh-CN" dirty="0" smtClean="0"/>
                        <a:t>(String 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ID</a:t>
                      </a:r>
                      <a:r>
                        <a:rPr lang="zh-CN" altLang="en-US" dirty="0" smtClean="0"/>
                        <a:t>获取控件</a:t>
                      </a:r>
                    </a:p>
                  </a:txBody>
                  <a:tcPr/>
                </a:tc>
              </a:tr>
            </a:tbl>
          </a:graphicData>
        </a:graphic>
      </p:graphicFrame>
    </p:spTree>
    <p:extLst>
      <p:ext uri="{BB962C8B-B14F-4D97-AF65-F5344CB8AC3E}">
        <p14:creationId xmlns:p14="http://schemas.microsoft.com/office/powerpoint/2010/main" val="146962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latin typeface="华文楷体" panose="02010600040101010101" pitchFamily="2" charset="-122"/>
                <a:ea typeface="华文楷体" panose="02010600040101010101" pitchFamily="2" charset="-122"/>
              </a:rPr>
              <a:t>处理</a:t>
            </a:r>
            <a:r>
              <a:rPr lang="en-US" altLang="zh-CN" sz="2000" dirty="0">
                <a:latin typeface="华文楷体" panose="02010600040101010101" pitchFamily="2" charset="-122"/>
                <a:ea typeface="华文楷体" panose="02010600040101010101" pitchFamily="2" charset="-122"/>
              </a:rPr>
              <a:t>id</a:t>
            </a:r>
            <a:r>
              <a:rPr lang="zh-CN" altLang="en-US" sz="2000" dirty="0">
                <a:latin typeface="华文楷体" panose="02010600040101010101" pitchFamily="2" charset="-122"/>
                <a:ea typeface="华文楷体" panose="02010600040101010101" pitchFamily="2" charset="-122"/>
              </a:rPr>
              <a:t>相同的控件 </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smtClean="0">
                <a:latin typeface="华文楷体" panose="02010600040101010101" pitchFamily="2" charset="-122"/>
                <a:ea typeface="华文楷体" panose="02010600040101010101" pitchFamily="2" charset="-122"/>
              </a:rPr>
              <a:t>需要</a:t>
            </a:r>
            <a:r>
              <a:rPr lang="zh-CN" altLang="en-US" sz="2000" dirty="0">
                <a:latin typeface="华文楷体" panose="02010600040101010101" pitchFamily="2" charset="-122"/>
                <a:ea typeface="华文楷体" panose="02010600040101010101" pitchFamily="2" charset="-122"/>
              </a:rPr>
              <a:t>先获取节点控件的父视图，通过父视图再查找相应的子</a:t>
            </a:r>
            <a:r>
              <a:rPr lang="zh-CN" altLang="en-US" sz="2000" dirty="0" smtClean="0">
                <a:latin typeface="华文楷体" panose="02010600040101010101" pitchFamily="2" charset="-122"/>
                <a:ea typeface="华文楷体" panose="02010600040101010101" pitchFamily="2" charset="-122"/>
              </a:rPr>
              <a:t>视图</a:t>
            </a:r>
            <a:endParaRPr lang="en-US" altLang="zh-CN" sz="2000" dirty="0" smtClean="0">
              <a:latin typeface="华文楷体" panose="02010600040101010101" pitchFamily="2" charset="-122"/>
              <a:ea typeface="华文楷体" panose="02010600040101010101" pitchFamily="2" charset="-122"/>
            </a:endParaRPr>
          </a:p>
          <a:p>
            <a:pPr marL="0" indent="0">
              <a:buNone/>
            </a:pPr>
            <a:endParaRPr lang="zh-CN" altLang="en-US" sz="2000" dirty="0">
              <a:latin typeface="华文楷体" panose="02010600040101010101" pitchFamily="2" charset="-122"/>
              <a:ea typeface="华文楷体" panose="02010600040101010101" pitchFamily="2" charset="-122"/>
            </a:endParaRPr>
          </a:p>
          <a:p>
            <a:pPr marL="0" indent="0">
              <a:buNone/>
            </a:pPr>
            <a:r>
              <a:rPr lang="en-US" altLang="zh-CN" sz="2000" dirty="0" err="1"/>
              <a:t>RelativeLayout</a:t>
            </a:r>
            <a:r>
              <a:rPr lang="en-US" altLang="zh-CN" sz="2000" dirty="0"/>
              <a:t> </a:t>
            </a:r>
            <a:r>
              <a:rPr lang="en-US" altLang="zh-CN" sz="2000" dirty="0" err="1"/>
              <a:t>rel</a:t>
            </a:r>
            <a:r>
              <a:rPr lang="en-US" altLang="zh-CN" sz="2000" dirty="0"/>
              <a:t> = (</a:t>
            </a:r>
            <a:r>
              <a:rPr lang="en-US" altLang="zh-CN" sz="2000" dirty="0" err="1"/>
              <a:t>RelativeLayout</a:t>
            </a:r>
            <a:r>
              <a:rPr lang="en-US" altLang="zh-CN" sz="2000" dirty="0"/>
              <a:t>) </a:t>
            </a:r>
            <a:r>
              <a:rPr lang="en-US" altLang="zh-CN" sz="2000" b="1" dirty="0" err="1"/>
              <a:t>solo</a:t>
            </a:r>
            <a:r>
              <a:rPr lang="en-US" altLang="zh-CN" sz="2000" dirty="0" err="1"/>
              <a:t>.getView</a:t>
            </a:r>
            <a:r>
              <a:rPr lang="en-US" altLang="zh-CN" sz="2000" dirty="0"/>
              <a:t>(</a:t>
            </a:r>
            <a:r>
              <a:rPr lang="en-US" altLang="zh-CN" sz="2000" b="1" dirty="0"/>
              <a:t>"e1"</a:t>
            </a:r>
            <a:r>
              <a:rPr lang="en-US" altLang="zh-CN" sz="2000" dirty="0"/>
              <a:t>);</a:t>
            </a:r>
            <a:br>
              <a:rPr lang="en-US" altLang="zh-CN" sz="2000" dirty="0"/>
            </a:br>
            <a:r>
              <a:rPr lang="en-US" altLang="zh-CN" sz="2000" dirty="0" err="1"/>
              <a:t>ArrayList</a:t>
            </a:r>
            <a:r>
              <a:rPr lang="en-US" altLang="zh-CN" sz="2000" dirty="0"/>
              <a:t>&lt;</a:t>
            </a:r>
            <a:r>
              <a:rPr lang="en-US" altLang="zh-CN" sz="2000" dirty="0" err="1"/>
              <a:t>TextView</a:t>
            </a:r>
            <a:r>
              <a:rPr lang="en-US" altLang="zh-CN" sz="2000" dirty="0"/>
              <a:t>&gt; </a:t>
            </a:r>
            <a:r>
              <a:rPr lang="en-US" altLang="zh-CN" sz="2000" dirty="0" err="1"/>
              <a:t>textViews</a:t>
            </a:r>
            <a:r>
              <a:rPr lang="en-US" altLang="zh-CN" sz="2000" dirty="0"/>
              <a:t> = </a:t>
            </a:r>
            <a:r>
              <a:rPr lang="en-US" altLang="zh-CN" sz="2000" b="1" dirty="0" err="1"/>
              <a:t>solo</a:t>
            </a:r>
            <a:r>
              <a:rPr lang="en-US" altLang="zh-CN" sz="2000" dirty="0" err="1"/>
              <a:t>.getCurrentViews</a:t>
            </a:r>
            <a:r>
              <a:rPr lang="en-US" altLang="zh-CN" sz="2000" dirty="0"/>
              <a:t>(</a:t>
            </a:r>
            <a:r>
              <a:rPr lang="en-US" altLang="zh-CN" sz="2000" dirty="0" err="1"/>
              <a:t>TextView.</a:t>
            </a:r>
            <a:r>
              <a:rPr lang="en-US" altLang="zh-CN" sz="2000" b="1" dirty="0" err="1"/>
              <a:t>class</a:t>
            </a:r>
            <a:r>
              <a:rPr lang="en-US" altLang="zh-CN" sz="2000" dirty="0" err="1"/>
              <a:t>,rel</a:t>
            </a:r>
            <a:r>
              <a:rPr lang="en-US" altLang="zh-CN" sz="2000" dirty="0" smtClean="0"/>
              <a:t>);</a:t>
            </a:r>
          </a:p>
        </p:txBody>
      </p:sp>
      <p:sp>
        <p:nvSpPr>
          <p:cNvPr id="3" name="标题 2"/>
          <p:cNvSpPr>
            <a:spLocks noGrp="1"/>
          </p:cNvSpPr>
          <p:nvPr>
            <p:ph type="title"/>
          </p:nvPr>
        </p:nvSpPr>
        <p:spPr/>
        <p:txBody>
          <a:bodyPr/>
          <a:lstStyle/>
          <a:p>
            <a:r>
              <a:rPr lang="zh-CN" altLang="en-US" dirty="0"/>
              <a:t>控件获取</a:t>
            </a:r>
            <a:r>
              <a:rPr lang="en-US" altLang="zh-CN" dirty="0"/>
              <a:t>-</a:t>
            </a:r>
            <a:r>
              <a:rPr lang="zh-CN" altLang="en-US" dirty="0"/>
              <a:t>根据控件</a:t>
            </a:r>
            <a:r>
              <a:rPr lang="en-US" altLang="zh-CN" dirty="0"/>
              <a:t>ID</a:t>
            </a:r>
            <a:r>
              <a:rPr lang="zh-CN" altLang="en-US" dirty="0"/>
              <a:t>来获取</a:t>
            </a:r>
          </a:p>
        </p:txBody>
      </p:sp>
    </p:spTree>
    <p:extLst>
      <p:ext uri="{BB962C8B-B14F-4D97-AF65-F5344CB8AC3E}">
        <p14:creationId xmlns:p14="http://schemas.microsoft.com/office/powerpoint/2010/main" val="3979849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根据光标的位置</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95" y="1700808"/>
            <a:ext cx="7694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3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defTabSz="0" fontAlgn="base">
              <a:spcBef>
                <a:spcPct val="0"/>
              </a:spcBef>
              <a:spcAft>
                <a:spcPts val="200"/>
              </a:spcAft>
              <a:buClr>
                <a:schemeClr val="tx1"/>
              </a:buClr>
              <a:buSzPct val="100000"/>
            </a:pPr>
            <a:r>
              <a:rPr lang="en-US" altLang="zh-CN" dirty="0" err="1">
                <a:solidFill>
                  <a:srgbClr val="FF0000"/>
                </a:solidFill>
                <a:latin typeface="华文楷体" panose="02010600040101010101" pitchFamily="2" charset="-122"/>
                <a:ea typeface="华文楷体" panose="02010600040101010101" pitchFamily="2" charset="-122"/>
              </a:rPr>
              <a:t>Robotium</a:t>
            </a:r>
            <a:r>
              <a:rPr lang="zh-CN" altLang="en-US" dirty="0">
                <a:solidFill>
                  <a:srgbClr val="FF0000"/>
                </a:solidFill>
                <a:latin typeface="华文楷体" panose="02010600040101010101" pitchFamily="2" charset="-122"/>
                <a:ea typeface="华文楷体" panose="02010600040101010101" pitchFamily="2" charset="-122"/>
              </a:rPr>
              <a:t>是什么</a:t>
            </a:r>
            <a:endParaRPr lang="en-US" altLang="zh-CN" dirty="0">
              <a:solidFill>
                <a:srgbClr val="FF0000"/>
              </a:solidFill>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官方</a:t>
            </a:r>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实例</a:t>
            </a:r>
            <a:endParaRPr lang="en-US" altLang="zh-CN" dirty="0" smtClean="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控件操作</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使用</a:t>
            </a:r>
            <a:r>
              <a:rPr lang="en-US" altLang="zh-CN" dirty="0" err="1">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a:t>
            </a:r>
            <a:r>
              <a:rPr lang="en-US" altLang="zh-CN" dirty="0" err="1" smtClean="0">
                <a:latin typeface="华文楷体" panose="02010600040101010101" pitchFamily="2" charset="-122"/>
                <a:ea typeface="华文楷体" panose="02010600040101010101" pitchFamily="2" charset="-122"/>
              </a:rPr>
              <a:t>APK</a:t>
            </a:r>
            <a:r>
              <a:rPr lang="zh-CN" altLang="en-US" dirty="0" smtClean="0">
                <a:latin typeface="华文楷体" panose="02010600040101010101" pitchFamily="2" charset="-122"/>
                <a:ea typeface="华文楷体" panose="02010600040101010101" pitchFamily="2" charset="-122"/>
              </a:rPr>
              <a:t>实施</a:t>
            </a:r>
            <a:r>
              <a:rPr lang="zh-CN" altLang="en-US" dirty="0">
                <a:latin typeface="华文楷体" panose="02010600040101010101" pitchFamily="2" charset="-122"/>
                <a:ea typeface="华文楷体" panose="02010600040101010101" pitchFamily="2" charset="-122"/>
              </a:rPr>
              <a:t>测试</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测试脚本的批量</a:t>
            </a:r>
            <a:r>
              <a:rPr lang="zh-CN" altLang="en-US" dirty="0" smtClean="0">
                <a:latin typeface="华文楷体" panose="02010600040101010101" pitchFamily="2" charset="-122"/>
                <a:ea typeface="华文楷体" panose="02010600040101010101" pitchFamily="2" charset="-122"/>
              </a:rPr>
              <a:t>运行</a:t>
            </a:r>
            <a:endParaRPr lang="en-US" altLang="zh-CN" dirty="0" smtClean="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持续集成</a:t>
            </a:r>
            <a:endParaRPr lang="en-US" altLang="zh-CN"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095352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0728"/>
            <a:ext cx="8229600" cy="5805264"/>
          </a:xfrm>
        </p:spPr>
        <p:txBody>
          <a:bodyPr>
            <a:normAutofit/>
          </a:bodyPr>
          <a:lstStyle/>
          <a:p>
            <a:endParaRPr lang="en-US" altLang="zh-CN" dirty="0" smtClean="0"/>
          </a:p>
          <a:p>
            <a:endParaRPr lang="en-US" altLang="zh-CN" dirty="0" smtClean="0"/>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此</a:t>
            </a:r>
            <a:r>
              <a:rPr lang="zh-CN" altLang="en-US" sz="2400" dirty="0">
                <a:latin typeface="华文楷体" panose="02010600040101010101" pitchFamily="2" charset="-122"/>
                <a:ea typeface="华文楷体" panose="02010600040101010101" pitchFamily="2" charset="-122"/>
              </a:rPr>
              <a:t>方式是</a:t>
            </a:r>
            <a:r>
              <a:rPr lang="en-US" altLang="zh-CN" sz="2400" dirty="0" err="1">
                <a:latin typeface="华文楷体" panose="02010600040101010101" pitchFamily="2" charset="-122"/>
                <a:ea typeface="华文楷体" panose="02010600040101010101" pitchFamily="2" charset="-122"/>
              </a:rPr>
              <a:t>Robotium</a:t>
            </a:r>
            <a:r>
              <a:rPr lang="zh-CN" altLang="en-US" sz="2400" dirty="0">
                <a:latin typeface="华文楷体" panose="02010600040101010101" pitchFamily="2" charset="-122"/>
                <a:ea typeface="华文楷体" panose="02010600040101010101" pitchFamily="2" charset="-122"/>
              </a:rPr>
              <a:t>先将当前界面中的所有控件全部获取，然后按控件类型、索引进行过滤后再获取指定的控件</a:t>
            </a:r>
            <a:r>
              <a:rPr lang="en-US" altLang="zh-CN" sz="2400" dirty="0">
                <a:latin typeface="华文楷体" panose="02010600040101010101" pitchFamily="2" charset="-122"/>
                <a:ea typeface="华文楷体" panose="02010600040101010101" pitchFamily="2" charset="-122"/>
              </a:rPr>
              <a:t>View</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zh-CN" altLang="en-US" sz="2400" dirty="0" smtClean="0">
                <a:latin typeface="华文楷体" panose="02010600040101010101" pitchFamily="2" charset="-122"/>
                <a:ea typeface="华文楷体" panose="02010600040101010101" pitchFamily="2" charset="-122"/>
              </a:rPr>
              <a:t> 返回</a:t>
            </a:r>
            <a:r>
              <a:rPr lang="zh-CN" altLang="en-US" sz="2400" dirty="0">
                <a:latin typeface="华文楷体" panose="02010600040101010101" pitchFamily="2" charset="-122"/>
                <a:ea typeface="华文楷体" panose="02010600040101010101" pitchFamily="2" charset="-122"/>
              </a:rPr>
              <a:t>界面中第一个类型为</a:t>
            </a:r>
            <a:r>
              <a:rPr lang="en-US" altLang="zh-CN" sz="2400" dirty="0">
                <a:latin typeface="华文楷体" panose="02010600040101010101" pitchFamily="2" charset="-122"/>
                <a:ea typeface="华文楷体" panose="02010600040101010101" pitchFamily="2" charset="-122"/>
              </a:rPr>
              <a:t>Button</a:t>
            </a:r>
            <a:r>
              <a:rPr lang="zh-CN" altLang="en-US" sz="2400" dirty="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控件</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zh-CN" altLang="en-US" sz="2400" dirty="0" smtClean="0">
                <a:latin typeface="华文楷体" panose="02010600040101010101" pitchFamily="2" charset="-122"/>
                <a:ea typeface="华文楷体" panose="02010600040101010101" pitchFamily="2" charset="-122"/>
              </a:rPr>
              <a:t>例如：</a:t>
            </a:r>
            <a:r>
              <a:rPr lang="en-US" altLang="zh-CN" sz="2000" dirty="0">
                <a:latin typeface="+mn-ea"/>
              </a:rPr>
              <a:t>Button </a:t>
            </a:r>
            <a:r>
              <a:rPr lang="en-US" altLang="zh-CN" sz="2000" dirty="0" err="1">
                <a:latin typeface="+mn-ea"/>
              </a:rPr>
              <a:t>loginBtn</a:t>
            </a:r>
            <a:r>
              <a:rPr lang="en-US" altLang="zh-CN" sz="2000" dirty="0">
                <a:latin typeface="+mn-ea"/>
              </a:rPr>
              <a:t> = (Button) </a:t>
            </a:r>
            <a:r>
              <a:rPr lang="en-US" altLang="zh-CN" sz="2000" dirty="0" err="1">
                <a:latin typeface="+mn-ea"/>
              </a:rPr>
              <a:t>solo.getButton</a:t>
            </a:r>
            <a:r>
              <a:rPr lang="en-US" altLang="zh-CN" sz="2000" dirty="0">
                <a:latin typeface="+mn-ea"/>
              </a:rPr>
              <a:t>(0);</a:t>
            </a:r>
          </a:p>
          <a:p>
            <a:pPr marL="0" indent="0">
              <a:buNone/>
            </a:pPr>
            <a:r>
              <a:rPr lang="zh-CN" altLang="en-US" sz="1800" dirty="0" smtClean="0">
                <a:latin typeface="华文楷体" panose="02010600040101010101" pitchFamily="2" charset="-122"/>
                <a:ea typeface="华文楷体" panose="02010600040101010101" pitchFamily="2" charset="-122"/>
              </a:rPr>
              <a:t>其他</a:t>
            </a:r>
            <a:r>
              <a:rPr lang="zh-CN" altLang="en-US" sz="1800" dirty="0">
                <a:latin typeface="华文楷体" panose="02010600040101010101" pitchFamily="2" charset="-122"/>
                <a:ea typeface="华文楷体" panose="02010600040101010101" pitchFamily="2" charset="-122"/>
              </a:rPr>
              <a:t>的如</a:t>
            </a:r>
            <a:r>
              <a:rPr lang="en-US" altLang="zh-CN" sz="1800" dirty="0" err="1">
                <a:latin typeface="华文楷体" panose="02010600040101010101" pitchFamily="2" charset="-122"/>
                <a:ea typeface="华文楷体" panose="02010600040101010101" pitchFamily="2" charset="-122"/>
              </a:rPr>
              <a:t>getEditText</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int</a:t>
            </a:r>
            <a:r>
              <a:rPr lang="en-US" altLang="zh-CN" sz="1800" dirty="0">
                <a:latin typeface="华文楷体" panose="02010600040101010101" pitchFamily="2" charset="-122"/>
                <a:ea typeface="华文楷体" panose="02010600040101010101" pitchFamily="2" charset="-122"/>
              </a:rPr>
              <a:t> index</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getText</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int</a:t>
            </a:r>
            <a:r>
              <a:rPr lang="en-US" altLang="zh-CN" sz="1800" dirty="0">
                <a:latin typeface="华文楷体" panose="02010600040101010101" pitchFamily="2" charset="-122"/>
                <a:ea typeface="华文楷体" panose="02010600040101010101" pitchFamily="2" charset="-122"/>
              </a:rPr>
              <a:t> index</a:t>
            </a:r>
            <a:r>
              <a:rPr lang="zh-CN" altLang="en-US" sz="1800" dirty="0">
                <a:latin typeface="华文楷体" panose="02010600040101010101" pitchFamily="2" charset="-122"/>
                <a:ea typeface="华文楷体" panose="02010600040101010101" pitchFamily="2" charset="-122"/>
              </a:rPr>
              <a:t>）均同理</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返回界面中文本为‘登录’类型为</a:t>
            </a:r>
            <a:r>
              <a:rPr lang="en-US" altLang="zh-CN" sz="2400" dirty="0">
                <a:latin typeface="华文楷体" panose="02010600040101010101" pitchFamily="2" charset="-122"/>
                <a:ea typeface="华文楷体" panose="02010600040101010101" pitchFamily="2" charset="-122"/>
              </a:rPr>
              <a:t>Button</a:t>
            </a:r>
            <a:r>
              <a:rPr lang="zh-CN" altLang="en-US" sz="2400" dirty="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控件</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Button </a:t>
            </a:r>
            <a:r>
              <a:rPr lang="en-US" altLang="zh-CN" sz="2400" dirty="0" err="1">
                <a:latin typeface="华文楷体" panose="02010600040101010101" pitchFamily="2" charset="-122"/>
                <a:ea typeface="华文楷体" panose="02010600040101010101" pitchFamily="2" charset="-122"/>
              </a:rPr>
              <a:t>loginBtn</a:t>
            </a:r>
            <a:r>
              <a:rPr lang="en-US" altLang="zh-CN" sz="2400" dirty="0">
                <a:latin typeface="华文楷体" panose="02010600040101010101" pitchFamily="2" charset="-122"/>
                <a:ea typeface="华文楷体" panose="02010600040101010101" pitchFamily="2" charset="-122"/>
              </a:rPr>
              <a:t> = (Button) </a:t>
            </a:r>
            <a:r>
              <a:rPr lang="en-US" altLang="zh-CN" sz="2400" b="1" dirty="0" err="1">
                <a:latin typeface="华文楷体" panose="02010600040101010101" pitchFamily="2" charset="-122"/>
                <a:ea typeface="华文楷体" panose="02010600040101010101" pitchFamily="2" charset="-122"/>
              </a:rPr>
              <a:t>solo</a:t>
            </a:r>
            <a:r>
              <a:rPr lang="en-US" altLang="zh-CN" sz="2400" dirty="0" err="1">
                <a:latin typeface="华文楷体" panose="02010600040101010101" pitchFamily="2" charset="-122"/>
                <a:ea typeface="华文楷体" panose="02010600040101010101" pitchFamily="2" charset="-122"/>
              </a:rPr>
              <a:t>.getButton</a:t>
            </a:r>
            <a:r>
              <a:rPr lang="en-US" altLang="zh-CN" sz="2400"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登录</a:t>
            </a:r>
            <a:r>
              <a:rPr lang="en-US" altLang="zh-CN" sz="2400" b="1"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dirty="0" smtClean="0"/>
              <a:t>控件操作</a:t>
            </a:r>
            <a:r>
              <a:rPr lang="en-US" altLang="zh-CN" dirty="0" smtClean="0"/>
              <a:t>-</a:t>
            </a:r>
            <a:r>
              <a:rPr lang="zh-CN" altLang="en-US" dirty="0" smtClean="0"/>
              <a:t>根据索引</a:t>
            </a:r>
            <a:r>
              <a:rPr lang="zh-CN" altLang="en-US" dirty="0"/>
              <a:t>、文本来</a:t>
            </a:r>
            <a:r>
              <a:rPr lang="zh-CN" altLang="en-US" dirty="0" smtClean="0"/>
              <a:t>获取</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74943735"/>
              </p:ext>
            </p:extLst>
          </p:nvPr>
        </p:nvGraphicFramePr>
        <p:xfrm>
          <a:off x="1331640" y="1052736"/>
          <a:ext cx="5328592" cy="1651000"/>
        </p:xfrm>
        <a:graphic>
          <a:graphicData uri="http://schemas.openxmlformats.org/drawingml/2006/table">
            <a:tbl>
              <a:tblPr firstRow="1" bandRow="1">
                <a:tableStyleId>{5C22544A-7EE6-4342-B048-85BDC9FD1C3A}</a:tableStyleId>
              </a:tblPr>
              <a:tblGrid>
                <a:gridCol w="2664296"/>
                <a:gridCol w="2664296"/>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456486">
                <a:tc>
                  <a:txBody>
                    <a:bodyPr/>
                    <a:lstStyle/>
                    <a:p>
                      <a:r>
                        <a:rPr lang="en-US" altLang="zh-CN" dirty="0" smtClean="0"/>
                        <a:t>Button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getButton</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index)</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根据索引</a:t>
                      </a:r>
                      <a:r>
                        <a:rPr lang="en-US" altLang="zh-CN" dirty="0" smtClean="0"/>
                        <a:t>index</a:t>
                      </a:r>
                      <a:r>
                        <a:rPr lang="zh-CN" altLang="en-US" dirty="0" smtClean="0"/>
                        <a:t>获取控件</a:t>
                      </a:r>
                    </a:p>
                  </a:txBody>
                  <a:tcPr/>
                </a:tc>
              </a:tr>
              <a:tr h="370840">
                <a:tc>
                  <a:txBody>
                    <a:bodyPr/>
                    <a:lstStyle/>
                    <a:p>
                      <a:r>
                        <a:rPr lang="en-US" altLang="zh-CN" dirty="0" smtClean="0"/>
                        <a:t>Button</a:t>
                      </a:r>
                      <a:endParaRPr lang="zh-CN" altLang="en-US" dirty="0"/>
                    </a:p>
                  </a:txBody>
                  <a:tcPr/>
                </a:tc>
                <a:tc>
                  <a:txBody>
                    <a:bodyPr/>
                    <a:lstStyle/>
                    <a:p>
                      <a:r>
                        <a:rPr lang="en-US" altLang="zh-CN" dirty="0" err="1" smtClean="0"/>
                        <a:t>getButton</a:t>
                      </a:r>
                      <a:r>
                        <a:rPr lang="en-US" altLang="zh-CN" dirty="0" smtClean="0"/>
                        <a:t>(String text)</a:t>
                      </a:r>
                    </a:p>
                    <a:p>
                      <a:r>
                        <a:rPr lang="zh-CN" altLang="en-US" dirty="0" smtClean="0"/>
                        <a:t>根据文本</a:t>
                      </a:r>
                      <a:r>
                        <a:rPr lang="en-US" altLang="zh-CN" dirty="0" smtClean="0"/>
                        <a:t>text</a:t>
                      </a:r>
                      <a:r>
                        <a:rPr lang="zh-CN" altLang="en-US" dirty="0" smtClean="0"/>
                        <a:t>获取控件</a:t>
                      </a:r>
                      <a:endParaRPr lang="zh-CN" altLang="en-US" dirty="0"/>
                    </a:p>
                  </a:txBody>
                  <a:tcPr/>
                </a:tc>
              </a:tr>
            </a:tbl>
          </a:graphicData>
        </a:graphic>
      </p:graphicFrame>
    </p:spTree>
    <p:extLst>
      <p:ext uri="{BB962C8B-B14F-4D97-AF65-F5344CB8AC3E}">
        <p14:creationId xmlns:p14="http://schemas.microsoft.com/office/powerpoint/2010/main" val="277091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操作</a:t>
            </a:r>
            <a:r>
              <a:rPr lang="en-US" altLang="zh-CN" dirty="0" smtClean="0"/>
              <a:t>-</a:t>
            </a:r>
            <a:r>
              <a:rPr lang="zh-CN" altLang="en-US" dirty="0"/>
              <a:t>点击、长按</a:t>
            </a:r>
            <a:r>
              <a:rPr lang="zh-CN" altLang="en-US" dirty="0" smtClean="0"/>
              <a:t>操作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82453320"/>
              </p:ext>
            </p:extLst>
          </p:nvPr>
        </p:nvGraphicFramePr>
        <p:xfrm>
          <a:off x="1043608" y="1052736"/>
          <a:ext cx="6526352" cy="2748280"/>
        </p:xfrm>
        <a:graphic>
          <a:graphicData uri="http://schemas.openxmlformats.org/drawingml/2006/table">
            <a:tbl>
              <a:tblPr firstRow="1" bandRow="1">
                <a:tableStyleId>{5C22544A-7EE6-4342-B048-85BDC9FD1C3A}</a:tableStyleId>
              </a:tblPr>
              <a:tblGrid>
                <a:gridCol w="3048000"/>
                <a:gridCol w="3478352"/>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clickOnView</a:t>
                      </a:r>
                      <a:r>
                        <a:rPr lang="en-US" altLang="zh-CN" dirty="0" smtClean="0"/>
                        <a:t>(View view) </a:t>
                      </a:r>
                    </a:p>
                    <a:p>
                      <a:r>
                        <a:rPr lang="zh-CN" altLang="en-US" dirty="0" smtClean="0"/>
                        <a:t>点击指定的</a:t>
                      </a:r>
                      <a:r>
                        <a:rPr lang="en-US" altLang="zh-CN" dirty="0" smtClean="0"/>
                        <a:t>view</a:t>
                      </a:r>
                      <a:r>
                        <a:rPr lang="zh-CN" altLang="en-US" dirty="0" smtClean="0"/>
                        <a:t>控件</a:t>
                      </a:r>
                      <a:endParaRPr lang="en-US" altLang="zh-CN" dirty="0" smtClean="0"/>
                    </a:p>
                    <a:p>
                      <a:r>
                        <a:rPr lang="en-US" altLang="zh-CN" dirty="0" err="1" smtClean="0"/>
                        <a:t>clickLongOnView</a:t>
                      </a:r>
                      <a:r>
                        <a:rPr lang="en-US" altLang="zh-CN" dirty="0" smtClean="0"/>
                        <a:t>(View view)</a:t>
                      </a:r>
                    </a:p>
                    <a:p>
                      <a:r>
                        <a:rPr lang="zh-CN" altLang="en-US" dirty="0" smtClean="0"/>
                        <a:t>长按指定的</a:t>
                      </a:r>
                      <a:r>
                        <a:rPr lang="en-US" altLang="zh-CN" dirty="0" smtClean="0"/>
                        <a:t>View</a:t>
                      </a:r>
                      <a:r>
                        <a:rPr lang="zh-CN" altLang="en-US" dirty="0" smtClean="0"/>
                        <a:t>组件</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clickOnScreen</a:t>
                      </a:r>
                      <a:r>
                        <a:rPr lang="en-US" altLang="zh-CN" dirty="0" smtClean="0"/>
                        <a:t>(</a:t>
                      </a:r>
                      <a:r>
                        <a:rPr lang="en-US" altLang="zh-CN" sz="1800" b="1" kern="1200" dirty="0" smtClean="0">
                          <a:solidFill>
                            <a:schemeClr val="dk1"/>
                          </a:solidFill>
                          <a:effectLst/>
                          <a:latin typeface="+mn-lt"/>
                          <a:ea typeface="+mn-ea"/>
                          <a:cs typeface="+mn-cs"/>
                        </a:rPr>
                        <a:t>float </a:t>
                      </a:r>
                      <a:r>
                        <a:rPr lang="en-US" altLang="zh-CN" dirty="0" smtClean="0"/>
                        <a:t>x, </a:t>
                      </a:r>
                      <a:r>
                        <a:rPr lang="en-US" altLang="zh-CN" sz="1800" b="1" kern="1200" dirty="0" smtClean="0">
                          <a:solidFill>
                            <a:schemeClr val="dk1"/>
                          </a:solidFill>
                          <a:effectLst/>
                          <a:latin typeface="+mn-lt"/>
                          <a:ea typeface="+mn-ea"/>
                          <a:cs typeface="+mn-cs"/>
                        </a:rPr>
                        <a:t>float </a:t>
                      </a:r>
                      <a:r>
                        <a:rPr lang="en-US" altLang="zh-CN" dirty="0" smtClean="0"/>
                        <a:t>y)</a:t>
                      </a:r>
                    </a:p>
                    <a:p>
                      <a:r>
                        <a:rPr lang="zh-CN" altLang="en-US" dirty="0" smtClean="0"/>
                        <a:t>根据坐标</a:t>
                      </a:r>
                      <a:r>
                        <a:rPr lang="en-US" altLang="zh-CN" dirty="0" err="1" smtClean="0"/>
                        <a:t>x,y</a:t>
                      </a:r>
                      <a:r>
                        <a:rPr lang="zh-CN" altLang="en-US" dirty="0" smtClean="0"/>
                        <a:t>点击屏幕</a:t>
                      </a:r>
                      <a:endParaRPr lang="en-US" altLang="zh-CN" dirty="0" smtClean="0"/>
                    </a:p>
                    <a:p>
                      <a:r>
                        <a:rPr lang="en-US" altLang="zh-CN" dirty="0" err="1" smtClean="0"/>
                        <a:t>clickLongOnScreen</a:t>
                      </a:r>
                      <a:r>
                        <a:rPr lang="en-US" altLang="zh-CN" dirty="0" smtClean="0"/>
                        <a:t>(</a:t>
                      </a:r>
                      <a:r>
                        <a:rPr lang="en-US" altLang="zh-CN" sz="1800" b="1" kern="1200" dirty="0" smtClean="0">
                          <a:solidFill>
                            <a:schemeClr val="dk1"/>
                          </a:solidFill>
                          <a:effectLst/>
                          <a:latin typeface="+mn-lt"/>
                          <a:ea typeface="+mn-ea"/>
                          <a:cs typeface="+mn-cs"/>
                        </a:rPr>
                        <a:t>float </a:t>
                      </a:r>
                      <a:r>
                        <a:rPr lang="en-US" altLang="zh-CN" dirty="0" smtClean="0"/>
                        <a:t>x, </a:t>
                      </a:r>
                      <a:r>
                        <a:rPr lang="en-US" altLang="zh-CN" sz="1800" b="1" kern="1200" dirty="0" smtClean="0">
                          <a:solidFill>
                            <a:schemeClr val="dk1"/>
                          </a:solidFill>
                          <a:effectLst/>
                          <a:latin typeface="+mn-lt"/>
                          <a:ea typeface="+mn-ea"/>
                          <a:cs typeface="+mn-cs"/>
                        </a:rPr>
                        <a:t>float </a:t>
                      </a:r>
                      <a:r>
                        <a:rPr lang="en-US" altLang="zh-CN" dirty="0" smtClean="0"/>
                        <a:t>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根据坐标</a:t>
                      </a:r>
                      <a:r>
                        <a:rPr lang="en-US" altLang="zh-CN" dirty="0" err="1" smtClean="0"/>
                        <a:t>x,y</a:t>
                      </a:r>
                      <a:r>
                        <a:rPr lang="zh-CN" altLang="en-US" dirty="0" smtClean="0"/>
                        <a:t>长按屏幕</a:t>
                      </a:r>
                      <a:endParaRPr lang="en-US" altLang="zh-CN" dirty="0" smtClean="0"/>
                    </a:p>
                  </a:txBody>
                  <a:tcPr/>
                </a:tc>
              </a:tr>
            </a:tbl>
          </a:graphicData>
        </a:graphic>
      </p:graphicFrame>
      <p:sp>
        <p:nvSpPr>
          <p:cNvPr id="5" name="Rectangle 3"/>
          <p:cNvSpPr>
            <a:spLocks noChangeArrowheads="1"/>
          </p:cNvSpPr>
          <p:nvPr/>
        </p:nvSpPr>
        <p:spPr bwMode="auto">
          <a:xfrm>
            <a:off x="515982" y="3933056"/>
            <a:ext cx="806489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mn-ea"/>
                <a:cs typeface="宋体" pitchFamily="2" charset="-122"/>
              </a:rPr>
              <a:t>Button loginBtn = (Button) </a:t>
            </a:r>
            <a:r>
              <a:rPr kumimoji="0" lang="zh-CN" altLang="zh-CN" sz="1500" b="1" i="0" u="none" strike="noStrike" cap="none" normalizeH="0" baseline="0" dirty="0" smtClean="0">
                <a:ln>
                  <a:noFill/>
                </a:ln>
                <a:solidFill>
                  <a:srgbClr val="660E7A"/>
                </a:solidFill>
                <a:effectLst/>
                <a:latin typeface="+mn-ea"/>
                <a:cs typeface="宋体" pitchFamily="2" charset="-122"/>
              </a:rPr>
              <a:t>solo</a:t>
            </a:r>
            <a:r>
              <a:rPr kumimoji="0" lang="zh-CN" altLang="zh-CN" sz="1500" b="0" i="0" u="none" strike="noStrike" cap="none" normalizeH="0" baseline="0" dirty="0" smtClean="0">
                <a:ln>
                  <a:noFill/>
                </a:ln>
                <a:solidFill>
                  <a:srgbClr val="000000"/>
                </a:solidFill>
                <a:effectLst/>
                <a:latin typeface="+mn-ea"/>
                <a:cs typeface="宋体" pitchFamily="2" charset="-122"/>
              </a:rPr>
              <a:t>.getButton(</a:t>
            </a:r>
            <a:r>
              <a:rPr kumimoji="0" lang="zh-CN" altLang="zh-CN" sz="1500" b="1" i="0" u="none" strike="noStrike" cap="none" normalizeH="0" baseline="0" dirty="0" smtClean="0">
                <a:ln>
                  <a:noFill/>
                </a:ln>
                <a:solidFill>
                  <a:srgbClr val="008000"/>
                </a:solidFill>
                <a:effectLst/>
                <a:latin typeface="+mn-ea"/>
                <a:cs typeface="宋体" pitchFamily="2" charset="-122"/>
              </a:rPr>
              <a:t>"btn_ok"</a:t>
            </a:r>
            <a:r>
              <a:rPr kumimoji="0" lang="zh-CN" altLang="zh-CN" sz="1500" b="0" i="0" u="none" strike="noStrike" cap="none" normalizeH="0" baseline="0" dirty="0" smtClean="0">
                <a:ln>
                  <a:noFill/>
                </a:ln>
                <a:solidFill>
                  <a:srgbClr val="000000"/>
                </a:solidFill>
                <a:effectLst/>
                <a:latin typeface="+mn-ea"/>
                <a:cs typeface="宋体" pitchFamily="2" charset="-122"/>
              </a:rPr>
              <a:t>);</a:t>
            </a:r>
            <a:br>
              <a:rPr kumimoji="0" lang="zh-CN" altLang="zh-CN" sz="1500" b="0" i="0" u="none" strike="noStrike" cap="none" normalizeH="0" baseline="0" dirty="0" smtClean="0">
                <a:ln>
                  <a:noFill/>
                </a:ln>
                <a:solidFill>
                  <a:srgbClr val="000000"/>
                </a:solidFill>
                <a:effectLst/>
                <a:latin typeface="+mn-ea"/>
                <a:cs typeface="宋体" pitchFamily="2" charset="-122"/>
              </a:rPr>
            </a:br>
            <a:r>
              <a:rPr kumimoji="0" lang="zh-CN" altLang="zh-CN" sz="1500" b="1" i="0" u="none" strike="noStrike" cap="none" normalizeH="0" baseline="0" dirty="0" smtClean="0">
                <a:ln>
                  <a:noFill/>
                </a:ln>
                <a:solidFill>
                  <a:srgbClr val="660E7A"/>
                </a:solidFill>
                <a:effectLst/>
                <a:latin typeface="+mn-ea"/>
                <a:cs typeface="宋体" pitchFamily="2" charset="-122"/>
              </a:rPr>
              <a:t>solo</a:t>
            </a:r>
            <a:r>
              <a:rPr kumimoji="0" lang="zh-CN" altLang="zh-CN" sz="1500" b="0" i="0" u="none" strike="noStrike" cap="none" normalizeH="0" baseline="0" dirty="0" smtClean="0">
                <a:ln>
                  <a:noFill/>
                </a:ln>
                <a:solidFill>
                  <a:srgbClr val="000000"/>
                </a:solidFill>
                <a:effectLst/>
                <a:latin typeface="+mn-ea"/>
                <a:cs typeface="宋体" pitchFamily="2" charset="-122"/>
              </a:rPr>
              <a:t>.clickOnView(loginBtn);</a:t>
            </a:r>
            <a:endParaRPr kumimoji="0" lang="en-US" altLang="zh-CN" sz="1500" b="0" i="0" u="none" strike="noStrike" cap="none" normalizeH="0" baseline="0" dirty="0" smtClean="0">
              <a:ln>
                <a:noFill/>
              </a:ln>
              <a:solidFill>
                <a:srgbClr val="000000"/>
              </a:solidFill>
              <a:effectLst/>
              <a:latin typeface="+mn-ea"/>
              <a:cs typeface="宋体" pitchFamily="2" charset="-122"/>
            </a:endParaRPr>
          </a:p>
          <a:p>
            <a:pPr lvl="0" fontAlgn="base">
              <a:spcBef>
                <a:spcPct val="0"/>
              </a:spcBef>
              <a:spcAft>
                <a:spcPct val="0"/>
              </a:spcAft>
            </a:pPr>
            <a:r>
              <a:rPr lang="en-US" altLang="zh-CN" sz="1500" dirty="0" err="1">
                <a:solidFill>
                  <a:srgbClr val="000000"/>
                </a:solidFill>
                <a:latin typeface="华文楷体" panose="02010600040101010101" pitchFamily="2" charset="-122"/>
                <a:ea typeface="华文楷体" panose="02010600040101010101" pitchFamily="2" charset="-122"/>
                <a:cs typeface="宋体" pitchFamily="2" charset="-122"/>
              </a:rPr>
              <a:t>Robotium</a:t>
            </a:r>
            <a:r>
              <a:rPr lang="zh-CN" altLang="en-US" sz="1500" dirty="0">
                <a:solidFill>
                  <a:srgbClr val="000000"/>
                </a:solidFill>
                <a:latin typeface="华文楷体" panose="02010600040101010101" pitchFamily="2" charset="-122"/>
                <a:ea typeface="华文楷体" panose="02010600040101010101" pitchFamily="2" charset="-122"/>
                <a:cs typeface="宋体" pitchFamily="2" charset="-122"/>
              </a:rPr>
              <a:t>还提供了点击文本、点击图片的</a:t>
            </a:r>
            <a:r>
              <a:rPr lang="en-US" altLang="zh-CN" sz="1500" dirty="0">
                <a:solidFill>
                  <a:srgbClr val="000000"/>
                </a:solidFill>
                <a:latin typeface="华文楷体" panose="02010600040101010101" pitchFamily="2" charset="-122"/>
                <a:ea typeface="华文楷体" panose="02010600040101010101" pitchFamily="2" charset="-122"/>
                <a:cs typeface="宋体" pitchFamily="2" charset="-122"/>
              </a:rPr>
              <a:t>API</a:t>
            </a:r>
            <a:r>
              <a:rPr lang="zh-CN" altLang="en-US" sz="1500" dirty="0">
                <a:solidFill>
                  <a:srgbClr val="000000"/>
                </a:solidFill>
                <a:latin typeface="华文楷体" panose="02010600040101010101" pitchFamily="2" charset="-122"/>
                <a:ea typeface="华文楷体" panose="02010600040101010101" pitchFamily="2" charset="-122"/>
                <a:cs typeface="宋体" pitchFamily="2" charset="-122"/>
              </a:rPr>
              <a:t>，例如</a:t>
            </a:r>
            <a:r>
              <a:rPr lang="en-US" altLang="zh-CN" sz="1500" dirty="0" err="1">
                <a:solidFill>
                  <a:srgbClr val="000000"/>
                </a:solidFill>
                <a:latin typeface="华文楷体" panose="02010600040101010101" pitchFamily="2" charset="-122"/>
                <a:ea typeface="华文楷体" panose="02010600040101010101" pitchFamily="2" charset="-122"/>
                <a:cs typeface="宋体" pitchFamily="2" charset="-122"/>
              </a:rPr>
              <a:t>clickOnText</a:t>
            </a:r>
            <a:r>
              <a:rPr lang="en-US" altLang="zh-CN" sz="1500" dirty="0">
                <a:solidFill>
                  <a:srgbClr val="000000"/>
                </a:solidFill>
                <a:latin typeface="华文楷体" panose="02010600040101010101" pitchFamily="2" charset="-122"/>
                <a:ea typeface="华文楷体" panose="02010600040101010101" pitchFamily="2" charset="-122"/>
                <a:cs typeface="宋体" pitchFamily="2" charset="-122"/>
              </a:rPr>
              <a:t>(String text)</a:t>
            </a:r>
            <a:r>
              <a:rPr lang="zh-CN" altLang="en-US" sz="1500" dirty="0">
                <a:solidFill>
                  <a:srgbClr val="000000"/>
                </a:solidFill>
                <a:latin typeface="华文楷体" panose="02010600040101010101" pitchFamily="2" charset="-122"/>
                <a:ea typeface="华文楷体" panose="02010600040101010101" pitchFamily="2" charset="-122"/>
                <a:cs typeface="宋体" pitchFamily="2" charset="-122"/>
              </a:rPr>
              <a:t>、</a:t>
            </a:r>
            <a:r>
              <a:rPr lang="en-US" altLang="zh-CN" sz="1500" dirty="0" err="1">
                <a:solidFill>
                  <a:srgbClr val="000000"/>
                </a:solidFill>
                <a:latin typeface="华文楷体" panose="02010600040101010101" pitchFamily="2" charset="-122"/>
                <a:ea typeface="华文楷体" panose="02010600040101010101" pitchFamily="2" charset="-122"/>
                <a:cs typeface="宋体" pitchFamily="2" charset="-122"/>
              </a:rPr>
              <a:t>clickOnButton</a:t>
            </a:r>
            <a:r>
              <a:rPr lang="en-US" altLang="zh-CN" sz="1500" dirty="0">
                <a:solidFill>
                  <a:srgbClr val="000000"/>
                </a:solidFill>
                <a:latin typeface="华文楷体" panose="02010600040101010101" pitchFamily="2" charset="-122"/>
                <a:ea typeface="华文楷体" panose="02010600040101010101" pitchFamily="2" charset="-122"/>
                <a:cs typeface="宋体" pitchFamily="2" charset="-122"/>
              </a:rPr>
              <a:t>(String text) </a:t>
            </a:r>
            <a:endParaRPr lang="zh-CN" altLang="zh-CN" sz="1500" dirty="0">
              <a:solidFill>
                <a:srgbClr val="000000"/>
              </a:solidFill>
              <a:latin typeface="华文楷体" panose="02010600040101010101" pitchFamily="2" charset="-122"/>
              <a:ea typeface="华文楷体" panose="02010600040101010101" pitchFamily="2" charset="-122"/>
              <a:cs typeface="宋体" pitchFamily="2" charset="-122"/>
            </a:endParaRPr>
          </a:p>
        </p:txBody>
      </p:sp>
    </p:spTree>
    <p:extLst>
      <p:ext uri="{BB962C8B-B14F-4D97-AF65-F5344CB8AC3E}">
        <p14:creationId xmlns:p14="http://schemas.microsoft.com/office/powerpoint/2010/main" val="413090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控件操作</a:t>
            </a:r>
            <a:r>
              <a:rPr lang="en-US" altLang="zh-CN" dirty="0" smtClean="0"/>
              <a:t>-</a:t>
            </a:r>
            <a:r>
              <a:rPr lang="zh-CN" altLang="en-US" dirty="0"/>
              <a:t>操作输入</a:t>
            </a:r>
            <a:r>
              <a:rPr lang="zh-CN" altLang="en-US" dirty="0" smtClean="0"/>
              <a:t>框</a:t>
            </a:r>
            <a:endParaRPr lang="zh-CN" altLang="en-US" dirty="0"/>
          </a:p>
        </p:txBody>
      </p:sp>
      <p:sp>
        <p:nvSpPr>
          <p:cNvPr id="4" name="矩形 3"/>
          <p:cNvSpPr/>
          <p:nvPr/>
        </p:nvSpPr>
        <p:spPr>
          <a:xfrm>
            <a:off x="490759" y="4365104"/>
            <a:ext cx="8473729" cy="2031325"/>
          </a:xfrm>
          <a:prstGeom prst="rect">
            <a:avLst/>
          </a:prstGeom>
        </p:spPr>
        <p:txBody>
          <a:bodyPr wrap="square">
            <a:spAutoFit/>
          </a:bodyPr>
          <a:lstStyle/>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内部</a:t>
            </a:r>
            <a:r>
              <a:rPr lang="zh-CN" altLang="en-US" dirty="0">
                <a:latin typeface="华文楷体" panose="02010600040101010101" pitchFamily="2" charset="-122"/>
                <a:ea typeface="华文楷体" panose="02010600040101010101" pitchFamily="2" charset="-122"/>
              </a:rPr>
              <a:t>实现的区别</a:t>
            </a:r>
          </a:p>
          <a:p>
            <a:r>
              <a:rPr lang="en-US" altLang="zh-CN" dirty="0" err="1">
                <a:latin typeface="华文楷体" panose="02010600040101010101" pitchFamily="2" charset="-122"/>
                <a:ea typeface="华文楷体" panose="02010600040101010101" pitchFamily="2" charset="-122"/>
              </a:rPr>
              <a:t>typeText</a:t>
            </a:r>
            <a:r>
              <a:rPr lang="zh-CN" altLang="en-US" dirty="0">
                <a:latin typeface="华文楷体" panose="02010600040101010101" pitchFamily="2" charset="-122"/>
                <a:ea typeface="华文楷体" panose="02010600040101010101" pitchFamily="2" charset="-122"/>
              </a:rPr>
              <a:t>方法是</a:t>
            </a: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框架调用系统</a:t>
            </a:r>
            <a:r>
              <a:rPr lang="en-US" altLang="zh-CN" dirty="0">
                <a:latin typeface="华文楷体" panose="02010600040101010101" pitchFamily="2" charset="-122"/>
                <a:ea typeface="华文楷体" panose="02010600040101010101" pitchFamily="2" charset="-122"/>
              </a:rPr>
              <a:t>Instrumentation</a:t>
            </a:r>
            <a:r>
              <a:rPr lang="zh-CN" altLang="en-US" dirty="0">
                <a:latin typeface="华文楷体" panose="02010600040101010101" pitchFamily="2" charset="-122"/>
                <a:ea typeface="华文楷体" panose="02010600040101010101" pitchFamily="2" charset="-122"/>
              </a:rPr>
              <a:t>类里面的</a:t>
            </a:r>
            <a:r>
              <a:rPr lang="en-US" altLang="zh-CN" dirty="0" err="1">
                <a:latin typeface="华文楷体" panose="02010600040101010101" pitchFamily="2" charset="-122"/>
                <a:ea typeface="华文楷体" panose="02010600040101010101" pitchFamily="2" charset="-122"/>
              </a:rPr>
              <a:t>sendStringSync</a:t>
            </a:r>
            <a:r>
              <a:rPr lang="zh-CN" altLang="en-US" dirty="0">
                <a:latin typeface="华文楷体" panose="02010600040101010101" pitchFamily="2" charset="-122"/>
                <a:ea typeface="华文楷体" panose="02010600040101010101" pitchFamily="2" charset="-122"/>
              </a:rPr>
              <a:t>方法来</a:t>
            </a:r>
            <a:r>
              <a:rPr lang="zh-CN" altLang="en-US" dirty="0" smtClean="0">
                <a:latin typeface="华文楷体" panose="02010600040101010101" pitchFamily="2" charset="-122"/>
                <a:ea typeface="华文楷体" panose="02010600040101010101" pitchFamily="2" charset="-122"/>
              </a:rPr>
              <a:t>实现的</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enterText</a:t>
            </a:r>
            <a:r>
              <a:rPr lang="zh-CN" altLang="en-US" dirty="0">
                <a:latin typeface="华文楷体" panose="02010600040101010101" pitchFamily="2" charset="-122"/>
                <a:ea typeface="华文楷体" panose="02010600040101010101" pitchFamily="2" charset="-122"/>
              </a:rPr>
              <a:t>是调用</a:t>
            </a:r>
            <a:r>
              <a:rPr lang="en-US" altLang="zh-CN" dirty="0" err="1">
                <a:latin typeface="华文楷体" panose="02010600040101010101" pitchFamily="2" charset="-122"/>
                <a:ea typeface="华文楷体" panose="02010600040101010101" pitchFamily="2" charset="-122"/>
              </a:rPr>
              <a:t>TextView</a:t>
            </a:r>
            <a:r>
              <a:rPr lang="zh-CN" altLang="en-US" dirty="0">
                <a:latin typeface="华文楷体" panose="02010600040101010101" pitchFamily="2" charset="-122"/>
                <a:ea typeface="华文楷体" panose="02010600040101010101" pitchFamily="2" charset="-122"/>
              </a:rPr>
              <a:t>里面</a:t>
            </a:r>
            <a:r>
              <a:rPr lang="en-US" altLang="zh-CN" dirty="0" err="1">
                <a:latin typeface="华文楷体" panose="02010600040101010101" pitchFamily="2" charset="-122"/>
                <a:ea typeface="华文楷体" panose="02010600040101010101" pitchFamily="2" charset="-122"/>
              </a:rPr>
              <a:t>setText</a:t>
            </a:r>
            <a:r>
              <a:rPr lang="zh-CN" altLang="en-US" dirty="0">
                <a:latin typeface="华文楷体" panose="02010600040101010101" pitchFamily="2" charset="-122"/>
                <a:ea typeface="华文楷体" panose="02010600040101010101" pitchFamily="2" charset="-122"/>
              </a:rPr>
              <a:t>方法来实现的</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由于</a:t>
            </a:r>
            <a:r>
              <a:rPr lang="zh-CN" altLang="en-US" dirty="0">
                <a:latin typeface="华文楷体" panose="02010600040101010101" pitchFamily="2" charset="-122"/>
                <a:ea typeface="华文楷体" panose="02010600040101010101" pitchFamily="2" charset="-122"/>
              </a:rPr>
              <a:t>调用方法的不同，两个方法在测试过程中显示也是不一样 的，</a:t>
            </a:r>
            <a:r>
              <a:rPr lang="en-US" altLang="zh-CN" dirty="0" err="1">
                <a:solidFill>
                  <a:srgbClr val="FF0000"/>
                </a:solidFill>
                <a:latin typeface="华文楷体" panose="02010600040101010101" pitchFamily="2" charset="-122"/>
                <a:ea typeface="华文楷体" panose="02010600040101010101" pitchFamily="2" charset="-122"/>
              </a:rPr>
              <a:t>typeText</a:t>
            </a:r>
            <a:r>
              <a:rPr lang="zh-CN" altLang="en-US" dirty="0">
                <a:solidFill>
                  <a:srgbClr val="FF0000"/>
                </a:solidFill>
                <a:latin typeface="华文楷体" panose="02010600040101010101" pitchFamily="2" charset="-122"/>
                <a:ea typeface="华文楷体" panose="02010600040101010101" pitchFamily="2" charset="-122"/>
              </a:rPr>
              <a:t>有输入的痕迹</a:t>
            </a:r>
            <a:r>
              <a:rPr lang="zh-CN" altLang="en-US" dirty="0">
                <a:latin typeface="华文楷体" panose="02010600040101010101" pitchFamily="2" charset="-122"/>
                <a:ea typeface="华文楷体" panose="02010600040101010101" pitchFamily="2" charset="-122"/>
              </a:rPr>
              <a:t>，模拟按键输入，然而</a:t>
            </a:r>
            <a:r>
              <a:rPr lang="en-US" altLang="zh-CN" dirty="0" err="1">
                <a:latin typeface="华文楷体" panose="02010600040101010101" pitchFamily="2" charset="-122"/>
                <a:ea typeface="华文楷体" panose="02010600040101010101" pitchFamily="2" charset="-122"/>
              </a:rPr>
              <a:t>enterText</a:t>
            </a:r>
            <a:r>
              <a:rPr lang="zh-CN" altLang="en-US" dirty="0">
                <a:latin typeface="华文楷体" panose="02010600040101010101" pitchFamily="2" charset="-122"/>
                <a:ea typeface="华文楷体" panose="02010600040101010101" pitchFamily="2" charset="-122"/>
              </a:rPr>
              <a:t>直接显示文字</a:t>
            </a:r>
          </a:p>
        </p:txBody>
      </p:sp>
      <p:graphicFrame>
        <p:nvGraphicFramePr>
          <p:cNvPr id="5" name="表格 4"/>
          <p:cNvGraphicFramePr>
            <a:graphicFrameLocks noGrp="1"/>
          </p:cNvGraphicFramePr>
          <p:nvPr>
            <p:extLst>
              <p:ext uri="{D42A27DB-BD31-4B8C-83A1-F6EECF244321}">
                <p14:modId xmlns:p14="http://schemas.microsoft.com/office/powerpoint/2010/main" val="3971857610"/>
              </p:ext>
            </p:extLst>
          </p:nvPr>
        </p:nvGraphicFramePr>
        <p:xfrm>
          <a:off x="611560" y="908720"/>
          <a:ext cx="6995853" cy="3662680"/>
        </p:xfrm>
        <a:graphic>
          <a:graphicData uri="http://schemas.openxmlformats.org/drawingml/2006/table">
            <a:tbl>
              <a:tblPr firstRow="1" bandRow="1">
                <a:tableStyleId>{5C22544A-7EE6-4342-B048-85BDC9FD1C3A}</a:tableStyleId>
              </a:tblPr>
              <a:tblGrid>
                <a:gridCol w="1441058"/>
                <a:gridCol w="5554795"/>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enterText</a:t>
                      </a:r>
                      <a:r>
                        <a:rPr lang="en-US" altLang="zh-CN" dirty="0" smtClean="0"/>
                        <a:t>(</a:t>
                      </a:r>
                      <a:r>
                        <a:rPr lang="en-US" altLang="zh-CN" dirty="0" err="1" smtClean="0"/>
                        <a:t>EditText</a:t>
                      </a:r>
                      <a:r>
                        <a:rPr lang="en-US" altLang="zh-CN" dirty="0" smtClean="0"/>
                        <a:t> </a:t>
                      </a:r>
                      <a:r>
                        <a:rPr lang="en-US" altLang="zh-CN" dirty="0" err="1" smtClean="0"/>
                        <a:t>editText</a:t>
                      </a:r>
                      <a:r>
                        <a:rPr lang="en-US" altLang="zh-CN" dirty="0" smtClean="0"/>
                        <a:t>, String text)</a:t>
                      </a:r>
                    </a:p>
                    <a:p>
                      <a:r>
                        <a:rPr lang="zh-CN" altLang="en-US" dirty="0" smtClean="0"/>
                        <a:t>在指定的</a:t>
                      </a:r>
                      <a:r>
                        <a:rPr lang="en-US" altLang="zh-CN" dirty="0" err="1" smtClean="0"/>
                        <a:t>EditText</a:t>
                      </a:r>
                      <a:r>
                        <a:rPr lang="en-US" altLang="zh-CN" dirty="0" smtClean="0"/>
                        <a:t> </a:t>
                      </a:r>
                      <a:r>
                        <a:rPr lang="zh-CN" altLang="en-US" dirty="0" smtClean="0"/>
                        <a:t>中输入文本</a:t>
                      </a:r>
                      <a:r>
                        <a:rPr lang="en-US" altLang="zh-CN" dirty="0" smtClean="0"/>
                        <a:t>text</a:t>
                      </a:r>
                    </a:p>
                    <a:p>
                      <a:r>
                        <a:rPr lang="en-US" altLang="zh-CN" dirty="0" err="1" smtClean="0"/>
                        <a:t>enterText</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index,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在索引为</a:t>
                      </a:r>
                      <a:r>
                        <a:rPr lang="en-US" altLang="zh-CN" dirty="0" smtClean="0"/>
                        <a:t>index</a:t>
                      </a:r>
                      <a:r>
                        <a:rPr lang="zh-CN" altLang="en-US" dirty="0" smtClean="0"/>
                        <a:t>的</a:t>
                      </a:r>
                      <a:r>
                        <a:rPr lang="en-US" altLang="zh-CN" dirty="0" err="1" smtClean="0"/>
                        <a:t>EditText</a:t>
                      </a:r>
                      <a:r>
                        <a:rPr lang="en-US" altLang="zh-CN" dirty="0" smtClean="0"/>
                        <a:t> </a:t>
                      </a:r>
                      <a:r>
                        <a:rPr lang="zh-CN" altLang="en-US" dirty="0" smtClean="0"/>
                        <a:t>中输入文本</a:t>
                      </a:r>
                      <a:r>
                        <a:rPr lang="en-US" altLang="zh-CN" dirty="0" smtClean="0"/>
                        <a:t>text</a:t>
                      </a:r>
                    </a:p>
                  </a:txBody>
                  <a:tcPr/>
                </a:tc>
              </a:tr>
              <a:tr h="370840">
                <a:tc>
                  <a:txBody>
                    <a:bodyPr/>
                    <a:lstStyle/>
                    <a:p>
                      <a:r>
                        <a:rPr lang="en-US" altLang="zh-CN" dirty="0" smtClean="0"/>
                        <a:t>void</a:t>
                      </a:r>
                      <a:endParaRPr lang="zh-CN" altLang="en-US" dirty="0"/>
                    </a:p>
                  </a:txBody>
                  <a:tcPr/>
                </a:tc>
                <a:tc>
                  <a:txBody>
                    <a:bodyPr/>
                    <a:lstStyle/>
                    <a:p>
                      <a:r>
                        <a:rPr lang="en-US" altLang="zh-CN" dirty="0" err="1" smtClean="0"/>
                        <a:t>typeText</a:t>
                      </a:r>
                      <a:r>
                        <a:rPr lang="en-US" altLang="zh-CN" dirty="0" smtClean="0"/>
                        <a:t>(</a:t>
                      </a:r>
                      <a:r>
                        <a:rPr lang="en-US" altLang="zh-CN" dirty="0" err="1" smtClean="0"/>
                        <a:t>EditText</a:t>
                      </a:r>
                      <a:r>
                        <a:rPr lang="en-US" altLang="zh-CN" dirty="0" smtClean="0"/>
                        <a:t> </a:t>
                      </a:r>
                      <a:r>
                        <a:rPr lang="en-US" altLang="zh-CN" dirty="0" err="1" smtClean="0"/>
                        <a:t>editText</a:t>
                      </a:r>
                      <a:r>
                        <a:rPr lang="en-US" altLang="zh-CN" dirty="0" smtClean="0"/>
                        <a:t>,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在指定的</a:t>
                      </a:r>
                      <a:r>
                        <a:rPr lang="en-US" altLang="zh-CN" dirty="0" err="1" smtClean="0"/>
                        <a:t>EditText</a:t>
                      </a:r>
                      <a:r>
                        <a:rPr lang="en-US" altLang="zh-CN" dirty="0" smtClean="0"/>
                        <a:t> </a:t>
                      </a:r>
                      <a:r>
                        <a:rPr lang="zh-CN" altLang="en-US" dirty="0" smtClean="0"/>
                        <a:t>中输入文本</a:t>
                      </a:r>
                      <a:r>
                        <a:rPr lang="en-US" altLang="zh-CN" dirty="0" smtClean="0"/>
                        <a:t>text</a:t>
                      </a:r>
                    </a:p>
                    <a:p>
                      <a:r>
                        <a:rPr lang="en-US" altLang="zh-CN" dirty="0" err="1" smtClean="0"/>
                        <a:t>typeText</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index,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在索引为</a:t>
                      </a:r>
                      <a:r>
                        <a:rPr lang="en-US" altLang="zh-CN" dirty="0" smtClean="0"/>
                        <a:t>index</a:t>
                      </a:r>
                      <a:r>
                        <a:rPr lang="zh-CN" altLang="en-US" dirty="0" smtClean="0"/>
                        <a:t>的</a:t>
                      </a:r>
                      <a:r>
                        <a:rPr lang="en-US" altLang="zh-CN" dirty="0" err="1" smtClean="0"/>
                        <a:t>EditText</a:t>
                      </a:r>
                      <a:r>
                        <a:rPr lang="en-US" altLang="zh-CN" dirty="0" smtClean="0"/>
                        <a:t> </a:t>
                      </a:r>
                      <a:r>
                        <a:rPr lang="zh-CN" altLang="en-US" dirty="0" smtClean="0"/>
                        <a:t>中输入文本</a:t>
                      </a:r>
                      <a:r>
                        <a:rPr lang="en-US" altLang="zh-CN" dirty="0" smtClean="0"/>
                        <a:t>text</a:t>
                      </a:r>
                    </a:p>
                  </a:txBody>
                  <a:tcPr/>
                </a:tc>
              </a:tr>
              <a:tr h="370840">
                <a:tc>
                  <a:txBody>
                    <a:bodyPr/>
                    <a:lstStyle/>
                    <a:p>
                      <a:r>
                        <a:rPr lang="en-US" altLang="zh-CN" dirty="0" smtClean="0"/>
                        <a:t>void</a:t>
                      </a:r>
                      <a:endParaRPr lang="zh-CN" altLang="en-US" dirty="0"/>
                    </a:p>
                  </a:txBody>
                  <a:tcPr/>
                </a:tc>
                <a:tc>
                  <a:txBody>
                    <a:bodyPr/>
                    <a:lstStyle/>
                    <a:p>
                      <a:r>
                        <a:rPr lang="en-US" altLang="zh-CN" dirty="0" err="1" smtClean="0"/>
                        <a:t>clearEditText</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index) </a:t>
                      </a:r>
                    </a:p>
                    <a:p>
                      <a:r>
                        <a:rPr lang="en-US" altLang="zh-CN" dirty="0" err="1" smtClean="0"/>
                        <a:t>clearEditText</a:t>
                      </a:r>
                      <a:r>
                        <a:rPr lang="en-US" altLang="zh-CN" dirty="0" smtClean="0"/>
                        <a:t>(</a:t>
                      </a:r>
                      <a:r>
                        <a:rPr lang="en-US" altLang="zh-CN" dirty="0" err="1" smtClean="0"/>
                        <a:t>EditText</a:t>
                      </a:r>
                      <a:r>
                        <a:rPr lang="en-US" altLang="zh-CN" dirty="0" smtClean="0"/>
                        <a:t> </a:t>
                      </a:r>
                      <a:r>
                        <a:rPr lang="en-US" altLang="zh-CN" dirty="0" err="1" smtClean="0"/>
                        <a:t>editText</a:t>
                      </a:r>
                      <a:r>
                        <a:rPr lang="en-US" altLang="zh-CN" dirty="0" smtClean="0"/>
                        <a:t>) </a:t>
                      </a:r>
                    </a:p>
                    <a:p>
                      <a:r>
                        <a:rPr lang="zh-CN" altLang="en-US" dirty="0" smtClean="0"/>
                        <a:t>清空输入的文本框</a:t>
                      </a:r>
                      <a:endParaRPr lang="zh-CN" altLang="en-US" dirty="0"/>
                    </a:p>
                  </a:txBody>
                  <a:tcPr/>
                </a:tc>
              </a:tr>
            </a:tbl>
          </a:graphicData>
        </a:graphic>
      </p:graphicFrame>
    </p:spTree>
    <p:extLst>
      <p:ext uri="{BB962C8B-B14F-4D97-AF65-F5344CB8AC3E}">
        <p14:creationId xmlns:p14="http://schemas.microsoft.com/office/powerpoint/2010/main" val="262695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507288" cy="4525963"/>
          </a:xfrm>
        </p:spPr>
        <p:txBody>
          <a:bodyPr>
            <a:normAutofit/>
          </a:bodyPr>
          <a:lstStyle/>
          <a:p>
            <a:r>
              <a:rPr lang="en-US" altLang="zh-CN" sz="2000" dirty="0" err="1">
                <a:latin typeface="+mn-ea"/>
              </a:rPr>
              <a:t>EditText</a:t>
            </a:r>
            <a:r>
              <a:rPr lang="en-US" altLang="zh-CN" sz="2000" dirty="0">
                <a:latin typeface="+mn-ea"/>
              </a:rPr>
              <a:t> et1= (</a:t>
            </a:r>
            <a:r>
              <a:rPr lang="en-US" altLang="zh-CN" sz="2000" dirty="0" err="1">
                <a:latin typeface="+mn-ea"/>
              </a:rPr>
              <a:t>EditText</a:t>
            </a:r>
            <a:r>
              <a:rPr lang="en-US" altLang="zh-CN" sz="2000" dirty="0">
                <a:latin typeface="+mn-ea"/>
              </a:rPr>
              <a:t>) </a:t>
            </a:r>
            <a:r>
              <a:rPr lang="en-US" altLang="zh-CN" sz="2000" b="1" dirty="0" err="1">
                <a:latin typeface="+mn-ea"/>
              </a:rPr>
              <a:t>solo</a:t>
            </a:r>
            <a:r>
              <a:rPr lang="en-US" altLang="zh-CN" sz="2000" dirty="0" err="1">
                <a:latin typeface="+mn-ea"/>
              </a:rPr>
              <a:t>.getView</a:t>
            </a:r>
            <a:r>
              <a:rPr lang="en-US" altLang="zh-CN" sz="2000" dirty="0">
                <a:latin typeface="+mn-ea"/>
              </a:rPr>
              <a:t>(</a:t>
            </a:r>
            <a:r>
              <a:rPr lang="en-US" altLang="zh-CN" sz="2000" dirty="0" err="1">
                <a:latin typeface="+mn-ea"/>
              </a:rPr>
              <a:t>R.id.</a:t>
            </a:r>
            <a:r>
              <a:rPr lang="en-US" altLang="zh-CN" sz="2000" b="1" i="1" dirty="0" err="1">
                <a:latin typeface="+mn-ea"/>
              </a:rPr>
              <a:t>goods_code</a:t>
            </a:r>
            <a:r>
              <a:rPr lang="en-US" altLang="zh-CN" sz="2000" dirty="0">
                <a:latin typeface="+mn-ea"/>
              </a:rPr>
              <a:t>);</a:t>
            </a:r>
            <a:br>
              <a:rPr lang="en-US" altLang="zh-CN" sz="2000" dirty="0">
                <a:latin typeface="+mn-ea"/>
              </a:rPr>
            </a:br>
            <a:r>
              <a:rPr lang="en-US" altLang="zh-CN" sz="2000" b="1" dirty="0" err="1">
                <a:latin typeface="+mn-ea"/>
              </a:rPr>
              <a:t>solo</a:t>
            </a:r>
            <a:r>
              <a:rPr lang="en-US" altLang="zh-CN" sz="2000" dirty="0" err="1">
                <a:latin typeface="+mn-ea"/>
              </a:rPr>
              <a:t>.enterText</a:t>
            </a:r>
            <a:r>
              <a:rPr lang="en-US" altLang="zh-CN" sz="2000" dirty="0">
                <a:latin typeface="+mn-ea"/>
              </a:rPr>
              <a:t>(et1,</a:t>
            </a:r>
            <a:r>
              <a:rPr lang="en-US" altLang="zh-CN" sz="2000" b="1" dirty="0">
                <a:latin typeface="+mn-ea"/>
              </a:rPr>
              <a:t>"123456</a:t>
            </a:r>
            <a:r>
              <a:rPr lang="en-US" altLang="zh-CN" sz="2000" b="1" dirty="0" smtClean="0">
                <a:latin typeface="+mn-ea"/>
              </a:rPr>
              <a:t>"</a:t>
            </a:r>
            <a:r>
              <a:rPr lang="en-US" altLang="zh-CN" sz="2000" dirty="0" smtClean="0">
                <a:latin typeface="+mn-ea"/>
              </a:rPr>
              <a:t>);</a:t>
            </a:r>
          </a:p>
          <a:p>
            <a:r>
              <a:rPr lang="en-US" altLang="zh-CN" sz="2000" b="1" dirty="0" err="1" smtClean="0">
                <a:latin typeface="+mn-ea"/>
              </a:rPr>
              <a:t>solo.</a:t>
            </a:r>
            <a:r>
              <a:rPr lang="en-US" altLang="zh-CN" sz="2000" dirty="0" err="1" smtClean="0">
                <a:latin typeface="+mn-ea"/>
              </a:rPr>
              <a:t>typeText</a:t>
            </a:r>
            <a:r>
              <a:rPr lang="en-US" altLang="zh-CN" sz="2000" b="1" dirty="0" smtClean="0">
                <a:latin typeface="+mn-ea"/>
              </a:rPr>
              <a:t>(et1,“123456”);</a:t>
            </a:r>
            <a:r>
              <a:rPr lang="zh-CN" altLang="en-US" sz="1800" dirty="0" smtClean="0">
                <a:latin typeface="+mn-ea"/>
              </a:rPr>
              <a:t>会展示输入的过程</a:t>
            </a:r>
            <a:endParaRPr lang="zh-CN" altLang="en-US" sz="1800" dirty="0">
              <a:latin typeface="+mn-ea"/>
            </a:endParaRPr>
          </a:p>
          <a:p>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zh-CN" altLang="en-US" dirty="0"/>
              <a:t>操作输入框</a:t>
            </a:r>
          </a:p>
        </p:txBody>
      </p:sp>
    </p:spTree>
    <p:extLst>
      <p:ext uri="{BB962C8B-B14F-4D97-AF65-F5344CB8AC3E}">
        <p14:creationId xmlns:p14="http://schemas.microsoft.com/office/powerpoint/2010/main" val="324701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a:t>
            </a:r>
            <a:r>
              <a:rPr lang="zh-CN" altLang="en-US" dirty="0" smtClean="0"/>
              <a:t>操作</a:t>
            </a:r>
            <a:r>
              <a:rPr lang="en-US" altLang="zh-CN" dirty="0" smtClean="0"/>
              <a:t>-</a:t>
            </a:r>
            <a:r>
              <a:rPr lang="zh-CN" altLang="en-US" dirty="0" smtClean="0"/>
              <a:t>滑动</a:t>
            </a:r>
            <a:r>
              <a:rPr lang="zh-CN" altLang="en-US" dirty="0"/>
              <a:t>、滚动</a:t>
            </a:r>
          </a:p>
        </p:txBody>
      </p:sp>
      <p:graphicFrame>
        <p:nvGraphicFramePr>
          <p:cNvPr id="4" name="表格 3"/>
          <p:cNvGraphicFramePr>
            <a:graphicFrameLocks noGrp="1"/>
          </p:cNvGraphicFramePr>
          <p:nvPr>
            <p:extLst>
              <p:ext uri="{D42A27DB-BD31-4B8C-83A1-F6EECF244321}">
                <p14:modId xmlns:p14="http://schemas.microsoft.com/office/powerpoint/2010/main" val="3953302924"/>
              </p:ext>
            </p:extLst>
          </p:nvPr>
        </p:nvGraphicFramePr>
        <p:xfrm>
          <a:off x="611560" y="1924383"/>
          <a:ext cx="6984776" cy="3210561"/>
        </p:xfrm>
        <a:graphic>
          <a:graphicData uri="http://schemas.openxmlformats.org/drawingml/2006/table">
            <a:tbl>
              <a:tblPr firstRow="1" bandRow="1">
                <a:tableStyleId>{5C22544A-7EE6-4342-B048-85BDC9FD1C3A}</a:tableStyleId>
              </a:tblPr>
              <a:tblGrid>
                <a:gridCol w="1368152"/>
                <a:gridCol w="5616624"/>
              </a:tblGrid>
              <a:tr h="370841">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smtClean="0"/>
                        <a:t>drag(</a:t>
                      </a:r>
                      <a:r>
                        <a:rPr lang="en-US" altLang="zh-CN" sz="1800" b="1" kern="1200" dirty="0" smtClean="0">
                          <a:solidFill>
                            <a:schemeClr val="dk1"/>
                          </a:solidFill>
                          <a:effectLst/>
                          <a:latin typeface="+mn-lt"/>
                          <a:ea typeface="+mn-ea"/>
                          <a:cs typeface="+mn-cs"/>
                        </a:rPr>
                        <a:t>float </a:t>
                      </a:r>
                      <a:r>
                        <a:rPr lang="en-US" altLang="zh-CN" dirty="0" err="1" smtClean="0"/>
                        <a:t>fromX</a:t>
                      </a:r>
                      <a:r>
                        <a:rPr lang="en-US" altLang="zh-CN" dirty="0" smtClean="0"/>
                        <a:t>, </a:t>
                      </a:r>
                      <a:r>
                        <a:rPr lang="en-US" altLang="zh-CN" sz="1800" b="1" kern="1200" dirty="0" smtClean="0">
                          <a:solidFill>
                            <a:schemeClr val="dk1"/>
                          </a:solidFill>
                          <a:effectLst/>
                          <a:latin typeface="+mn-lt"/>
                          <a:ea typeface="+mn-ea"/>
                          <a:cs typeface="+mn-cs"/>
                        </a:rPr>
                        <a:t>float </a:t>
                      </a:r>
                      <a:r>
                        <a:rPr lang="en-US" altLang="zh-CN" dirty="0" err="1" smtClean="0"/>
                        <a:t>toX</a:t>
                      </a:r>
                      <a:r>
                        <a:rPr lang="en-US" altLang="zh-CN" dirty="0" smtClean="0"/>
                        <a:t>, </a:t>
                      </a:r>
                      <a:r>
                        <a:rPr lang="en-US" altLang="zh-CN" sz="1800" b="1" kern="1200" dirty="0" smtClean="0">
                          <a:solidFill>
                            <a:schemeClr val="dk1"/>
                          </a:solidFill>
                          <a:effectLst/>
                          <a:latin typeface="+mn-lt"/>
                          <a:ea typeface="+mn-ea"/>
                          <a:cs typeface="+mn-cs"/>
                        </a:rPr>
                        <a:t>float </a:t>
                      </a:r>
                      <a:r>
                        <a:rPr lang="en-US" altLang="zh-CN" dirty="0" err="1" smtClean="0"/>
                        <a:t>fromY</a:t>
                      </a:r>
                      <a:r>
                        <a:rPr lang="en-US" altLang="zh-CN" dirty="0" smtClean="0"/>
                        <a:t>, </a:t>
                      </a:r>
                      <a:r>
                        <a:rPr lang="en-US" altLang="zh-CN" sz="1800" b="1" kern="1200" dirty="0" smtClean="0">
                          <a:solidFill>
                            <a:schemeClr val="dk1"/>
                          </a:solidFill>
                          <a:effectLst/>
                          <a:latin typeface="+mn-lt"/>
                          <a:ea typeface="+mn-ea"/>
                          <a:cs typeface="+mn-cs"/>
                        </a:rPr>
                        <a:t>float </a:t>
                      </a:r>
                      <a:r>
                        <a:rPr lang="en-US" altLang="zh-CN" dirty="0" err="1" smtClean="0"/>
                        <a:t>toY</a:t>
                      </a:r>
                      <a:r>
                        <a:rPr lang="en-US" altLang="zh-CN" dirty="0" smtClean="0"/>
                        <a:t>, </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err="1" smtClean="0"/>
                        <a:t>stepCount</a:t>
                      </a:r>
                      <a:r>
                        <a:rPr lang="en-US" altLang="zh-CN" dirty="0" smtClean="0"/>
                        <a:t>)</a:t>
                      </a:r>
                    </a:p>
                    <a:p>
                      <a:r>
                        <a:rPr lang="zh-CN" altLang="en-US" dirty="0" smtClean="0"/>
                        <a:t>从起始点</a:t>
                      </a:r>
                      <a:r>
                        <a:rPr lang="en-US" altLang="zh-CN" dirty="0" err="1" smtClean="0"/>
                        <a:t>x,y</a:t>
                      </a:r>
                      <a:r>
                        <a:rPr lang="zh-CN" altLang="en-US" dirty="0" smtClean="0"/>
                        <a:t>滑至终点</a:t>
                      </a:r>
                      <a:r>
                        <a:rPr lang="en-US" altLang="zh-CN" dirty="0" err="1" smtClean="0"/>
                        <a:t>x,y</a:t>
                      </a:r>
                      <a:r>
                        <a:rPr lang="zh-CN" altLang="en-US" dirty="0" smtClean="0"/>
                        <a:t>坐标；通过</a:t>
                      </a:r>
                      <a:r>
                        <a:rPr lang="en-US" altLang="zh-CN" dirty="0" err="1" smtClean="0"/>
                        <a:t>stepCount</a:t>
                      </a:r>
                      <a:r>
                        <a:rPr lang="zh-CN" altLang="en-US" dirty="0" smtClean="0"/>
                        <a:t>参数指定滑动时的步长</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scrollToTop</a:t>
                      </a:r>
                      <a:r>
                        <a:rPr lang="en-US" altLang="zh-CN" dirty="0" smtClean="0"/>
                        <a:t>() </a:t>
                      </a:r>
                      <a:r>
                        <a:rPr lang="zh-CN" altLang="en-US" dirty="0" smtClean="0"/>
                        <a:t>滑动至顶部</a:t>
                      </a:r>
                      <a:r>
                        <a:rPr lang="en-US" altLang="zh-CN" dirty="0" err="1" smtClean="0"/>
                        <a:t>scrollToBottom</a:t>
                      </a:r>
                      <a:r>
                        <a:rPr lang="en-US" altLang="zh-CN" dirty="0" smtClean="0"/>
                        <a:t>()</a:t>
                      </a:r>
                      <a:r>
                        <a:rPr lang="zh-CN" altLang="en-US" dirty="0" smtClean="0"/>
                        <a:t>滑动至底部</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scrollUp</a:t>
                      </a:r>
                      <a:r>
                        <a:rPr lang="en-US" altLang="zh-CN" dirty="0" smtClean="0"/>
                        <a:t>() </a:t>
                      </a:r>
                      <a:r>
                        <a:rPr lang="zh-CN" altLang="en-US" dirty="0" smtClean="0"/>
                        <a:t>向上滑动屏幕</a:t>
                      </a:r>
                      <a:endParaRPr lang="en-US" altLang="zh-CN" dirty="0" smtClean="0"/>
                    </a:p>
                    <a:p>
                      <a:r>
                        <a:rPr lang="en-US" altLang="zh-CN" dirty="0" err="1" smtClean="0">
                          <a:effectLst/>
                        </a:rPr>
                        <a:t>scrollDown</a:t>
                      </a:r>
                      <a:r>
                        <a:rPr lang="en-US" altLang="zh-CN" dirty="0" smtClean="0"/>
                        <a:t>()</a:t>
                      </a:r>
                      <a:r>
                        <a:rPr lang="zh-CN" altLang="en-US" dirty="0" smtClean="0"/>
                        <a:t>向下滑动屏幕</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scrollListToLine</a:t>
                      </a:r>
                      <a:r>
                        <a:rPr lang="en-US" altLang="zh-CN" dirty="0" smtClean="0"/>
                        <a:t>(</a:t>
                      </a:r>
                      <a:r>
                        <a:rPr lang="en-US" altLang="zh-CN" dirty="0" err="1" smtClean="0"/>
                        <a:t>AbsListView</a:t>
                      </a:r>
                      <a:r>
                        <a:rPr lang="en-US" altLang="zh-CN" dirty="0" smtClean="0"/>
                        <a:t> </a:t>
                      </a:r>
                      <a:r>
                        <a:rPr lang="en-US" altLang="zh-CN" dirty="0" err="1" smtClean="0"/>
                        <a:t>absListView</a:t>
                      </a:r>
                      <a:r>
                        <a:rPr lang="en-US" altLang="zh-CN" dirty="0" smtClean="0"/>
                        <a:t>, </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line) </a:t>
                      </a:r>
                      <a:r>
                        <a:rPr lang="zh-CN" altLang="en-US" dirty="0" smtClean="0"/>
                        <a:t>滑动列表至第</a:t>
                      </a:r>
                      <a:r>
                        <a:rPr lang="en-US" altLang="zh-CN" dirty="0" smtClean="0"/>
                        <a:t>line</a:t>
                      </a:r>
                      <a:r>
                        <a:rPr lang="zh-CN" altLang="en-US" dirty="0" smtClean="0"/>
                        <a:t>行</a:t>
                      </a:r>
                      <a:endParaRPr lang="zh-CN" altLang="en-US" dirty="0"/>
                    </a:p>
                  </a:txBody>
                  <a:tcPr/>
                </a:tc>
              </a:tr>
            </a:tbl>
          </a:graphicData>
        </a:graphic>
      </p:graphicFrame>
      <p:sp>
        <p:nvSpPr>
          <p:cNvPr id="5" name="矩形 4"/>
          <p:cNvSpPr/>
          <p:nvPr/>
        </p:nvSpPr>
        <p:spPr>
          <a:xfrm>
            <a:off x="467544" y="908720"/>
            <a:ext cx="6984776" cy="1015663"/>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在滑动方面，测试框架主要提供了两类</a:t>
            </a:r>
            <a:r>
              <a:rPr lang="zh-CN" altLang="en-US" sz="2000" dirty="0" smtClean="0">
                <a:latin typeface="华文楷体" panose="02010600040101010101" pitchFamily="2" charset="-122"/>
                <a:ea typeface="华文楷体" panose="02010600040101010101" pitchFamily="2" charset="-122"/>
              </a:rPr>
              <a:t>支持</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根据</a:t>
            </a:r>
            <a:r>
              <a:rPr lang="zh-CN" altLang="en-US" sz="2000" dirty="0">
                <a:latin typeface="华文楷体" panose="02010600040101010101" pitchFamily="2" charset="-122"/>
                <a:ea typeface="华文楷体" panose="02010600040101010101" pitchFamily="2" charset="-122"/>
              </a:rPr>
              <a:t>坐标进行滑动从而可以模拟各类手势操作</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则</a:t>
            </a:r>
            <a:r>
              <a:rPr lang="zh-CN" altLang="en-US" sz="2000" dirty="0">
                <a:latin typeface="华文楷体" panose="02010600040101010101" pitchFamily="2" charset="-122"/>
                <a:ea typeface="华文楷体" panose="02010600040101010101" pitchFamily="2" charset="-122"/>
              </a:rPr>
              <a:t>是根据控件来直接进行滚动操作</a:t>
            </a:r>
          </a:p>
        </p:txBody>
      </p:sp>
      <p:sp>
        <p:nvSpPr>
          <p:cNvPr id="6" name="矩形 5"/>
          <p:cNvSpPr/>
          <p:nvPr/>
        </p:nvSpPr>
        <p:spPr>
          <a:xfrm>
            <a:off x="611560" y="5166651"/>
            <a:ext cx="7560840" cy="1200329"/>
          </a:xfrm>
          <a:prstGeom prst="rect">
            <a:avLst/>
          </a:prstGeom>
        </p:spPr>
        <p:txBody>
          <a:bodyPr wrap="square">
            <a:spAutoFit/>
          </a:bodyPr>
          <a:lstStyle/>
          <a:p>
            <a:r>
              <a:rPr lang="zh-CN" altLang="en-US" dirty="0"/>
              <a:t>其中步长</a:t>
            </a:r>
            <a:r>
              <a:rPr lang="en-US" altLang="zh-CN" dirty="0" err="1"/>
              <a:t>stepCount</a:t>
            </a:r>
            <a:r>
              <a:rPr lang="zh-CN" altLang="en-US" dirty="0"/>
              <a:t>的意思是，假如要从</a:t>
            </a:r>
            <a:r>
              <a:rPr lang="en-US" altLang="zh-CN" dirty="0"/>
              <a:t>A</a:t>
            </a:r>
            <a:r>
              <a:rPr lang="zh-CN" altLang="en-US" dirty="0"/>
              <a:t>点滑到</a:t>
            </a:r>
            <a:r>
              <a:rPr lang="en-US" altLang="zh-CN" dirty="0"/>
              <a:t>B</a:t>
            </a:r>
            <a:r>
              <a:rPr lang="zh-CN" altLang="en-US" dirty="0"/>
              <a:t>点，如果步长为</a:t>
            </a:r>
            <a:r>
              <a:rPr lang="en-US" altLang="zh-CN" dirty="0"/>
              <a:t>1</a:t>
            </a:r>
            <a:r>
              <a:rPr lang="zh-CN" altLang="en-US" dirty="0"/>
              <a:t>，那么将直接产生从</a:t>
            </a:r>
            <a:r>
              <a:rPr lang="en-US" altLang="zh-CN" dirty="0"/>
              <a:t>A</a:t>
            </a:r>
            <a:r>
              <a:rPr lang="zh-CN" altLang="en-US" dirty="0"/>
              <a:t>点到</a:t>
            </a:r>
            <a:r>
              <a:rPr lang="en-US" altLang="zh-CN" dirty="0"/>
              <a:t>B</a:t>
            </a:r>
            <a:r>
              <a:rPr lang="zh-CN" altLang="en-US" dirty="0"/>
              <a:t>点的手势操作，滑动速度很快；如果步长为</a:t>
            </a:r>
            <a:r>
              <a:rPr lang="en-US" altLang="zh-CN" dirty="0"/>
              <a:t>100</a:t>
            </a:r>
            <a:r>
              <a:rPr lang="zh-CN" altLang="en-US" dirty="0"/>
              <a:t>，则将从</a:t>
            </a:r>
            <a:r>
              <a:rPr lang="en-US" altLang="zh-CN" dirty="0"/>
              <a:t>A</a:t>
            </a:r>
            <a:r>
              <a:rPr lang="zh-CN" altLang="en-US" dirty="0"/>
              <a:t>到</a:t>
            </a:r>
            <a:r>
              <a:rPr lang="en-US" altLang="zh-CN" dirty="0"/>
              <a:t>B</a:t>
            </a:r>
            <a:r>
              <a:rPr lang="zh-CN" altLang="en-US" dirty="0"/>
              <a:t>分成</a:t>
            </a:r>
            <a:r>
              <a:rPr lang="en-US" altLang="zh-CN" dirty="0"/>
              <a:t>100</a:t>
            </a:r>
            <a:r>
              <a:rPr lang="zh-CN" altLang="en-US" dirty="0"/>
              <a:t>等份，例如</a:t>
            </a:r>
            <a:r>
              <a:rPr lang="en-US" altLang="zh-CN" dirty="0"/>
              <a:t>A</a:t>
            </a:r>
            <a:r>
              <a:rPr lang="zh-CN" altLang="en-US" dirty="0"/>
              <a:t>、</a:t>
            </a:r>
            <a:r>
              <a:rPr lang="en-US" altLang="zh-CN" dirty="0"/>
              <a:t>A1</a:t>
            </a:r>
            <a:r>
              <a:rPr lang="zh-CN" altLang="en-US" dirty="0"/>
              <a:t>、</a:t>
            </a:r>
            <a:r>
              <a:rPr lang="en-US" altLang="zh-CN" dirty="0"/>
              <a:t>A2…B</a:t>
            </a:r>
            <a:r>
              <a:rPr lang="zh-CN" altLang="en-US" dirty="0"/>
              <a:t>，然后依次从</a:t>
            </a:r>
            <a:r>
              <a:rPr lang="en-US" altLang="zh-CN" dirty="0"/>
              <a:t>A</a:t>
            </a:r>
            <a:r>
              <a:rPr lang="zh-CN" altLang="en-US" dirty="0"/>
              <a:t>滑到</a:t>
            </a:r>
            <a:r>
              <a:rPr lang="en-US" altLang="zh-CN" dirty="0"/>
              <a:t>A1</a:t>
            </a:r>
            <a:r>
              <a:rPr lang="zh-CN" altLang="en-US" dirty="0"/>
              <a:t>，再从</a:t>
            </a:r>
            <a:r>
              <a:rPr lang="en-US" altLang="zh-CN" dirty="0"/>
              <a:t>A1</a:t>
            </a:r>
            <a:r>
              <a:rPr lang="zh-CN" altLang="en-US" dirty="0"/>
              <a:t>滑到</a:t>
            </a:r>
            <a:r>
              <a:rPr lang="en-US" altLang="zh-CN" dirty="0"/>
              <a:t>A2</a:t>
            </a:r>
            <a:r>
              <a:rPr lang="zh-CN" altLang="en-US" dirty="0"/>
              <a:t>、</a:t>
            </a:r>
            <a:r>
              <a:rPr lang="en-US" altLang="zh-CN" dirty="0"/>
              <a:t>A2</a:t>
            </a:r>
            <a:r>
              <a:rPr lang="zh-CN" altLang="en-US" dirty="0"/>
              <a:t>滑到</a:t>
            </a:r>
            <a:r>
              <a:rPr lang="en-US" altLang="zh-CN" dirty="0"/>
              <a:t>A3……</a:t>
            </a:r>
            <a:r>
              <a:rPr lang="zh-CN" altLang="en-US" dirty="0"/>
              <a:t>这样滑动更慢但结果也更精确</a:t>
            </a:r>
          </a:p>
        </p:txBody>
      </p:sp>
    </p:spTree>
    <p:extLst>
      <p:ext uri="{BB962C8B-B14F-4D97-AF65-F5344CB8AC3E}">
        <p14:creationId xmlns:p14="http://schemas.microsoft.com/office/powerpoint/2010/main" val="1931999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28685909"/>
              </p:ext>
            </p:extLst>
          </p:nvPr>
        </p:nvGraphicFramePr>
        <p:xfrm>
          <a:off x="611560" y="1052736"/>
          <a:ext cx="7931224" cy="4759960"/>
        </p:xfrm>
        <a:graphic>
          <a:graphicData uri="http://schemas.openxmlformats.org/drawingml/2006/table">
            <a:tbl>
              <a:tblPr firstRow="1" bandRow="1">
                <a:tableStyleId>{5C22544A-7EE6-4342-B048-85BDC9FD1C3A}</a:tableStyleId>
              </a:tblPr>
              <a:tblGrid>
                <a:gridCol w="3062165"/>
                <a:gridCol w="4869059"/>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sleep(</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time) </a:t>
                      </a:r>
                    </a:p>
                    <a:p>
                      <a:r>
                        <a:rPr lang="zh-CN" altLang="en-US" dirty="0" smtClean="0"/>
                        <a:t>休眠指定时间，单位毫秒</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smtClean="0"/>
                    </a:p>
                  </a:txBody>
                  <a:tcPr/>
                </a:tc>
                <a:tc>
                  <a:txBody>
                    <a:bodyPr/>
                    <a:lstStyle/>
                    <a:p>
                      <a:r>
                        <a:rPr lang="en-US" altLang="zh-CN" dirty="0" err="1" smtClean="0"/>
                        <a:t>searchText</a:t>
                      </a:r>
                      <a:r>
                        <a:rPr lang="en-US" altLang="zh-CN" dirty="0" smtClean="0"/>
                        <a:t>(String text)</a:t>
                      </a:r>
                    </a:p>
                    <a:p>
                      <a:r>
                        <a:rPr lang="zh-CN" altLang="en-US" dirty="0" smtClean="0"/>
                        <a:t>从当前界面搜索指定文本</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smtClean="0"/>
                    </a:p>
                  </a:txBody>
                  <a:tcPr/>
                </a:tc>
                <a:tc>
                  <a:txBody>
                    <a:bodyPr/>
                    <a:lstStyle/>
                    <a:p>
                      <a:r>
                        <a:rPr lang="en-US" altLang="zh-CN" dirty="0" err="1" smtClean="0"/>
                        <a:t>waitForView</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id) </a:t>
                      </a:r>
                      <a:r>
                        <a:rPr lang="zh-CN" altLang="en-US" dirty="0" smtClean="0"/>
                        <a:t>等待指定控件出现</a:t>
                      </a:r>
                      <a:endParaRPr lang="en-US" altLang="zh-CN" dirty="0" smtClean="0"/>
                    </a:p>
                    <a:p>
                      <a:r>
                        <a:rPr lang="en-US" altLang="zh-CN" dirty="0" err="1" smtClean="0"/>
                        <a:t>waitForText</a:t>
                      </a:r>
                      <a:r>
                        <a:rPr lang="en-US" altLang="zh-CN" dirty="0" smtClean="0"/>
                        <a:t>(String text)</a:t>
                      </a:r>
                      <a:r>
                        <a:rPr lang="zh-CN" altLang="en-US" dirty="0" smtClean="0"/>
                        <a:t>等待指定文本出现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smtClean="0"/>
                    </a:p>
                  </a:txBody>
                  <a:tcPr/>
                </a:tc>
                <a:tc>
                  <a:txBody>
                    <a:bodyPr/>
                    <a:lstStyle/>
                    <a:p>
                      <a:r>
                        <a:rPr lang="en-US" altLang="zh-CN" dirty="0" err="1" smtClean="0"/>
                        <a:t>waitForActivity</a:t>
                      </a:r>
                      <a:r>
                        <a:rPr lang="en-US" altLang="zh-CN" dirty="0" smtClean="0"/>
                        <a:t>(String name)</a:t>
                      </a:r>
                      <a:r>
                        <a:rPr lang="zh-CN" altLang="en-US" dirty="0" smtClean="0"/>
                        <a:t>等待指定的</a:t>
                      </a:r>
                      <a:r>
                        <a:rPr lang="en-US" altLang="zh-CN" dirty="0" smtClean="0"/>
                        <a:t>Activity</a:t>
                      </a:r>
                      <a:r>
                        <a:rPr lang="zh-CN" altLang="en-US" dirty="0" smtClean="0"/>
                        <a:t>出现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smtClean="0"/>
                    </a:p>
                  </a:txBody>
                  <a:tcPr/>
                </a:tc>
                <a:tc>
                  <a:txBody>
                    <a:bodyPr/>
                    <a:lstStyle/>
                    <a:p>
                      <a:r>
                        <a:rPr lang="en-US" altLang="zh-CN" dirty="0" err="1" smtClean="0"/>
                        <a:t>waitForLogMessage</a:t>
                      </a:r>
                      <a:r>
                        <a:rPr lang="en-US" altLang="zh-CN" dirty="0" smtClean="0"/>
                        <a:t>(String </a:t>
                      </a:r>
                      <a:r>
                        <a:rPr lang="en-US" altLang="zh-CN" dirty="0" err="1" smtClean="0"/>
                        <a:t>logMessage</a:t>
                      </a:r>
                      <a:r>
                        <a:rPr lang="en-US" altLang="zh-CN" dirty="0" smtClean="0"/>
                        <a:t>)</a:t>
                      </a:r>
                    </a:p>
                    <a:p>
                      <a:r>
                        <a:rPr lang="zh-CN" altLang="en-US" dirty="0" smtClean="0"/>
                        <a:t>等待指定的日志信息出现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smtClean="0"/>
                    </a:p>
                  </a:txBody>
                  <a:tcPr/>
                </a:tc>
                <a:tc>
                  <a:txBody>
                    <a:bodyPr/>
                    <a:lstStyle/>
                    <a:p>
                      <a:r>
                        <a:rPr lang="en-US" altLang="zh-CN" dirty="0" err="1" smtClean="0"/>
                        <a:t>waitForDialogToOpen</a:t>
                      </a:r>
                      <a:r>
                        <a:rPr lang="en-US" altLang="zh-CN" dirty="0" smtClean="0"/>
                        <a:t>()</a:t>
                      </a:r>
                    </a:p>
                    <a:p>
                      <a:r>
                        <a:rPr lang="zh-CN" altLang="en-US" dirty="0" smtClean="0"/>
                        <a:t>等待弹框打开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effectLst/>
                        </a:rPr>
                        <a:t>waitForDialogToClose</a:t>
                      </a:r>
                      <a:r>
                        <a:rPr lang="en-US" altLang="zh-CN" dirty="0" smtClean="0"/>
                        <a:t>()</a:t>
                      </a:r>
                      <a:endParaRPr lang="zh-CN" altLang="en-US" dirty="0" smtClean="0"/>
                    </a:p>
                    <a:p>
                      <a:r>
                        <a:rPr lang="zh-CN" altLang="en-US" dirty="0" smtClean="0"/>
                        <a:t>等待弹框关闭</a:t>
                      </a:r>
                      <a:endParaRPr lang="zh-CN" altLang="en-US" dirty="0"/>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3319777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37957069"/>
              </p:ext>
            </p:extLst>
          </p:nvPr>
        </p:nvGraphicFramePr>
        <p:xfrm>
          <a:off x="827584" y="1268760"/>
          <a:ext cx="6923112" cy="4495800"/>
        </p:xfrm>
        <a:graphic>
          <a:graphicData uri="http://schemas.openxmlformats.org/drawingml/2006/table">
            <a:tbl>
              <a:tblPr firstRow="1" bandRow="1">
                <a:tableStyleId>{5C22544A-7EE6-4342-B048-85BDC9FD1C3A}</a:tableStyleId>
              </a:tblPr>
              <a:tblGrid>
                <a:gridCol w="2386608"/>
                <a:gridCol w="453650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takeScreenshot</a:t>
                      </a:r>
                      <a:r>
                        <a:rPr lang="en-US" altLang="zh-CN" dirty="0" smtClean="0"/>
                        <a:t>(String name)</a:t>
                      </a:r>
                    </a:p>
                    <a:p>
                      <a:r>
                        <a:rPr lang="zh-CN" altLang="en-US" dirty="0" smtClean="0"/>
                        <a:t>截图，图片名称为指定的</a:t>
                      </a:r>
                      <a:r>
                        <a:rPr lang="en-US" altLang="zh-CN" dirty="0" smtClean="0"/>
                        <a:t>name</a:t>
                      </a:r>
                      <a:r>
                        <a:rPr lang="zh-CN" altLang="en-US" dirty="0" smtClean="0"/>
                        <a:t>参数，图片默认路径为</a:t>
                      </a:r>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sdcard</a:t>
                      </a:r>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Robotium</a:t>
                      </a:r>
                      <a:r>
                        <a:rPr lang="en-US" altLang="zh-CN" sz="1800" kern="1200" dirty="0" smtClean="0">
                          <a:solidFill>
                            <a:schemeClr val="tx1"/>
                          </a:solidFill>
                          <a:effectLst/>
                          <a:latin typeface="+mn-lt"/>
                          <a:ea typeface="+mn-ea"/>
                          <a:cs typeface="+mn-cs"/>
                        </a:rPr>
                        <a:t>-Screenshots/ </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finishOpenedActivities</a:t>
                      </a:r>
                      <a:r>
                        <a:rPr lang="en-US" altLang="zh-CN" dirty="0" smtClean="0"/>
                        <a:t>() </a:t>
                      </a:r>
                      <a:r>
                        <a:rPr lang="zh-CN" altLang="en-US" dirty="0" smtClean="0"/>
                        <a:t>关闭当前已经打开的所有的</a:t>
                      </a:r>
                      <a:r>
                        <a:rPr lang="en-US" altLang="zh-CN" dirty="0" smtClean="0"/>
                        <a:t>Activity</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goBackToActivity</a:t>
                      </a:r>
                      <a:r>
                        <a:rPr lang="en-US" altLang="zh-CN" dirty="0" smtClean="0"/>
                        <a:t>(String name)</a:t>
                      </a:r>
                    </a:p>
                    <a:p>
                      <a:r>
                        <a:rPr lang="zh-CN" altLang="en-US" dirty="0" smtClean="0"/>
                        <a:t>不断地点击返回键直至返回到指定的</a:t>
                      </a:r>
                      <a:r>
                        <a:rPr lang="en-US" altLang="zh-CN" dirty="0" smtClean="0"/>
                        <a:t>Activity</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goBack</a:t>
                      </a:r>
                      <a:r>
                        <a:rPr lang="en-US" altLang="zh-CN" dirty="0" smtClean="0"/>
                        <a:t>()</a:t>
                      </a:r>
                      <a:r>
                        <a:rPr lang="zh-CN" altLang="en-US" dirty="0" smtClean="0"/>
                        <a:t>点击返回键</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hideSoftKeyboard</a:t>
                      </a:r>
                      <a:r>
                        <a:rPr lang="en-US" altLang="zh-CN" dirty="0" smtClean="0"/>
                        <a:t>()</a:t>
                      </a:r>
                      <a:r>
                        <a:rPr lang="zh-CN" altLang="en-US" dirty="0" smtClean="0"/>
                        <a:t>收起键盘</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setActivityOrientation</a:t>
                      </a:r>
                      <a:r>
                        <a:rPr lang="en-US" altLang="zh-CN" dirty="0" smtClean="0"/>
                        <a:t>(</a:t>
                      </a:r>
                      <a:r>
                        <a:rPr lang="en-US" altLang="zh-CN" sz="1800" b="1" kern="1200" dirty="0" err="1" smtClean="0">
                          <a:solidFill>
                            <a:schemeClr val="dk1"/>
                          </a:solidFill>
                          <a:effectLst/>
                          <a:latin typeface="+mn-lt"/>
                          <a:ea typeface="+mn-ea"/>
                          <a:cs typeface="+mn-cs"/>
                        </a:rPr>
                        <a:t>int</a:t>
                      </a:r>
                      <a:r>
                        <a:rPr lang="en-US" altLang="zh-CN" sz="1800" b="1" kern="1200" dirty="0" smtClean="0">
                          <a:solidFill>
                            <a:schemeClr val="dk1"/>
                          </a:solidFill>
                          <a:effectLst/>
                          <a:latin typeface="+mn-lt"/>
                          <a:ea typeface="+mn-ea"/>
                          <a:cs typeface="+mn-cs"/>
                        </a:rPr>
                        <a:t> </a:t>
                      </a:r>
                      <a:r>
                        <a:rPr lang="en-US" altLang="zh-CN" dirty="0" smtClean="0"/>
                        <a:t>orientation)</a:t>
                      </a:r>
                      <a:r>
                        <a:rPr lang="zh-CN" altLang="en-US" dirty="0" smtClean="0"/>
                        <a:t>等待设置</a:t>
                      </a:r>
                      <a:r>
                        <a:rPr lang="en-US" altLang="zh-CN" dirty="0" smtClean="0"/>
                        <a:t>Activity</a:t>
                      </a:r>
                      <a:r>
                        <a:rPr lang="zh-CN" altLang="en-US" dirty="0" smtClean="0"/>
                        <a:t>的转屏方向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Solo.LANDSCAPE</a:t>
                      </a:r>
                      <a:r>
                        <a:rPr lang="zh-CN" altLang="en-US" sz="1800" dirty="0" smtClean="0">
                          <a:latin typeface="华文楷体" panose="02010600040101010101" pitchFamily="2" charset="-122"/>
                          <a:ea typeface="华文楷体" panose="02010600040101010101" pitchFamily="2" charset="-122"/>
                        </a:rPr>
                        <a:t>手机横向显示</a:t>
                      </a:r>
                      <a:endParaRPr lang="en-US" altLang="zh-CN" sz="18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Solo.PORTRAIT</a:t>
                      </a:r>
                      <a:r>
                        <a:rPr lang="zh-CN" altLang="en-US" sz="1800" dirty="0" smtClean="0">
                          <a:latin typeface="华文楷体" panose="02010600040101010101" pitchFamily="2" charset="-122"/>
                          <a:ea typeface="华文楷体" panose="02010600040101010101" pitchFamily="2" charset="-122"/>
                        </a:rPr>
                        <a:t>手机纵向显示</a:t>
                      </a:r>
                      <a:endParaRPr lang="en-US" altLang="zh-CN" sz="1800" dirty="0" smtClean="0">
                        <a:latin typeface="华文楷体" panose="02010600040101010101" pitchFamily="2" charset="-122"/>
                        <a:ea typeface="华文楷体" panose="02010600040101010101" pitchFamily="2" charset="-122"/>
                      </a:endParaRPr>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截</a:t>
            </a:r>
            <a:r>
              <a:rPr lang="zh-CN" altLang="en-US" dirty="0"/>
              <a:t>图及其他</a:t>
            </a:r>
          </a:p>
        </p:txBody>
      </p:sp>
    </p:spTree>
    <p:extLst>
      <p:ext uri="{BB962C8B-B14F-4D97-AF65-F5344CB8AC3E}">
        <p14:creationId xmlns:p14="http://schemas.microsoft.com/office/powerpoint/2010/main" val="254723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4525963"/>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5" name="标题 2"/>
          <p:cNvSpPr>
            <a:spLocks noGrp="1"/>
          </p:cNvSpPr>
          <p:nvPr>
            <p:ph type="title"/>
          </p:nvPr>
        </p:nvSpPr>
        <p:spPr>
          <a:xfrm>
            <a:off x="-26404" y="-162068"/>
            <a:ext cx="9171992" cy="980934"/>
          </a:xfrm>
        </p:spPr>
        <p:txBody>
          <a:bodyPr>
            <a:normAutofit/>
          </a:bodyPr>
          <a:lstStyle/>
          <a:p>
            <a:r>
              <a:rPr lang="zh-CN" altLang="en-US" dirty="0"/>
              <a:t>控件操作</a:t>
            </a:r>
            <a:r>
              <a:rPr lang="en-US" altLang="zh-CN" dirty="0" smtClean="0"/>
              <a:t>-</a:t>
            </a:r>
            <a:r>
              <a:rPr lang="en-US" altLang="zh-CN" dirty="0" err="1"/>
              <a:t>WebView</a:t>
            </a:r>
            <a:r>
              <a:rPr lang="zh-CN" altLang="en-US" dirty="0" smtClean="0"/>
              <a:t>支持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49674791"/>
              </p:ext>
            </p:extLst>
          </p:nvPr>
        </p:nvGraphicFramePr>
        <p:xfrm>
          <a:off x="323528" y="1176695"/>
          <a:ext cx="7776864" cy="4759960"/>
        </p:xfrm>
        <a:graphic>
          <a:graphicData uri="http://schemas.openxmlformats.org/drawingml/2006/table">
            <a:tbl>
              <a:tblPr firstRow="1" bandRow="1">
                <a:tableStyleId>{5C22544A-7EE6-4342-B048-85BDC9FD1C3A}</a:tableStyleId>
              </a:tblPr>
              <a:tblGrid>
                <a:gridCol w="3048000"/>
                <a:gridCol w="472886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err="1" smtClean="0">
                          <a:effectLst/>
                        </a:rPr>
                        <a:t>ArrayList</a:t>
                      </a:r>
                      <a:r>
                        <a:rPr lang="en-US" altLang="zh-CN" dirty="0" smtClean="0"/>
                        <a:t>&lt;</a:t>
                      </a:r>
                      <a:r>
                        <a:rPr lang="en-US" altLang="zh-CN" dirty="0" err="1" smtClean="0"/>
                        <a:t>WebElement</a:t>
                      </a:r>
                      <a:r>
                        <a:rPr lang="en-US" altLang="zh-CN" dirty="0" smtClean="0"/>
                        <a:t>&gt;</a:t>
                      </a:r>
                      <a:endParaRPr lang="zh-CN" altLang="en-US" dirty="0"/>
                    </a:p>
                  </a:txBody>
                  <a:tcPr/>
                </a:tc>
                <a:tc>
                  <a:txBody>
                    <a:bodyPr/>
                    <a:lstStyle/>
                    <a:p>
                      <a:r>
                        <a:rPr lang="en-US" altLang="zh-CN" dirty="0" err="1" smtClean="0"/>
                        <a:t>getCurrentWebElements</a:t>
                      </a:r>
                      <a:r>
                        <a:rPr lang="en-US" altLang="zh-CN" dirty="0" smtClean="0"/>
                        <a:t>()</a:t>
                      </a:r>
                    </a:p>
                    <a:p>
                      <a:r>
                        <a:rPr lang="zh-CN" altLang="en-US" dirty="0" smtClean="0"/>
                        <a:t>获取当前</a:t>
                      </a:r>
                      <a:r>
                        <a:rPr lang="en-US" altLang="zh-CN" dirty="0" err="1" smtClean="0"/>
                        <a:t>Webview</a:t>
                      </a:r>
                      <a:r>
                        <a:rPr lang="zh-CN" altLang="en-US" dirty="0" smtClean="0"/>
                        <a:t>的所有</a:t>
                      </a:r>
                      <a:r>
                        <a:rPr lang="en-US" altLang="zh-CN" dirty="0" err="1" smtClean="0"/>
                        <a:t>WebElement</a:t>
                      </a:r>
                      <a:r>
                        <a:rPr lang="zh-CN" altLang="en-US" dirty="0" smtClean="0"/>
                        <a:t>元素</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effectLst/>
                        </a:rPr>
                        <a:t>ArrayList</a:t>
                      </a:r>
                      <a:r>
                        <a:rPr lang="en-US" altLang="zh-CN" dirty="0" smtClean="0"/>
                        <a:t>&lt;</a:t>
                      </a:r>
                      <a:r>
                        <a:rPr lang="en-US" altLang="zh-CN" dirty="0" err="1" smtClean="0"/>
                        <a:t>WebElement</a:t>
                      </a:r>
                      <a:r>
                        <a:rPr lang="en-US" altLang="zh-CN" dirty="0" smtClean="0"/>
                        <a:t>&gt;</a:t>
                      </a:r>
                      <a:endParaRPr lang="zh-CN" altLang="en-US" dirty="0" smtClean="0"/>
                    </a:p>
                    <a:p>
                      <a:endParaRPr lang="zh-CN" altLang="en-US" dirty="0"/>
                    </a:p>
                  </a:txBody>
                  <a:tcPr/>
                </a:tc>
                <a:tc>
                  <a:txBody>
                    <a:bodyPr/>
                    <a:lstStyle/>
                    <a:p>
                      <a:r>
                        <a:rPr lang="en-US" altLang="zh-CN" dirty="0" err="1" smtClean="0"/>
                        <a:t>getWebElements</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根据指定的元素属性获取当前的</a:t>
                      </a:r>
                      <a:r>
                        <a:rPr lang="en-US" altLang="zh-CN" dirty="0" err="1" smtClean="0"/>
                        <a:t>Webview</a:t>
                      </a:r>
                      <a:r>
                        <a:rPr lang="zh-CN" altLang="en-US" dirty="0" smtClean="0"/>
                        <a:t>的所有</a:t>
                      </a:r>
                      <a:r>
                        <a:rPr lang="en-US" altLang="zh-CN" dirty="0" err="1" smtClean="0"/>
                        <a:t>WebElement</a:t>
                      </a:r>
                      <a:r>
                        <a:rPr lang="zh-CN" altLang="en-US" dirty="0" smtClean="0"/>
                        <a:t>元素</a:t>
                      </a:r>
                    </a:p>
                  </a:txBody>
                  <a:tcPr/>
                </a:tc>
              </a:tr>
              <a:tr h="370840">
                <a:tc>
                  <a:txBody>
                    <a:bodyPr/>
                    <a:lstStyle/>
                    <a:p>
                      <a:r>
                        <a:rPr lang="en-US" altLang="zh-CN" sz="1800" b="1" kern="1200" dirty="0" smtClean="0">
                          <a:solidFill>
                            <a:schemeClr val="dk1"/>
                          </a:solidFill>
                          <a:effectLst/>
                          <a:latin typeface="+mn-lt"/>
                          <a:ea typeface="+mn-ea"/>
                          <a:cs typeface="+mn-cs"/>
                        </a:rPr>
                        <a:t>void </a:t>
                      </a:r>
                      <a:endParaRPr lang="zh-CN" altLang="en-US" dirty="0"/>
                    </a:p>
                  </a:txBody>
                  <a:tcPr/>
                </a:tc>
                <a:tc>
                  <a:txBody>
                    <a:bodyPr/>
                    <a:lstStyle/>
                    <a:p>
                      <a:r>
                        <a:rPr lang="en-US" altLang="zh-CN" dirty="0" err="1" smtClean="0"/>
                        <a:t>clickOnWebElement</a:t>
                      </a:r>
                      <a:r>
                        <a:rPr lang="en-US" altLang="zh-CN" dirty="0" smtClean="0"/>
                        <a:t>(</a:t>
                      </a:r>
                      <a:r>
                        <a:rPr lang="en-US" altLang="zh-CN" dirty="0" err="1" smtClean="0"/>
                        <a:t>WebElement</a:t>
                      </a:r>
                      <a:r>
                        <a:rPr lang="en-US" altLang="zh-CN" dirty="0" smtClean="0"/>
                        <a:t> </a:t>
                      </a:r>
                      <a:r>
                        <a:rPr lang="en-US" altLang="zh-CN" dirty="0" err="1" smtClean="0"/>
                        <a:t>webElement</a:t>
                      </a:r>
                      <a:r>
                        <a:rPr lang="en-US" altLang="zh-CN" dirty="0" smtClean="0"/>
                        <a:t>) </a:t>
                      </a:r>
                    </a:p>
                    <a:p>
                      <a:r>
                        <a:rPr lang="zh-CN" altLang="en-US" dirty="0" smtClean="0"/>
                        <a:t>点击</a:t>
                      </a:r>
                      <a:r>
                        <a:rPr lang="en-US" altLang="zh-CN" dirty="0" err="1" smtClean="0"/>
                        <a:t>WebElement</a:t>
                      </a:r>
                      <a:endParaRPr lang="en-US" altLang="zh-CN" dirty="0" smtClean="0"/>
                    </a:p>
                  </a:txBody>
                  <a:tcPr/>
                </a:tc>
              </a:tr>
              <a:tr h="370840">
                <a:tc>
                  <a:txBody>
                    <a:bodyPr/>
                    <a:lstStyle/>
                    <a:p>
                      <a:r>
                        <a:rPr lang="en-US" altLang="zh-CN" sz="1800" b="1" kern="1200" dirty="0" smtClean="0">
                          <a:solidFill>
                            <a:schemeClr val="dk1"/>
                          </a:solidFill>
                          <a:effectLst/>
                          <a:latin typeface="+mn-lt"/>
                          <a:ea typeface="+mn-ea"/>
                          <a:cs typeface="+mn-cs"/>
                        </a:rPr>
                        <a:t>void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clickOnWebElement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By </a:t>
                      </a:r>
                      <a:r>
                        <a:rPr lang="zh-CN" altLang="en-US" dirty="0" smtClean="0"/>
                        <a:t>根据指定的元素属性点击</a:t>
                      </a:r>
                      <a:r>
                        <a:rPr lang="en-US" altLang="zh-CN" dirty="0" err="1" smtClean="0"/>
                        <a:t>WebElement</a:t>
                      </a:r>
                      <a:endParaRPr lang="zh-CN" altLang="en-US" dirty="0" smtClean="0"/>
                    </a:p>
                  </a:txBody>
                  <a:tcPr/>
                </a:tc>
              </a:tr>
              <a:tr h="370840">
                <a:tc>
                  <a:txBody>
                    <a:bodyPr/>
                    <a:lstStyle/>
                    <a:p>
                      <a:r>
                        <a:rPr lang="en-US" altLang="zh-CN" sz="1800" b="1" kern="1200" dirty="0" smtClean="0">
                          <a:solidFill>
                            <a:schemeClr val="dk1"/>
                          </a:solidFill>
                          <a:effectLst/>
                          <a:latin typeface="+mn-lt"/>
                          <a:ea typeface="+mn-ea"/>
                          <a:cs typeface="+mn-cs"/>
                        </a:rPr>
                        <a:t>void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enterTextInWebElement</a:t>
                      </a:r>
                      <a:r>
                        <a:rPr lang="en-US" altLang="zh-CN" dirty="0" smtClean="0"/>
                        <a:t>(By </a:t>
                      </a:r>
                      <a:r>
                        <a:rPr lang="en-US" altLang="zh-CN" dirty="0" err="1" smtClean="0"/>
                        <a:t>by</a:t>
                      </a:r>
                      <a:r>
                        <a:rPr lang="en-US" altLang="zh-CN" dirty="0" smtClean="0"/>
                        <a:t>,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By</a:t>
                      </a:r>
                      <a:r>
                        <a:rPr lang="zh-CN" altLang="en-US" dirty="0" smtClean="0"/>
                        <a:t>找到指定的</a:t>
                      </a:r>
                      <a:r>
                        <a:rPr lang="en-US" altLang="zh-CN" dirty="0" err="1" smtClean="0"/>
                        <a:t>WebElement</a:t>
                      </a:r>
                      <a:r>
                        <a:rPr lang="zh-CN" altLang="en-US" dirty="0" smtClean="0"/>
                        <a:t>，并输入指定的文本</a:t>
                      </a:r>
                      <a:r>
                        <a:rPr lang="en-US" altLang="zh-CN" dirty="0" smtClean="0"/>
                        <a:t>text</a:t>
                      </a:r>
                      <a:endParaRPr lang="zh-CN" altLang="en-US" dirty="0" smtClean="0"/>
                    </a:p>
                  </a:txBody>
                  <a:tcPr/>
                </a:tc>
              </a:tr>
              <a:tr h="370840">
                <a:tc>
                  <a:txBody>
                    <a:bodyPr/>
                    <a:lstStyle/>
                    <a:p>
                      <a:r>
                        <a:rPr lang="en-US" altLang="zh-CN" sz="1800" b="1" kern="1200" dirty="0" err="1" smtClean="0">
                          <a:solidFill>
                            <a:schemeClr val="dk1"/>
                          </a:solidFill>
                          <a:effectLst/>
                          <a:latin typeface="+mn-lt"/>
                          <a:ea typeface="+mn-ea"/>
                          <a:cs typeface="+mn-cs"/>
                        </a:rPr>
                        <a:t>boolean</a:t>
                      </a:r>
                      <a:r>
                        <a:rPr lang="en-US" altLang="zh-CN" sz="1800" b="1" kern="1200" dirty="0" smtClean="0">
                          <a:solidFill>
                            <a:schemeClr val="dk1"/>
                          </a:solidFill>
                          <a:effectLst/>
                          <a:latin typeface="+mn-lt"/>
                          <a:ea typeface="+mn-ea"/>
                          <a:cs typeface="+mn-cs"/>
                        </a:rPr>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waitForWebElement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等待根据</a:t>
                      </a:r>
                      <a:r>
                        <a:rPr lang="en-US" altLang="zh-CN" dirty="0" smtClean="0"/>
                        <a:t>by</a:t>
                      </a:r>
                      <a:r>
                        <a:rPr lang="zh-CN" altLang="en-US" dirty="0" smtClean="0"/>
                        <a:t>获得的</a:t>
                      </a:r>
                      <a:r>
                        <a:rPr lang="en-US" altLang="zh-CN" dirty="0" err="1" smtClean="0"/>
                        <a:t>WebElement</a:t>
                      </a:r>
                      <a:r>
                        <a:rPr lang="zh-CN" altLang="en-US" dirty="0" smtClean="0"/>
                        <a:t>出现</a:t>
                      </a:r>
                    </a:p>
                  </a:txBody>
                  <a:tcPr/>
                </a:tc>
              </a:tr>
            </a:tbl>
          </a:graphicData>
        </a:graphic>
      </p:graphicFrame>
    </p:spTree>
    <p:extLst>
      <p:ext uri="{BB962C8B-B14F-4D97-AF65-F5344CB8AC3E}">
        <p14:creationId xmlns:p14="http://schemas.microsoft.com/office/powerpoint/2010/main" val="3310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4525963"/>
          </a:xfrm>
        </p:spPr>
        <p:txBody>
          <a:bodyPr>
            <a:normAutofit/>
          </a:bodyPr>
          <a:lstStyle/>
          <a:p>
            <a:r>
              <a:rPr lang="zh-CN" altLang="en-US" sz="2400" dirty="0">
                <a:latin typeface="华文楷体" panose="02010600040101010101" pitchFamily="2" charset="-122"/>
                <a:ea typeface="华文楷体" panose="02010600040101010101" pitchFamily="2" charset="-122"/>
              </a:rPr>
              <a:t>在</a:t>
            </a:r>
            <a:r>
              <a:rPr lang="en-US" altLang="zh-CN" sz="2400" dirty="0" err="1">
                <a:latin typeface="华文楷体" panose="02010600040101010101" pitchFamily="2" charset="-122"/>
                <a:ea typeface="华文楷体" panose="02010600040101010101" pitchFamily="2" charset="-122"/>
              </a:rPr>
              <a:t>Robotium</a:t>
            </a:r>
            <a:r>
              <a:rPr lang="zh-CN" altLang="en-US" sz="2400" dirty="0">
                <a:latin typeface="华文楷体" panose="02010600040101010101" pitchFamily="2" charset="-122"/>
                <a:ea typeface="华文楷体" panose="02010600040101010101" pitchFamily="2" charset="-122"/>
              </a:rPr>
              <a:t>中对</a:t>
            </a:r>
            <a:r>
              <a:rPr lang="en-US" altLang="zh-CN" sz="2400" dirty="0" err="1">
                <a:latin typeface="华文楷体" panose="02010600040101010101" pitchFamily="2" charset="-122"/>
                <a:ea typeface="华文楷体" panose="02010600040101010101" pitchFamily="2" charset="-122"/>
              </a:rPr>
              <a:t>WebElement</a:t>
            </a:r>
            <a:r>
              <a:rPr lang="zh-CN" altLang="en-US" sz="2400" dirty="0">
                <a:latin typeface="华文楷体" panose="02010600040101010101" pitchFamily="2" charset="-122"/>
                <a:ea typeface="华文楷体" panose="02010600040101010101" pitchFamily="2" charset="-122"/>
              </a:rPr>
              <a:t>进行操作有两种方式，一种是先获取相应的</a:t>
            </a:r>
            <a:r>
              <a:rPr lang="en-US" altLang="zh-CN" sz="2400" dirty="0" err="1">
                <a:latin typeface="华文楷体" panose="02010600040101010101" pitchFamily="2" charset="-122"/>
                <a:ea typeface="华文楷体" panose="02010600040101010101" pitchFamily="2" charset="-122"/>
              </a:rPr>
              <a:t>WebElement</a:t>
            </a:r>
            <a:r>
              <a:rPr lang="zh-CN" altLang="en-US" sz="2400" dirty="0">
                <a:latin typeface="华文楷体" panose="02010600040101010101" pitchFamily="2" charset="-122"/>
                <a:ea typeface="华文楷体" panose="02010600040101010101" pitchFamily="2" charset="-122"/>
              </a:rPr>
              <a:t>，然后发送点击事件，另一种则是直接调用</a:t>
            </a:r>
            <a:r>
              <a:rPr lang="en-US" altLang="zh-CN" sz="2400" dirty="0" err="1">
                <a:latin typeface="华文楷体" panose="02010600040101010101" pitchFamily="2" charset="-122"/>
                <a:ea typeface="华文楷体" panose="02010600040101010101" pitchFamily="2" charset="-122"/>
              </a:rPr>
              <a:t>clickOnWebElement</a:t>
            </a:r>
            <a:r>
              <a:rPr lang="zh-CN" altLang="en-US" sz="2400" dirty="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By </a:t>
            </a:r>
            <a:r>
              <a:rPr lang="en-US" altLang="zh-CN" sz="2400" dirty="0" err="1" smtClean="0">
                <a:latin typeface="华文楷体" panose="02010600040101010101" pitchFamily="2" charset="-122"/>
                <a:ea typeface="华文楷体" panose="02010600040101010101" pitchFamily="2" charset="-122"/>
              </a:rPr>
              <a:t>by</a:t>
            </a:r>
            <a:r>
              <a:rPr lang="zh-CN" altLang="en-US" sz="2400" dirty="0">
                <a:latin typeface="华文楷体" panose="02010600040101010101" pitchFamily="2" charset="-122"/>
                <a:ea typeface="华文楷体" panose="02010600040101010101" pitchFamily="2" charset="-122"/>
              </a:rPr>
              <a:t>）进行</a:t>
            </a:r>
            <a:r>
              <a:rPr lang="zh-CN" altLang="en-US" sz="2400" dirty="0" smtClean="0">
                <a:latin typeface="华文楷体" panose="02010600040101010101" pitchFamily="2" charset="-122"/>
                <a:ea typeface="华文楷体" panose="02010600040101010101" pitchFamily="2" charset="-122"/>
              </a:rPr>
              <a:t>点击。</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例如：</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solo.clearTextInWebElement</a:t>
            </a:r>
            <a:r>
              <a:rPr lang="en-US" altLang="zh-CN" sz="2400" dirty="0">
                <a:latin typeface="华文楷体" panose="02010600040101010101" pitchFamily="2" charset="-122"/>
                <a:ea typeface="华文楷体" panose="02010600040101010101" pitchFamily="2" charset="-122"/>
              </a:rPr>
              <a:t>(By.id("login-username</a:t>
            </a:r>
            <a:r>
              <a:rPr lang="en-US" altLang="zh-CN" sz="2400" dirty="0" smtClean="0">
                <a:latin typeface="华文楷体" panose="02010600040101010101" pitchFamily="2" charset="-122"/>
                <a:ea typeface="华文楷体" panose="02010600040101010101" pitchFamily="2" charset="-122"/>
              </a:rPr>
              <a:t>"))</a:t>
            </a:r>
          </a:p>
          <a:p>
            <a:r>
              <a:rPr lang="en-US" altLang="zh-CN" sz="2400" dirty="0" err="1">
                <a:latin typeface="华文楷体" panose="02010600040101010101" pitchFamily="2" charset="-122"/>
                <a:ea typeface="华文楷体" panose="02010600040101010101" pitchFamily="2" charset="-122"/>
              </a:rPr>
              <a:t>solo.clearTextInWebElement</a:t>
            </a:r>
            <a:r>
              <a:rPr lang="en-US" altLang="zh-CN" sz="2400" dirty="0">
                <a:latin typeface="华文楷体" panose="02010600040101010101" pitchFamily="2" charset="-122"/>
                <a:ea typeface="华文楷体" panose="02010600040101010101" pitchFamily="2" charset="-122"/>
              </a:rPr>
              <a:t>(By.id("login-password</a:t>
            </a:r>
            <a:r>
              <a:rPr lang="en-US" altLang="zh-CN" sz="2400" dirty="0" smtClean="0">
                <a:latin typeface="华文楷体" panose="02010600040101010101" pitchFamily="2" charset="-122"/>
                <a:ea typeface="华文楷体" panose="02010600040101010101" pitchFamily="2" charset="-122"/>
              </a:rPr>
              <a:t>"))</a:t>
            </a:r>
          </a:p>
          <a:p>
            <a:r>
              <a:rPr lang="en-US" altLang="zh-CN" sz="2400" dirty="0" err="1">
                <a:latin typeface="华文楷体" panose="02010600040101010101" pitchFamily="2" charset="-122"/>
                <a:ea typeface="华文楷体" panose="02010600040101010101" pitchFamily="2" charset="-122"/>
              </a:rPr>
              <a:t>solo.enterTextInWebElement</a:t>
            </a:r>
            <a:r>
              <a:rPr lang="en-US" altLang="zh-CN" sz="2400" dirty="0">
                <a:latin typeface="华文楷体" panose="02010600040101010101" pitchFamily="2" charset="-122"/>
                <a:ea typeface="华文楷体" panose="02010600040101010101" pitchFamily="2" charset="-122"/>
              </a:rPr>
              <a:t>(By.id("login-username"), "1399811201@qq.com")</a:t>
            </a:r>
            <a:endParaRPr lang="zh-CN" altLang="en-US" sz="24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a:t>控件操作</a:t>
            </a:r>
            <a:r>
              <a:rPr lang="en-US" altLang="zh-CN" dirty="0"/>
              <a:t>-</a:t>
            </a:r>
            <a:r>
              <a:rPr lang="en-US" altLang="zh-CN" dirty="0" err="1"/>
              <a:t>WebView</a:t>
            </a:r>
            <a:r>
              <a:rPr lang="zh-CN" altLang="en-US" dirty="0"/>
              <a:t>支持</a:t>
            </a:r>
          </a:p>
        </p:txBody>
      </p:sp>
    </p:spTree>
    <p:extLst>
      <p:ext uri="{BB962C8B-B14F-4D97-AF65-F5344CB8AC3E}">
        <p14:creationId xmlns:p14="http://schemas.microsoft.com/office/powerpoint/2010/main" val="27685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0728"/>
            <a:ext cx="8229600" cy="4525963"/>
          </a:xfrm>
        </p:spPr>
        <p:txBody>
          <a:bodyPr/>
          <a:lstStyle/>
          <a:p>
            <a:endParaRPr lang="zh-CN" altLang="en-US" dirty="0"/>
          </a:p>
        </p:txBody>
      </p:sp>
      <p:sp>
        <p:nvSpPr>
          <p:cNvPr id="3" name="标题 2"/>
          <p:cNvSpPr>
            <a:spLocks noGrp="1"/>
          </p:cNvSpPr>
          <p:nvPr>
            <p:ph type="title"/>
          </p:nvPr>
        </p:nvSpPr>
        <p:spPr/>
        <p:txBody>
          <a:bodyPr>
            <a:normAutofit/>
          </a:bodyPr>
          <a:lstStyle/>
          <a:p>
            <a:r>
              <a:rPr lang="en-US" altLang="zh-CN" dirty="0" err="1"/>
              <a:t>Robotium</a:t>
            </a:r>
            <a:r>
              <a:rPr lang="zh-CN" altLang="en-US" dirty="0"/>
              <a:t>中的</a:t>
            </a:r>
            <a:r>
              <a:rPr lang="zh-CN" altLang="en-US" dirty="0" smtClean="0"/>
              <a:t>断言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20459032"/>
              </p:ext>
            </p:extLst>
          </p:nvPr>
        </p:nvGraphicFramePr>
        <p:xfrm>
          <a:off x="683568" y="2132856"/>
          <a:ext cx="6768752" cy="2473960"/>
        </p:xfrm>
        <a:graphic>
          <a:graphicData uri="http://schemas.openxmlformats.org/drawingml/2006/table">
            <a:tbl>
              <a:tblPr firstRow="1" bandRow="1">
                <a:tableStyleId>{5C22544A-7EE6-4342-B048-85BDC9FD1C3A}</a:tableStyleId>
              </a:tblPr>
              <a:tblGrid>
                <a:gridCol w="3384376"/>
                <a:gridCol w="3384376"/>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sz="1800" b="0" kern="1200" dirty="0" smtClean="0">
                          <a:solidFill>
                            <a:schemeClr val="dk1"/>
                          </a:solidFill>
                          <a:effectLst/>
                          <a:latin typeface="+mn-lt"/>
                          <a:ea typeface="+mn-ea"/>
                          <a:cs typeface="+mn-cs"/>
                        </a:rPr>
                        <a:t>void</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assertCurrentActivity</a:t>
                      </a:r>
                      <a:r>
                        <a:rPr lang="en-US" altLang="zh-CN" dirty="0" smtClean="0"/>
                        <a:t>(String message, String name)</a:t>
                      </a:r>
                      <a:endParaRPr lang="zh-CN" altLang="en-US" dirty="0" smtClean="0"/>
                    </a:p>
                    <a:p>
                      <a:r>
                        <a:rPr lang="zh-CN" altLang="en-US" dirty="0" smtClean="0"/>
                        <a:t>断言当前的界面是否为指定的</a:t>
                      </a:r>
                      <a:r>
                        <a:rPr lang="en-US" altLang="zh-CN" dirty="0" smtClean="0"/>
                        <a:t>activity</a:t>
                      </a:r>
                      <a:r>
                        <a:rPr lang="zh-CN" altLang="en-US" dirty="0" smtClean="0"/>
                        <a:t>，若不是则抛出一个带有</a:t>
                      </a:r>
                      <a:r>
                        <a:rPr lang="en-US" altLang="zh-CN" dirty="0" err="1" smtClean="0"/>
                        <a:t>messge</a:t>
                      </a:r>
                      <a:r>
                        <a:rPr lang="zh-CN" altLang="en-US" dirty="0" smtClean="0"/>
                        <a:t>提示的异常</a:t>
                      </a:r>
                      <a:endParaRPr lang="en-US" altLang="zh-CN" dirty="0" smtClean="0"/>
                    </a:p>
                  </a:txBody>
                  <a:tcPr/>
                </a:tc>
              </a:tr>
              <a:tr h="370840">
                <a:tc>
                  <a:txBody>
                    <a:bodyPr/>
                    <a:lstStyle/>
                    <a:p>
                      <a:r>
                        <a:rPr lang="en-US" altLang="zh-CN" sz="1800" b="0" kern="1200" dirty="0" smtClean="0">
                          <a:solidFill>
                            <a:schemeClr val="dk1"/>
                          </a:solidFill>
                          <a:effectLst/>
                          <a:latin typeface="+mn-lt"/>
                          <a:ea typeface="+mn-ea"/>
                          <a:cs typeface="+mn-cs"/>
                        </a:rPr>
                        <a:t>void</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assertMemoryNotLow</a:t>
                      </a:r>
                      <a:r>
                        <a:rPr lang="en-US" altLang="zh-CN" dirty="0" smtClean="0"/>
                        <a:t>()</a:t>
                      </a:r>
                      <a:endParaRPr lang="zh-CN" altLang="en-US" dirty="0" smtClean="0"/>
                    </a:p>
                    <a:p>
                      <a:r>
                        <a:rPr lang="zh-CN" altLang="en-US" dirty="0" smtClean="0"/>
                        <a:t>断言当前是否处于低内存状态</a:t>
                      </a:r>
                      <a:endParaRPr lang="zh-CN" altLang="en-US" dirty="0"/>
                    </a:p>
                  </a:txBody>
                  <a:tcPr/>
                </a:tc>
              </a:tr>
            </a:tbl>
          </a:graphicData>
        </a:graphic>
      </p:graphicFrame>
    </p:spTree>
    <p:extLst>
      <p:ext uri="{BB962C8B-B14F-4D97-AF65-F5344CB8AC3E}">
        <p14:creationId xmlns:p14="http://schemas.microsoft.com/office/powerpoint/2010/main" val="264102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25963"/>
          </a:xfrm>
        </p:spPr>
        <p:txBody>
          <a:bodyPr>
            <a:normAutofit fontScale="85000" lnSpcReduction="20000"/>
          </a:bodyPr>
          <a:lstStyle/>
          <a:p>
            <a:r>
              <a:rPr lang="en-US" altLang="zh-CN" sz="2400" dirty="0" err="1">
                <a:latin typeface="华文楷体" panose="02010600040101010101" pitchFamily="2" charset="-122"/>
                <a:ea typeface="华文楷体" panose="02010600040101010101" pitchFamily="2" charset="-122"/>
              </a:rPr>
              <a:t>Robotium</a:t>
            </a:r>
            <a:r>
              <a:rPr lang="zh-CN" altLang="en-US" sz="2400" dirty="0">
                <a:latin typeface="华文楷体" panose="02010600040101010101" pitchFamily="2" charset="-122"/>
                <a:ea typeface="华文楷体" panose="02010600040101010101" pitchFamily="2" charset="-122"/>
              </a:rPr>
              <a:t>是一款国外的</a:t>
            </a:r>
            <a:r>
              <a:rPr lang="en-US" altLang="zh-CN" sz="2400" dirty="0">
                <a:latin typeface="华文楷体" panose="02010600040101010101" pitchFamily="2" charset="-122"/>
                <a:ea typeface="华文楷体" panose="02010600040101010101" pitchFamily="2" charset="-122"/>
              </a:rPr>
              <a:t>Android</a:t>
            </a:r>
            <a:r>
              <a:rPr lang="zh-CN" altLang="en-US" sz="2400" dirty="0">
                <a:latin typeface="华文楷体" panose="02010600040101010101" pitchFamily="2" charset="-122"/>
                <a:ea typeface="华文楷体" panose="02010600040101010101" pitchFamily="2" charset="-122"/>
              </a:rPr>
              <a:t>自动化测试框架，主要针对</a:t>
            </a:r>
            <a:r>
              <a:rPr lang="en-US" altLang="zh-CN" sz="2400" dirty="0">
                <a:latin typeface="华文楷体" panose="02010600040101010101" pitchFamily="2" charset="-122"/>
                <a:ea typeface="华文楷体" panose="02010600040101010101" pitchFamily="2" charset="-122"/>
              </a:rPr>
              <a:t>Android</a:t>
            </a:r>
            <a:r>
              <a:rPr lang="zh-CN" altLang="en-US" sz="2400" dirty="0">
                <a:latin typeface="华文楷体" panose="02010600040101010101" pitchFamily="2" charset="-122"/>
                <a:ea typeface="华文楷体" panose="02010600040101010101" pitchFamily="2" charset="-122"/>
              </a:rPr>
              <a:t>平台的应用进行黑盒自动化测试，它提供了模拟各种手势操作（点击、长按、滑动等）、查找和断言机制的</a:t>
            </a:r>
            <a:r>
              <a:rPr lang="en-US" altLang="zh-CN" sz="2400" dirty="0">
                <a:latin typeface="华文楷体" panose="02010600040101010101" pitchFamily="2" charset="-122"/>
                <a:ea typeface="华文楷体" panose="02010600040101010101" pitchFamily="2" charset="-122"/>
              </a:rPr>
              <a:t>API</a:t>
            </a:r>
            <a:r>
              <a:rPr lang="zh-CN" altLang="en-US" sz="2400" dirty="0">
                <a:latin typeface="华文楷体" panose="02010600040101010101" pitchFamily="2" charset="-122"/>
                <a:ea typeface="华文楷体" panose="02010600040101010101" pitchFamily="2" charset="-122"/>
              </a:rPr>
              <a:t>，能够对各种控件进行操作</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优势：</a:t>
            </a:r>
            <a:endParaRPr lang="en-US" altLang="zh-CN" sz="24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smtClean="0">
                <a:latin typeface="华文楷体" panose="02010600040101010101" pitchFamily="2" charset="-122"/>
                <a:ea typeface="华文楷体" panose="02010600040101010101" pitchFamily="2" charset="-122"/>
              </a:rPr>
              <a:t>同时</a:t>
            </a:r>
            <a:r>
              <a:rPr lang="zh-CN" altLang="en-US" sz="2000" dirty="0">
                <a:latin typeface="华文楷体" panose="02010600040101010101" pitchFamily="2" charset="-122"/>
                <a:ea typeface="华文楷体" panose="02010600040101010101" pitchFamily="2" charset="-122"/>
              </a:rPr>
              <a:t>支持</a:t>
            </a:r>
            <a:r>
              <a:rPr lang="en-US" altLang="zh-CN" sz="2000" dirty="0">
                <a:latin typeface="华文楷体" panose="02010600040101010101" pitchFamily="2" charset="-122"/>
                <a:ea typeface="华文楷体" panose="02010600040101010101" pitchFamily="2" charset="-122"/>
              </a:rPr>
              <a:t>Native</a:t>
            </a:r>
            <a:r>
              <a:rPr lang="zh-CN" altLang="en-US" sz="2000" dirty="0">
                <a:latin typeface="华文楷体" panose="02010600040101010101" pitchFamily="2" charset="-122"/>
                <a:ea typeface="华文楷体" panose="02010600040101010101" pitchFamily="2" charset="-122"/>
              </a:rPr>
              <a:t>应用和</a:t>
            </a:r>
            <a:r>
              <a:rPr lang="en-US" altLang="zh-CN" sz="2000" dirty="0">
                <a:latin typeface="华文楷体" panose="02010600040101010101" pitchFamily="2" charset="-122"/>
                <a:ea typeface="华文楷体" panose="02010600040101010101" pitchFamily="2" charset="-122"/>
              </a:rPr>
              <a:t>Hybrid</a:t>
            </a:r>
            <a:r>
              <a:rPr lang="zh-CN" altLang="en-US" sz="2000" dirty="0">
                <a:latin typeface="华文楷体" panose="02010600040101010101" pitchFamily="2" charset="-122"/>
                <a:ea typeface="华文楷体" panose="02010600040101010101" pitchFamily="2" charset="-122"/>
              </a:rPr>
              <a:t>应用</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smtClean="0">
                <a:latin typeface="华文楷体" panose="02010600040101010101" pitchFamily="2" charset="-122"/>
                <a:ea typeface="华文楷体" panose="02010600040101010101" pitchFamily="2" charset="-122"/>
              </a:rPr>
              <a:t>由于</a:t>
            </a:r>
            <a:r>
              <a:rPr lang="zh-CN" altLang="en-US" sz="2000" dirty="0">
                <a:latin typeface="华文楷体" panose="02010600040101010101" pitchFamily="2" charset="-122"/>
                <a:ea typeface="华文楷体" panose="02010600040101010101" pitchFamily="2" charset="-122"/>
              </a:rPr>
              <a:t>是基于</a:t>
            </a:r>
            <a:r>
              <a:rPr lang="en-US" altLang="zh-CN" sz="2000" dirty="0">
                <a:latin typeface="华文楷体" panose="02010600040101010101" pitchFamily="2" charset="-122"/>
                <a:ea typeface="华文楷体" panose="02010600040101010101" pitchFamily="2" charset="-122"/>
              </a:rPr>
              <a:t>Instrumentation</a:t>
            </a:r>
            <a:r>
              <a:rPr lang="zh-CN" altLang="en-US" sz="2000" dirty="0">
                <a:latin typeface="华文楷体" panose="02010600040101010101" pitchFamily="2" charset="-122"/>
                <a:ea typeface="华文楷体" panose="02010600040101010101" pitchFamily="2" charset="-122"/>
              </a:rPr>
              <a:t>的测试，测试代码运行于被测应用所在的进程，控件识别与模拟</a:t>
            </a:r>
            <a:r>
              <a:rPr lang="en-US" altLang="zh-CN" sz="2000" dirty="0">
                <a:latin typeface="华文楷体" panose="02010600040101010101" pitchFamily="2" charset="-122"/>
                <a:ea typeface="华文楷体" panose="02010600040101010101" pitchFamily="2" charset="-122"/>
              </a:rPr>
              <a:t>UI</a:t>
            </a:r>
            <a:r>
              <a:rPr lang="zh-CN" altLang="en-US" sz="2000" dirty="0">
                <a:latin typeface="华文楷体" panose="02010600040101010101" pitchFamily="2" charset="-122"/>
                <a:ea typeface="华文楷体" panose="02010600040101010101" pitchFamily="2" charset="-122"/>
              </a:rPr>
              <a:t>事件都可以快速执行，因此测试用例执行速度更快</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smtClean="0">
                <a:latin typeface="华文楷体" panose="02010600040101010101" pitchFamily="2" charset="-122"/>
                <a:ea typeface="华文楷体" panose="02010600040101010101" pitchFamily="2" charset="-122"/>
              </a:rPr>
              <a:t>由于</a:t>
            </a:r>
            <a:r>
              <a:rPr lang="zh-CN" altLang="en-US" sz="2000" dirty="0">
                <a:latin typeface="华文楷体" panose="02010600040101010101" pitchFamily="2" charset="-122"/>
                <a:ea typeface="华文楷体" panose="02010600040101010101" pitchFamily="2" charset="-122"/>
              </a:rPr>
              <a:t>是通过在运行时识别控件而非通过固定坐标方式，因此测试用例可以更健壮</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由于支持黑盒方式，不需要深入了解被测应用即可开展测试，因此编写用例花费的时间可以更少</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smtClean="0">
                <a:latin typeface="华文楷体" panose="02010600040101010101" pitchFamily="2" charset="-122"/>
                <a:ea typeface="华文楷体" panose="02010600040101010101" pitchFamily="2" charset="-122"/>
              </a:rPr>
              <a:t>由于</a:t>
            </a:r>
            <a:r>
              <a:rPr lang="zh-CN" altLang="en-US" sz="2000" dirty="0">
                <a:latin typeface="华文楷体" panose="02010600040101010101" pitchFamily="2" charset="-122"/>
                <a:ea typeface="华文楷体" panose="02010600040101010101" pitchFamily="2" charset="-122"/>
              </a:rPr>
              <a:t>可以通过</a:t>
            </a:r>
            <a:r>
              <a:rPr lang="en-US" altLang="zh-CN" sz="2000" dirty="0">
                <a:latin typeface="华文楷体" panose="02010600040101010101" pitchFamily="2" charset="-122"/>
                <a:ea typeface="华文楷体" panose="02010600040101010101" pitchFamily="2" charset="-122"/>
              </a:rPr>
              <a:t>Maven</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Gradle</a:t>
            </a:r>
            <a:r>
              <a:rPr lang="zh-CN" altLang="en-US" sz="2000" dirty="0">
                <a:latin typeface="华文楷体" panose="02010600040101010101" pitchFamily="2" charset="-122"/>
                <a:ea typeface="华文楷体" panose="02010600040101010101" pitchFamily="2" charset="-122"/>
              </a:rPr>
              <a:t>或者</a:t>
            </a:r>
            <a:r>
              <a:rPr lang="en-US" altLang="zh-CN" sz="2000" dirty="0">
                <a:latin typeface="华文楷体" panose="02010600040101010101" pitchFamily="2" charset="-122"/>
                <a:ea typeface="华文楷体" panose="02010600040101010101" pitchFamily="2" charset="-122"/>
              </a:rPr>
              <a:t>Ant</a:t>
            </a:r>
            <a:r>
              <a:rPr lang="zh-CN" altLang="en-US" sz="2000" dirty="0">
                <a:latin typeface="华文楷体" panose="02010600040101010101" pitchFamily="2" charset="-122"/>
                <a:ea typeface="华文楷体" panose="02010600040101010101" pitchFamily="2" charset="-122"/>
              </a:rPr>
              <a:t>运行测试用例，因此可以很好地作为持续集成的一部分</a:t>
            </a:r>
            <a:endParaRPr lang="en-US" altLang="zh-CN" sz="20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局限性：</a:t>
            </a:r>
            <a:endParaRPr lang="en-US" altLang="zh-CN" sz="24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由于是基于</a:t>
            </a:r>
            <a:r>
              <a:rPr lang="en-US" altLang="zh-CN" sz="2000" dirty="0">
                <a:latin typeface="华文楷体" panose="02010600040101010101" pitchFamily="2" charset="-122"/>
                <a:ea typeface="华文楷体" panose="02010600040101010101" pitchFamily="2" charset="-122"/>
              </a:rPr>
              <a:t>Instrumentation</a:t>
            </a:r>
            <a:r>
              <a:rPr lang="zh-CN" altLang="en-US" sz="2000" dirty="0">
                <a:latin typeface="华文楷体" panose="02010600040101010101" pitchFamily="2" charset="-122"/>
                <a:ea typeface="华文楷体" panose="02010600040101010101" pitchFamily="2" charset="-122"/>
              </a:rPr>
              <a:t>的事件发送，因此无法跨应用。</a:t>
            </a:r>
            <a:endParaRPr lang="en-US" altLang="zh-CN" sz="20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代码运行在被测进程，可能影响被测进程的内存、</a:t>
            </a:r>
            <a:r>
              <a:rPr lang="en-US" altLang="zh-CN" sz="2000" dirty="0">
                <a:latin typeface="华文楷体" panose="02010600040101010101" pitchFamily="2" charset="-122"/>
                <a:ea typeface="华文楷体" panose="02010600040101010101" pitchFamily="2" charset="-122"/>
              </a:rPr>
              <a:t>CPU</a:t>
            </a:r>
            <a:r>
              <a:rPr lang="zh-CN" altLang="en-US" sz="2000" dirty="0">
                <a:latin typeface="华文楷体" panose="02010600040101010101" pitchFamily="2" charset="-122"/>
                <a:ea typeface="华文楷体" panose="02010600040101010101" pitchFamily="2" charset="-122"/>
              </a:rPr>
              <a:t>占用，若用于性能监控数据会有误差</a:t>
            </a: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是什么</a:t>
            </a:r>
          </a:p>
        </p:txBody>
      </p:sp>
    </p:spTree>
    <p:extLst>
      <p:ext uri="{BB962C8B-B14F-4D97-AF65-F5344CB8AC3E}">
        <p14:creationId xmlns:p14="http://schemas.microsoft.com/office/powerpoint/2010/main" val="2249529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defTabSz="0" fontAlgn="base">
              <a:spcBef>
                <a:spcPct val="0"/>
              </a:spcBef>
              <a:spcAft>
                <a:spcPts val="200"/>
              </a:spcAft>
              <a:buClr>
                <a:schemeClr val="tx1"/>
              </a:buClr>
              <a:buSzPct val="100000"/>
            </a:pP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是什么</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官方</a:t>
            </a: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实例</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控件操作</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solidFill>
                  <a:srgbClr val="FF0000"/>
                </a:solidFill>
                <a:latin typeface="华文楷体" panose="02010600040101010101" pitchFamily="2" charset="-122"/>
                <a:ea typeface="华文楷体" panose="02010600040101010101" pitchFamily="2" charset="-122"/>
              </a:rPr>
              <a:t>使用</a:t>
            </a:r>
            <a:r>
              <a:rPr lang="en-US" altLang="zh-CN" dirty="0" err="1">
                <a:solidFill>
                  <a:srgbClr val="FF0000"/>
                </a:solidFill>
                <a:latin typeface="华文楷体" panose="02010600040101010101" pitchFamily="2" charset="-122"/>
                <a:ea typeface="华文楷体" panose="02010600040101010101" pitchFamily="2" charset="-122"/>
              </a:rPr>
              <a:t>Robotium</a:t>
            </a:r>
            <a:r>
              <a:rPr lang="zh-CN" altLang="en-US" dirty="0" smtClean="0">
                <a:solidFill>
                  <a:srgbClr val="FF0000"/>
                </a:solidFill>
                <a:latin typeface="华文楷体" panose="02010600040101010101" pitchFamily="2" charset="-122"/>
                <a:ea typeface="华文楷体" panose="02010600040101010101" pitchFamily="2" charset="-122"/>
              </a:rPr>
              <a:t>对</a:t>
            </a:r>
            <a:r>
              <a:rPr lang="en-US" altLang="zh-CN" dirty="0" err="1" smtClean="0">
                <a:solidFill>
                  <a:srgbClr val="FF0000"/>
                </a:solidFill>
                <a:latin typeface="华文楷体" panose="02010600040101010101" pitchFamily="2" charset="-122"/>
                <a:ea typeface="华文楷体" panose="02010600040101010101" pitchFamily="2" charset="-122"/>
              </a:rPr>
              <a:t>APK</a:t>
            </a:r>
            <a:r>
              <a:rPr lang="zh-CN" altLang="en-US" dirty="0" smtClean="0">
                <a:solidFill>
                  <a:srgbClr val="FF0000"/>
                </a:solidFill>
                <a:latin typeface="华文楷体" panose="02010600040101010101" pitchFamily="2" charset="-122"/>
                <a:ea typeface="华文楷体" panose="02010600040101010101" pitchFamily="2" charset="-122"/>
              </a:rPr>
              <a:t>实施</a:t>
            </a:r>
            <a:r>
              <a:rPr lang="zh-CN" altLang="en-US" dirty="0">
                <a:solidFill>
                  <a:srgbClr val="FF0000"/>
                </a:solidFill>
                <a:latin typeface="华文楷体" panose="02010600040101010101" pitchFamily="2" charset="-122"/>
                <a:ea typeface="华文楷体" panose="02010600040101010101" pitchFamily="2" charset="-122"/>
              </a:rPr>
              <a:t>测试</a:t>
            </a:r>
            <a:endParaRPr lang="en-US" altLang="zh-CN" dirty="0">
              <a:solidFill>
                <a:srgbClr val="FF0000"/>
              </a:solidFill>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测试脚本的批量</a:t>
            </a:r>
            <a:r>
              <a:rPr lang="zh-CN" altLang="en-US" dirty="0" smtClean="0">
                <a:latin typeface="华文楷体" panose="02010600040101010101" pitchFamily="2" charset="-122"/>
                <a:ea typeface="华文楷体" panose="02010600040101010101" pitchFamily="2" charset="-122"/>
              </a:rPr>
              <a:t>运行</a:t>
            </a:r>
            <a:endParaRPr lang="en-US" altLang="zh-CN" dirty="0" smtClean="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持续集成</a:t>
            </a:r>
            <a:endParaRPr lang="en-US" altLang="zh-CN"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792254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25963"/>
          </a:xfrm>
        </p:spPr>
        <p:txBody>
          <a:bodyPr>
            <a:normAutofit/>
          </a:bodyPr>
          <a:lstStyle/>
          <a:p>
            <a:r>
              <a:rPr lang="zh-CN" altLang="en-US" sz="2000" dirty="0">
                <a:latin typeface="华文楷体" panose="02010600040101010101" pitchFamily="2" charset="-122"/>
                <a:ea typeface="华文楷体" panose="02010600040101010101" pitchFamily="2" charset="-122"/>
              </a:rPr>
              <a:t>以</a:t>
            </a:r>
            <a:r>
              <a:rPr lang="en-US" altLang="zh-CN" sz="2000" dirty="0" err="1">
                <a:latin typeface="华文楷体" panose="02010600040101010101" pitchFamily="2" charset="-122"/>
                <a:ea typeface="华文楷体" panose="02010600040101010101" pitchFamily="2" charset="-122"/>
              </a:rPr>
              <a:t>robotiumdemo</a:t>
            </a:r>
            <a:r>
              <a:rPr lang="zh-CN" altLang="en-US" sz="2000" dirty="0">
                <a:latin typeface="华文楷体" panose="02010600040101010101" pitchFamily="2" charset="-122"/>
                <a:ea typeface="华文楷体" panose="02010600040101010101" pitchFamily="2" charset="-122"/>
              </a:rPr>
              <a:t>为例</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导入</a:t>
            </a:r>
            <a:r>
              <a:rPr lang="en-US" altLang="zh-CN" sz="2000" dirty="0" smtClean="0">
                <a:latin typeface="华文楷体" panose="02010600040101010101" pitchFamily="2" charset="-122"/>
                <a:ea typeface="华文楷体" panose="02010600040101010101" pitchFamily="2" charset="-122"/>
              </a:rPr>
              <a:t>robotium-solo-5.6.3.jar</a:t>
            </a:r>
          </a:p>
          <a:p>
            <a:r>
              <a:rPr lang="zh-CN" altLang="en-US" sz="2000" dirty="0" smtClean="0">
                <a:latin typeface="华文楷体" panose="02010600040101010101" pitchFamily="2" charset="-122"/>
                <a:ea typeface="华文楷体" panose="02010600040101010101" pitchFamily="2" charset="-122"/>
              </a:rPr>
              <a:t>建议采用源码</a:t>
            </a:r>
            <a:r>
              <a:rPr lang="zh-CN" altLang="en-US" sz="2000" dirty="0">
                <a:latin typeface="华文楷体" panose="02010600040101010101" pitchFamily="2" charset="-122"/>
                <a:ea typeface="华文楷体" panose="02010600040101010101" pitchFamily="2" charset="-122"/>
              </a:rPr>
              <a:t>布局</a:t>
            </a:r>
            <a:r>
              <a:rPr lang="zh-CN" altLang="en-US" sz="2000" dirty="0" smtClean="0">
                <a:latin typeface="华文楷体" panose="02010600040101010101" pitchFamily="2" charset="-122"/>
                <a:ea typeface="华文楷体" panose="02010600040101010101" pitchFamily="2" charset="-122"/>
              </a:rPr>
              <a:t>文件</a:t>
            </a:r>
            <a:r>
              <a:rPr lang="zh-CN" altLang="en-US" sz="2000" dirty="0">
                <a:latin typeface="华文楷体" panose="02010600040101010101" pitchFamily="2" charset="-122"/>
                <a:ea typeface="华文楷体" panose="02010600040101010101" pitchFamily="2" charset="-122"/>
              </a:rPr>
              <a:t>来</a:t>
            </a:r>
            <a:r>
              <a:rPr lang="zh-CN" altLang="en-US" sz="2000" dirty="0" smtClean="0">
                <a:latin typeface="华文楷体" panose="02010600040101010101" pitchFamily="2" charset="-122"/>
                <a:ea typeface="华文楷体" panose="02010600040101010101" pitchFamily="2" charset="-122"/>
              </a:rPr>
              <a:t>定位控件，测试代码和源代码同在一个</a:t>
            </a:r>
            <a:r>
              <a:rPr lang="en-US" altLang="zh-CN" sz="2000" dirty="0" smtClean="0">
                <a:latin typeface="华文楷体" panose="02010600040101010101" pitchFamily="2" charset="-122"/>
                <a:ea typeface="华文楷体" panose="02010600040101010101" pitchFamily="2" charset="-122"/>
              </a:rPr>
              <a:t>project</a:t>
            </a:r>
            <a:r>
              <a:rPr lang="zh-CN" altLang="en-US" sz="2000" dirty="0" smtClean="0">
                <a:latin typeface="华文楷体" panose="02010600040101010101" pitchFamily="2" charset="-122"/>
                <a:ea typeface="华文楷体" panose="02010600040101010101" pitchFamily="2" charset="-122"/>
              </a:rPr>
              <a:t>中</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467544" y="116632"/>
            <a:ext cx="8229600" cy="648072"/>
          </a:xfrm>
        </p:spPr>
        <p:txBody>
          <a:bodyPr>
            <a:normAutofit fontScale="90000"/>
          </a:bodyPr>
          <a:lstStyle/>
          <a:p>
            <a:r>
              <a:rPr lang="zh-CN" altLang="en-US" dirty="0" smtClean="0"/>
              <a:t>基于有源码的应用的</a:t>
            </a:r>
            <a:r>
              <a:rPr lang="en-US" altLang="zh-CN" dirty="0" err="1"/>
              <a:t>robotium</a:t>
            </a:r>
            <a:r>
              <a:rPr lang="zh-CN" altLang="en-US" dirty="0" smtClean="0"/>
              <a:t>测试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92896"/>
            <a:ext cx="4595651" cy="404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649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dirty="0" err="1">
                <a:latin typeface="华文楷体" panose="02010600040101010101" pitchFamily="2" charset="-122"/>
                <a:ea typeface="华文楷体" panose="02010600040101010101" pitchFamily="2" charset="-122"/>
              </a:rPr>
              <a:t>APK</a:t>
            </a:r>
            <a:r>
              <a:rPr lang="zh-CN" altLang="en-US" sz="2000" dirty="0">
                <a:latin typeface="华文楷体" panose="02010600040101010101" pitchFamily="2" charset="-122"/>
                <a:ea typeface="华文楷体" panose="02010600040101010101" pitchFamily="2" charset="-122"/>
              </a:rPr>
              <a:t>包重新签名</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smtClean="0">
                <a:latin typeface="华文楷体" panose="02010600040101010101" pitchFamily="2" charset="-122"/>
                <a:ea typeface="华文楷体" panose="02010600040101010101" pitchFamily="2" charset="-122"/>
              </a:rPr>
              <a:t>准备：</a:t>
            </a:r>
            <a:endParaRPr lang="en-US" altLang="zh-CN" sz="2000" dirty="0" smtClean="0">
              <a:latin typeface="华文楷体" panose="02010600040101010101" pitchFamily="2" charset="-122"/>
              <a:ea typeface="华文楷体" panose="02010600040101010101" pitchFamily="2" charset="-122"/>
            </a:endParaRPr>
          </a:p>
          <a:p>
            <a:pPr lvl="1">
              <a:lnSpc>
                <a:spcPct val="90000"/>
              </a:lnSpc>
            </a:pPr>
            <a:r>
              <a:rPr lang="en-US" altLang="zh-CN" sz="2000" dirty="0">
                <a:latin typeface="华文楷体" panose="02010600040101010101" pitchFamily="2" charset="-122"/>
                <a:ea typeface="华文楷体" panose="02010600040101010101" pitchFamily="2" charset="-122"/>
              </a:rPr>
              <a:t>re-sign.jar</a:t>
            </a:r>
            <a:r>
              <a:rPr lang="zh-CN" altLang="en-US" sz="2000" dirty="0">
                <a:latin typeface="华文楷体" panose="02010600040101010101" pitchFamily="2" charset="-122"/>
                <a:ea typeface="华文楷体" panose="02010600040101010101" pitchFamily="2" charset="-122"/>
              </a:rPr>
              <a:t>重签名工具：（</a:t>
            </a:r>
            <a:r>
              <a:rPr lang="en-US" altLang="zh-CN" sz="2000" dirty="0">
                <a:latin typeface="华文楷体" panose="02010600040101010101" pitchFamily="2" charset="-122"/>
                <a:ea typeface="华文楷体" panose="02010600040101010101" pitchFamily="2" charset="-122"/>
              </a:rPr>
              <a:t>http://recorder.robotium.com/downloads/re-sign.jar</a:t>
            </a:r>
            <a:r>
              <a:rPr lang="zh-CN" altLang="en-US" sz="2000" dirty="0">
                <a:latin typeface="华文楷体" panose="02010600040101010101" pitchFamily="2" charset="-122"/>
                <a:ea typeface="华文楷体" panose="02010600040101010101" pitchFamily="2" charset="-122"/>
              </a:rPr>
              <a:t>；</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 待重签名的</a:t>
            </a:r>
            <a:r>
              <a:rPr lang="en-US" altLang="zh-CN" sz="2000" dirty="0" err="1">
                <a:latin typeface="华文楷体" panose="02010600040101010101" pitchFamily="2" charset="-122"/>
                <a:ea typeface="华文楷体" panose="02010600040101010101" pitchFamily="2" charset="-122"/>
              </a:rPr>
              <a:t>apk</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lvl="1">
              <a:lnSpc>
                <a:spcPct val="90000"/>
              </a:lnSpc>
            </a:pPr>
            <a:r>
              <a:rPr lang="zh-CN" altLang="en-US" sz="2000" dirty="0">
                <a:latin typeface="华文楷体" panose="02010600040101010101" pitchFamily="2" charset="-122"/>
                <a:ea typeface="华文楷体" panose="02010600040101010101" pitchFamily="2" charset="-122"/>
              </a:rPr>
              <a:t> 环境配置：配置</a:t>
            </a:r>
            <a:r>
              <a:rPr lang="en-US" altLang="zh-CN" sz="2000" dirty="0" err="1">
                <a:latin typeface="华文楷体" panose="02010600040101010101" pitchFamily="2" charset="-122"/>
                <a:ea typeface="华文楷体" panose="02010600040101010101" pitchFamily="2" charset="-122"/>
              </a:rPr>
              <a:t>ANDROID_HOME</a:t>
            </a:r>
            <a:r>
              <a:rPr lang="zh-CN" altLang="en-US" sz="2000" dirty="0">
                <a:latin typeface="华文楷体" panose="02010600040101010101" pitchFamily="2" charset="-122"/>
                <a:ea typeface="华文楷体" panose="02010600040101010101" pitchFamily="2" charset="-122"/>
              </a:rPr>
              <a:t>为</a:t>
            </a:r>
            <a:r>
              <a:rPr lang="en-US" altLang="zh-CN" sz="2000" dirty="0">
                <a:latin typeface="华文楷体" panose="02010600040101010101" pitchFamily="2" charset="-122"/>
                <a:ea typeface="华文楷体" panose="02010600040101010101" pitchFamily="2" charset="-122"/>
              </a:rPr>
              <a:t>android </a:t>
            </a:r>
            <a:r>
              <a:rPr lang="en-US" altLang="zh-CN" sz="2000" dirty="0" err="1">
                <a:latin typeface="华文楷体" panose="02010600040101010101" pitchFamily="2" charset="-122"/>
                <a:ea typeface="华文楷体" panose="02010600040101010101" pitchFamily="2" charset="-122"/>
              </a:rPr>
              <a:t>sdk</a:t>
            </a:r>
            <a:r>
              <a:rPr lang="zh-CN" altLang="en-US" sz="2000" dirty="0">
                <a:latin typeface="华文楷体" panose="02010600040101010101" pitchFamily="2" charset="-122"/>
                <a:ea typeface="华文楷体" panose="02010600040101010101" pitchFamily="2" charset="-122"/>
              </a:rPr>
              <a:t>的目录，例如：</a:t>
            </a:r>
            <a:r>
              <a:rPr lang="en-US" altLang="zh-CN" sz="2000" dirty="0">
                <a:latin typeface="华文楷体" panose="02010600040101010101" pitchFamily="2" charset="-122"/>
                <a:ea typeface="华文楷体" panose="02010600040101010101" pitchFamily="2" charset="-122"/>
              </a:rPr>
              <a:t>D:\</a:t>
            </a:r>
            <a:r>
              <a:rPr lang="en-US" altLang="zh-CN" sz="2000" dirty="0" smtClean="0">
                <a:latin typeface="华文楷体" panose="02010600040101010101" pitchFamily="2" charset="-122"/>
                <a:ea typeface="华文楷体" panose="02010600040101010101" pitchFamily="2" charset="-122"/>
              </a:rPr>
              <a:t>android-sdk</a:t>
            </a:r>
            <a:endParaRPr lang="en-US" altLang="zh-CN" sz="2000" dirty="0">
              <a:latin typeface="华文楷体" panose="02010600040101010101" pitchFamily="2" charset="-122"/>
              <a:ea typeface="华文楷体" panose="02010600040101010101" pitchFamily="2" charset="-122"/>
            </a:endParaRPr>
          </a:p>
          <a:p>
            <a:pPr marL="457200" lvl="1" indent="0">
              <a:lnSpc>
                <a:spcPct val="90000"/>
              </a:lnSpc>
              <a:buNone/>
            </a:pP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path</a:t>
            </a:r>
            <a:r>
              <a:rPr lang="zh-CN" altLang="en-US" sz="2000" dirty="0">
                <a:latin typeface="华文楷体" panose="02010600040101010101" pitchFamily="2" charset="-122"/>
                <a:ea typeface="华文楷体" panose="02010600040101010101" pitchFamily="2" charset="-122"/>
              </a:rPr>
              <a:t>下添加这两个：</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ANDROID_HOME</a:t>
            </a:r>
            <a:r>
              <a:rPr lang="en-US" altLang="zh-CN" sz="2000" dirty="0">
                <a:latin typeface="华文楷体" panose="02010600040101010101" pitchFamily="2" charset="-122"/>
                <a:ea typeface="华文楷体" panose="02010600040101010101" pitchFamily="2" charset="-122"/>
              </a:rPr>
              <a:t>%\tools;%</a:t>
            </a:r>
            <a:r>
              <a:rPr lang="en-US" altLang="zh-CN" sz="2000" dirty="0" err="1">
                <a:latin typeface="华文楷体" panose="02010600040101010101" pitchFamily="2" charset="-122"/>
                <a:ea typeface="华文楷体" panose="02010600040101010101" pitchFamily="2" charset="-122"/>
              </a:rPr>
              <a:t>ANDROID_HOME</a:t>
            </a:r>
            <a:r>
              <a:rPr lang="en-US" altLang="zh-CN" sz="2000" dirty="0">
                <a:latin typeface="华文楷体" panose="02010600040101010101" pitchFamily="2" charset="-122"/>
                <a:ea typeface="华文楷体" panose="02010600040101010101" pitchFamily="2" charset="-122"/>
              </a:rPr>
              <a:t>%\platform-tools;</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重新开关一次命令窗口 </a:t>
            </a:r>
            <a:endParaRPr lang="en-US" altLang="zh-CN" sz="2000" dirty="0" smtClean="0">
              <a:latin typeface="华文楷体" panose="02010600040101010101" pitchFamily="2" charset="-122"/>
              <a:ea typeface="华文楷体" panose="02010600040101010101" pitchFamily="2" charset="-122"/>
            </a:endParaRPr>
          </a:p>
          <a:p>
            <a:pPr marL="457200" lvl="1" indent="0">
              <a:lnSpc>
                <a:spcPct val="90000"/>
              </a:lnSpc>
              <a:buFont typeface="Arial" pitchFamily="34" charset="0"/>
              <a:buNone/>
            </a:pPr>
            <a:r>
              <a:rPr lang="zh-CN" altLang="en-US" sz="2000" dirty="0"/>
              <a:t>   </a:t>
            </a:r>
            <a:r>
              <a:rPr lang="zh-CN" altLang="en-US" sz="2000" dirty="0">
                <a:latin typeface="华文楷体" panose="02010600040101010101" pitchFamily="2" charset="-122"/>
                <a:ea typeface="华文楷体" panose="02010600040101010101" pitchFamily="2" charset="-122"/>
              </a:rPr>
              <a:t>如何使用：双击</a:t>
            </a:r>
            <a:r>
              <a:rPr lang="en-US" altLang="zh-CN" sz="2000" dirty="0">
                <a:latin typeface="华文楷体" panose="02010600040101010101" pitchFamily="2" charset="-122"/>
                <a:ea typeface="华文楷体" panose="02010600040101010101" pitchFamily="2" charset="-122"/>
              </a:rPr>
              <a:t>re-sign.jar</a:t>
            </a:r>
            <a:r>
              <a:rPr lang="zh-CN" altLang="en-US" sz="2000" dirty="0">
                <a:latin typeface="华文楷体" panose="02010600040101010101" pitchFamily="2" charset="-122"/>
                <a:ea typeface="华文楷体" panose="02010600040101010101" pitchFamily="2" charset="-122"/>
              </a:rPr>
              <a:t>，将要重签名的应用拖入到打开的应用中</a:t>
            </a:r>
          </a:p>
          <a:p>
            <a:pPr marL="0" indent="0">
              <a:buNone/>
            </a:pP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基于</a:t>
            </a:r>
            <a:r>
              <a:rPr lang="en-US" altLang="zh-CN" dirty="0" err="1">
                <a:latin typeface="华文楷体" panose="02010600040101010101" pitchFamily="2" charset="-122"/>
                <a:ea typeface="华文楷体" panose="02010600040101010101" pitchFamily="2" charset="-122"/>
              </a:rPr>
              <a:t>APK</a:t>
            </a:r>
            <a:r>
              <a:rPr lang="zh-CN" altLang="en-US" dirty="0">
                <a:latin typeface="华文楷体" panose="02010600040101010101" pitchFamily="2" charset="-122"/>
                <a:ea typeface="华文楷体" panose="02010600040101010101" pitchFamily="2" charset="-122"/>
              </a:rPr>
              <a:t>包应用的</a:t>
            </a: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测试</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5013176"/>
            <a:ext cx="4343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158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038"/>
          <a:stretch/>
        </p:blipFill>
        <p:spPr bwMode="auto">
          <a:xfrm>
            <a:off x="683568" y="1700808"/>
            <a:ext cx="8229600" cy="123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报错</a:t>
            </a:r>
          </a:p>
        </p:txBody>
      </p:sp>
      <p:sp>
        <p:nvSpPr>
          <p:cNvPr id="5" name="TextBox 4"/>
          <p:cNvSpPr txBox="1"/>
          <p:nvPr/>
        </p:nvSpPr>
        <p:spPr>
          <a:xfrm>
            <a:off x="796436" y="3457738"/>
            <a:ext cx="9032148" cy="371512"/>
          </a:xfrm>
          <a:prstGeom prst="rect">
            <a:avLst/>
          </a:prstGeom>
          <a:noFill/>
        </p:spPr>
        <p:txBody>
          <a:bodyPr wrap="square" rtlCol="0">
            <a:spAutoFit/>
          </a:bodyPr>
          <a:lstStyle/>
          <a:p>
            <a:pPr marL="742950" lvl="1" indent="-285750">
              <a:lnSpc>
                <a:spcPct val="90000"/>
              </a:lnSpc>
              <a:spcBef>
                <a:spcPct val="20000"/>
              </a:spcBef>
              <a:buFont typeface="Arial" pitchFamily="34" charset="0"/>
              <a:buChar char="–"/>
            </a:pPr>
            <a:r>
              <a:rPr lang="zh-CN" altLang="en-US" sz="2000" dirty="0">
                <a:latin typeface="华文楷体" panose="02010600040101010101" pitchFamily="2" charset="-122"/>
                <a:ea typeface="华文楷体" panose="02010600040101010101" pitchFamily="2" charset="-122"/>
              </a:rPr>
              <a:t>解决办法：下载</a:t>
            </a:r>
            <a:r>
              <a:rPr lang="en-US" altLang="zh-CN" sz="2000" dirty="0">
                <a:latin typeface="华文楷体" panose="02010600040101010101" pitchFamily="2" charset="-122"/>
                <a:ea typeface="华文楷体" panose="02010600040101010101" pitchFamily="2" charset="-122"/>
              </a:rPr>
              <a:t>zipalign.exe</a:t>
            </a:r>
            <a:r>
              <a:rPr lang="zh-CN" altLang="en-US" sz="2000" dirty="0">
                <a:latin typeface="华文楷体" panose="02010600040101010101" pitchFamily="2" charset="-122"/>
                <a:ea typeface="华文楷体" panose="02010600040101010101" pitchFamily="2" charset="-122"/>
              </a:rPr>
              <a:t>置于</a:t>
            </a:r>
            <a:r>
              <a:rPr lang="en-US" altLang="zh-CN" sz="2000" dirty="0">
                <a:latin typeface="华文楷体" panose="02010600040101010101" pitchFamily="2" charset="-122"/>
                <a:ea typeface="华文楷体" panose="02010600040101010101" pitchFamily="2" charset="-122"/>
              </a:rPr>
              <a:t>SDK\tools\</a:t>
            </a:r>
            <a:r>
              <a:rPr lang="zh-CN" altLang="en-US" sz="2000" dirty="0">
                <a:latin typeface="华文楷体" panose="02010600040101010101" pitchFamily="2" charset="-122"/>
                <a:ea typeface="华文楷体" panose="02010600040101010101" pitchFamily="2" charset="-122"/>
              </a:rPr>
              <a:t>目录下</a:t>
            </a:r>
          </a:p>
        </p:txBody>
      </p:sp>
    </p:spTree>
    <p:extLst>
      <p:ext uri="{BB962C8B-B14F-4D97-AF65-F5344CB8AC3E}">
        <p14:creationId xmlns:p14="http://schemas.microsoft.com/office/powerpoint/2010/main" val="196492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48988"/>
            <a:ext cx="8229600" cy="4525963"/>
          </a:xfrm>
        </p:spPr>
        <p:txBody>
          <a:bodyPr>
            <a:normAutofit/>
          </a:bodyPr>
          <a:lstStyle/>
          <a:p>
            <a:r>
              <a:rPr lang="zh-CN" altLang="en-US" sz="2000" dirty="0">
                <a:latin typeface="华文楷体" panose="02010600040101010101" pitchFamily="2" charset="-122"/>
                <a:ea typeface="华文楷体" panose="02010600040101010101" pitchFamily="2" charset="-122"/>
              </a:rPr>
              <a:t>下载插件</a:t>
            </a:r>
            <a:r>
              <a:rPr lang="en-US" altLang="zh-CN" sz="2000" dirty="0">
                <a:latin typeface="华文楷体" panose="02010600040101010101" pitchFamily="2" charset="-122"/>
                <a:ea typeface="华文楷体" panose="02010600040101010101" pitchFamily="2" charset="-122"/>
              </a:rPr>
              <a:t>File-&gt;Settings-&gt;Plugins</a:t>
            </a:r>
            <a:r>
              <a:rPr lang="zh-CN" altLang="en-US" sz="2000" dirty="0">
                <a:latin typeface="华文楷体" panose="02010600040101010101" pitchFamily="2" charset="-122"/>
                <a:ea typeface="华文楷体" panose="02010600040101010101" pitchFamily="2" charset="-122"/>
              </a:rPr>
              <a:t>，搜索</a:t>
            </a:r>
            <a:r>
              <a:rPr lang="en-US" altLang="zh-CN" sz="2000" dirty="0" err="1">
                <a:latin typeface="华文楷体" panose="02010600040101010101" pitchFamily="2" charset="-122"/>
                <a:ea typeface="华文楷体" panose="02010600040101010101" pitchFamily="2" charset="-122"/>
              </a:rPr>
              <a:t>Robotium</a:t>
            </a:r>
            <a:r>
              <a:rPr lang="en-US" altLang="zh-CN" sz="2000" dirty="0">
                <a:latin typeface="华文楷体" panose="02010600040101010101" pitchFamily="2" charset="-122"/>
                <a:ea typeface="华文楷体" panose="02010600040101010101" pitchFamily="2" charset="-122"/>
              </a:rPr>
              <a:t> Recorder</a:t>
            </a:r>
            <a:r>
              <a:rPr lang="zh-CN" altLang="en-US" sz="2000" dirty="0">
                <a:latin typeface="华文楷体" panose="02010600040101010101" pitchFamily="2" charset="-122"/>
                <a:ea typeface="华文楷体" panose="02010600040101010101" pitchFamily="2" charset="-122"/>
              </a:rPr>
              <a:t>插件，进行安装</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更多：</a:t>
            </a:r>
            <a:r>
              <a:rPr lang="en-US" altLang="zh-CN" sz="2000" dirty="0">
                <a:latin typeface="华文楷体" panose="02010600040101010101" pitchFamily="2" charset="-122"/>
                <a:ea typeface="华文楷体" panose="02010600040101010101" pitchFamily="2" charset="-122"/>
              </a:rPr>
              <a:t>http://robotium.com/pages/installation-android-studio</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zh-CN" altLang="en-US" dirty="0" smtClean="0">
                <a:latin typeface="华文楷体" panose="02010600040101010101" pitchFamily="2" charset="-122"/>
                <a:ea typeface="华文楷体" panose="02010600040101010101" pitchFamily="2" charset="-122"/>
              </a:rPr>
              <a:t>安装</a:t>
            </a:r>
            <a:endParaRPr lang="zh-CN" altLang="en-US" dirty="0">
              <a:latin typeface="华文楷体" panose="02010600040101010101" pitchFamily="2" charset="-122"/>
              <a:ea typeface="华文楷体" panose="02010600040101010101"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12976"/>
            <a:ext cx="4430775" cy="286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62" y="3091351"/>
            <a:ext cx="5409787" cy="310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1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latin typeface="华文楷体" panose="02010600040101010101" pitchFamily="2" charset="-122"/>
                <a:ea typeface="华文楷体" panose="02010600040101010101" pitchFamily="2" charset="-122"/>
              </a:rPr>
              <a:t>用户文档：</a:t>
            </a:r>
            <a:r>
              <a:rPr lang="en-US" altLang="zh-CN" sz="2000" dirty="0">
                <a:latin typeface="华文楷体" panose="02010600040101010101" pitchFamily="2" charset="-122"/>
                <a:ea typeface="华文楷体" panose="02010600040101010101" pitchFamily="2" charset="-122"/>
                <a:hlinkClick r:id="rId2"/>
              </a:rPr>
              <a:t>http://robotium.com/pages/user-guide-android-studio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Use sleeps </a:t>
            </a:r>
            <a:r>
              <a:rPr lang="zh-CN" altLang="en-US" sz="2000" dirty="0">
                <a:latin typeface="华文楷体" panose="02010600040101010101" pitchFamily="2" charset="-122"/>
                <a:ea typeface="华文楷体" panose="02010600040101010101" pitchFamily="2" charset="-122"/>
              </a:rPr>
              <a:t>：如果想要测试用例在回放时也同样使用录制时的相同速度，需要选择此项</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Keep app data</a:t>
            </a:r>
            <a:r>
              <a:rPr lang="zh-CN" altLang="en-US" sz="2000" dirty="0">
                <a:latin typeface="华文楷体" panose="02010600040101010101" pitchFamily="2" charset="-122"/>
                <a:ea typeface="华文楷体" panose="02010600040101010101" pitchFamily="2" charset="-122"/>
              </a:rPr>
              <a:t>：是否保留应用程序的数据相关信息</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Identify class over string </a:t>
            </a:r>
            <a:r>
              <a:rPr lang="zh-CN" altLang="en-US" sz="2000" dirty="0">
                <a:latin typeface="华文楷体" panose="02010600040101010101" pitchFamily="2" charset="-122"/>
                <a:ea typeface="华文楷体" panose="02010600040101010101" pitchFamily="2" charset="-122"/>
              </a:rPr>
              <a:t>：默认的视图标识符是资源</a:t>
            </a:r>
            <a:r>
              <a:rPr lang="en-US" altLang="zh-CN" sz="2000" dirty="0">
                <a:latin typeface="华文楷体" panose="02010600040101010101" pitchFamily="2" charset="-122"/>
                <a:ea typeface="华文楷体" panose="02010600040101010101" pitchFamily="2" charset="-122"/>
              </a:rPr>
              <a:t>ID</a:t>
            </a:r>
            <a:r>
              <a:rPr lang="zh-CN" altLang="en-US" sz="2000" dirty="0">
                <a:latin typeface="华文楷体" panose="02010600040101010101" pitchFamily="2" charset="-122"/>
                <a:ea typeface="华文楷体" panose="02010600040101010101" pitchFamily="2" charset="-122"/>
              </a:rPr>
              <a:t>，如果资源</a:t>
            </a:r>
            <a:r>
              <a:rPr lang="en-US" altLang="zh-CN" sz="2000" dirty="0">
                <a:latin typeface="华文楷体" panose="02010600040101010101" pitchFamily="2" charset="-122"/>
                <a:ea typeface="华文楷体" panose="02010600040101010101" pitchFamily="2" charset="-122"/>
              </a:rPr>
              <a:t>ID</a:t>
            </a:r>
            <a:r>
              <a:rPr lang="zh-CN" altLang="en-US" sz="2000" dirty="0">
                <a:latin typeface="华文楷体" panose="02010600040101010101" pitchFamily="2" charset="-122"/>
                <a:ea typeface="华文楷体" panose="02010600040101010101" pitchFamily="2" charset="-122"/>
              </a:rPr>
              <a:t>丢失，可以使用字符串标识符</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Click and drag coordinates</a:t>
            </a:r>
            <a:r>
              <a:rPr lang="zh-CN" altLang="en-US" sz="2000" dirty="0">
                <a:latin typeface="华文楷体" panose="02010600040101010101" pitchFamily="2" charset="-122"/>
                <a:ea typeface="华文楷体" panose="02010600040101010101" pitchFamily="2" charset="-122"/>
              </a:rPr>
              <a:t>：记录用户在手机屏幕上点击和拖动坐标的操作。</a:t>
            </a: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Settings</a:t>
            </a:r>
            <a:endParaRPr lang="zh-CN" altLang="en-US"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25694"/>
            <a:ext cx="4144144" cy="266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27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zh-CN" altLang="en-US" dirty="0" smtClean="0">
                <a:latin typeface="华文楷体" panose="02010600040101010101" pitchFamily="2" charset="-122"/>
                <a:ea typeface="华文楷体" panose="02010600040101010101" pitchFamily="2" charset="-122"/>
              </a:rPr>
              <a:t>录制回放脚本</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49224"/>
            <a:ext cx="5047878" cy="417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301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latin typeface="华文楷体" panose="02010600040101010101" pitchFamily="2" charset="-122"/>
                <a:ea typeface="华文楷体" panose="02010600040101010101" pitchFamily="2" charset="-122"/>
              </a:rPr>
              <a:t>在方法输入</a:t>
            </a:r>
            <a:r>
              <a:rPr lang="en-US" altLang="zh-CN" sz="2000" dirty="0">
                <a:latin typeface="华文楷体" panose="02010600040101010101" pitchFamily="2" charset="-122"/>
                <a:ea typeface="华文楷体" panose="02010600040101010101" pitchFamily="2" charset="-122"/>
              </a:rPr>
              <a:t>@Test</a:t>
            </a:r>
            <a:r>
              <a:rPr lang="zh-CN" altLang="en-US" sz="2000" dirty="0">
                <a:latin typeface="华文楷体" panose="02010600040101010101" pitchFamily="2" charset="-122"/>
                <a:ea typeface="华文楷体" panose="02010600040101010101" pitchFamily="2" charset="-122"/>
              </a:rPr>
              <a:t>，导入</a:t>
            </a:r>
            <a:r>
              <a:rPr lang="en-US" altLang="zh-CN" sz="2000" dirty="0">
                <a:latin typeface="华文楷体" panose="02010600040101010101" pitchFamily="2" charset="-122"/>
                <a:ea typeface="华文楷体" panose="02010600040101010101" pitchFamily="2" charset="-122"/>
              </a:rPr>
              <a:t>Junit4</a:t>
            </a:r>
            <a:r>
              <a:rPr lang="zh-CN" altLang="en-US" sz="2000" dirty="0">
                <a:latin typeface="华文楷体" panose="02010600040101010101" pitchFamily="2" charset="-122"/>
                <a:ea typeface="华文楷体" panose="02010600040101010101" pitchFamily="2" charset="-122"/>
              </a:rPr>
              <a:t>的依赖</a:t>
            </a:r>
          </a:p>
        </p:txBody>
      </p:sp>
      <p:sp>
        <p:nvSpPr>
          <p:cNvPr id="2" name="标题 1"/>
          <p:cNvSpPr>
            <a:spLocks noGrp="1"/>
          </p:cNvSpPr>
          <p:nvPr>
            <p:ph type="title"/>
          </p:nvPr>
        </p:nvSpPr>
        <p:spPr/>
        <p:txBody>
          <a:bodyPr/>
          <a:lstStyle/>
          <a:p>
            <a:r>
              <a:rPr lang="zh-CN" altLang="en-US" dirty="0" smtClean="0"/>
              <a:t>转换为</a:t>
            </a:r>
            <a:r>
              <a:rPr lang="en-US" altLang="zh-CN" dirty="0" smtClean="0"/>
              <a:t>Junit4</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74" y="2262188"/>
            <a:ext cx="6885751" cy="318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820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常见错误</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484784"/>
            <a:ext cx="7560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10" y="4077072"/>
            <a:ext cx="45815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7421" y="3384873"/>
            <a:ext cx="1467068" cy="400110"/>
          </a:xfrm>
          <a:prstGeom prst="rect">
            <a:avLst/>
          </a:prstGeom>
          <a:noFill/>
        </p:spPr>
        <p:txBody>
          <a:bodyPr wrap="none" rtlCol="0">
            <a:spAutoFit/>
          </a:bodyPr>
          <a:lstStyle/>
          <a:p>
            <a:r>
              <a:rPr lang="zh-CN" altLang="en-US" sz="2000" dirty="0">
                <a:latin typeface="华文楷体" panose="02010600040101010101" pitchFamily="2" charset="-122"/>
                <a:ea typeface="华文楷体" panose="02010600040101010101" pitchFamily="2" charset="-122"/>
              </a:rPr>
              <a:t>解决办法：</a:t>
            </a:r>
          </a:p>
        </p:txBody>
      </p:sp>
    </p:spTree>
    <p:extLst>
      <p:ext uri="{BB962C8B-B14F-4D97-AF65-F5344CB8AC3E}">
        <p14:creationId xmlns:p14="http://schemas.microsoft.com/office/powerpoint/2010/main" val="4135609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8409" y="1052736"/>
            <a:ext cx="8229600" cy="4525963"/>
          </a:xfrm>
        </p:spPr>
        <p:txBody>
          <a:bodyPr>
            <a:normAutofit/>
          </a:bodyPr>
          <a:lstStyle/>
          <a:p>
            <a:r>
              <a:rPr lang="zh-CN" altLang="en-US" sz="2000" dirty="0">
                <a:latin typeface="华文楷体" panose="02010600040101010101" pitchFamily="2" charset="-122"/>
                <a:ea typeface="华文楷体" panose="02010600040101010101" pitchFamily="2" charset="-122"/>
              </a:rPr>
              <a:t>定位方式通过</a:t>
            </a:r>
            <a:r>
              <a:rPr lang="en-US" altLang="zh-CN" sz="2000" dirty="0">
                <a:latin typeface="华文楷体" panose="02010600040101010101" pitchFamily="2" charset="-122"/>
                <a:ea typeface="华文楷体" panose="02010600040101010101" pitchFamily="2" charset="-122"/>
              </a:rPr>
              <a:t>solo</a:t>
            </a:r>
            <a:r>
              <a:rPr lang="zh-CN" altLang="en-US" sz="2000" dirty="0">
                <a:latin typeface="华文楷体" panose="02010600040101010101" pitchFamily="2" charset="-122"/>
                <a:ea typeface="华文楷体" panose="02010600040101010101" pitchFamily="2" charset="-122"/>
              </a:rPr>
              <a:t>的</a:t>
            </a:r>
            <a:r>
              <a:rPr lang="en-US" altLang="zh-CN" sz="2000" dirty="0" err="1">
                <a:latin typeface="华文楷体" panose="02010600040101010101" pitchFamily="2" charset="-122"/>
                <a:ea typeface="华文楷体" panose="02010600040101010101" pitchFamily="2" charset="-122"/>
              </a:rPr>
              <a:t>getView</a:t>
            </a:r>
            <a:r>
              <a:rPr lang="zh-CN" altLang="en-US" sz="2000" dirty="0">
                <a:latin typeface="华文楷体" panose="02010600040101010101" pitchFamily="2" charset="-122"/>
                <a:ea typeface="华文楷体" panose="02010600040101010101" pitchFamily="2" charset="-122"/>
              </a:rPr>
              <a:t>来定位控件</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如：</a:t>
            </a:r>
            <a:r>
              <a:rPr lang="en-US" altLang="zh-CN" sz="2000" dirty="0" err="1">
                <a:latin typeface="华文楷体" panose="02010600040101010101" pitchFamily="2" charset="-122"/>
                <a:ea typeface="华文楷体" panose="02010600040101010101" pitchFamily="2" charset="-122"/>
              </a:rPr>
              <a:t>solo.enterText</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android.widget.EditText</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solo.getView</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contactNameEditText</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lhz</a:t>
            </a:r>
            <a:r>
              <a:rPr lang="en-US" altLang="zh-CN" sz="2000" dirty="0" smtClean="0">
                <a:latin typeface="华文楷体" panose="02010600040101010101" pitchFamily="2" charset="-122"/>
                <a:ea typeface="华文楷体" panose="02010600040101010101" pitchFamily="2" charset="-122"/>
              </a:rPr>
              <a:t>");</a:t>
            </a:r>
          </a:p>
          <a:p>
            <a:r>
              <a:rPr lang="zh-CN" altLang="en-US" sz="2000" dirty="0" smtClean="0">
                <a:solidFill>
                  <a:srgbClr val="FF0000"/>
                </a:solidFill>
                <a:latin typeface="华文楷体" panose="02010600040101010101" pitchFamily="2" charset="-122"/>
                <a:ea typeface="华文楷体" panose="02010600040101010101" pitchFamily="2" charset="-122"/>
              </a:rPr>
              <a:t>注意</a:t>
            </a:r>
            <a:r>
              <a:rPr lang="zh-CN" altLang="en-US" sz="2000" dirty="0" smtClean="0">
                <a:latin typeface="华文楷体" panose="02010600040101010101" pitchFamily="2" charset="-122"/>
                <a:ea typeface="华文楷体" panose="02010600040101010101" pitchFamily="2" charset="-122"/>
              </a:rPr>
              <a:t>：查看</a:t>
            </a:r>
            <a:r>
              <a:rPr lang="en-US" altLang="zh-CN" sz="2000" dirty="0" err="1" smtClean="0">
                <a:latin typeface="华文楷体" panose="02010600040101010101" pitchFamily="2" charset="-122"/>
                <a:ea typeface="华文楷体" panose="02010600040101010101" pitchFamily="2" charset="-122"/>
              </a:rPr>
              <a:t>getView</a:t>
            </a:r>
            <a:r>
              <a:rPr lang="zh-CN" altLang="en-US" sz="2000" dirty="0">
                <a:latin typeface="华文楷体" panose="02010600040101010101" pitchFamily="2" charset="-122"/>
                <a:ea typeface="华文楷体" panose="02010600040101010101" pitchFamily="2" charset="-122"/>
              </a:rPr>
              <a:t>源代码，发现如果找不到这个控件就会断言失败，终止</a:t>
            </a:r>
            <a:r>
              <a:rPr lang="en-US" altLang="zh-CN" sz="2000" dirty="0">
                <a:latin typeface="华文楷体" panose="02010600040101010101" pitchFamily="2" charset="-122"/>
                <a:ea typeface="华文楷体" panose="02010600040101010101" pitchFamily="2" charset="-122"/>
              </a:rPr>
              <a:t>case</a:t>
            </a:r>
            <a:r>
              <a:rPr lang="zh-CN" altLang="en-US" sz="2000" dirty="0">
                <a:latin typeface="华文楷体" panose="02010600040101010101" pitchFamily="2" charset="-122"/>
                <a:ea typeface="华文楷体" panose="02010600040101010101" pitchFamily="2" charset="-122"/>
              </a:rPr>
              <a:t>运行。避免这个问题的产生，需要封装源代码</a:t>
            </a:r>
            <a:endParaRPr lang="en-US" altLang="zh-CN" sz="2000" dirty="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可以借助工具</a:t>
            </a:r>
            <a:r>
              <a:rPr lang="en-US" altLang="zh-CN" sz="2000" dirty="0" err="1" smtClean="0">
                <a:latin typeface="华文楷体" panose="02010600040101010101" pitchFamily="2" charset="-122"/>
                <a:ea typeface="华文楷体" panose="02010600040101010101" pitchFamily="2" charset="-122"/>
              </a:rPr>
              <a:t>uiautomatorviewer</a:t>
            </a:r>
            <a:r>
              <a:rPr lang="zh-CN" altLang="en-US" sz="2000" dirty="0" smtClean="0">
                <a:latin typeface="华文楷体" panose="02010600040101010101" pitchFamily="2" charset="-122"/>
                <a:ea typeface="华文楷体" panose="02010600040101010101" pitchFamily="2" charset="-122"/>
              </a:rPr>
              <a:t>，目录</a:t>
            </a:r>
            <a:r>
              <a:rPr lang="en-US" altLang="zh-CN" sz="2000" dirty="0" err="1">
                <a:latin typeface="华文楷体" panose="02010600040101010101" pitchFamily="2" charset="-122"/>
                <a:ea typeface="华文楷体" panose="02010600040101010101" pitchFamily="2" charset="-122"/>
              </a:rPr>
              <a:t>sdk</a:t>
            </a:r>
            <a:r>
              <a:rPr lang="en-US" altLang="zh-CN" sz="2000" dirty="0">
                <a:latin typeface="华文楷体" panose="02010600040101010101" pitchFamily="2" charset="-122"/>
                <a:ea typeface="华文楷体" panose="02010600040101010101" pitchFamily="2" charset="-122"/>
              </a:rPr>
              <a:t>\tools</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对于</a:t>
            </a:r>
            <a:r>
              <a:rPr lang="en-US" altLang="zh-CN" dirty="0" err="1" smtClean="0">
                <a:latin typeface="华文楷体" panose="02010600040101010101" pitchFamily="2" charset="-122"/>
                <a:ea typeface="华文楷体" panose="02010600040101010101" pitchFamily="2" charset="-122"/>
              </a:rPr>
              <a:t>APK</a:t>
            </a:r>
            <a:r>
              <a:rPr lang="zh-CN" altLang="en-US" dirty="0" smtClean="0">
                <a:latin typeface="华文楷体" panose="02010600040101010101" pitchFamily="2" charset="-122"/>
                <a:ea typeface="华文楷体" panose="02010600040101010101" pitchFamily="2" charset="-122"/>
              </a:rPr>
              <a:t>的测试</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48824"/>
            <a:ext cx="7558261" cy="35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22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Robotium</a:t>
            </a:r>
            <a:r>
              <a:rPr lang="zh-CN" altLang="en-US" dirty="0"/>
              <a:t>提供的类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26479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31840" y="1412776"/>
            <a:ext cx="5328592" cy="4262705"/>
          </a:xfrm>
          <a:prstGeom prst="rect">
            <a:avLst/>
          </a:prstGeom>
        </p:spPr>
        <p:txBody>
          <a:bodyPr wrap="square">
            <a:spAutoFit/>
          </a:bodyPr>
          <a:lstStyle/>
          <a:p>
            <a:pPr marL="742950" lvl="1" indent="-285750">
              <a:spcBef>
                <a:spcPts val="600"/>
              </a:spcBef>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By</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元素的选择</a:t>
            </a:r>
            <a:r>
              <a:rPr lang="zh-CN" altLang="en-US" dirty="0" smtClean="0">
                <a:latin typeface="华文楷体" panose="02010600040101010101" pitchFamily="2" charset="-122"/>
                <a:ea typeface="华文楷体" panose="02010600040101010101" pitchFamily="2" charset="-122"/>
              </a:rPr>
              <a:t>器</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Condition</a:t>
            </a:r>
            <a:r>
              <a:rPr lang="zh-CN" altLang="en-US" dirty="0">
                <a:latin typeface="华文楷体" panose="02010600040101010101" pitchFamily="2" charset="-122"/>
                <a:ea typeface="华文楷体" panose="02010600040101010101" pitchFamily="2" charset="-122"/>
              </a:rPr>
              <a:t>：接口类，用于</a:t>
            </a:r>
            <a:r>
              <a:rPr lang="zh-CN" altLang="en-US" dirty="0" smtClean="0">
                <a:latin typeface="华文楷体" panose="02010600040101010101" pitchFamily="2" charset="-122"/>
                <a:ea typeface="华文楷体" panose="02010600040101010101" pitchFamily="2" charset="-122"/>
              </a:rPr>
              <a:t>等待</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RobotiumUtils</a:t>
            </a:r>
            <a:r>
              <a:rPr lang="zh-CN" altLang="en-US" dirty="0">
                <a:latin typeface="华文楷体" panose="02010600040101010101" pitchFamily="2" charset="-122"/>
                <a:ea typeface="华文楷体" panose="02010600040101010101" pitchFamily="2" charset="-122"/>
              </a:rPr>
              <a:t>：工具</a:t>
            </a:r>
            <a:r>
              <a:rPr lang="zh-CN" altLang="en-US" dirty="0" smtClean="0">
                <a:latin typeface="华文楷体" panose="02010600040101010101" pitchFamily="2" charset="-122"/>
                <a:ea typeface="华文楷体" panose="02010600040101010101" pitchFamily="2" charset="-122"/>
              </a:rPr>
              <a:t>类</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Solo.Config</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配置</a:t>
            </a:r>
            <a:r>
              <a:rPr lang="zh-CN" altLang="en-US" dirty="0" smtClean="0">
                <a:latin typeface="华文楷体" panose="02010600040101010101" pitchFamily="2" charset="-122"/>
                <a:ea typeface="华文楷体" panose="02010600040101010101" pitchFamily="2" charset="-122"/>
              </a:rPr>
              <a:t>类</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SystemUtils</a:t>
            </a:r>
            <a:r>
              <a:rPr lang="zh-CN" altLang="en-US" dirty="0">
                <a:latin typeface="华文楷体" panose="02010600040101010101" pitchFamily="2" charset="-122"/>
                <a:ea typeface="华文楷体" panose="02010600040101010101" pitchFamily="2" charset="-122"/>
              </a:rPr>
              <a:t>：系统级工具</a:t>
            </a:r>
            <a:r>
              <a:rPr lang="zh-CN" altLang="en-US" dirty="0" smtClean="0">
                <a:latin typeface="华文楷体" panose="02010600040101010101" pitchFamily="2" charset="-122"/>
                <a:ea typeface="华文楷体" panose="02010600040101010101" pitchFamily="2" charset="-122"/>
              </a:rPr>
              <a:t>类</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TimeOut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配置类</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WebElement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元素的抽象</a:t>
            </a:r>
            <a:r>
              <a:rPr lang="zh-CN" altLang="en-US" dirty="0" smtClean="0">
                <a:latin typeface="华文楷体" panose="02010600040101010101" pitchFamily="2" charset="-122"/>
                <a:ea typeface="华文楷体" panose="02010600040101010101" pitchFamily="2" charset="-122"/>
              </a:rPr>
              <a:t>类</a:t>
            </a:r>
            <a:endParaRPr lang="en-US" altLang="zh-CN" dirty="0" smtClean="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Getter</a:t>
            </a:r>
            <a:r>
              <a:rPr lang="zh-CN" altLang="en-US" dirty="0">
                <a:latin typeface="华文楷体" panose="02010600040101010101" pitchFamily="2" charset="-122"/>
                <a:ea typeface="华文楷体" panose="02010600040101010101" pitchFamily="2" charset="-122"/>
              </a:rPr>
              <a:t>：提供控件获取相关</a:t>
            </a:r>
            <a:r>
              <a:rPr lang="en-US" altLang="zh-CN" dirty="0" smtClean="0">
                <a:latin typeface="华文楷体" panose="02010600040101010101" pitchFamily="2" charset="-122"/>
                <a:ea typeface="华文楷体" panose="02010600040101010101" pitchFamily="2" charset="-122"/>
              </a:rPr>
              <a:t>API</a:t>
            </a: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ActivityUtils</a:t>
            </a:r>
            <a:r>
              <a:rPr lang="zh-CN" altLang="en-US" dirty="0">
                <a:latin typeface="华文楷体" panose="02010600040101010101" pitchFamily="2" charset="-122"/>
                <a:ea typeface="华文楷体" panose="02010600040101010101" pitchFamily="2" charset="-122"/>
              </a:rPr>
              <a:t>：提供</a:t>
            </a:r>
            <a:r>
              <a:rPr lang="en-US" altLang="zh-CN" dirty="0">
                <a:latin typeface="华文楷体" panose="02010600040101010101" pitchFamily="2" charset="-122"/>
                <a:ea typeface="华文楷体" panose="02010600040101010101" pitchFamily="2" charset="-122"/>
              </a:rPr>
              <a:t>Activity</a:t>
            </a:r>
            <a:r>
              <a:rPr lang="zh-CN" altLang="en-US" dirty="0" smtClean="0">
                <a:latin typeface="华文楷体" panose="02010600040101010101" pitchFamily="2" charset="-122"/>
                <a:ea typeface="华文楷体" panose="02010600040101010101" pitchFamily="2" charset="-122"/>
              </a:rPr>
              <a:t>相关</a:t>
            </a:r>
            <a:endParaRPr lang="en-US" altLang="zh-CN" dirty="0">
              <a:latin typeface="华文楷体" panose="02010600040101010101" pitchFamily="2" charset="-122"/>
              <a:ea typeface="华文楷体" panose="02010600040101010101" pitchFamily="2" charset="-122"/>
            </a:endParaRPr>
          </a:p>
          <a:p>
            <a:pPr marL="742950" lvl="1" indent="-285750">
              <a:spcBef>
                <a:spcPts val="600"/>
              </a:spcBef>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Asserter</a:t>
            </a:r>
            <a:r>
              <a:rPr lang="zh-CN" altLang="en-US" dirty="0">
                <a:latin typeface="华文楷体" panose="02010600040101010101" pitchFamily="2" charset="-122"/>
                <a:ea typeface="华文楷体" panose="02010600040101010101" pitchFamily="2" charset="-122"/>
              </a:rPr>
              <a:t>：提供断言相关</a:t>
            </a:r>
            <a:r>
              <a:rPr lang="zh-CN" altLang="en-US" dirty="0" smtClean="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Clicker</a:t>
            </a:r>
            <a:r>
              <a:rPr lang="zh-CN" altLang="en-US" dirty="0">
                <a:latin typeface="华文楷体" panose="02010600040101010101" pitchFamily="2" charset="-122"/>
                <a:ea typeface="华文楷体" panose="02010600040101010101" pitchFamily="2" charset="-122"/>
              </a:rPr>
              <a:t>：提供模拟点击相关的</a:t>
            </a:r>
            <a:r>
              <a:rPr lang="en-US" altLang="zh-CN" dirty="0" smtClean="0">
                <a:latin typeface="华文楷体" panose="02010600040101010101" pitchFamily="2" charset="-122"/>
                <a:ea typeface="华文楷体" panose="02010600040101010101" pitchFamily="2" charset="-122"/>
              </a:rPr>
              <a:t>API</a:t>
            </a:r>
          </a:p>
          <a:p>
            <a:pPr marL="742950" lvl="1" indent="-285750">
              <a:spcBef>
                <a:spcPts val="600"/>
              </a:spcBef>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ScreenshotTaker</a:t>
            </a:r>
            <a:r>
              <a:rPr lang="zh-CN" altLang="en-US" dirty="0">
                <a:latin typeface="华文楷体" panose="02010600040101010101" pitchFamily="2" charset="-122"/>
                <a:ea typeface="华文楷体" panose="02010600040101010101" pitchFamily="2" charset="-122"/>
              </a:rPr>
              <a:t>：提供截图相关的</a:t>
            </a:r>
            <a:r>
              <a:rPr lang="en-US" altLang="zh-CN" dirty="0" smtClean="0">
                <a:latin typeface="华文楷体" panose="02010600040101010101" pitchFamily="2" charset="-122"/>
                <a:ea typeface="华文楷体" panose="02010600040101010101" pitchFamily="2" charset="-122"/>
              </a:rPr>
              <a:t>API</a:t>
            </a:r>
          </a:p>
        </p:txBody>
      </p:sp>
    </p:spTree>
    <p:extLst>
      <p:ext uri="{BB962C8B-B14F-4D97-AF65-F5344CB8AC3E}">
        <p14:creationId xmlns:p14="http://schemas.microsoft.com/office/powerpoint/2010/main" val="1399926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124744"/>
            <a:ext cx="8229600" cy="4525963"/>
          </a:xfrm>
        </p:spPr>
        <p:txBody>
          <a:bodyPr>
            <a:normAutofit/>
          </a:bodyPr>
          <a:lstStyle/>
          <a:p>
            <a:pPr marL="0" indent="0">
              <a:buNone/>
            </a:pPr>
            <a:r>
              <a:rPr lang="en-US" altLang="zh-CN" sz="2400" dirty="0" smtClean="0"/>
              <a:t>1.</a:t>
            </a:r>
            <a:r>
              <a:rPr lang="zh-CN" altLang="en-US" sz="2400" dirty="0" smtClean="0"/>
              <a:t>测试类需要继承</a:t>
            </a:r>
            <a:r>
              <a:rPr lang="en-US" altLang="zh-CN" sz="2400" dirty="0" smtClean="0"/>
              <a:t>ActivityInstrumentationTestCase2</a:t>
            </a:r>
          </a:p>
          <a:p>
            <a:pPr marL="0" indent="0">
              <a:buNone/>
            </a:pPr>
            <a:r>
              <a:rPr lang="en-US" altLang="zh-CN" sz="2400" dirty="0" smtClean="0"/>
              <a:t>2.</a:t>
            </a:r>
            <a:r>
              <a:rPr lang="zh-CN" altLang="en-US" sz="2400" dirty="0" smtClean="0"/>
              <a:t>使用反射机制获取入口</a:t>
            </a:r>
            <a:r>
              <a:rPr lang="en-US" altLang="zh-CN" sz="2400" dirty="0" smtClean="0"/>
              <a:t>Activity</a:t>
            </a:r>
            <a:r>
              <a:rPr lang="zh-CN" altLang="en-US" sz="2400" dirty="0" smtClean="0"/>
              <a:t>。</a:t>
            </a:r>
            <a:endParaRPr lang="en-US" altLang="zh-CN" sz="2400" dirty="0" smtClean="0"/>
          </a:p>
          <a:p>
            <a:pPr marL="0" indent="0">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53" y="2204864"/>
            <a:ext cx="7951787"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785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提取控件</a:t>
            </a:r>
            <a:r>
              <a:rPr lang="en-US" altLang="zh-CN" dirty="0" smtClean="0"/>
              <a:t>ID</a:t>
            </a:r>
            <a:r>
              <a:rPr lang="zh-CN" altLang="en-US" dirty="0" smtClean="0"/>
              <a:t>类 </a:t>
            </a:r>
            <a:r>
              <a:rPr lang="en-US" altLang="zh-CN" dirty="0" err="1"/>
              <a:t>ElementsLoginActivity</a:t>
            </a:r>
            <a:endParaRPr lang="en-US" altLang="zh-CN" dirty="0" smtClean="0"/>
          </a:p>
          <a:p>
            <a:r>
              <a:rPr lang="zh-CN" altLang="en-US" dirty="0" smtClean="0"/>
              <a:t>操作统一入口类</a:t>
            </a:r>
            <a:r>
              <a:rPr lang="en-US" altLang="zh-CN" dirty="0" err="1"/>
              <a:t>BasicTestCase</a:t>
            </a:r>
            <a:endParaRPr lang="zh-CN" altLang="en-US" dirty="0"/>
          </a:p>
        </p:txBody>
      </p:sp>
      <p:sp>
        <p:nvSpPr>
          <p:cNvPr id="3" name="标题 2"/>
          <p:cNvSpPr>
            <a:spLocks noGrp="1"/>
          </p:cNvSpPr>
          <p:nvPr>
            <p:ph type="title"/>
          </p:nvPr>
        </p:nvSpPr>
        <p:spPr/>
        <p:txBody>
          <a:bodyPr/>
          <a:lstStyle/>
          <a:p>
            <a:r>
              <a:rPr lang="zh-CN" altLang="en-US" dirty="0" smtClean="0"/>
              <a:t>完善测试框架</a:t>
            </a:r>
            <a:endParaRPr lang="zh-CN" altLang="en-US" dirty="0"/>
          </a:p>
        </p:txBody>
      </p:sp>
    </p:spTree>
    <p:extLst>
      <p:ext uri="{BB962C8B-B14F-4D97-AF65-F5344CB8AC3E}">
        <p14:creationId xmlns:p14="http://schemas.microsoft.com/office/powerpoint/2010/main" val="1114570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是什么</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第一个</a:t>
            </a:r>
            <a:r>
              <a:rPr lang="en-US" altLang="zh-CN" dirty="0" err="1">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实例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使用</a:t>
            </a:r>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对项目实施测试</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latin typeface="华文楷体" panose="02010600040101010101" pitchFamily="2" charset="-122"/>
                <a:ea typeface="华文楷体" panose="02010600040101010101" pitchFamily="2" charset="-122"/>
              </a:rPr>
              <a:t>测试脚本的批量运行</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持续集成</a:t>
            </a: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85147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4525963"/>
          </a:xfrm>
        </p:spPr>
        <p:txBody>
          <a:bodyPr/>
          <a:lstStyle/>
          <a:p>
            <a:r>
              <a:rPr lang="zh-CN" altLang="en-US" dirty="0" smtClean="0"/>
              <a:t>需要根据不同测试的情况选择不同的测试策略，选择不同优先级别的测试用例来执行。</a:t>
            </a:r>
            <a:endParaRPr lang="zh-CN" altLang="en-US" dirty="0"/>
          </a:p>
        </p:txBody>
      </p:sp>
      <p:sp>
        <p:nvSpPr>
          <p:cNvPr id="2" name="标题 1"/>
          <p:cNvSpPr>
            <a:spLocks noGrp="1"/>
          </p:cNvSpPr>
          <p:nvPr>
            <p:ph type="title"/>
          </p:nvPr>
        </p:nvSpPr>
        <p:spPr/>
        <p:txBody>
          <a:bodyPr/>
          <a:lstStyle/>
          <a:p>
            <a:r>
              <a:rPr lang="zh-CN" altLang="en-US" dirty="0" smtClean="0"/>
              <a:t>测试用例脚本的批量运行</a:t>
            </a: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04"/>
          <a:stretch/>
        </p:blipFill>
        <p:spPr bwMode="auto">
          <a:xfrm>
            <a:off x="1619672" y="2564904"/>
            <a:ext cx="5934075" cy="16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75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是什么</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第一个</a:t>
            </a:r>
            <a:r>
              <a:rPr lang="en-US" altLang="zh-CN" dirty="0" err="1">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实例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使用</a:t>
            </a:r>
            <a:r>
              <a:rPr lang="en-US" altLang="zh-CN" dirty="0" err="1" smtClean="0">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对项目实施测试</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测试脚本的批量运行</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latin typeface="华文楷体" panose="02010600040101010101" pitchFamily="2" charset="-122"/>
                <a:ea typeface="华文楷体" panose="02010600040101010101" pitchFamily="2" charset="-122"/>
              </a:rPr>
              <a:t>持续集成</a:t>
            </a:r>
            <a:endParaRPr lang="en-US" altLang="zh-CN" dirty="0" smtClean="0">
              <a:solidFill>
                <a:srgbClr val="FF0000"/>
              </a:solidFill>
              <a:latin typeface="华文楷体" panose="02010600040101010101" pitchFamily="2" charset="-122"/>
              <a:ea typeface="华文楷体" panose="02010600040101010101" pitchFamily="2" charset="-122"/>
            </a:endParaRPr>
          </a:p>
          <a:p>
            <a:pPr marL="0" indent="0">
              <a:buNone/>
            </a:pPr>
            <a:endParaRPr lang="en-US" altLang="zh-CN" dirty="0" smtClean="0"/>
          </a:p>
          <a:p>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854982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525963"/>
          </a:xfrm>
        </p:spPr>
        <p:txBody>
          <a:bodyPr>
            <a:normAutofit fontScale="92500" lnSpcReduction="20000"/>
          </a:bodyPr>
          <a:lstStyle/>
          <a:p>
            <a:r>
              <a:rPr lang="zh-CN" altLang="en-US" sz="2000" dirty="0">
                <a:latin typeface="华文楷体" panose="02010600040101010101" pitchFamily="2" charset="-122"/>
                <a:ea typeface="华文楷体" panose="02010600040101010101" pitchFamily="2" charset="-122"/>
              </a:rPr>
              <a:t>持续</a:t>
            </a:r>
            <a:r>
              <a:rPr lang="zh-CN" altLang="en-US" sz="2000" dirty="0" smtClean="0">
                <a:latin typeface="华文楷体" panose="02010600040101010101" pitchFamily="2" charset="-122"/>
                <a:ea typeface="华文楷体" panose="02010600040101010101" pitchFamily="2" charset="-122"/>
              </a:rPr>
              <a:t>集成（</a:t>
            </a:r>
            <a:r>
              <a:rPr lang="en-US" altLang="zh-CN" sz="2000" dirty="0" smtClean="0">
                <a:latin typeface="华文楷体" panose="02010600040101010101" pitchFamily="2" charset="-122"/>
                <a:ea typeface="华文楷体" panose="02010600040101010101" pitchFamily="2" charset="-122"/>
              </a:rPr>
              <a:t>Continuous integration</a:t>
            </a:r>
            <a:r>
              <a:rPr lang="zh-CN" altLang="en-US" sz="2000" dirty="0" smtClean="0">
                <a:latin typeface="华文楷体" panose="02010600040101010101" pitchFamily="2" charset="-122"/>
                <a:ea typeface="华文楷体" panose="02010600040101010101" pitchFamily="2" charset="-122"/>
              </a:rPr>
              <a:t>）是</a:t>
            </a:r>
            <a:r>
              <a:rPr lang="zh-CN" altLang="en-US" sz="2000" dirty="0">
                <a:latin typeface="华文楷体" panose="02010600040101010101" pitchFamily="2" charset="-122"/>
                <a:ea typeface="华文楷体" panose="02010600040101010101" pitchFamily="2" charset="-122"/>
              </a:rPr>
              <a:t>一种软件开发实践</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对于提高软件开发效率并保障软件开发</a:t>
            </a:r>
            <a:r>
              <a:rPr lang="zh-CN" altLang="en-US" sz="2100" dirty="0">
                <a:latin typeface="华文楷体" panose="02010600040101010101" pitchFamily="2" charset="-122"/>
                <a:ea typeface="华文楷体" panose="02010600040101010101" pitchFamily="2" charset="-122"/>
              </a:rPr>
              <a:t>质量提供了理论基础。</a:t>
            </a:r>
            <a:endParaRPr lang="en-US" altLang="zh-CN" sz="2100" dirty="0">
              <a:latin typeface="华文楷体" panose="02010600040101010101" pitchFamily="2" charset="-122"/>
              <a:ea typeface="华文楷体" panose="02010600040101010101" pitchFamily="2" charset="-122"/>
            </a:endParaRPr>
          </a:p>
          <a:p>
            <a:r>
              <a:rPr lang="zh-CN" altLang="en-US" sz="2100" dirty="0">
                <a:latin typeface="华文楷体" panose="02010600040101010101" pitchFamily="2" charset="-122"/>
                <a:ea typeface="华文楷体" panose="02010600040101010101" pitchFamily="2" charset="-122"/>
              </a:rPr>
              <a:t>即团队开发成员经常集成它们的工作，通过每个成员每天至少集成一次，也就意味着每天可能会发生多次集成。每次集成都通过自动化的构建（包括编译，发布，自动化测试）来验证，从而尽早地发现集成错误。而</a:t>
            </a:r>
            <a:r>
              <a:rPr lang="en-US" altLang="zh-CN" sz="2100" dirty="0">
                <a:latin typeface="华文楷体" panose="02010600040101010101" pitchFamily="2" charset="-122"/>
                <a:ea typeface="华文楷体" panose="02010600040101010101" pitchFamily="2" charset="-122"/>
              </a:rPr>
              <a:t>Jenkins</a:t>
            </a:r>
            <a:r>
              <a:rPr lang="zh-CN" altLang="en-US" sz="2100" dirty="0">
                <a:latin typeface="华文楷体" panose="02010600040101010101" pitchFamily="2" charset="-122"/>
                <a:ea typeface="华文楷体" panose="02010600040101010101" pitchFamily="2" charset="-122"/>
              </a:rPr>
              <a:t>就是基于</a:t>
            </a:r>
            <a:r>
              <a:rPr lang="en-US" altLang="zh-CN" sz="2100" dirty="0">
                <a:latin typeface="华文楷体" panose="02010600040101010101" pitchFamily="2" charset="-122"/>
                <a:ea typeface="华文楷体" panose="02010600040101010101" pitchFamily="2" charset="-122"/>
              </a:rPr>
              <a:t>Java</a:t>
            </a:r>
            <a:r>
              <a:rPr lang="zh-CN" altLang="en-US" sz="2100" dirty="0">
                <a:latin typeface="华文楷体" panose="02010600040101010101" pitchFamily="2" charset="-122"/>
                <a:ea typeface="华文楷体" panose="02010600040101010101" pitchFamily="2" charset="-122"/>
              </a:rPr>
              <a:t>开发的一种持续集成工具，用于监控持续重复的工作</a:t>
            </a:r>
            <a:r>
              <a:rPr lang="zh-CN" altLang="en-US" sz="2000" dirty="0" smtClean="0"/>
              <a:t>。</a:t>
            </a:r>
            <a:endParaRPr lang="en-US" altLang="zh-CN" sz="2000" dirty="0" smtClean="0"/>
          </a:p>
          <a:p>
            <a:r>
              <a:rPr lang="en-US" altLang="zh-CN" sz="2000" dirty="0" err="1" smtClean="0">
                <a:latin typeface="华文楷体" panose="02010600040101010101" pitchFamily="2" charset="-122"/>
                <a:ea typeface="华文楷体" panose="02010600040101010101" pitchFamily="2" charset="-122"/>
              </a:rPr>
              <a:t>Tomcat+Jenkins+Ant+Robotium</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http://tomcat.apache.org/</a:t>
            </a:r>
          </a:p>
          <a:p>
            <a:pPr lvl="1"/>
            <a:r>
              <a:rPr lang="en-US" altLang="zh-CN" sz="2000" dirty="0">
                <a:latin typeface="华文楷体" panose="02010600040101010101" pitchFamily="2" charset="-122"/>
                <a:ea typeface="华文楷体" panose="02010600040101010101" pitchFamily="2" charset="-122"/>
              </a:rPr>
              <a:t>https://jenkins.io/index.html  </a:t>
            </a:r>
            <a:r>
              <a:rPr lang="en-US" altLang="zh-CN" sz="2000" dirty="0" err="1">
                <a:latin typeface="华文楷体" panose="02010600040101010101" pitchFamily="2" charset="-122"/>
                <a:ea typeface="华文楷体" panose="02010600040101010101" pitchFamily="2" charset="-122"/>
              </a:rPr>
              <a:t>jenkins</a:t>
            </a:r>
            <a:r>
              <a:rPr lang="zh-CN" altLang="en-US"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war</a:t>
            </a:r>
            <a:r>
              <a:rPr lang="zh-CN" altLang="en-US" sz="2000" dirty="0">
                <a:latin typeface="华文楷体" panose="02010600040101010101" pitchFamily="2" charset="-122"/>
                <a:ea typeface="华文楷体" panose="02010600040101010101" pitchFamily="2" charset="-122"/>
              </a:rPr>
              <a:t>解压至</a:t>
            </a:r>
            <a:r>
              <a:rPr lang="en-US" altLang="zh-CN" sz="2000" dirty="0">
                <a:latin typeface="华文楷体" panose="02010600040101010101" pitchFamily="2" charset="-122"/>
                <a:ea typeface="华文楷体" panose="02010600040101010101" pitchFamily="2" charset="-122"/>
              </a:rPr>
              <a:t>tomcat</a:t>
            </a:r>
            <a:r>
              <a:rPr lang="zh-CN" altLang="en-US" sz="2000" dirty="0">
                <a:latin typeface="华文楷体" panose="02010600040101010101" pitchFamily="2" charset="-122"/>
                <a:ea typeface="华文楷体" panose="02010600040101010101" pitchFamily="2" charset="-122"/>
              </a:rPr>
              <a:t>的</a:t>
            </a:r>
            <a:r>
              <a:rPr lang="en-US" altLang="zh-CN" sz="2000" dirty="0" err="1">
                <a:latin typeface="华文楷体" panose="02010600040101010101" pitchFamily="2" charset="-122"/>
                <a:ea typeface="华文楷体" panose="02010600040101010101" pitchFamily="2" charset="-122"/>
              </a:rPr>
              <a:t>webapps</a:t>
            </a:r>
            <a:r>
              <a:rPr lang="zh-CN" altLang="en-US" sz="2000" dirty="0">
                <a:latin typeface="华文楷体" panose="02010600040101010101" pitchFamily="2" charset="-122"/>
                <a:ea typeface="华文楷体" panose="02010600040101010101" pitchFamily="2" charset="-122"/>
              </a:rPr>
              <a:t>目录下</a:t>
            </a:r>
            <a:endParaRPr lang="en-US" altLang="zh-CN" sz="2000" dirty="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http://ant.apache.org/ </a:t>
            </a:r>
            <a:r>
              <a:rPr lang="zh-CN" altLang="en-US" sz="2000" dirty="0">
                <a:latin typeface="华文楷体" panose="02010600040101010101" pitchFamily="2" charset="-122"/>
                <a:ea typeface="华文楷体" panose="02010600040101010101" pitchFamily="2" charset="-122"/>
              </a:rPr>
              <a:t>解压并配置环境变量</a:t>
            </a:r>
            <a:endParaRPr lang="en-US" altLang="zh-CN" sz="2000" dirty="0">
              <a:latin typeface="华文楷体" panose="02010600040101010101" pitchFamily="2" charset="-122"/>
              <a:ea typeface="华文楷体" panose="02010600040101010101" pitchFamily="2" charset="-122"/>
            </a:endParaRPr>
          </a:p>
          <a:p>
            <a:pPr lvl="1"/>
            <a:r>
              <a:rPr lang="zh-CN" altLang="zh-CN" sz="2000" dirty="0">
                <a:latin typeface="华文楷体" panose="02010600040101010101" pitchFamily="2" charset="-122"/>
                <a:ea typeface="华文楷体" panose="02010600040101010101" pitchFamily="2" charset="-122"/>
              </a:rPr>
              <a:t>变量名：</a:t>
            </a:r>
            <a:r>
              <a:rPr lang="en-US" altLang="zh-CN" sz="2000" dirty="0" err="1">
                <a:latin typeface="华文楷体" panose="02010600040101010101" pitchFamily="2" charset="-122"/>
                <a:ea typeface="华文楷体" panose="02010600040101010101" pitchFamily="2" charset="-122"/>
              </a:rPr>
              <a:t>ANT_HOME</a:t>
            </a:r>
            <a:r>
              <a:rPr lang="en-US" altLang="zh-CN" sz="2000" dirty="0">
                <a:latin typeface="华文楷体" panose="02010600040101010101" pitchFamily="2" charset="-122"/>
                <a:ea typeface="华文楷体" panose="02010600040101010101" pitchFamily="2" charset="-122"/>
              </a:rPr>
              <a:t/>
            </a:r>
            <a:br>
              <a:rPr lang="en-US" altLang="zh-CN" sz="2000" dirty="0">
                <a:latin typeface="华文楷体" panose="02010600040101010101" pitchFamily="2" charset="-122"/>
                <a:ea typeface="华文楷体" panose="02010600040101010101" pitchFamily="2" charset="-122"/>
              </a:rPr>
            </a:br>
            <a:r>
              <a:rPr lang="zh-CN" altLang="zh-CN" sz="2000" dirty="0">
                <a:latin typeface="华文楷体" panose="02010600040101010101" pitchFamily="2" charset="-122"/>
                <a:ea typeface="华文楷体" panose="02010600040101010101" pitchFamily="2" charset="-122"/>
              </a:rPr>
              <a:t>变量值：</a:t>
            </a:r>
            <a:r>
              <a:rPr lang="en-US" altLang="zh-CN" sz="2000" dirty="0">
                <a:latin typeface="华文楷体" panose="02010600040101010101" pitchFamily="2" charset="-122"/>
                <a:ea typeface="华文楷体" panose="02010600040101010101" pitchFamily="2" charset="-122"/>
              </a:rPr>
              <a:t>E:\apache-ant-1.9.4</a:t>
            </a:r>
            <a:endParaRPr lang="zh-CN" altLang="zh-CN" sz="2000" dirty="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Path</a:t>
            </a:r>
            <a:r>
              <a:rPr lang="zh-CN" altLang="zh-CN" sz="2000" dirty="0">
                <a:latin typeface="华文楷体" panose="02010600040101010101" pitchFamily="2" charset="-122"/>
                <a:ea typeface="华文楷体" panose="02010600040101010101" pitchFamily="2" charset="-122"/>
              </a:rPr>
              <a:t>变量中增加</a:t>
            </a:r>
            <a:r>
              <a:rPr lang="en-US" altLang="zh-CN" sz="2000" dirty="0">
                <a:latin typeface="华文楷体" panose="02010600040101010101" pitchFamily="2" charset="-122"/>
                <a:ea typeface="华文楷体" panose="02010600040101010101" pitchFamily="2" charset="-122"/>
              </a:rPr>
              <a:t>Ant</a:t>
            </a:r>
            <a:r>
              <a:rPr lang="zh-CN" altLang="zh-CN"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bin</a:t>
            </a:r>
            <a:r>
              <a:rPr lang="zh-CN" altLang="zh-CN" sz="2000" dirty="0">
                <a:latin typeface="华文楷体" panose="02010600040101010101" pitchFamily="2" charset="-122"/>
                <a:ea typeface="华文楷体" panose="02010600040101010101" pitchFamily="2" charset="-122"/>
              </a:rPr>
              <a:t>目录</a:t>
            </a:r>
            <a:r>
              <a:rPr lang="en-US" altLang="zh-CN" sz="2000" dirty="0">
                <a:latin typeface="华文楷体" panose="02010600040101010101" pitchFamily="2" charset="-122"/>
                <a:ea typeface="华文楷体" panose="02010600040101010101" pitchFamily="2" charset="-122"/>
              </a:rPr>
              <a:t/>
            </a:r>
            <a:br>
              <a:rPr lang="en-US" altLang="zh-CN" sz="2000" dirty="0">
                <a:latin typeface="华文楷体" panose="02010600040101010101" pitchFamily="2" charset="-122"/>
                <a:ea typeface="华文楷体" panose="02010600040101010101" pitchFamily="2" charset="-122"/>
              </a:rPr>
            </a:br>
            <a:r>
              <a:rPr lang="zh-CN" altLang="zh-CN" sz="2000" dirty="0">
                <a:latin typeface="华文楷体" panose="02010600040101010101" pitchFamily="2" charset="-122"/>
                <a:ea typeface="华文楷体" panose="02010600040101010101" pitchFamily="2" charset="-122"/>
              </a:rPr>
              <a:t>已存在的变量名：</a:t>
            </a:r>
            <a:r>
              <a:rPr lang="en-US" altLang="zh-CN" sz="2000" dirty="0">
                <a:latin typeface="华文楷体" panose="02010600040101010101" pitchFamily="2" charset="-122"/>
                <a:ea typeface="华文楷体" panose="02010600040101010101" pitchFamily="2" charset="-122"/>
              </a:rPr>
              <a:t>Path</a:t>
            </a:r>
            <a:br>
              <a:rPr lang="en-US" altLang="zh-CN" sz="2000" dirty="0">
                <a:latin typeface="华文楷体" panose="02010600040101010101" pitchFamily="2" charset="-122"/>
                <a:ea typeface="华文楷体" panose="02010600040101010101" pitchFamily="2" charset="-122"/>
              </a:rPr>
            </a:br>
            <a:r>
              <a:rPr lang="zh-CN" altLang="zh-CN" sz="2000" dirty="0">
                <a:latin typeface="华文楷体" panose="02010600040101010101" pitchFamily="2" charset="-122"/>
                <a:ea typeface="华文楷体" panose="02010600040101010101" pitchFamily="2" charset="-122"/>
              </a:rPr>
              <a:t>在最前面新增的值：</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ANT_HOME</a:t>
            </a:r>
            <a:r>
              <a:rPr lang="en-US" altLang="zh-CN" sz="2000" dirty="0">
                <a:latin typeface="华文楷体" panose="02010600040101010101" pitchFamily="2" charset="-122"/>
                <a:ea typeface="华文楷体" panose="02010600040101010101" pitchFamily="2" charset="-122"/>
              </a:rPr>
              <a:t>%\bin;</a:t>
            </a:r>
            <a:endParaRPr lang="zh-CN"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zh-CN" altLang="en-US" dirty="0"/>
              <a:t>持续集成</a:t>
            </a:r>
          </a:p>
        </p:txBody>
      </p:sp>
    </p:spTree>
    <p:extLst>
      <p:ext uri="{BB962C8B-B14F-4D97-AF65-F5344CB8AC3E}">
        <p14:creationId xmlns:p14="http://schemas.microsoft.com/office/powerpoint/2010/main" val="4144151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持续集成</a:t>
            </a:r>
          </a:p>
        </p:txBody>
      </p:sp>
      <p:sp>
        <p:nvSpPr>
          <p:cNvPr id="4" name="内容占位符 3"/>
          <p:cNvSpPr>
            <a:spLocks noGrp="1"/>
          </p:cNvSpPr>
          <p:nvPr>
            <p:ph idx="1"/>
          </p:nvPr>
        </p:nvSpPr>
        <p:spPr>
          <a:xfrm>
            <a:off x="467544" y="1052736"/>
            <a:ext cx="8229600" cy="1815882"/>
          </a:xfrm>
          <a:prstGeom prst="rect">
            <a:avLst/>
          </a:prstGeom>
        </p:spPr>
        <p:txBody>
          <a:bodyPr wrap="square">
            <a:spAutoFit/>
          </a:bodyPr>
          <a:lstStyle/>
          <a:p>
            <a:r>
              <a:rPr lang="en-US" altLang="zh-CN" sz="2000" dirty="0">
                <a:hlinkClick r:id="rId2"/>
              </a:rPr>
              <a:t>https://</a:t>
            </a:r>
            <a:r>
              <a:rPr lang="en-US" altLang="zh-CN" sz="2000" dirty="0" smtClean="0">
                <a:hlinkClick r:id="rId2"/>
              </a:rPr>
              <a:t>wiki.jenkins-ci.org/display/JENKINS/CloudBees+Folders+Plugin</a:t>
            </a:r>
            <a:endParaRPr lang="en-US" altLang="zh-CN" sz="2000" dirty="0" smtClean="0"/>
          </a:p>
          <a:p>
            <a:r>
              <a:rPr lang="en-US" altLang="zh-CN" sz="2000" dirty="0" err="1" smtClean="0"/>
              <a:t>cloudbees-folder.hpi</a:t>
            </a:r>
            <a:endParaRPr lang="en-US" altLang="zh-CN" sz="2000" dirty="0" smtClean="0"/>
          </a:p>
          <a:p>
            <a:r>
              <a:rPr lang="zh-CN" altLang="en-US" sz="2000" dirty="0" smtClean="0"/>
              <a:t>拷贝 </a:t>
            </a:r>
            <a:r>
              <a:rPr lang="en-US" altLang="zh-CN" sz="2000" dirty="0"/>
              <a:t>D:\</a:t>
            </a:r>
            <a:r>
              <a:rPr lang="en-US" altLang="zh-CN" sz="2000" dirty="0" smtClean="0"/>
              <a:t>apache-tomcat-8.0.30\webapps\jenkins\WEB-INF\detached-plugins</a:t>
            </a:r>
          </a:p>
          <a:p>
            <a:r>
              <a:rPr lang="zh-CN" altLang="en-US" sz="2000" dirty="0"/>
              <a:t>重</a:t>
            </a:r>
            <a:r>
              <a:rPr lang="zh-CN" altLang="en-US" sz="2000" dirty="0" smtClean="0"/>
              <a:t>启</a:t>
            </a:r>
            <a:r>
              <a:rPr lang="en-US" altLang="zh-CN" sz="2000" dirty="0" smtClean="0"/>
              <a:t>tomcat</a:t>
            </a: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645024"/>
            <a:ext cx="4752528" cy="284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488457"/>
            <a:ext cx="36004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45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169" y="980728"/>
            <a:ext cx="8229600" cy="4525963"/>
          </a:xfrm>
        </p:spPr>
        <p:txBody>
          <a:bodyPr>
            <a:normAutofit/>
          </a:bodyPr>
          <a:lstStyle/>
          <a:p>
            <a:r>
              <a:rPr lang="zh-CN" altLang="fi-FI" sz="1900" dirty="0">
                <a:latin typeface="华文楷体" panose="02010600040101010101" pitchFamily="2" charset="-122"/>
                <a:ea typeface="华文楷体" panose="02010600040101010101" pitchFamily="2" charset="-122"/>
              </a:rPr>
              <a:t>把</a:t>
            </a:r>
            <a:r>
              <a:rPr lang="fi-FI" altLang="zh-CN" sz="1900" dirty="0">
                <a:latin typeface="华文楷体" panose="02010600040101010101" pitchFamily="2" charset="-122"/>
                <a:ea typeface="华文楷体" panose="02010600040101010101" pitchFamily="2" charset="-122"/>
              </a:rPr>
              <a:t>Jenkins</a:t>
            </a:r>
            <a:r>
              <a:rPr lang="zh-CN" altLang="en-US" sz="1900" dirty="0">
                <a:latin typeface="华文楷体" panose="02010600040101010101" pitchFamily="2" charset="-122"/>
                <a:ea typeface="华文楷体" panose="02010600040101010101" pitchFamily="2" charset="-122"/>
              </a:rPr>
              <a:t>的</a:t>
            </a:r>
            <a:r>
              <a:rPr lang="fi-FI" altLang="zh-CN" sz="1900" dirty="0">
                <a:latin typeface="华文楷体" panose="02010600040101010101" pitchFamily="2" charset="-122"/>
                <a:ea typeface="华文楷体" panose="02010600040101010101" pitchFamily="2" charset="-122"/>
              </a:rPr>
              <a:t>war</a:t>
            </a:r>
            <a:r>
              <a:rPr lang="zh-CN" altLang="fi-FI" sz="1900" dirty="0">
                <a:latin typeface="华文楷体" panose="02010600040101010101" pitchFamily="2" charset="-122"/>
                <a:ea typeface="华文楷体" panose="02010600040101010101" pitchFamily="2" charset="-122"/>
              </a:rPr>
              <a:t>包直接扔到</a:t>
            </a:r>
            <a:r>
              <a:rPr lang="fi-FI" altLang="zh-CN" sz="1900" dirty="0">
                <a:latin typeface="华文楷体" panose="02010600040101010101" pitchFamily="2" charset="-122"/>
                <a:ea typeface="华文楷体" panose="02010600040101010101" pitchFamily="2" charset="-122"/>
              </a:rPr>
              <a:t>tomcat</a:t>
            </a:r>
            <a:r>
              <a:rPr lang="zh-CN" altLang="fi-FI" sz="1900" dirty="0">
                <a:latin typeface="华文楷体" panose="02010600040101010101" pitchFamily="2" charset="-122"/>
                <a:ea typeface="华文楷体" panose="02010600040101010101" pitchFamily="2" charset="-122"/>
              </a:rPr>
              <a:t>下，启动</a:t>
            </a:r>
            <a:r>
              <a:rPr lang="fi-FI" altLang="zh-CN" sz="1900" dirty="0">
                <a:latin typeface="华文楷体" panose="02010600040101010101" pitchFamily="2" charset="-122"/>
                <a:ea typeface="华文楷体" panose="02010600040101010101" pitchFamily="2" charset="-122"/>
              </a:rPr>
              <a:t>tomcat</a:t>
            </a:r>
            <a:r>
              <a:rPr lang="zh-CN" altLang="fi-FI" sz="1900" dirty="0">
                <a:latin typeface="华文楷体" panose="02010600040101010101" pitchFamily="2" charset="-122"/>
                <a:ea typeface="华文楷体" panose="02010600040101010101" pitchFamily="2" charset="-122"/>
              </a:rPr>
              <a:t>，</a:t>
            </a:r>
            <a:r>
              <a:rPr lang="fi-FI" altLang="zh-CN" sz="1900" dirty="0">
                <a:latin typeface="华文楷体" panose="02010600040101010101" pitchFamily="2" charset="-122"/>
                <a:ea typeface="华文楷体" panose="02010600040101010101" pitchFamily="2" charset="-122"/>
              </a:rPr>
              <a:t>Jenkins</a:t>
            </a:r>
            <a:r>
              <a:rPr lang="zh-CN" altLang="fi-FI" sz="1900" dirty="0">
                <a:latin typeface="华文楷体" panose="02010600040101010101" pitchFamily="2" charset="-122"/>
                <a:ea typeface="华文楷体" panose="02010600040101010101" pitchFamily="2" charset="-122"/>
              </a:rPr>
              <a:t>就安装完毕，访问</a:t>
            </a:r>
            <a:r>
              <a:rPr lang="fi-FI" altLang="zh-CN" sz="1900" dirty="0">
                <a:latin typeface="华文楷体" panose="02010600040101010101" pitchFamily="2" charset="-122"/>
                <a:ea typeface="华文楷体" panose="02010600040101010101" pitchFamily="2" charset="-122"/>
              </a:rPr>
              <a:t>http://localhost:8080 </a:t>
            </a:r>
            <a:endParaRPr lang="zh-CN" altLang="en-US" sz="1900" dirty="0">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8040216" cy="377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96952"/>
            <a:ext cx="7277646" cy="342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647" y="3645024"/>
            <a:ext cx="7322122" cy="329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2"/>
          <p:cNvSpPr>
            <a:spLocks noGrp="1"/>
          </p:cNvSpPr>
          <p:nvPr>
            <p:ph type="title"/>
          </p:nvPr>
        </p:nvSpPr>
        <p:spPr>
          <a:xfrm>
            <a:off x="-26404" y="-99392"/>
            <a:ext cx="9171992" cy="918258"/>
          </a:xfrm>
        </p:spPr>
        <p:txBody>
          <a:bodyPr/>
          <a:lstStyle/>
          <a:p>
            <a:r>
              <a:rPr lang="zh-CN" altLang="en-US" dirty="0"/>
              <a:t>持续集成</a:t>
            </a:r>
          </a:p>
        </p:txBody>
      </p:sp>
    </p:spTree>
    <p:extLst>
      <p:ext uri="{BB962C8B-B14F-4D97-AF65-F5344CB8AC3E}">
        <p14:creationId xmlns:p14="http://schemas.microsoft.com/office/powerpoint/2010/main" val="273375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1900" dirty="0">
                <a:latin typeface="华文楷体" panose="02010600040101010101" pitchFamily="2" charset="-122"/>
                <a:ea typeface="华文楷体" panose="02010600040101010101" pitchFamily="2" charset="-122"/>
              </a:rPr>
              <a:t>按照</a:t>
            </a:r>
            <a:r>
              <a:rPr lang="zh-CN" altLang="en-US" sz="1900" dirty="0" smtClean="0">
                <a:latin typeface="华文楷体" panose="02010600040101010101" pitchFamily="2" charset="-122"/>
                <a:ea typeface="华文楷体" panose="02010600040101010101" pitchFamily="2" charset="-122"/>
              </a:rPr>
              <a:t>提示执行</a:t>
            </a:r>
            <a:r>
              <a:rPr lang="en-US" altLang="zh-CN" sz="1900" dirty="0">
                <a:latin typeface="华文楷体" panose="02010600040101010101" pitchFamily="2" charset="-122"/>
                <a:ea typeface="华文楷体" panose="02010600040101010101" pitchFamily="2" charset="-122"/>
              </a:rPr>
              <a:t>cat /</a:t>
            </a:r>
            <a:r>
              <a:rPr lang="en-US" altLang="zh-CN" sz="1900" dirty="0" err="1">
                <a:latin typeface="华文楷体" panose="02010600040101010101" pitchFamily="2" charset="-122"/>
                <a:ea typeface="华文楷体" panose="02010600040101010101" pitchFamily="2" charset="-122"/>
              </a:rPr>
              <a:t>var</a:t>
            </a:r>
            <a:r>
              <a:rPr lang="en-US" altLang="zh-CN" sz="1900" dirty="0">
                <a:latin typeface="华文楷体" panose="02010600040101010101" pitchFamily="2" charset="-122"/>
                <a:ea typeface="华文楷体" panose="02010600040101010101" pitchFamily="2" charset="-122"/>
              </a:rPr>
              <a:t>/lib/</a:t>
            </a:r>
            <a:r>
              <a:rPr lang="en-US" altLang="zh-CN" sz="1900" dirty="0" err="1">
                <a:latin typeface="华文楷体" panose="02010600040101010101" pitchFamily="2" charset="-122"/>
                <a:ea typeface="华文楷体" panose="02010600040101010101" pitchFamily="2" charset="-122"/>
              </a:rPr>
              <a:t>jenkins</a:t>
            </a:r>
            <a:r>
              <a:rPr lang="en-US" altLang="zh-CN" sz="1900" dirty="0">
                <a:latin typeface="华文楷体" panose="02010600040101010101" pitchFamily="2" charset="-122"/>
                <a:ea typeface="华文楷体" panose="02010600040101010101" pitchFamily="2" charset="-122"/>
              </a:rPr>
              <a:t>/secrets/</a:t>
            </a:r>
            <a:r>
              <a:rPr lang="en-US" altLang="zh-CN" sz="1900" dirty="0" err="1">
                <a:latin typeface="华文楷体" panose="02010600040101010101" pitchFamily="2" charset="-122"/>
                <a:ea typeface="华文楷体" panose="02010600040101010101" pitchFamily="2" charset="-122"/>
              </a:rPr>
              <a:t>initialAdminPassword</a:t>
            </a:r>
            <a:r>
              <a:rPr lang="zh-CN" altLang="en-US" sz="1900" dirty="0">
                <a:latin typeface="华文楷体" panose="02010600040101010101" pitchFamily="2" charset="-122"/>
                <a:ea typeface="华文楷体" panose="02010600040101010101" pitchFamily="2" charset="-122"/>
              </a:rPr>
              <a:t>得到</a:t>
            </a:r>
            <a:r>
              <a:rPr lang="en-US" altLang="zh-CN" sz="1900" dirty="0">
                <a:latin typeface="华文楷体" panose="02010600040101010101" pitchFamily="2" charset="-122"/>
                <a:ea typeface="华文楷体" panose="02010600040101010101" pitchFamily="2" charset="-122"/>
              </a:rPr>
              <a:t>Administrator password</a:t>
            </a:r>
            <a:r>
              <a:rPr lang="zh-CN" altLang="en-US" sz="1900" dirty="0">
                <a:latin typeface="华文楷体" panose="02010600040101010101" pitchFamily="2" charset="-122"/>
                <a:ea typeface="华文楷体" panose="02010600040101010101" pitchFamily="2" charset="-122"/>
              </a:rPr>
              <a:t>，输入后点击</a:t>
            </a:r>
            <a:r>
              <a:rPr lang="en-US" altLang="zh-CN" sz="1900" dirty="0">
                <a:latin typeface="华文楷体" panose="02010600040101010101" pitchFamily="2" charset="-122"/>
                <a:ea typeface="华文楷体" panose="02010600040101010101" pitchFamily="2" charset="-122"/>
              </a:rPr>
              <a:t>Continue</a:t>
            </a:r>
            <a:r>
              <a:rPr lang="zh-CN" altLang="en-US" sz="1900" dirty="0">
                <a:latin typeface="华文楷体" panose="02010600040101010101" pitchFamily="2" charset="-122"/>
                <a:ea typeface="华文楷体" panose="02010600040101010101" pitchFamily="2" charset="-122"/>
              </a:rPr>
              <a:t>，如下</a:t>
            </a:r>
          </a:p>
        </p:txBody>
      </p:sp>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92896"/>
            <a:ext cx="62674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28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Robotium</a:t>
            </a:r>
            <a:r>
              <a:rPr lang="zh-CN" altLang="en-US" dirty="0"/>
              <a:t>提供的类</a:t>
            </a:r>
          </a:p>
        </p:txBody>
      </p:sp>
      <p:sp>
        <p:nvSpPr>
          <p:cNvPr id="4" name="矩形 3"/>
          <p:cNvSpPr/>
          <p:nvPr/>
        </p:nvSpPr>
        <p:spPr>
          <a:xfrm>
            <a:off x="395536" y="980728"/>
            <a:ext cx="8748464" cy="3677930"/>
          </a:xfrm>
          <a:prstGeom prst="rect">
            <a:avLst/>
          </a:prstGeom>
        </p:spPr>
        <p:txBody>
          <a:bodyPr wrap="square">
            <a:spAutoFit/>
          </a:bodyPr>
          <a:lstStyle/>
          <a:p>
            <a:pPr marL="742950" lvl="1" indent="-285750">
              <a:spcBef>
                <a:spcPts val="600"/>
              </a:spcBef>
              <a:buFont typeface="Wingdings" panose="05000000000000000000" pitchFamily="2" charset="2"/>
              <a:buChar char="ü"/>
            </a:pPr>
            <a:r>
              <a:rPr lang="en-US" altLang="zh-CN" dirty="0">
                <a:latin typeface="华文楷体" panose="02010600040101010101" pitchFamily="2" charset="-122"/>
                <a:ea typeface="华文楷体" panose="02010600040101010101" pitchFamily="2" charset="-122"/>
              </a:rPr>
              <a:t>Scroller</a:t>
            </a:r>
            <a:r>
              <a:rPr lang="zh-CN" altLang="en-US" dirty="0">
                <a:latin typeface="华文楷体" panose="02010600040101010101" pitchFamily="2" charset="-122"/>
                <a:ea typeface="华文楷体" panose="02010600040101010101" pitchFamily="2" charset="-122"/>
              </a:rPr>
              <a:t>：提供滚动相关的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Wingdings" panose="05000000000000000000" pitchFamily="2" charset="2"/>
              <a:buChar char="ü"/>
            </a:pPr>
            <a:r>
              <a:rPr lang="en-US" altLang="zh-CN" dirty="0">
                <a:latin typeface="华文楷体" panose="02010600040101010101" pitchFamily="2" charset="-122"/>
                <a:ea typeface="华文楷体" panose="02010600040101010101" pitchFamily="2" charset="-122"/>
              </a:rPr>
              <a:t>Searcher</a:t>
            </a:r>
            <a:r>
              <a:rPr lang="zh-CN" altLang="en-US" dirty="0">
                <a:latin typeface="华文楷体" panose="02010600040101010101" pitchFamily="2" charset="-122"/>
                <a:ea typeface="华文楷体" panose="02010600040101010101" pitchFamily="2" charset="-122"/>
              </a:rPr>
              <a:t>：提供控件搜索相关的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Wingdings" panose="05000000000000000000" pitchFamily="2" charset="2"/>
              <a:buChar char="ü"/>
            </a:pPr>
            <a:r>
              <a:rPr lang="en-US" altLang="zh-CN" dirty="0" err="1">
                <a:latin typeface="华文楷体" panose="02010600040101010101" pitchFamily="2" charset="-122"/>
                <a:ea typeface="华文楷体" panose="02010600040101010101" pitchFamily="2" charset="-122"/>
              </a:rPr>
              <a:t>ViewFetcher</a:t>
            </a:r>
            <a:r>
              <a:rPr lang="zh-CN" altLang="en-US" dirty="0">
                <a:latin typeface="华文楷体" panose="02010600040101010101" pitchFamily="2" charset="-122"/>
                <a:ea typeface="华文楷体" panose="02010600040101010101" pitchFamily="2" charset="-122"/>
              </a:rPr>
              <a:t>：提供控件过滤相关的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Wingdings" panose="05000000000000000000" pitchFamily="2" charset="2"/>
              <a:buChar char="ü"/>
            </a:pPr>
            <a:r>
              <a:rPr lang="en-US" altLang="zh-CN" dirty="0">
                <a:latin typeface="华文楷体" panose="02010600040101010101" pitchFamily="2" charset="-122"/>
                <a:ea typeface="华文楷体" panose="02010600040101010101" pitchFamily="2" charset="-122"/>
              </a:rPr>
              <a:t>Waiter</a:t>
            </a:r>
            <a:r>
              <a:rPr lang="zh-CN" altLang="en-US" dirty="0">
                <a:latin typeface="华文楷体" panose="02010600040101010101" pitchFamily="2" charset="-122"/>
                <a:ea typeface="华文楷体" panose="02010600040101010101" pitchFamily="2" charset="-122"/>
              </a:rPr>
              <a:t>：提供控件等待相关的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Wingdings" panose="05000000000000000000" pitchFamily="2" charset="2"/>
              <a:buChar char="ü"/>
            </a:pPr>
            <a:r>
              <a:rPr lang="en-US" altLang="zh-CN" dirty="0" err="1">
                <a:latin typeface="华文楷体" panose="02010600040101010101" pitchFamily="2" charset="-122"/>
                <a:ea typeface="华文楷体" panose="02010600040101010101" pitchFamily="2" charset="-122"/>
              </a:rPr>
              <a:t>WebUtils</a:t>
            </a:r>
            <a:r>
              <a:rPr lang="zh-CN" altLang="en-US" dirty="0">
                <a:latin typeface="华文楷体" panose="02010600040101010101" pitchFamily="2" charset="-122"/>
                <a:ea typeface="华文楷体" panose="02010600040101010101" pitchFamily="2" charset="-122"/>
              </a:rPr>
              <a:t>：提供</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支持相关的</a:t>
            </a:r>
            <a:r>
              <a:rPr lang="en-US" altLang="zh-CN" dirty="0">
                <a:latin typeface="华文楷体" panose="02010600040101010101" pitchFamily="2" charset="-122"/>
                <a:ea typeface="华文楷体" panose="02010600040101010101" pitchFamily="2" charset="-122"/>
              </a:rPr>
              <a:t>API</a:t>
            </a:r>
          </a:p>
          <a:p>
            <a:pPr marL="742950" lvl="1" indent="-285750">
              <a:spcBef>
                <a:spcPts val="600"/>
              </a:spcBef>
              <a:buFont typeface="Wingdings" panose="05000000000000000000" pitchFamily="2" charset="2"/>
              <a:buChar char="ü"/>
            </a:pP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：对外提供各种</a:t>
            </a:r>
            <a:r>
              <a:rPr lang="en-US" altLang="zh-CN" dirty="0">
                <a:latin typeface="华文楷体" panose="02010600040101010101" pitchFamily="2" charset="-122"/>
                <a:ea typeface="华文楷体" panose="02010600040101010101" pitchFamily="2" charset="-122"/>
              </a:rPr>
              <a:t>API</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类采用中介者模式，持有</a:t>
            </a:r>
            <a:r>
              <a:rPr lang="en-US" altLang="zh-CN" dirty="0" err="1">
                <a:latin typeface="华文楷体" panose="02010600040101010101" pitchFamily="2" charset="-122"/>
                <a:ea typeface="华文楷体" panose="02010600040101010101" pitchFamily="2" charset="-122"/>
              </a:rPr>
              <a:t>com.robotium.solo</a:t>
            </a:r>
            <a:r>
              <a:rPr lang="zh-CN" altLang="en-US" dirty="0">
                <a:latin typeface="华文楷体" panose="02010600040101010101" pitchFamily="2" charset="-122"/>
                <a:ea typeface="华文楷体" panose="02010600040101010101" pitchFamily="2" charset="-122"/>
              </a:rPr>
              <a:t>包下的其他类的实例对象，当我们调用</a:t>
            </a: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类中</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API</a:t>
            </a:r>
            <a:r>
              <a:rPr lang="zh-CN" altLang="en-US" dirty="0">
                <a:latin typeface="华文楷体" panose="02010600040101010101" pitchFamily="2" charset="-122"/>
                <a:ea typeface="华文楷体" panose="02010600040101010101" pitchFamily="2" charset="-122"/>
              </a:rPr>
              <a:t>时，大多数是转而调用</a:t>
            </a:r>
            <a:r>
              <a:rPr lang="en-US" altLang="zh-CN" dirty="0" err="1">
                <a:latin typeface="华文楷体" panose="02010600040101010101" pitchFamily="2" charset="-122"/>
                <a:ea typeface="华文楷体" panose="02010600040101010101" pitchFamily="2" charset="-122"/>
              </a:rPr>
              <a:t>com.robotium.solo</a:t>
            </a:r>
            <a:r>
              <a:rPr lang="zh-CN" altLang="en-US" dirty="0">
                <a:latin typeface="华文楷体" panose="02010600040101010101" pitchFamily="2" charset="-122"/>
                <a:ea typeface="华文楷体" panose="02010600040101010101" pitchFamily="2" charset="-122"/>
              </a:rPr>
              <a:t>包下其他类的</a:t>
            </a:r>
            <a:r>
              <a:rPr lang="zh-CN" altLang="en-US" dirty="0" smtClean="0">
                <a:latin typeface="华文楷体" panose="02010600040101010101" pitchFamily="2" charset="-122"/>
                <a:ea typeface="华文楷体" panose="02010600040101010101" pitchFamily="2" charset="-122"/>
              </a:rPr>
              <a:t>方法</a:t>
            </a:r>
            <a:endParaRPr lang="en-US" altLang="zh-CN" dirty="0" smtClean="0">
              <a:latin typeface="华文楷体" panose="02010600040101010101" pitchFamily="2" charset="-122"/>
              <a:ea typeface="华文楷体" panose="02010600040101010101" pitchFamily="2" charset="-122"/>
            </a:endParaRPr>
          </a:p>
          <a:p>
            <a:pPr lvl="1">
              <a:spcBef>
                <a:spcPts val="600"/>
              </a:spcBef>
            </a:pPr>
            <a:endParaRPr lang="en-US" altLang="zh-CN" dirty="0">
              <a:latin typeface="华文楷体" panose="02010600040101010101" pitchFamily="2" charset="-122"/>
              <a:ea typeface="华文楷体" panose="02010600040101010101" pitchFamily="2" charset="-122"/>
            </a:endParaRPr>
          </a:p>
          <a:p>
            <a:pPr lvl="1">
              <a:spcBef>
                <a:spcPts val="600"/>
              </a:spcBef>
            </a:pPr>
            <a:r>
              <a:rPr lang="en-US" altLang="zh-CN" dirty="0" err="1" smtClean="0">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为了简化测试用例的编写，将以上的这些类都置为</a:t>
            </a:r>
            <a:r>
              <a:rPr lang="en-US" altLang="zh-CN" dirty="0">
                <a:latin typeface="华文楷体" panose="02010600040101010101" pitchFamily="2" charset="-122"/>
                <a:ea typeface="华文楷体" panose="02010600040101010101" pitchFamily="2" charset="-122"/>
              </a:rPr>
              <a:t>protected</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对外只提供</a:t>
            </a:r>
            <a:r>
              <a:rPr lang="en-US" altLang="zh-CN" dirty="0">
                <a:solidFill>
                  <a:srgbClr val="FF0000"/>
                </a:solidFill>
                <a:latin typeface="华文楷体" panose="02010600040101010101" pitchFamily="2" charset="-122"/>
                <a:ea typeface="华文楷体" panose="02010600040101010101" pitchFamily="2" charset="-122"/>
              </a:rPr>
              <a:t>Solo</a:t>
            </a:r>
            <a:r>
              <a:rPr lang="zh-CN" altLang="en-US" dirty="0">
                <a:solidFill>
                  <a:srgbClr val="FF0000"/>
                </a:solidFill>
                <a:latin typeface="华文楷体" panose="02010600040101010101" pitchFamily="2" charset="-122"/>
                <a:ea typeface="华文楷体" panose="02010600040101010101" pitchFamily="2" charset="-122"/>
              </a:rPr>
              <a:t>类</a:t>
            </a:r>
            <a:r>
              <a:rPr lang="zh-CN" altLang="en-US" dirty="0">
                <a:latin typeface="华文楷体" panose="02010600040101010101" pitchFamily="2" charset="-122"/>
                <a:ea typeface="华文楷体" panose="02010600040101010101" pitchFamily="2" charset="-122"/>
              </a:rPr>
              <a:t>，因此，在编写测试用例时，主要实例化</a:t>
            </a:r>
            <a:r>
              <a:rPr lang="en-US" altLang="zh-CN" dirty="0">
                <a:latin typeface="华文楷体" panose="02010600040101010101" pitchFamily="2" charset="-122"/>
                <a:ea typeface="华文楷体" panose="02010600040101010101" pitchFamily="2" charset="-122"/>
              </a:rPr>
              <a:t>Solo</a:t>
            </a:r>
            <a:r>
              <a:rPr lang="zh-CN" altLang="en-US" dirty="0">
                <a:latin typeface="华文楷体" panose="02010600040101010101" pitchFamily="2" charset="-122"/>
                <a:ea typeface="华文楷体" panose="02010600040101010101" pitchFamily="2" charset="-122"/>
              </a:rPr>
              <a:t>类即</a:t>
            </a:r>
            <a:r>
              <a:rPr lang="zh-CN" altLang="en-US" dirty="0" smtClean="0">
                <a:latin typeface="华文楷体" panose="02010600040101010101" pitchFamily="2" charset="-122"/>
                <a:ea typeface="华文楷体" panose="02010600040101010101" pitchFamily="2" charset="-122"/>
              </a:rPr>
              <a:t>可</a:t>
            </a:r>
            <a:r>
              <a:rPr lang="zh-CN" altLang="en-US" dirty="0" smtClean="0"/>
              <a:t>。</a:t>
            </a:r>
            <a:endParaRPr lang="zh-CN" altLang="en-US" dirty="0"/>
          </a:p>
        </p:txBody>
      </p:sp>
    </p:spTree>
    <p:extLst>
      <p:ext uri="{BB962C8B-B14F-4D97-AF65-F5344CB8AC3E}">
        <p14:creationId xmlns:p14="http://schemas.microsoft.com/office/powerpoint/2010/main" val="17224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defTabSz="0" fontAlgn="base">
              <a:spcBef>
                <a:spcPct val="0"/>
              </a:spcBef>
              <a:spcAft>
                <a:spcPts val="200"/>
              </a:spcAft>
              <a:buClr>
                <a:schemeClr val="tx1"/>
              </a:buClr>
              <a:buSzPct val="100000"/>
            </a:pPr>
            <a:r>
              <a:rPr lang="en-US" altLang="zh-CN" dirty="0" err="1">
                <a:latin typeface="华文楷体" panose="02010600040101010101" pitchFamily="2" charset="-122"/>
                <a:ea typeface="华文楷体" panose="02010600040101010101" pitchFamily="2" charset="-122"/>
              </a:rPr>
              <a:t>Robotium</a:t>
            </a:r>
            <a:r>
              <a:rPr lang="zh-CN" altLang="en-US" dirty="0">
                <a:latin typeface="华文楷体" panose="02010600040101010101" pitchFamily="2" charset="-122"/>
                <a:ea typeface="华文楷体" panose="02010600040101010101" pitchFamily="2" charset="-122"/>
              </a:rPr>
              <a:t>是什么</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solidFill>
                  <a:srgbClr val="FF0000"/>
                </a:solidFill>
                <a:latin typeface="华文楷体" panose="02010600040101010101" pitchFamily="2" charset="-122"/>
                <a:ea typeface="华文楷体" panose="02010600040101010101" pitchFamily="2" charset="-122"/>
              </a:rPr>
              <a:t>官方</a:t>
            </a:r>
            <a:r>
              <a:rPr lang="en-US" altLang="zh-CN" dirty="0" err="1" smtClean="0">
                <a:solidFill>
                  <a:srgbClr val="FF0000"/>
                </a:solidFill>
                <a:latin typeface="华文楷体" panose="02010600040101010101" pitchFamily="2" charset="-122"/>
                <a:ea typeface="华文楷体" panose="02010600040101010101" pitchFamily="2" charset="-122"/>
              </a:rPr>
              <a:t>Robotium</a:t>
            </a:r>
            <a:r>
              <a:rPr lang="zh-CN" altLang="en-US" dirty="0" smtClean="0">
                <a:solidFill>
                  <a:srgbClr val="FF0000"/>
                </a:solidFill>
                <a:latin typeface="华文楷体" panose="02010600040101010101" pitchFamily="2" charset="-122"/>
                <a:ea typeface="华文楷体" panose="02010600040101010101" pitchFamily="2" charset="-122"/>
              </a:rPr>
              <a:t>实例</a:t>
            </a:r>
            <a:endParaRPr lang="en-US" altLang="zh-CN" dirty="0" smtClean="0">
              <a:solidFill>
                <a:srgbClr val="FF0000"/>
              </a:solidFill>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控件操作</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使用</a:t>
            </a:r>
            <a:r>
              <a:rPr lang="en-US" altLang="zh-CN" dirty="0" err="1">
                <a:latin typeface="华文楷体" panose="02010600040101010101" pitchFamily="2" charset="-122"/>
                <a:ea typeface="华文楷体" panose="02010600040101010101" pitchFamily="2" charset="-122"/>
              </a:rPr>
              <a:t>Robotium</a:t>
            </a:r>
            <a:r>
              <a:rPr lang="zh-CN" altLang="en-US" dirty="0" smtClean="0">
                <a:latin typeface="华文楷体" panose="02010600040101010101" pitchFamily="2" charset="-122"/>
                <a:ea typeface="华文楷体" panose="02010600040101010101" pitchFamily="2" charset="-122"/>
              </a:rPr>
              <a:t>对</a:t>
            </a:r>
            <a:r>
              <a:rPr lang="en-US" altLang="zh-CN" dirty="0" err="1" smtClean="0">
                <a:latin typeface="华文楷体" panose="02010600040101010101" pitchFamily="2" charset="-122"/>
                <a:ea typeface="华文楷体" panose="02010600040101010101" pitchFamily="2" charset="-122"/>
              </a:rPr>
              <a:t>APK</a:t>
            </a:r>
            <a:r>
              <a:rPr lang="zh-CN" altLang="en-US" dirty="0" smtClean="0">
                <a:latin typeface="华文楷体" panose="02010600040101010101" pitchFamily="2" charset="-122"/>
                <a:ea typeface="华文楷体" panose="02010600040101010101" pitchFamily="2" charset="-122"/>
              </a:rPr>
              <a:t>实施</a:t>
            </a:r>
            <a:r>
              <a:rPr lang="zh-CN" altLang="en-US" dirty="0">
                <a:latin typeface="华文楷体" panose="02010600040101010101" pitchFamily="2" charset="-122"/>
                <a:ea typeface="华文楷体" panose="02010600040101010101" pitchFamily="2" charset="-122"/>
              </a:rPr>
              <a:t>测试</a:t>
            </a:r>
            <a:endParaRPr lang="en-US" altLang="zh-CN" dirty="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a:latin typeface="华文楷体" panose="02010600040101010101" pitchFamily="2" charset="-122"/>
                <a:ea typeface="华文楷体" panose="02010600040101010101" pitchFamily="2" charset="-122"/>
              </a:rPr>
              <a:t>测试脚本的批量</a:t>
            </a:r>
            <a:r>
              <a:rPr lang="zh-CN" altLang="en-US" dirty="0" smtClean="0">
                <a:latin typeface="华文楷体" panose="02010600040101010101" pitchFamily="2" charset="-122"/>
                <a:ea typeface="华文楷体" panose="02010600040101010101" pitchFamily="2" charset="-122"/>
              </a:rPr>
              <a:t>运行</a:t>
            </a:r>
            <a:endParaRPr lang="en-US" altLang="zh-CN" dirty="0" smtClean="0">
              <a:latin typeface="华文楷体" panose="02010600040101010101" pitchFamily="2" charset="-122"/>
              <a:ea typeface="华文楷体" panose="02010600040101010101" pitchFamily="2" charset="-122"/>
            </a:endParaRPr>
          </a:p>
          <a:p>
            <a:pPr defTabSz="0" fontAlgn="base">
              <a:spcBef>
                <a:spcPct val="0"/>
              </a:spcBef>
              <a:spcAft>
                <a:spcPts val="200"/>
              </a:spcAft>
              <a:buClr>
                <a:schemeClr val="tx1"/>
              </a:buClr>
              <a:buSzPct val="100000"/>
            </a:pPr>
            <a:r>
              <a:rPr lang="zh-CN" altLang="en-US" dirty="0" smtClean="0">
                <a:latin typeface="华文楷体" panose="02010600040101010101" pitchFamily="2" charset="-122"/>
                <a:ea typeface="华文楷体" panose="02010600040101010101" pitchFamily="2" charset="-122"/>
              </a:rPr>
              <a:t>持续集成</a:t>
            </a:r>
            <a:endParaRPr lang="en-US" altLang="zh-CN"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34921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25963"/>
          </a:xfrm>
        </p:spPr>
        <p:txBody>
          <a:bodyPr>
            <a:normAutofit/>
          </a:bodyPr>
          <a:lstStyle/>
          <a:p>
            <a:r>
              <a:rPr lang="en-US" altLang="zh-CN" sz="2400" dirty="0">
                <a:latin typeface="华文楷体" panose="02010600040101010101" pitchFamily="2" charset="-122"/>
                <a:ea typeface="华文楷体" panose="02010600040101010101" pitchFamily="2" charset="-122"/>
              </a:rPr>
              <a:t>https://github.com/RobotiumTech/robotium/wiki/Downloads</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第一个</a:t>
            </a:r>
            <a:r>
              <a:rPr lang="en-US" altLang="zh-CN" dirty="0" err="1" smtClean="0"/>
              <a:t>Robotium</a:t>
            </a:r>
            <a:r>
              <a:rPr lang="zh-CN" altLang="en-US" dirty="0" smtClean="0"/>
              <a:t>实例</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25" y="2060848"/>
            <a:ext cx="6694487"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5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File-&gt;open</a:t>
            </a:r>
            <a:endParaRPr lang="zh-CN" altLang="en-US" dirty="0"/>
          </a:p>
        </p:txBody>
      </p:sp>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导入样例项目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672" y="1484784"/>
            <a:ext cx="41338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5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楷体" panose="02010600040101010101" pitchFamily="2" charset="-122"/>
                <a:ea typeface="华文楷体" panose="02010600040101010101" pitchFamily="2" charset="-122"/>
              </a:rPr>
              <a:t>样例结构分析</a:t>
            </a:r>
            <a:endParaRPr lang="zh-CN" altLang="en-US" dirty="0">
              <a:latin typeface="华文楷体" panose="02010600040101010101" pitchFamily="2" charset="-122"/>
              <a:ea typeface="华文楷体" panose="02010600040101010101"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25241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95936" y="2060848"/>
            <a:ext cx="4320480" cy="1348061"/>
          </a:xfrm>
          <a:prstGeom prst="rect">
            <a:avLst/>
          </a:prstGeom>
          <a:noFill/>
        </p:spPr>
        <p:txBody>
          <a:bodyPr wrap="square" rtlCol="0">
            <a:spAutoFit/>
          </a:bodyPr>
          <a:lstStyle/>
          <a:p>
            <a:pPr>
              <a:spcBef>
                <a:spcPct val="20000"/>
              </a:spcBef>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源代码的实现</a:t>
            </a:r>
            <a:endParaRPr lang="en-US" altLang="zh-CN" sz="2400" dirty="0">
              <a:latin typeface="华文楷体" panose="02010600040101010101" pitchFamily="2" charset="-122"/>
              <a:ea typeface="华文楷体" panose="02010600040101010101" pitchFamily="2" charset="-122"/>
            </a:endParaRPr>
          </a:p>
          <a:p>
            <a:pPr>
              <a:spcBef>
                <a:spcPct val="20000"/>
              </a:spcBef>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布局文件</a:t>
            </a:r>
            <a:endParaRPr lang="en-US" altLang="zh-CN" sz="2400" dirty="0">
              <a:latin typeface="华文楷体" panose="02010600040101010101" pitchFamily="2" charset="-122"/>
              <a:ea typeface="华文楷体" panose="02010600040101010101" pitchFamily="2" charset="-122"/>
            </a:endParaRPr>
          </a:p>
          <a:p>
            <a:pPr>
              <a:spcBef>
                <a:spcPct val="20000"/>
              </a:spcBef>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菜单文件</a:t>
            </a:r>
          </a:p>
        </p:txBody>
      </p:sp>
    </p:spTree>
    <p:extLst>
      <p:ext uri="{BB962C8B-B14F-4D97-AF65-F5344CB8AC3E}">
        <p14:creationId xmlns:p14="http://schemas.microsoft.com/office/powerpoint/2010/main" val="1195511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3912</TotalTime>
  <Words>2584</Words>
  <Application>Microsoft Office PowerPoint</Application>
  <PresentationFormat>全屏显示(4:3)</PresentationFormat>
  <Paragraphs>345</Paragraphs>
  <Slides>48</Slides>
  <Notes>3</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moban</vt:lpstr>
      <vt:lpstr>Robotium自动化测试框架</vt:lpstr>
      <vt:lpstr>PowerPoint 演示文稿</vt:lpstr>
      <vt:lpstr>Robotium是什么</vt:lpstr>
      <vt:lpstr>Robotium提供的类</vt:lpstr>
      <vt:lpstr>Robotium提供的类</vt:lpstr>
      <vt:lpstr>PowerPoint 演示文稿</vt:lpstr>
      <vt:lpstr>第一个Robotium实例</vt:lpstr>
      <vt:lpstr>导入样例项目</vt:lpstr>
      <vt:lpstr>样例结构分析</vt:lpstr>
      <vt:lpstr>菜单文件报错</vt:lpstr>
      <vt:lpstr>样例代码分析</vt:lpstr>
      <vt:lpstr>robotium测试代码解析</vt:lpstr>
      <vt:lpstr>robotium测试代码解析</vt:lpstr>
      <vt:lpstr>robotium测试代码解析</vt:lpstr>
      <vt:lpstr>PowerPoint 演示文稿</vt:lpstr>
      <vt:lpstr>Robotium的控件获取、操作及断言</vt:lpstr>
      <vt:lpstr>控件获取-根据控件ID来获取</vt:lpstr>
      <vt:lpstr>控件获取-根据控件ID来获取</vt:lpstr>
      <vt:lpstr>根据光标的位置</vt:lpstr>
      <vt:lpstr>控件操作-根据索引、文本来获取</vt:lpstr>
      <vt:lpstr>控件操作-点击、长按操作</vt:lpstr>
      <vt:lpstr>控件操作-操作输入框</vt:lpstr>
      <vt:lpstr>控件操作-操作输入框</vt:lpstr>
      <vt:lpstr>控件操作-滑动、滚动</vt:lpstr>
      <vt:lpstr>控件操作-搜索与等待</vt:lpstr>
      <vt:lpstr>控件操作-截图及其他</vt:lpstr>
      <vt:lpstr>控件操作-WebView支持</vt:lpstr>
      <vt:lpstr>控件操作-WebView支持</vt:lpstr>
      <vt:lpstr>Robotium中的断言</vt:lpstr>
      <vt:lpstr>PowerPoint 演示文稿</vt:lpstr>
      <vt:lpstr>基于有源码的应用的robotium测试</vt:lpstr>
      <vt:lpstr>基于APK包应用的robotium测试</vt:lpstr>
      <vt:lpstr>报错</vt:lpstr>
      <vt:lpstr>robotium recorder安装</vt:lpstr>
      <vt:lpstr>robotium recorder-Settings</vt:lpstr>
      <vt:lpstr>robotium recorder录制回放脚本</vt:lpstr>
      <vt:lpstr>转换为Junit4</vt:lpstr>
      <vt:lpstr>常见错误</vt:lpstr>
      <vt:lpstr>robotium对于APK的测试</vt:lpstr>
      <vt:lpstr>PowerPoint 演示文稿</vt:lpstr>
      <vt:lpstr>完善测试框架</vt:lpstr>
      <vt:lpstr>PowerPoint 演示文稿</vt:lpstr>
      <vt:lpstr>测试用例脚本的批量运行</vt:lpstr>
      <vt:lpstr>PowerPoint 演示文稿</vt:lpstr>
      <vt:lpstr>持续集成</vt:lpstr>
      <vt:lpstr>持续集成</vt:lpstr>
      <vt:lpstr>持续集成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178</cp:revision>
  <dcterms:created xsi:type="dcterms:W3CDTF">2016-07-01T09:30:16Z</dcterms:created>
  <dcterms:modified xsi:type="dcterms:W3CDTF">2017-03-17T06:20:32Z</dcterms:modified>
</cp:coreProperties>
</file>