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1"/>
  </p:notesMasterIdLst>
  <p:sldIdLst>
    <p:sldId id="256" r:id="rId2"/>
    <p:sldId id="356" r:id="rId3"/>
    <p:sldId id="322" r:id="rId4"/>
    <p:sldId id="323" r:id="rId5"/>
    <p:sldId id="324" r:id="rId6"/>
    <p:sldId id="325" r:id="rId7"/>
    <p:sldId id="326" r:id="rId8"/>
    <p:sldId id="348" r:id="rId9"/>
    <p:sldId id="346" r:id="rId10"/>
    <p:sldId id="327" r:id="rId11"/>
    <p:sldId id="347" r:id="rId12"/>
    <p:sldId id="328" r:id="rId13"/>
    <p:sldId id="329" r:id="rId14"/>
    <p:sldId id="330" r:id="rId15"/>
    <p:sldId id="331" r:id="rId16"/>
    <p:sldId id="332" r:id="rId17"/>
    <p:sldId id="349" r:id="rId18"/>
    <p:sldId id="351" r:id="rId19"/>
    <p:sldId id="350" r:id="rId20"/>
    <p:sldId id="345" r:id="rId21"/>
    <p:sldId id="333" r:id="rId22"/>
    <p:sldId id="334" r:id="rId23"/>
    <p:sldId id="335" r:id="rId24"/>
    <p:sldId id="352" r:id="rId25"/>
    <p:sldId id="336" r:id="rId26"/>
    <p:sldId id="344" r:id="rId27"/>
    <p:sldId id="337" r:id="rId28"/>
    <p:sldId id="338" r:id="rId29"/>
    <p:sldId id="353" r:id="rId30"/>
    <p:sldId id="354" r:id="rId31"/>
    <p:sldId id="340" r:id="rId32"/>
    <p:sldId id="339" r:id="rId33"/>
    <p:sldId id="355" r:id="rId34"/>
    <p:sldId id="342" r:id="rId35"/>
    <p:sldId id="357" r:id="rId36"/>
    <p:sldId id="358" r:id="rId37"/>
    <p:sldId id="343" r:id="rId38"/>
    <p:sldId id="295" r:id="rId39"/>
    <p:sldId id="262"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3300"/>
    <a:srgbClr val="000100"/>
    <a:srgbClr val="FF00FF"/>
    <a:srgbClr val="00FF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3" autoAdjust="0"/>
    <p:restoredTop sz="82776" autoAdjust="0"/>
  </p:normalViewPr>
  <p:slideViewPr>
    <p:cSldViewPr>
      <p:cViewPr varScale="1">
        <p:scale>
          <a:sx n="67" d="100"/>
          <a:sy n="67" d="100"/>
        </p:scale>
        <p:origin x="488" y="60"/>
      </p:cViewPr>
      <p:guideLst>
        <p:guide orient="horz" pos="2160"/>
        <p:guide pos="3840"/>
      </p:guideLst>
    </p:cSldViewPr>
  </p:slideViewPr>
  <p:notesTextViewPr>
    <p:cViewPr>
      <p:scale>
        <a:sx n="100" d="100"/>
        <a:sy n="100" d="100"/>
      </p:scale>
      <p:origin x="0" y="0"/>
    </p:cViewPr>
  </p:notesTextViewPr>
  <p:notesViewPr>
    <p:cSldViewPr>
      <p:cViewPr varScale="1">
        <p:scale>
          <a:sx n="65" d="100"/>
          <a:sy n="65" d="100"/>
        </p:scale>
        <p:origin x="-270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97A4FE-15A4-4468-9890-CEB24014ACB3}" type="datetimeFigureOut">
              <a:rPr lang="zh-CN" altLang="en-US" smtClean="0"/>
              <a:t>2019/7/15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AFED13-18EC-4853-B935-6E23F2540B2D}" type="slidenum">
              <a:rPr lang="zh-CN" altLang="en-US" smtClean="0"/>
              <a:t>‹#›</a:t>
            </a:fld>
            <a:endParaRPr lang="zh-CN" altLang="en-US"/>
          </a:p>
        </p:txBody>
      </p:sp>
    </p:spTree>
    <p:extLst>
      <p:ext uri="{BB962C8B-B14F-4D97-AF65-F5344CB8AC3E}">
        <p14:creationId xmlns:p14="http://schemas.microsoft.com/office/powerpoint/2010/main" val="2914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a:t>
            </a:fld>
            <a:endParaRPr lang="zh-CN" altLang="en-US"/>
          </a:p>
        </p:txBody>
      </p:sp>
    </p:spTree>
    <p:extLst>
      <p:ext uri="{BB962C8B-B14F-4D97-AF65-F5344CB8AC3E}">
        <p14:creationId xmlns:p14="http://schemas.microsoft.com/office/powerpoint/2010/main" val="1123193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PathEffect pe = new </a:t>
            </a:r>
            <a:r>
              <a:rPr lang="zh-CN" altLang="en-US" dirty="0" smtClean="0"/>
              <a:t>一个具体的子类</a:t>
            </a:r>
            <a:r>
              <a:rPr lang="en-US" altLang="zh-CN" dirty="0" smtClean="0"/>
              <a:t>;</a:t>
            </a:r>
          </a:p>
          <a:p>
            <a:r>
              <a:rPr lang="zh-CN" altLang="en-US" dirty="0" smtClean="0"/>
              <a:t>然后使用</a:t>
            </a:r>
            <a:r>
              <a:rPr lang="en-US" altLang="zh-CN" dirty="0" smtClean="0"/>
              <a:t>Paint</a:t>
            </a:r>
            <a:r>
              <a:rPr lang="zh-CN" altLang="en-US" dirty="0" smtClean="0"/>
              <a:t>的</a:t>
            </a:r>
            <a:r>
              <a:rPr lang="en-US" altLang="zh-CN" dirty="0" smtClean="0"/>
              <a:t>setPathEffect(PathEffect pe)</a:t>
            </a:r>
            <a:r>
              <a:rPr lang="zh-CN" altLang="en-US" dirty="0" smtClean="0"/>
              <a:t>方法即可</a:t>
            </a:r>
            <a:endParaRPr lang="en-US" altLang="zh-CN" dirty="0" smtClean="0"/>
          </a:p>
          <a:p>
            <a:endParaRPr lang="en-US" altLang="zh-CN" dirty="0" smtClean="0"/>
          </a:p>
          <a:p>
            <a:r>
              <a:rPr lang="en-US" altLang="zh-CN" dirty="0" smtClean="0"/>
              <a:t>CornerPathEffect</a:t>
            </a:r>
            <a:r>
              <a:rPr lang="zh-CN" altLang="en-US" dirty="0" smtClean="0"/>
              <a:t>：这个类的作用就是将</a:t>
            </a:r>
            <a:r>
              <a:rPr lang="en-US" altLang="zh-CN" dirty="0" smtClean="0"/>
              <a:t>Path</a:t>
            </a:r>
            <a:r>
              <a:rPr lang="zh-CN" altLang="en-US" dirty="0" smtClean="0"/>
              <a:t>的各个连接线段之间的夹角用一种更平滑的方式连接，类似于圆弧与切线的效果。</a:t>
            </a:r>
          </a:p>
          <a:p>
            <a:r>
              <a:rPr lang="zh-CN" altLang="en-US" dirty="0" smtClean="0"/>
              <a:t>一般的，通过</a:t>
            </a:r>
            <a:r>
              <a:rPr lang="en-US" altLang="zh-CN" dirty="0" smtClean="0"/>
              <a:t>CornerPathEffect(float radius)</a:t>
            </a:r>
            <a:r>
              <a:rPr lang="zh-CN" altLang="en-US" dirty="0" smtClean="0"/>
              <a:t>指定一个具体的圆弧半径来实例化一个</a:t>
            </a:r>
            <a:r>
              <a:rPr lang="en-US" altLang="zh-CN" dirty="0" smtClean="0"/>
              <a:t>CornerPathEffect</a:t>
            </a:r>
            <a:r>
              <a:rPr lang="zh-CN" altLang="en-US" dirty="0" smtClean="0"/>
              <a:t>。</a:t>
            </a:r>
            <a:endParaRPr lang="en-US" altLang="zh-CN" dirty="0" smtClean="0"/>
          </a:p>
          <a:p>
            <a:endParaRPr lang="en-US" altLang="zh-CN" dirty="0" smtClean="0"/>
          </a:p>
          <a:p>
            <a:r>
              <a:rPr lang="en-US" altLang="zh-CN" dirty="0" smtClean="0"/>
              <a:t>DashPathEffect</a:t>
            </a:r>
            <a:r>
              <a:rPr lang="zh-CN" altLang="en-US" dirty="0" smtClean="0"/>
              <a:t>：这个类的作用就是将</a:t>
            </a:r>
            <a:r>
              <a:rPr lang="en-US" altLang="zh-CN" dirty="0" smtClean="0"/>
              <a:t>Path</a:t>
            </a:r>
            <a:r>
              <a:rPr lang="zh-CN" altLang="en-US" dirty="0" smtClean="0"/>
              <a:t>的线段虚线化。构造函数为</a:t>
            </a:r>
            <a:r>
              <a:rPr lang="en-US" altLang="zh-CN" dirty="0" smtClean="0"/>
              <a:t>DashPathEffect(float[] intervals, float offset)</a:t>
            </a:r>
            <a:r>
              <a:rPr lang="zh-CN" altLang="en-US" dirty="0" smtClean="0"/>
              <a:t>，其中</a:t>
            </a:r>
            <a:r>
              <a:rPr lang="en-US" altLang="zh-CN" dirty="0" smtClean="0"/>
              <a:t>intervals</a:t>
            </a:r>
            <a:r>
              <a:rPr lang="zh-CN" altLang="en-US" dirty="0" smtClean="0"/>
              <a:t>为虚线的</a:t>
            </a:r>
            <a:r>
              <a:rPr lang="en-US" altLang="zh-CN" dirty="0" smtClean="0"/>
              <a:t>ON</a:t>
            </a:r>
            <a:r>
              <a:rPr lang="zh-CN" altLang="en-US" dirty="0" smtClean="0"/>
              <a:t>和</a:t>
            </a:r>
            <a:r>
              <a:rPr lang="en-US" altLang="zh-CN" dirty="0" smtClean="0"/>
              <a:t>OFF</a:t>
            </a:r>
            <a:r>
              <a:rPr lang="zh-CN" altLang="en-US" dirty="0" smtClean="0"/>
              <a:t>数组，该数组的</a:t>
            </a:r>
            <a:r>
              <a:rPr lang="en-US" altLang="zh-CN" dirty="0" smtClean="0"/>
              <a:t>length</a:t>
            </a:r>
            <a:r>
              <a:rPr lang="zh-CN" altLang="en-US" dirty="0" smtClean="0"/>
              <a:t>必须大于等于</a:t>
            </a:r>
            <a:r>
              <a:rPr lang="en-US" altLang="zh-CN" dirty="0" smtClean="0"/>
              <a:t>2</a:t>
            </a:r>
            <a:r>
              <a:rPr lang="zh-CN" altLang="en-US" dirty="0" smtClean="0"/>
              <a:t>，</a:t>
            </a:r>
            <a:r>
              <a:rPr lang="en-US" altLang="zh-CN" dirty="0" smtClean="0"/>
              <a:t>offset</a:t>
            </a:r>
            <a:r>
              <a:rPr lang="zh-CN" altLang="en-US" dirty="0" smtClean="0"/>
              <a:t>为绘制时的偏移量。</a:t>
            </a:r>
            <a:endParaRPr lang="en-US" altLang="zh-CN" dirty="0" smtClean="0"/>
          </a:p>
          <a:p>
            <a:endParaRPr lang="en-US" altLang="zh-CN" dirty="0" smtClean="0"/>
          </a:p>
          <a:p>
            <a:r>
              <a:rPr lang="en-US" altLang="zh-CN" dirty="0" smtClean="0"/>
              <a:t>PathDashPathEffect</a:t>
            </a:r>
            <a:r>
              <a:rPr lang="zh-CN" altLang="en-US" dirty="0" smtClean="0"/>
              <a:t>：这个类的作用是使用</a:t>
            </a:r>
            <a:r>
              <a:rPr lang="en-US" altLang="zh-CN" dirty="0" smtClean="0"/>
              <a:t>Path</a:t>
            </a:r>
            <a:r>
              <a:rPr lang="zh-CN" altLang="en-US" dirty="0" smtClean="0"/>
              <a:t>图形来填充当前的路径，其构造函数为</a:t>
            </a:r>
            <a:r>
              <a:rPr lang="en-US" altLang="zh-CN" dirty="0" smtClean="0"/>
              <a:t>PathDashPathEffect (Path shape, float advance, float phase,PathDashPathEffect.Stylestyle)</a:t>
            </a:r>
            <a:r>
              <a:rPr lang="zh-CN" altLang="en-US" dirty="0" smtClean="0"/>
              <a:t>。</a:t>
            </a:r>
            <a:r>
              <a:rPr lang="en-US" altLang="zh-CN" dirty="0" smtClean="0"/>
              <a:t>shape</a:t>
            </a:r>
            <a:r>
              <a:rPr lang="zh-CN" altLang="en-US" dirty="0" smtClean="0"/>
              <a:t>则是指填充图形，</a:t>
            </a:r>
            <a:r>
              <a:rPr lang="en-US" altLang="zh-CN" dirty="0" smtClean="0"/>
              <a:t>advance</a:t>
            </a:r>
            <a:r>
              <a:rPr lang="zh-CN" altLang="en-US" dirty="0" smtClean="0"/>
              <a:t>指每个图形间的间距，</a:t>
            </a:r>
            <a:r>
              <a:rPr lang="en-US" altLang="zh-CN" dirty="0" smtClean="0"/>
              <a:t>phase</a:t>
            </a:r>
            <a:r>
              <a:rPr lang="zh-CN" altLang="en-US" dirty="0" smtClean="0"/>
              <a:t>为绘制时的偏移量，</a:t>
            </a:r>
            <a:r>
              <a:rPr lang="en-US" altLang="zh-CN" dirty="0" smtClean="0"/>
              <a:t>style</a:t>
            </a:r>
            <a:r>
              <a:rPr lang="zh-CN" altLang="en-US" dirty="0" smtClean="0"/>
              <a:t>为该类自由的枚举值，有三种情况：</a:t>
            </a:r>
            <a:r>
              <a:rPr lang="en-US" altLang="zh-CN" dirty="0" smtClean="0"/>
              <a:t>Style.ROTATE</a:t>
            </a:r>
            <a:r>
              <a:rPr lang="zh-CN" altLang="en-US" dirty="0" smtClean="0"/>
              <a:t>、</a:t>
            </a:r>
            <a:r>
              <a:rPr lang="en-US" altLang="zh-CN" dirty="0" smtClean="0"/>
              <a:t>Style.MORPH</a:t>
            </a:r>
            <a:r>
              <a:rPr lang="zh-CN" altLang="en-US" dirty="0" smtClean="0"/>
              <a:t>和</a:t>
            </a:r>
            <a:r>
              <a:rPr lang="en-US" altLang="zh-CN" dirty="0" smtClean="0"/>
              <a:t>Style.TRANSLATE</a:t>
            </a:r>
            <a:r>
              <a:rPr lang="zh-CN" altLang="en-US" dirty="0" smtClean="0"/>
              <a:t>。其中</a:t>
            </a:r>
            <a:r>
              <a:rPr lang="en-US" altLang="zh-CN" dirty="0" smtClean="0"/>
              <a:t>ROTATE</a:t>
            </a:r>
            <a:r>
              <a:rPr lang="zh-CN" altLang="en-US" dirty="0" smtClean="0"/>
              <a:t>的情况下，线段连接处的图形转换以旋转到与下一段移动方向相一致的角度进行转转，</a:t>
            </a:r>
            <a:r>
              <a:rPr lang="en-US" altLang="zh-CN" dirty="0" smtClean="0"/>
              <a:t>MORPH</a:t>
            </a:r>
            <a:r>
              <a:rPr lang="zh-CN" altLang="en-US" dirty="0" smtClean="0"/>
              <a:t>时图形会以发生拉伸或压缩等变形的情况与下一段相连接，</a:t>
            </a:r>
            <a:r>
              <a:rPr lang="en-US" altLang="zh-CN" dirty="0" smtClean="0"/>
              <a:t>TRANSLATE</a:t>
            </a:r>
            <a:r>
              <a:rPr lang="zh-CN" altLang="en-US" dirty="0" smtClean="0"/>
              <a:t>时，图形会以位置平移的方式与下一段相连接。</a:t>
            </a:r>
            <a:endParaRPr lang="en-US" altLang="zh-CN" dirty="0" smtClean="0"/>
          </a:p>
          <a:p>
            <a:endParaRPr lang="en-US" altLang="zh-CN" dirty="0" smtClean="0"/>
          </a:p>
          <a:p>
            <a:r>
              <a:rPr lang="en-US" altLang="zh-CN" dirty="0" smtClean="0"/>
              <a:t>ComposePathEffect</a:t>
            </a:r>
            <a:r>
              <a:rPr lang="zh-CN" altLang="en-US" dirty="0" smtClean="0"/>
              <a:t>：组合效果，这个类需要两个</a:t>
            </a:r>
            <a:r>
              <a:rPr lang="en-US" altLang="zh-CN" dirty="0" smtClean="0"/>
              <a:t>PathEffect</a:t>
            </a:r>
            <a:r>
              <a:rPr lang="zh-CN" altLang="en-US" dirty="0" smtClean="0"/>
              <a:t>参数来构造一个实例，</a:t>
            </a:r>
            <a:r>
              <a:rPr lang="en-US" altLang="zh-CN" dirty="0" smtClean="0"/>
              <a:t>ComposePathEffect (PathEffect outerpe,PathEffect innerpe)</a:t>
            </a:r>
            <a:r>
              <a:rPr lang="zh-CN" altLang="en-US" dirty="0" smtClean="0"/>
              <a:t>，表现时，会首先将</a:t>
            </a:r>
            <a:r>
              <a:rPr lang="en-US" altLang="zh-CN" dirty="0" smtClean="0"/>
              <a:t>innerpe</a:t>
            </a:r>
            <a:r>
              <a:rPr lang="zh-CN" altLang="en-US" dirty="0" smtClean="0"/>
              <a:t>表现出来，然后再在</a:t>
            </a:r>
            <a:r>
              <a:rPr lang="en-US" altLang="zh-CN" dirty="0" smtClean="0"/>
              <a:t>innerpe</a:t>
            </a:r>
            <a:r>
              <a:rPr lang="zh-CN" altLang="en-US" dirty="0" smtClean="0"/>
              <a:t>的基础上去增加</a:t>
            </a:r>
            <a:r>
              <a:rPr lang="en-US" altLang="zh-CN" dirty="0" smtClean="0"/>
              <a:t>outerpe</a:t>
            </a:r>
            <a:r>
              <a:rPr lang="zh-CN" altLang="en-US" dirty="0" smtClean="0"/>
              <a:t>的效果。</a:t>
            </a:r>
            <a:endParaRPr lang="en-US" altLang="zh-CN" dirty="0" smtClean="0"/>
          </a:p>
          <a:p>
            <a:endParaRPr lang="en-US" altLang="zh-CN" dirty="0" smtClean="0"/>
          </a:p>
          <a:p>
            <a:r>
              <a:rPr lang="en-US" altLang="zh-CN" dirty="0" smtClean="0"/>
              <a:t>SumPathEffect</a:t>
            </a:r>
            <a:r>
              <a:rPr lang="zh-CN" altLang="en-US" dirty="0" smtClean="0"/>
              <a:t>：叠加效果，这个类也需要两个</a:t>
            </a:r>
            <a:r>
              <a:rPr lang="en-US" altLang="zh-CN" dirty="0" smtClean="0"/>
              <a:t>PathEffect</a:t>
            </a:r>
            <a:r>
              <a:rPr lang="zh-CN" altLang="en-US" dirty="0" smtClean="0"/>
              <a:t>作为参数</a:t>
            </a:r>
            <a:r>
              <a:rPr lang="en-US" altLang="zh-CN" dirty="0" smtClean="0"/>
              <a:t>SumPathEffect(PathEffect first,PathEffect second)</a:t>
            </a:r>
            <a:r>
              <a:rPr lang="zh-CN" altLang="en-US" dirty="0" smtClean="0"/>
              <a:t>，但与</a:t>
            </a:r>
            <a:r>
              <a:rPr lang="en-US" altLang="zh-CN" dirty="0" smtClean="0"/>
              <a:t>ComposePathEffect</a:t>
            </a:r>
            <a:r>
              <a:rPr lang="zh-CN" altLang="en-US" dirty="0" smtClean="0"/>
              <a:t>不同的是，在表现时，会分别对两个参数的效果各自独立进行表现，然后将两个效果简单的重叠在一起显示出来。</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15</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16</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 ARGB</a:t>
            </a:r>
            <a:r>
              <a:rPr lang="zh-CN" altLang="en-US" dirty="0" smtClean="0"/>
              <a:t>指的是一种 色彩模式，里面</a:t>
            </a:r>
            <a:r>
              <a:rPr lang="en-US" altLang="zh-CN" dirty="0" smtClean="0"/>
              <a:t>A</a:t>
            </a:r>
            <a:r>
              <a:rPr lang="zh-CN" altLang="en-US" dirty="0" smtClean="0"/>
              <a:t>代表</a:t>
            </a:r>
            <a:r>
              <a:rPr lang="en-US" altLang="zh-CN" dirty="0" smtClean="0"/>
              <a:t>Alpha</a:t>
            </a:r>
            <a:r>
              <a:rPr lang="zh-CN" altLang="en-US" dirty="0" smtClean="0"/>
              <a:t>，</a:t>
            </a:r>
            <a:r>
              <a:rPr lang="en-US" altLang="zh-CN" dirty="0" smtClean="0"/>
              <a:t>R</a:t>
            </a:r>
            <a:r>
              <a:rPr lang="zh-CN" altLang="en-US" dirty="0" smtClean="0"/>
              <a:t>表示</a:t>
            </a:r>
            <a:r>
              <a:rPr lang="en-US" altLang="zh-CN" dirty="0" smtClean="0"/>
              <a:t>red</a:t>
            </a:r>
            <a:r>
              <a:rPr lang="zh-CN" altLang="en-US" dirty="0" smtClean="0"/>
              <a:t>，</a:t>
            </a:r>
            <a:r>
              <a:rPr lang="en-US" altLang="zh-CN" dirty="0" smtClean="0"/>
              <a:t>G</a:t>
            </a:r>
            <a:r>
              <a:rPr lang="zh-CN" altLang="en-US" dirty="0" smtClean="0"/>
              <a:t>表示</a:t>
            </a:r>
            <a:r>
              <a:rPr lang="en-US" altLang="zh-CN" dirty="0" smtClean="0"/>
              <a:t>green</a:t>
            </a:r>
            <a:r>
              <a:rPr lang="zh-CN" altLang="en-US" dirty="0" smtClean="0"/>
              <a:t>，</a:t>
            </a:r>
            <a:r>
              <a:rPr lang="en-US" altLang="zh-CN" dirty="0" smtClean="0"/>
              <a:t>B</a:t>
            </a:r>
            <a:r>
              <a:rPr lang="zh-CN" altLang="en-US" dirty="0" smtClean="0"/>
              <a:t>表示</a:t>
            </a:r>
            <a:r>
              <a:rPr lang="en-US" altLang="zh-CN" dirty="0" smtClean="0"/>
              <a:t>blue.</a:t>
            </a:r>
          </a:p>
          <a:p>
            <a:r>
              <a:rPr lang="en-US" altLang="zh-CN" dirty="0" smtClean="0"/>
              <a:t>ALPHA_8</a:t>
            </a:r>
            <a:r>
              <a:rPr lang="zh-CN" altLang="en-US" dirty="0" smtClean="0"/>
              <a:t>就是</a:t>
            </a:r>
            <a:r>
              <a:rPr lang="en-US" altLang="zh-CN" dirty="0" smtClean="0"/>
              <a:t>Alpha</a:t>
            </a:r>
            <a:r>
              <a:rPr lang="zh-CN" altLang="en-US" dirty="0" smtClean="0"/>
              <a:t>由</a:t>
            </a:r>
            <a:r>
              <a:rPr lang="en-US" altLang="zh-CN" dirty="0" smtClean="0"/>
              <a:t>8</a:t>
            </a:r>
            <a:r>
              <a:rPr lang="zh-CN" altLang="en-US" dirty="0" smtClean="0"/>
              <a:t>位组成</a:t>
            </a:r>
          </a:p>
          <a:p>
            <a:r>
              <a:rPr lang="en-US" altLang="zh-CN" dirty="0" smtClean="0"/>
              <a:t>ARGB_4444</a:t>
            </a:r>
            <a:r>
              <a:rPr lang="zh-CN" altLang="en-US" dirty="0" smtClean="0"/>
              <a:t>就是由</a:t>
            </a:r>
            <a:r>
              <a:rPr lang="en-US" altLang="zh-CN" dirty="0" smtClean="0"/>
              <a:t>4</a:t>
            </a:r>
            <a:r>
              <a:rPr lang="zh-CN" altLang="en-US" dirty="0" smtClean="0"/>
              <a:t>个</a:t>
            </a:r>
            <a:r>
              <a:rPr lang="en-US" altLang="zh-CN" dirty="0" smtClean="0"/>
              <a:t>4</a:t>
            </a:r>
            <a:r>
              <a:rPr lang="zh-CN" altLang="en-US" dirty="0" smtClean="0"/>
              <a:t>位组成即</a:t>
            </a:r>
            <a:r>
              <a:rPr lang="en-US" altLang="zh-CN" dirty="0" smtClean="0"/>
              <a:t>16</a:t>
            </a:r>
            <a:r>
              <a:rPr lang="zh-CN" altLang="en-US" dirty="0" smtClean="0"/>
              <a:t>位</a:t>
            </a:r>
          </a:p>
          <a:p>
            <a:r>
              <a:rPr lang="en-US" altLang="zh-CN" dirty="0" smtClean="0"/>
              <a:t>ARGB_8888</a:t>
            </a:r>
            <a:r>
              <a:rPr lang="zh-CN" altLang="en-US" dirty="0" smtClean="0"/>
              <a:t>就是由</a:t>
            </a:r>
            <a:r>
              <a:rPr lang="en-US" altLang="zh-CN" dirty="0" smtClean="0"/>
              <a:t>4</a:t>
            </a:r>
            <a:r>
              <a:rPr lang="zh-CN" altLang="en-US" dirty="0" smtClean="0"/>
              <a:t>个</a:t>
            </a:r>
            <a:r>
              <a:rPr lang="en-US" altLang="zh-CN" dirty="0" smtClean="0"/>
              <a:t>8</a:t>
            </a:r>
            <a:r>
              <a:rPr lang="zh-CN" altLang="en-US" dirty="0" smtClean="0"/>
              <a:t>位组成即</a:t>
            </a:r>
            <a:r>
              <a:rPr lang="en-US" altLang="zh-CN" dirty="0" smtClean="0"/>
              <a:t>32</a:t>
            </a:r>
            <a:r>
              <a:rPr lang="zh-CN" altLang="en-US" dirty="0" smtClean="0"/>
              <a:t>位</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ARGB_8888: </a:t>
            </a:r>
            <a:r>
              <a:rPr lang="zh-CN" altLang="en-US" sz="1200" b="0" i="0" kern="1200" dirty="0" smtClean="0">
                <a:solidFill>
                  <a:schemeClr val="tx1"/>
                </a:solidFill>
                <a:effectLst/>
                <a:latin typeface="+mn-lt"/>
                <a:ea typeface="+mn-ea"/>
                <a:cs typeface="+mn-cs"/>
              </a:rPr>
              <a:t>默认的选项，每像素占用</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字节，</a:t>
            </a:r>
            <a:r>
              <a:rPr lang="en-US" altLang="zh-CN" sz="1200" b="0" i="0" kern="1200" dirty="0" smtClean="0">
                <a:solidFill>
                  <a:schemeClr val="tx1"/>
                </a:solidFill>
                <a:effectLst/>
                <a:latin typeface="+mn-lt"/>
                <a:ea typeface="+mn-ea"/>
                <a:cs typeface="+mn-cs"/>
              </a:rPr>
              <a:t>ARGB</a:t>
            </a:r>
            <a:r>
              <a:rPr lang="zh-CN" altLang="en-US" sz="1200" b="0" i="0" kern="1200" dirty="0" smtClean="0">
                <a:solidFill>
                  <a:schemeClr val="tx1"/>
                </a:solidFill>
                <a:effectLst/>
                <a:latin typeface="+mn-lt"/>
                <a:ea typeface="+mn-ea"/>
                <a:cs typeface="+mn-cs"/>
              </a:rPr>
              <a:t>分别占</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位，支持</a:t>
            </a:r>
            <a:r>
              <a:rPr lang="en-US" altLang="zh-CN" sz="1200" b="0" i="0" kern="1200" dirty="0" smtClean="0">
                <a:solidFill>
                  <a:schemeClr val="tx1"/>
                </a:solidFill>
                <a:effectLst/>
                <a:latin typeface="+mn-lt"/>
                <a:ea typeface="+mn-ea"/>
                <a:cs typeface="+mn-cs"/>
              </a:rPr>
              <a:t>1600</a:t>
            </a:r>
            <a:r>
              <a:rPr lang="zh-CN" altLang="en-US" sz="1200" b="0" i="0" kern="1200" dirty="0" smtClean="0">
                <a:solidFill>
                  <a:schemeClr val="tx1"/>
                </a:solidFill>
                <a:effectLst/>
                <a:latin typeface="+mn-lt"/>
                <a:ea typeface="+mn-ea"/>
                <a:cs typeface="+mn-cs"/>
              </a:rPr>
              <a:t>万种颜色，质量最高，当然内存占用也高。</a:t>
            </a:r>
          </a:p>
          <a:p>
            <a:endParaRPr lang="zh-CN" altLang="en-US" dirty="0" smtClean="0"/>
          </a:p>
          <a:p>
            <a:r>
              <a:rPr lang="en-US" altLang="zh-CN" dirty="0" smtClean="0"/>
              <a:t>RGB_565</a:t>
            </a:r>
            <a:r>
              <a:rPr lang="zh-CN" altLang="en-US" dirty="0" smtClean="0"/>
              <a:t>就是</a:t>
            </a:r>
            <a:r>
              <a:rPr lang="en-US" altLang="zh-CN" dirty="0" smtClean="0"/>
              <a:t>R</a:t>
            </a:r>
            <a:r>
              <a:rPr lang="zh-CN" altLang="en-US" dirty="0" smtClean="0"/>
              <a:t>为</a:t>
            </a:r>
            <a:r>
              <a:rPr lang="en-US" altLang="zh-CN" dirty="0" smtClean="0"/>
              <a:t>5</a:t>
            </a:r>
            <a:r>
              <a:rPr lang="zh-CN" altLang="en-US" dirty="0" smtClean="0"/>
              <a:t>位，</a:t>
            </a:r>
            <a:r>
              <a:rPr lang="en-US" altLang="zh-CN" dirty="0" smtClean="0"/>
              <a:t>G</a:t>
            </a:r>
            <a:r>
              <a:rPr lang="zh-CN" altLang="en-US" dirty="0" smtClean="0"/>
              <a:t>为</a:t>
            </a:r>
            <a:r>
              <a:rPr lang="en-US" altLang="zh-CN" dirty="0" smtClean="0"/>
              <a:t>6</a:t>
            </a:r>
            <a:r>
              <a:rPr lang="zh-CN" altLang="en-US" dirty="0" smtClean="0"/>
              <a:t>位，</a:t>
            </a:r>
            <a:r>
              <a:rPr lang="en-US" altLang="zh-CN" dirty="0" smtClean="0"/>
              <a:t>B</a:t>
            </a:r>
            <a:r>
              <a:rPr lang="zh-CN" altLang="en-US" dirty="0" smtClean="0"/>
              <a:t>为</a:t>
            </a:r>
            <a:r>
              <a:rPr lang="en-US" altLang="zh-CN" dirty="0" smtClean="0"/>
              <a:t>5</a:t>
            </a:r>
            <a:r>
              <a:rPr lang="zh-CN" altLang="en-US" dirty="0" smtClean="0"/>
              <a:t>位共</a:t>
            </a:r>
            <a:r>
              <a:rPr lang="en-US" altLang="zh-CN" dirty="0" smtClean="0"/>
              <a:t>16</a:t>
            </a:r>
            <a:r>
              <a:rPr lang="zh-CN" altLang="en-US" dirty="0" smtClean="0"/>
              <a:t>位</a:t>
            </a:r>
            <a:endParaRPr lang="en-US" altLang="zh-CN" dirty="0" smtClean="0"/>
          </a:p>
          <a:p>
            <a:r>
              <a:rPr lang="zh-CN" altLang="en-US" dirty="0" smtClean="0"/>
              <a:t>位图位数越高代表其可以存储的颜色信息越多，当然图像也就越逼真</a:t>
            </a:r>
            <a:endParaRPr lang="en-US" altLang="zh-CN" dirty="0" smtClean="0"/>
          </a:p>
          <a:p>
            <a:r>
              <a:rPr lang="en-US" altLang="zh-CN" dirty="0" smtClean="0"/>
              <a:t>        paint.setStyle(Paint.Style.STROKE); // </a:t>
            </a:r>
            <a:r>
              <a:rPr lang="zh-CN" altLang="en-US" dirty="0" smtClean="0"/>
              <a:t>设置样式是线条，默认是填充 </a:t>
            </a:r>
            <a:r>
              <a:rPr lang="en-US" altLang="zh-CN" dirty="0" smtClean="0"/>
              <a:t>Paint.Style.FILL</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17</a:t>
            </a:fld>
            <a:endParaRPr lang="zh-CN" altLang="en-US"/>
          </a:p>
        </p:txBody>
      </p:sp>
    </p:spTree>
    <p:extLst>
      <p:ext uri="{BB962C8B-B14F-4D97-AF65-F5344CB8AC3E}">
        <p14:creationId xmlns:p14="http://schemas.microsoft.com/office/powerpoint/2010/main" val="2893882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18</a:t>
            </a:fld>
            <a:endParaRPr lang="zh-CN" altLang="en-US"/>
          </a:p>
        </p:txBody>
      </p:sp>
    </p:spTree>
    <p:extLst>
      <p:ext uri="{BB962C8B-B14F-4D97-AF65-F5344CB8AC3E}">
        <p14:creationId xmlns:p14="http://schemas.microsoft.com/office/powerpoint/2010/main" val="853151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19</a:t>
            </a:fld>
            <a:endParaRPr lang="zh-CN" altLang="en-US"/>
          </a:p>
        </p:txBody>
      </p:sp>
    </p:spTree>
    <p:extLst>
      <p:ext uri="{BB962C8B-B14F-4D97-AF65-F5344CB8AC3E}">
        <p14:creationId xmlns:p14="http://schemas.microsoft.com/office/powerpoint/2010/main" val="1835171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21</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23</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24</a:t>
            </a:fld>
            <a:endParaRPr lang="zh-CN" altLang="en-US"/>
          </a:p>
        </p:txBody>
      </p:sp>
    </p:spTree>
    <p:extLst>
      <p:ext uri="{BB962C8B-B14F-4D97-AF65-F5344CB8AC3E}">
        <p14:creationId xmlns:p14="http://schemas.microsoft.com/office/powerpoint/2010/main" val="6265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25</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图片多个变化叠加时，需要用</a:t>
            </a:r>
            <a:r>
              <a:rPr lang="en-US" altLang="zh-CN" dirty="0" smtClean="0"/>
              <a:t>post</a:t>
            </a:r>
            <a:r>
              <a:rPr lang="zh-CN" altLang="en-US" dirty="0" smtClean="0"/>
              <a:t>。。。，如</a:t>
            </a:r>
            <a:r>
              <a:rPr lang="en-US" altLang="zh-CN" dirty="0" smtClean="0"/>
              <a:t>postRotate(…)</a:t>
            </a:r>
          </a:p>
          <a:p>
            <a:r>
              <a:rPr lang="zh-CN" altLang="en-US" dirty="0" smtClean="0"/>
              <a:t>若没有叠加，只有一种变化，只需要</a:t>
            </a:r>
            <a:r>
              <a:rPr lang="en-US" altLang="zh-CN" dirty="0" smtClean="0"/>
              <a:t>set</a:t>
            </a:r>
            <a:r>
              <a:rPr lang="zh-CN" altLang="en-US" dirty="0" smtClean="0"/>
              <a:t>。。。即可，如</a:t>
            </a:r>
            <a:r>
              <a:rPr lang="en-US" altLang="zh-CN" dirty="0" smtClean="0"/>
              <a:t>setRotate(…)</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26</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27</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28</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29</a:t>
            </a:fld>
            <a:endParaRPr lang="zh-CN" altLang="en-US"/>
          </a:p>
        </p:txBody>
      </p:sp>
    </p:spTree>
    <p:extLst>
      <p:ext uri="{BB962C8B-B14F-4D97-AF65-F5344CB8AC3E}">
        <p14:creationId xmlns:p14="http://schemas.microsoft.com/office/powerpoint/2010/main" val="3480407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30</a:t>
            </a:fld>
            <a:endParaRPr lang="zh-CN" altLang="en-US"/>
          </a:p>
        </p:txBody>
      </p:sp>
    </p:spTree>
    <p:extLst>
      <p:ext uri="{BB962C8B-B14F-4D97-AF65-F5344CB8AC3E}">
        <p14:creationId xmlns:p14="http://schemas.microsoft.com/office/powerpoint/2010/main" val="4003107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31</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32</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33</a:t>
            </a:fld>
            <a:endParaRPr lang="zh-CN" altLang="en-US"/>
          </a:p>
        </p:txBody>
      </p:sp>
    </p:spTree>
    <p:extLst>
      <p:ext uri="{BB962C8B-B14F-4D97-AF65-F5344CB8AC3E}">
        <p14:creationId xmlns:p14="http://schemas.microsoft.com/office/powerpoint/2010/main" val="2411965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https://blog.csdn.net/IT_XF/article/details/82783177</a:t>
            </a:r>
          </a:p>
          <a:p>
            <a:r>
              <a:rPr lang="en-US" altLang="zh-CN" dirty="0" smtClean="0"/>
              <a:t>https://blog.csdn.net/u012422440/article/details/52328883</a:t>
            </a:r>
          </a:p>
          <a:p>
            <a:r>
              <a:rPr lang="en-US" altLang="zh-CN" dirty="0" smtClean="0"/>
              <a:t>https://www.jianshu.com/p/3ded93e3b863</a:t>
            </a:r>
          </a:p>
          <a:p>
            <a:r>
              <a:rPr lang="en-US" altLang="zh-CN" dirty="0" smtClean="0"/>
              <a:t>https://blog.csdn.net/jinmie0193/article/details/80816989</a:t>
            </a:r>
          </a:p>
          <a:p>
            <a:r>
              <a:rPr lang="en-US" altLang="zh-CN" dirty="0" smtClean="0"/>
              <a:t>https://www.jianshu.com/p/1efcc9c9f286</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34</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35</a:t>
            </a:fld>
            <a:endParaRPr lang="zh-CN" altLang="en-US"/>
          </a:p>
        </p:txBody>
      </p:sp>
    </p:spTree>
    <p:extLst>
      <p:ext uri="{BB962C8B-B14F-4D97-AF65-F5344CB8AC3E}">
        <p14:creationId xmlns:p14="http://schemas.microsoft.com/office/powerpoint/2010/main" val="742527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36</a:t>
            </a:fld>
            <a:endParaRPr lang="zh-CN" altLang="en-US"/>
          </a:p>
        </p:txBody>
      </p:sp>
    </p:spTree>
    <p:extLst>
      <p:ext uri="{BB962C8B-B14F-4D97-AF65-F5344CB8AC3E}">
        <p14:creationId xmlns:p14="http://schemas.microsoft.com/office/powerpoint/2010/main" val="61065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Bitmap</a:t>
            </a:r>
            <a:r>
              <a:rPr lang="zh-CN" altLang="en-US" dirty="0" smtClean="0"/>
              <a:t>与</a:t>
            </a:r>
            <a:r>
              <a:rPr lang="en-US" altLang="zh-CN" dirty="0" smtClean="0"/>
              <a:t>Drawable</a:t>
            </a:r>
            <a:r>
              <a:rPr lang="zh-CN" altLang="en-US" dirty="0" smtClean="0"/>
              <a:t>之间的转换</a:t>
            </a:r>
            <a:endParaRPr lang="en-US" altLang="zh-CN" dirty="0" smtClean="0"/>
          </a:p>
          <a:p>
            <a:r>
              <a:rPr lang="zh-CN" altLang="en-US" sz="1200" b="0" i="0" kern="1200" dirty="0" smtClean="0">
                <a:solidFill>
                  <a:schemeClr val="tx1"/>
                </a:solidFill>
                <a:effectLst/>
                <a:latin typeface="+mn-lt"/>
                <a:ea typeface="+mn-ea"/>
                <a:cs typeface="+mn-cs"/>
              </a:rPr>
              <a:t>相同点：</a:t>
            </a:r>
          </a:p>
          <a:p>
            <a:r>
              <a:rPr lang="zh-CN" altLang="en-US" sz="1200" b="0" i="0" kern="1200" dirty="0" smtClean="0">
                <a:solidFill>
                  <a:schemeClr val="tx1"/>
                </a:solidFill>
                <a:effectLst/>
                <a:latin typeface="+mn-lt"/>
                <a:ea typeface="+mn-ea"/>
                <a:cs typeface="+mn-cs"/>
              </a:rPr>
              <a:t>    两个文件夹下的文件都不会被编译成二进制文件，都会被原封不动的放到</a:t>
            </a:r>
            <a:r>
              <a:rPr lang="en-US" altLang="zh-CN" sz="1200" b="0" i="0" kern="1200" dirty="0" smtClean="0">
                <a:solidFill>
                  <a:schemeClr val="tx1"/>
                </a:solidFill>
                <a:effectLst/>
                <a:latin typeface="+mn-lt"/>
                <a:ea typeface="+mn-ea"/>
                <a:cs typeface="+mn-cs"/>
              </a:rPr>
              <a:t>apk</a:t>
            </a:r>
            <a:r>
              <a:rPr lang="zh-CN" altLang="en-US" sz="1200" b="0" i="0" kern="1200" dirty="0" smtClean="0">
                <a:solidFill>
                  <a:schemeClr val="tx1"/>
                </a:solidFill>
                <a:effectLst/>
                <a:latin typeface="+mn-lt"/>
                <a:ea typeface="+mn-ea"/>
                <a:cs typeface="+mn-cs"/>
              </a:rPr>
              <a:t>中。</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不同点：</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asset</a:t>
            </a:r>
            <a:r>
              <a:rPr lang="zh-CN" altLang="en-US" sz="1200" b="0" i="0" kern="1200" dirty="0" smtClean="0">
                <a:solidFill>
                  <a:schemeClr val="tx1"/>
                </a:solidFill>
                <a:effectLst/>
                <a:latin typeface="+mn-lt"/>
                <a:ea typeface="+mn-ea"/>
                <a:cs typeface="+mn-cs"/>
              </a:rPr>
              <a:t>下的文件不会被映射到</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文件中，</a:t>
            </a:r>
            <a:r>
              <a:rPr lang="en-US" altLang="zh-CN" sz="1200" b="0" i="0" kern="1200" dirty="0" smtClean="0">
                <a:solidFill>
                  <a:schemeClr val="tx1"/>
                </a:solidFill>
                <a:effectLst/>
                <a:latin typeface="+mn-lt"/>
                <a:ea typeface="+mn-ea"/>
                <a:cs typeface="+mn-cs"/>
              </a:rPr>
              <a:t>raw</a:t>
            </a:r>
            <a:r>
              <a:rPr lang="zh-CN" altLang="en-US" sz="1200" b="0" i="0" kern="1200" dirty="0" smtClean="0">
                <a:solidFill>
                  <a:schemeClr val="tx1"/>
                </a:solidFill>
                <a:effectLst/>
                <a:latin typeface="+mn-lt"/>
                <a:ea typeface="+mn-ea"/>
                <a:cs typeface="+mn-cs"/>
              </a:rPr>
              <a:t>下的文件会被映射到</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文件中。</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因为</a:t>
            </a:r>
            <a:r>
              <a:rPr lang="en-US" altLang="zh-CN" sz="1200" b="0" i="0" kern="1200" dirty="0" smtClean="0">
                <a:solidFill>
                  <a:schemeClr val="tx1"/>
                </a:solidFill>
                <a:effectLst/>
                <a:latin typeface="+mn-lt"/>
                <a:ea typeface="+mn-ea"/>
                <a:cs typeface="+mn-cs"/>
              </a:rPr>
              <a:t>raw</a:t>
            </a:r>
            <a:r>
              <a:rPr lang="zh-CN" altLang="en-US" sz="1200" b="0" i="0" kern="1200" dirty="0" smtClean="0">
                <a:solidFill>
                  <a:schemeClr val="tx1"/>
                </a:solidFill>
                <a:effectLst/>
                <a:latin typeface="+mn-lt"/>
                <a:ea typeface="+mn-ea"/>
                <a:cs typeface="+mn-cs"/>
              </a:rPr>
              <a:t>文件可以映射到</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文件中，所以可以使用</a:t>
            </a:r>
            <a:r>
              <a:rPr lang="en-US" altLang="zh-CN" sz="1200" b="0" i="0" kern="1200" dirty="0" smtClean="0">
                <a:solidFill>
                  <a:schemeClr val="tx1"/>
                </a:solidFill>
                <a:effectLst/>
                <a:latin typeface="+mn-lt"/>
                <a:ea typeface="+mn-ea"/>
                <a:cs typeface="+mn-cs"/>
              </a:rPr>
              <a:t>R.raw.xxx</a:t>
            </a:r>
            <a:r>
              <a:rPr lang="zh-CN" altLang="en-US" sz="1200" b="0" i="0" kern="1200" dirty="0" smtClean="0">
                <a:solidFill>
                  <a:schemeClr val="tx1"/>
                </a:solidFill>
                <a:effectLst/>
                <a:latin typeface="+mn-lt"/>
                <a:ea typeface="+mn-ea"/>
                <a:cs typeface="+mn-cs"/>
              </a:rPr>
              <a:t>的方法去引用资源。</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asset</a:t>
            </a:r>
            <a:r>
              <a:rPr lang="zh-CN" altLang="en-US" sz="1200" b="0" i="0" kern="1200" dirty="0" smtClean="0">
                <a:solidFill>
                  <a:schemeClr val="tx1"/>
                </a:solidFill>
                <a:effectLst/>
                <a:latin typeface="+mn-lt"/>
                <a:ea typeface="+mn-ea"/>
                <a:cs typeface="+mn-cs"/>
              </a:rPr>
              <a:t>下可以有目录结构，</a:t>
            </a:r>
            <a:r>
              <a:rPr lang="en-US" altLang="zh-CN" sz="1200" b="0" i="0" kern="1200" dirty="0" smtClean="0">
                <a:solidFill>
                  <a:schemeClr val="tx1"/>
                </a:solidFill>
                <a:effectLst/>
                <a:latin typeface="+mn-lt"/>
                <a:ea typeface="+mn-ea"/>
                <a:cs typeface="+mn-cs"/>
              </a:rPr>
              <a:t>raw</a:t>
            </a:r>
            <a:r>
              <a:rPr lang="zh-CN" altLang="en-US" sz="1200" b="0" i="0" kern="1200" dirty="0" smtClean="0">
                <a:solidFill>
                  <a:schemeClr val="tx1"/>
                </a:solidFill>
                <a:effectLst/>
                <a:latin typeface="+mn-lt"/>
                <a:ea typeface="+mn-ea"/>
                <a:cs typeface="+mn-cs"/>
              </a:rPr>
              <a:t>下不能有目录结构。</a:t>
            </a:r>
            <a:endParaRPr lang="en-US" altLang="zh-CN" sz="1200" b="0" i="0" kern="1200" dirty="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dirty="0" smtClean="0"/>
              <a:t>android:background="@android:drawable/bottom_bar"</a:t>
            </a:r>
          </a:p>
          <a:p>
            <a:r>
              <a:rPr lang="en-US" altLang="zh-CN" dirty="0" smtClean="0"/>
              <a:t>tv.setBackgroundResource(R.drawable.ic_launcher_background);</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5</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37</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6</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7</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AFED13-18EC-4853-B935-6E23F2540B2D}" type="slidenum">
              <a:rPr lang="zh-CN" altLang="en-US" smtClean="0"/>
              <a:t>11</a:t>
            </a:fld>
            <a:endParaRPr lang="zh-CN" altLang="en-US"/>
          </a:p>
        </p:txBody>
      </p:sp>
    </p:spTree>
    <p:extLst>
      <p:ext uri="{BB962C8B-B14F-4D97-AF65-F5344CB8AC3E}">
        <p14:creationId xmlns:p14="http://schemas.microsoft.com/office/powerpoint/2010/main" val="2989801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12</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13</a:t>
            </a:fld>
            <a:endParaRPr lang="zh-CN" altLang="en-US"/>
          </a:p>
        </p:txBody>
      </p:sp>
    </p:spTree>
    <p:extLst>
      <p:ext uri="{BB962C8B-B14F-4D97-AF65-F5344CB8AC3E}">
        <p14:creationId xmlns:p14="http://schemas.microsoft.com/office/powerpoint/2010/main" val="808566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14</a:t>
            </a:fld>
            <a:endParaRPr lang="zh-CN" altLang="en-US"/>
          </a:p>
        </p:txBody>
      </p:sp>
    </p:spTree>
    <p:extLst>
      <p:ext uri="{BB962C8B-B14F-4D97-AF65-F5344CB8AC3E}">
        <p14:creationId xmlns:p14="http://schemas.microsoft.com/office/powerpoint/2010/main" val="808566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072" y="0"/>
            <a:ext cx="4752000" cy="6858000"/>
          </a:xfrm>
          <a:prstGeom prst="rect">
            <a:avLst/>
          </a:prstGeom>
        </p:spPr>
      </p:pic>
      <p:sp>
        <p:nvSpPr>
          <p:cNvPr id="7" name="TextBox 7"/>
          <p:cNvSpPr>
            <a:spLocks noChangeArrowheads="1"/>
          </p:cNvSpPr>
          <p:nvPr userDrawn="1"/>
        </p:nvSpPr>
        <p:spPr bwMode="auto">
          <a:xfrm>
            <a:off x="7550237" y="4333398"/>
            <a:ext cx="4169833" cy="7078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4000"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智能设备教研室</a:t>
            </a:r>
            <a:endParaRPr lang="zh-CN" altLang="en-US" sz="4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2008" y="3909040"/>
            <a:ext cx="1344112" cy="1587379"/>
          </a:xfrm>
          <a:prstGeom prst="rect">
            <a:avLst/>
          </a:prstGeom>
          <a:effectLst>
            <a:outerShdw blurRad="50800" dist="38100" dir="2700000" algn="tl" rotWithShape="0">
              <a:prstClr val="black">
                <a:alpha val="40000"/>
              </a:prstClr>
            </a:outerShdw>
          </a:effectLst>
        </p:spPr>
      </p:pic>
      <p:pic>
        <p:nvPicPr>
          <p:cNvPr id="10" name="图片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69300" y="164729"/>
            <a:ext cx="3581400" cy="673100"/>
          </a:xfrm>
          <a:prstGeom prst="rect">
            <a:avLst/>
          </a:prstGeom>
        </p:spPr>
      </p:pic>
      <p:sp>
        <p:nvSpPr>
          <p:cNvPr id="14" name="标题 1"/>
          <p:cNvSpPr>
            <a:spLocks noGrp="1"/>
          </p:cNvSpPr>
          <p:nvPr>
            <p:ph type="title"/>
          </p:nvPr>
        </p:nvSpPr>
        <p:spPr>
          <a:xfrm>
            <a:off x="3071664" y="2276904"/>
            <a:ext cx="9120336" cy="1632136"/>
          </a:xfrm>
          <a:prstGeom prst="rect">
            <a:avLst/>
          </a:prstGeom>
        </p:spPr>
        <p:txBody>
          <a:bodyPr/>
          <a:lstStyle>
            <a:lvl1pPr algn="ctr">
              <a:defRPr sz="6000" b="1">
                <a:solidFill>
                  <a:srgbClr val="CC0066"/>
                </a:solidFill>
                <a:latin typeface="幼圆" panose="02010509060101010101" pitchFamily="49" charset="-122"/>
                <a:ea typeface="幼圆" panose="02010509060101010101"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6435081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8"/>
            <a:ext cx="10972800" cy="753633"/>
          </a:xfrm>
          <a:prstGeom prst="rect">
            <a:avLst/>
          </a:prstGeom>
        </p:spPr>
        <p:txBody>
          <a:bodyPr anchor="ctr"/>
          <a:lstStyle>
            <a:lvl1pPr marL="1219170" indent="-1219170" algn="l" rtl="0" fontAlgn="base">
              <a:spcBef>
                <a:spcPct val="0"/>
              </a:spcBef>
              <a:spcAft>
                <a:spcPct val="0"/>
              </a:spcAft>
              <a:defRPr lang="zh-CN" altLang="en-US" sz="3200" b="1" kern="1200" dirty="0">
                <a:solidFill>
                  <a:schemeClr val="tx1">
                    <a:lumMod val="65000"/>
                    <a:lumOff val="35000"/>
                  </a:schemeClr>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9600" y="1316825"/>
            <a:ext cx="10972800" cy="4808809"/>
          </a:xfrm>
          <a:prstGeom prst="rect">
            <a:avLst/>
          </a:prstGeom>
        </p:spPr>
        <p:txBody>
          <a:bodyPr/>
          <a:lstStyle>
            <a:lvl1pPr marL="457189" indent="-457189">
              <a:lnSpc>
                <a:spcPct val="150000"/>
              </a:lnSpc>
              <a:spcBef>
                <a:spcPts val="0"/>
              </a:spcBef>
              <a:buFont typeface="Wingdings" panose="05000000000000000000" pitchFamily="2" charset="2"/>
              <a:buChar char="Ø"/>
              <a:defRPr sz="3200">
                <a:solidFill>
                  <a:schemeClr val="tx1">
                    <a:lumMod val="75000"/>
                    <a:lumOff val="25000"/>
                  </a:schemeClr>
                </a:solidFill>
                <a:latin typeface="微软雅黑" panose="020B0503020204020204" pitchFamily="34" charset="-122"/>
                <a:ea typeface="微软雅黑" panose="020B0503020204020204" pitchFamily="34" charset="-122"/>
              </a:defRPr>
            </a:lvl1pPr>
            <a:lvl2pPr marL="714375" indent="-266700">
              <a:lnSpc>
                <a:spcPct val="150000"/>
              </a:lnSpc>
              <a:spcBef>
                <a:spcPts val="0"/>
              </a:spcBef>
              <a:buFont typeface="微软雅黑" panose="020B0503020204020204" pitchFamily="34" charset="-122"/>
              <a:buChar char="–"/>
              <a:defRPr sz="2800">
                <a:solidFill>
                  <a:schemeClr val="tx1">
                    <a:lumMod val="75000"/>
                    <a:lumOff val="25000"/>
                  </a:schemeClr>
                </a:solidFill>
                <a:latin typeface="微软雅黑" panose="020B0503020204020204" pitchFamily="34" charset="-122"/>
                <a:ea typeface="微软雅黑" panose="020B0503020204020204" pitchFamily="34" charset="-122"/>
              </a:defRPr>
            </a:lvl2pPr>
            <a:lvl3pPr marL="990600" indent="-276225">
              <a:lnSpc>
                <a:spcPct val="150000"/>
              </a:lnSpc>
              <a:spcBef>
                <a:spcPts val="0"/>
              </a:spcBef>
              <a:defRPr sz="2400">
                <a:latin typeface="微软雅黑" panose="020B0503020204020204" pitchFamily="34" charset="-122"/>
                <a:ea typeface="微软雅黑" panose="020B0503020204020204" pitchFamily="34" charset="-122"/>
              </a:defRPr>
            </a:lvl3pPr>
            <a:lvl4pPr marL="1257300" indent="-266700">
              <a:lnSpc>
                <a:spcPct val="150000"/>
              </a:lnSpc>
              <a:spcBef>
                <a:spcPts val="0"/>
              </a:spcBef>
              <a:defRPr sz="2000"/>
            </a:lvl4pPr>
            <a:lvl5pPr marL="1438275" indent="-180975">
              <a:lnSpc>
                <a:spcPct val="150000"/>
              </a:lnSpc>
              <a:spcBef>
                <a:spcPts val="0"/>
              </a:spcBef>
              <a:defRPr sz="1600"/>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5"/>
          <p:cNvSpPr>
            <a:spLocks noGrp="1" noChangeArrowheads="1"/>
          </p:cNvSpPr>
          <p:nvPr>
            <p:ph type="sldNum" sz="quarter" idx="4"/>
          </p:nvPr>
        </p:nvSpPr>
        <p:spPr bwMode="auto">
          <a:xfrm>
            <a:off x="11088416" y="6309241"/>
            <a:ext cx="878016"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600">
                <a:solidFill>
                  <a:srgbClr val="898989"/>
                </a:solidFill>
              </a:defRPr>
            </a:lvl1pPr>
          </a:lstStyle>
          <a:p>
            <a:fld id="{3408BFDE-A7BC-406B-A9FD-0881E389B5D9}" type="slidenum">
              <a:rPr lang="zh-CN" altLang="en-US"/>
              <a:pPr/>
              <a:t>‹#›</a:t>
            </a:fld>
            <a:endParaRPr lang="zh-CN" altLang="en-US" sz="2400">
              <a:solidFill>
                <a:schemeClr val="tx1"/>
              </a:solidFill>
            </a:endParaRPr>
          </a:p>
        </p:txBody>
      </p:sp>
    </p:spTree>
    <p:extLst>
      <p:ext uri="{BB962C8B-B14F-4D97-AF65-F5344CB8AC3E}">
        <p14:creationId xmlns:p14="http://schemas.microsoft.com/office/powerpoint/2010/main" val="36032709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609600" y="1196296"/>
            <a:ext cx="5384800" cy="4929339"/>
          </a:xfrm>
          <a:prstGeom prst="rect">
            <a:avLst/>
          </a:prstGeom>
        </p:spPr>
        <p:txBody>
          <a:bodyPr/>
          <a:lstStyle>
            <a:lvl1pPr marL="457189" indent="-457189">
              <a:lnSpc>
                <a:spcPct val="150000"/>
              </a:lnSpc>
              <a:spcBef>
                <a:spcPts val="0"/>
              </a:spcBef>
              <a:buFont typeface="Wingdings" panose="05000000000000000000" pitchFamily="2" charset="2"/>
              <a:buChar char="Ø"/>
              <a:defRPr sz="2800">
                <a:solidFill>
                  <a:schemeClr val="tx1">
                    <a:lumMod val="75000"/>
                    <a:lumOff val="25000"/>
                  </a:schemeClr>
                </a:solidFill>
                <a:latin typeface="微软雅黑" panose="020B0503020204020204" pitchFamily="34" charset="-122"/>
                <a:ea typeface="微软雅黑" panose="020B0503020204020204" pitchFamily="34" charset="-122"/>
              </a:defRPr>
            </a:lvl1pPr>
            <a:lvl2pPr marL="809625" indent="-361950">
              <a:lnSpc>
                <a:spcPct val="150000"/>
              </a:lnSpc>
              <a:spcBef>
                <a:spcPts val="0"/>
              </a:spcBef>
              <a:buFont typeface="微软雅黑" panose="020B0503020204020204" pitchFamily="34" charset="-122"/>
              <a:buChar char="–"/>
              <a:defRPr sz="2400">
                <a:solidFill>
                  <a:schemeClr val="tx1">
                    <a:lumMod val="75000"/>
                    <a:lumOff val="25000"/>
                  </a:schemeClr>
                </a:solidFill>
                <a:latin typeface="微软雅黑" panose="020B0503020204020204" pitchFamily="34" charset="-122"/>
                <a:ea typeface="微软雅黑" panose="020B0503020204020204" pitchFamily="34" charset="-122"/>
              </a:defRPr>
            </a:lvl2pPr>
            <a:lvl3pPr marL="1076325" indent="-266700">
              <a:lnSpc>
                <a:spcPct val="150000"/>
              </a:lnSpc>
              <a:spcBef>
                <a:spcPts val="0"/>
              </a:spcBef>
              <a:defRPr sz="2000">
                <a:latin typeface="微软雅黑" panose="020B0503020204020204" pitchFamily="34" charset="-122"/>
                <a:ea typeface="微软雅黑" panose="020B0503020204020204" pitchFamily="34" charset="-122"/>
              </a:defRPr>
            </a:lvl3pPr>
            <a:lvl4pPr marL="1343025" indent="-266700">
              <a:lnSpc>
                <a:spcPct val="150000"/>
              </a:lnSpc>
              <a:spcBef>
                <a:spcPts val="0"/>
              </a:spcBef>
              <a:defRPr sz="1600"/>
            </a:lvl4pPr>
            <a:lvl5pPr marL="1524000" indent="-180975">
              <a:lnSpc>
                <a:spcPct val="150000"/>
              </a:lnSpc>
              <a:defRPr sz="1400"/>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
        <p:nvSpPr>
          <p:cNvPr id="4" name="内容占位符 3"/>
          <p:cNvSpPr>
            <a:spLocks noGrp="1"/>
          </p:cNvSpPr>
          <p:nvPr>
            <p:ph sz="half" idx="2" hasCustomPrompt="1"/>
          </p:nvPr>
        </p:nvSpPr>
        <p:spPr>
          <a:xfrm>
            <a:off x="6197600" y="1196297"/>
            <a:ext cx="5384800" cy="4929337"/>
          </a:xfrm>
          <a:prstGeom prst="rect">
            <a:avLst/>
          </a:prstGeom>
        </p:spPr>
        <p:txBody>
          <a:bodyPr/>
          <a:lstStyle>
            <a:lvl1pPr marL="457189" indent="-457189">
              <a:lnSpc>
                <a:spcPct val="150000"/>
              </a:lnSpc>
              <a:spcBef>
                <a:spcPts val="0"/>
              </a:spcBef>
              <a:buFont typeface="Wingdings" panose="05000000000000000000" pitchFamily="2" charset="2"/>
              <a:buChar char="Ø"/>
              <a:defRPr lang="zh-CN" altLang="en-US" sz="2800"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1066773" indent="-457189">
              <a:lnSpc>
                <a:spcPct val="150000"/>
              </a:lnSpc>
              <a:spcBef>
                <a:spcPts val="0"/>
              </a:spcBef>
              <a:buFont typeface="微软雅黑" panose="020B0503020204020204" pitchFamily="34" charset="-122"/>
              <a:buChar char="–"/>
              <a:defRPr lang="zh-CN" altLang="en-US" sz="2400"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076325" indent="-266700">
              <a:lnSpc>
                <a:spcPct val="150000"/>
              </a:lnSpc>
              <a:spcBef>
                <a:spcPts val="0"/>
              </a:spcBef>
              <a:defRPr lang="zh-CN" altLang="en-US" sz="200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362075" indent="-285750">
              <a:lnSpc>
                <a:spcPct val="150000"/>
              </a:lnSpc>
              <a:spcBef>
                <a:spcPts val="0"/>
              </a:spcBef>
              <a:defRPr lang="zh-CN" altLang="en-US" sz="1600" kern="1200" dirty="0" smtClean="0">
                <a:solidFill>
                  <a:schemeClr val="tx1"/>
                </a:solidFill>
                <a:latin typeface="+mn-lt"/>
                <a:ea typeface="+mn-ea"/>
                <a:cs typeface="+mn-cs"/>
                <a:sym typeface="Calibri" panose="020F0502020204030204" pitchFamily="34" charset="0"/>
              </a:defRPr>
            </a:lvl4pPr>
            <a:lvl5pPr marL="1628775" indent="-285750">
              <a:defRPr lang="zh-CN" altLang="en-US" sz="1400" kern="1200" dirty="0">
                <a:solidFill>
                  <a:schemeClr val="tx1"/>
                </a:solidFill>
                <a:latin typeface="+mn-lt"/>
                <a:ea typeface="+mn-ea"/>
                <a:cs typeface="+mn-cs"/>
                <a:sym typeface="Calibri" panose="020F0502020204030204" pitchFamily="34" charset="0"/>
              </a:defRPr>
            </a:lvl5pPr>
          </a:lstStyle>
          <a:p>
            <a:pPr lvl="0"/>
            <a:r>
              <a:rPr lang="zh-CN" altLang="en-US" dirty="0" smtClean="0"/>
              <a:t>编辑母版文本样式</a:t>
            </a:r>
          </a:p>
          <a:p>
            <a:pPr marL="809625" lvl="1" indent="-361950" algn="l" rtl="0" fontAlgn="base">
              <a:lnSpc>
                <a:spcPct val="150000"/>
              </a:lnSpc>
              <a:spcBef>
                <a:spcPts val="0"/>
              </a:spcBef>
              <a:spcAft>
                <a:spcPct val="0"/>
              </a:spcAft>
              <a:buFont typeface="微软雅黑" panose="020B0503020204020204" pitchFamily="34" charset="-122"/>
              <a:buChar char="–"/>
            </a:pPr>
            <a:r>
              <a:rPr lang="zh-CN" altLang="en-US" dirty="0" smtClean="0"/>
              <a:t>第二级</a:t>
            </a:r>
          </a:p>
          <a:p>
            <a:pPr marL="1076325" lvl="2" indent="-266700" algn="l" rtl="0" fontAlgn="base">
              <a:spcBef>
                <a:spcPct val="20000"/>
              </a:spcBef>
              <a:spcAft>
                <a:spcPct val="0"/>
              </a:spcAft>
              <a:buFont typeface="Arial" panose="020B0604020202020204" pitchFamily="34" charset="0"/>
              <a:buChar char="•"/>
            </a:pPr>
            <a:r>
              <a:rPr lang="zh-CN" altLang="en-US" dirty="0" smtClean="0"/>
              <a:t>第三级</a:t>
            </a:r>
          </a:p>
          <a:p>
            <a:pPr marL="1343025" lvl="3" indent="-266700" algn="l" rtl="0" fontAlgn="base">
              <a:spcBef>
                <a:spcPct val="20000"/>
              </a:spcBef>
              <a:spcAft>
                <a:spcPct val="0"/>
              </a:spcAft>
              <a:buFont typeface="Arial" panose="020B0604020202020204" pitchFamily="34" charset="0"/>
              <a:buChar char="–"/>
            </a:pPr>
            <a:r>
              <a:rPr lang="zh-CN" altLang="en-US" dirty="0" smtClean="0"/>
              <a:t>第四级</a:t>
            </a:r>
            <a:endParaRPr lang="zh-CN" altLang="en-US" dirty="0"/>
          </a:p>
        </p:txBody>
      </p:sp>
      <p:sp>
        <p:nvSpPr>
          <p:cNvPr id="8" name="灯片编号占位符 5"/>
          <p:cNvSpPr>
            <a:spLocks noGrp="1" noChangeArrowheads="1"/>
          </p:cNvSpPr>
          <p:nvPr>
            <p:ph type="sldNum" sz="quarter" idx="4"/>
          </p:nvPr>
        </p:nvSpPr>
        <p:spPr bwMode="auto">
          <a:xfrm>
            <a:off x="11088416" y="6309241"/>
            <a:ext cx="878016"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600">
                <a:solidFill>
                  <a:srgbClr val="898989"/>
                </a:solidFill>
              </a:defRPr>
            </a:lvl1pPr>
          </a:lstStyle>
          <a:p>
            <a:fld id="{3408BFDE-A7BC-406B-A9FD-0881E389B5D9}" type="slidenum">
              <a:rPr lang="zh-CN" altLang="en-US"/>
              <a:pPr/>
              <a:t>‹#›</a:t>
            </a:fld>
            <a:endParaRPr lang="zh-CN" altLang="en-US" sz="2400">
              <a:solidFill>
                <a:schemeClr val="tx1"/>
              </a:solidFill>
            </a:endParaRPr>
          </a:p>
        </p:txBody>
      </p:sp>
      <p:grpSp>
        <p:nvGrpSpPr>
          <p:cNvPr id="6" name="组合 1"/>
          <p:cNvGrpSpPr>
            <a:grpSpLocks/>
          </p:cNvGrpSpPr>
          <p:nvPr userDrawn="1"/>
        </p:nvGrpSpPr>
        <p:grpSpPr bwMode="auto">
          <a:xfrm>
            <a:off x="527536" y="228976"/>
            <a:ext cx="919435" cy="862777"/>
            <a:chOff x="0" y="0"/>
            <a:chExt cx="12463730" cy="9279959"/>
          </a:xfrm>
        </p:grpSpPr>
        <p:sp>
          <p:nvSpPr>
            <p:cNvPr id="7"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9"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0"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1"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2"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3"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4"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5"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6"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7"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8"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9"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20" name="竖排标题 1"/>
          <p:cNvSpPr>
            <a:spLocks noGrp="1"/>
          </p:cNvSpPr>
          <p:nvPr>
            <p:ph type="title" orient="vert"/>
          </p:nvPr>
        </p:nvSpPr>
        <p:spPr>
          <a:xfrm>
            <a:off x="1583624" y="187253"/>
            <a:ext cx="8128000" cy="798008"/>
          </a:xfrm>
          <a:prstGeom prst="rect">
            <a:avLst/>
          </a:prstGeom>
        </p:spPr>
        <p:txBody>
          <a:bodyPr vert="horz" anchor="ctr"/>
          <a:lstStyle>
            <a:lvl1pPr algn="l">
              <a:defRPr sz="3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0403170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灯片编号占位符 5"/>
          <p:cNvSpPr>
            <a:spLocks noGrp="1" noChangeArrowheads="1"/>
          </p:cNvSpPr>
          <p:nvPr>
            <p:ph type="sldNum" sz="quarter" idx="4"/>
          </p:nvPr>
        </p:nvSpPr>
        <p:spPr bwMode="auto">
          <a:xfrm>
            <a:off x="11088416" y="6309241"/>
            <a:ext cx="878016"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600">
                <a:solidFill>
                  <a:srgbClr val="898989"/>
                </a:solidFill>
              </a:defRPr>
            </a:lvl1pPr>
          </a:lstStyle>
          <a:p>
            <a:fld id="{3408BFDE-A7BC-406B-A9FD-0881E389B5D9}" type="slidenum">
              <a:rPr lang="zh-CN" altLang="en-US"/>
              <a:pPr/>
              <a:t>‹#›</a:t>
            </a:fld>
            <a:endParaRPr lang="zh-CN" altLang="en-US" sz="2400">
              <a:solidFill>
                <a:schemeClr val="tx1"/>
              </a:solidFill>
            </a:endParaRPr>
          </a:p>
        </p:txBody>
      </p:sp>
    </p:spTree>
    <p:extLst>
      <p:ext uri="{BB962C8B-B14F-4D97-AF65-F5344CB8AC3E}">
        <p14:creationId xmlns:p14="http://schemas.microsoft.com/office/powerpoint/2010/main" val="29503135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583624" y="187253"/>
            <a:ext cx="8128000" cy="798008"/>
          </a:xfrm>
          <a:prstGeom prst="rect">
            <a:avLst/>
          </a:prstGeom>
        </p:spPr>
        <p:txBody>
          <a:bodyPr vert="horz" anchor="ctr"/>
          <a:lstStyle>
            <a:lvl1pPr algn="l">
              <a:defRPr sz="3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grpSp>
        <p:nvGrpSpPr>
          <p:cNvPr id="8" name="组合 1"/>
          <p:cNvGrpSpPr>
            <a:grpSpLocks/>
          </p:cNvGrpSpPr>
          <p:nvPr userDrawn="1"/>
        </p:nvGrpSpPr>
        <p:grpSpPr bwMode="auto">
          <a:xfrm>
            <a:off x="527536" y="228976"/>
            <a:ext cx="919435" cy="862777"/>
            <a:chOff x="0" y="0"/>
            <a:chExt cx="12463730" cy="9279959"/>
          </a:xfrm>
        </p:grpSpPr>
        <p:sp>
          <p:nvSpPr>
            <p:cNvPr id="9"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0"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1"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2"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3"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4"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5"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6"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7"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8"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9"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0"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22" name="灯片编号占位符 5"/>
          <p:cNvSpPr>
            <a:spLocks noGrp="1" noChangeArrowheads="1"/>
          </p:cNvSpPr>
          <p:nvPr>
            <p:ph type="sldNum" sz="quarter" idx="4"/>
          </p:nvPr>
        </p:nvSpPr>
        <p:spPr bwMode="auto">
          <a:xfrm>
            <a:off x="11088416" y="6309241"/>
            <a:ext cx="878016"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600">
                <a:solidFill>
                  <a:srgbClr val="898989"/>
                </a:solidFill>
              </a:defRPr>
            </a:lvl1pPr>
          </a:lstStyle>
          <a:p>
            <a:fld id="{3408BFDE-A7BC-406B-A9FD-0881E389B5D9}" type="slidenum">
              <a:rPr lang="zh-CN" altLang="en-US"/>
              <a:pPr/>
              <a:t>‹#›</a:t>
            </a:fld>
            <a:endParaRPr lang="zh-CN" altLang="en-US" sz="2400">
              <a:solidFill>
                <a:schemeClr val="tx1"/>
              </a:solidFill>
            </a:endParaRPr>
          </a:p>
        </p:txBody>
      </p:sp>
      <p:sp>
        <p:nvSpPr>
          <p:cNvPr id="23" name="内容占位符 2"/>
          <p:cNvSpPr>
            <a:spLocks noGrp="1"/>
          </p:cNvSpPr>
          <p:nvPr>
            <p:ph idx="1"/>
          </p:nvPr>
        </p:nvSpPr>
        <p:spPr>
          <a:xfrm>
            <a:off x="609600" y="1316825"/>
            <a:ext cx="10972800" cy="4808809"/>
          </a:xfrm>
          <a:prstGeom prst="rect">
            <a:avLst/>
          </a:prstGeom>
        </p:spPr>
        <p:txBody>
          <a:bodyPr/>
          <a:lstStyle>
            <a:lvl1pPr marL="457189" indent="-457189">
              <a:lnSpc>
                <a:spcPct val="150000"/>
              </a:lnSpc>
              <a:spcBef>
                <a:spcPts val="0"/>
              </a:spcBef>
              <a:buFont typeface="Wingdings" panose="05000000000000000000" pitchFamily="2" charset="2"/>
              <a:buChar char="Ø"/>
              <a:defRPr sz="3200">
                <a:solidFill>
                  <a:schemeClr val="tx1">
                    <a:lumMod val="75000"/>
                    <a:lumOff val="25000"/>
                  </a:schemeClr>
                </a:solidFill>
                <a:latin typeface="微软雅黑" panose="020B0503020204020204" pitchFamily="34" charset="-122"/>
                <a:ea typeface="微软雅黑" panose="020B0503020204020204" pitchFamily="34" charset="-122"/>
              </a:defRPr>
            </a:lvl1pPr>
            <a:lvl2pPr marL="714375" indent="-266700">
              <a:lnSpc>
                <a:spcPct val="150000"/>
              </a:lnSpc>
              <a:spcBef>
                <a:spcPts val="0"/>
              </a:spcBef>
              <a:buFont typeface="微软雅黑" panose="020B0503020204020204" pitchFamily="34" charset="-122"/>
              <a:buChar char="–"/>
              <a:defRPr sz="2800">
                <a:solidFill>
                  <a:schemeClr val="tx1">
                    <a:lumMod val="75000"/>
                    <a:lumOff val="25000"/>
                  </a:schemeClr>
                </a:solidFill>
                <a:latin typeface="微软雅黑" panose="020B0503020204020204" pitchFamily="34" charset="-122"/>
                <a:ea typeface="微软雅黑" panose="020B0503020204020204" pitchFamily="34" charset="-122"/>
              </a:defRPr>
            </a:lvl2pPr>
            <a:lvl3pPr marL="990600" indent="-276225">
              <a:lnSpc>
                <a:spcPct val="150000"/>
              </a:lnSpc>
              <a:spcBef>
                <a:spcPts val="0"/>
              </a:spcBef>
              <a:defRPr sz="2400">
                <a:latin typeface="微软雅黑" panose="020B0503020204020204" pitchFamily="34" charset="-122"/>
                <a:ea typeface="微软雅黑" panose="020B0503020204020204" pitchFamily="34" charset="-122"/>
              </a:defRPr>
            </a:lvl3pPr>
            <a:lvl4pPr marL="1257300" indent="-266700">
              <a:lnSpc>
                <a:spcPct val="150000"/>
              </a:lnSpc>
              <a:spcBef>
                <a:spcPts val="0"/>
              </a:spcBef>
              <a:defRPr sz="2000"/>
            </a:lvl4pPr>
            <a:lvl5pPr marL="1438275" indent="-180975">
              <a:lnSpc>
                <a:spcPct val="150000"/>
              </a:lnSpc>
              <a:spcBef>
                <a:spcPts val="0"/>
              </a:spcBef>
              <a:defRPr sz="1600"/>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1950899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内容占位符 3"/>
          <p:cNvSpPr txBox="1">
            <a:spLocks/>
          </p:cNvSpPr>
          <p:nvPr userDrawn="1"/>
        </p:nvSpPr>
        <p:spPr>
          <a:xfrm>
            <a:off x="743365" y="1132283"/>
            <a:ext cx="10848904" cy="5080949"/>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US" altLang="zh-CN" sz="2133" b="1" dirty="0">
              <a:solidFill>
                <a:schemeClr val="tx1">
                  <a:lumMod val="75000"/>
                  <a:lumOff val="25000"/>
                </a:schemeClr>
              </a:solidFill>
              <a:latin typeface="Consolas" panose="020B0609020204030204" pitchFamily="49" charset="0"/>
              <a:sym typeface="微软雅黑" panose="020B0503020204020204" pitchFamily="34" charset="-122"/>
            </a:endParaRPr>
          </a:p>
        </p:txBody>
      </p:sp>
      <p:grpSp>
        <p:nvGrpSpPr>
          <p:cNvPr id="4" name="组合 1"/>
          <p:cNvGrpSpPr>
            <a:grpSpLocks/>
          </p:cNvGrpSpPr>
          <p:nvPr userDrawn="1"/>
        </p:nvGrpSpPr>
        <p:grpSpPr bwMode="auto">
          <a:xfrm>
            <a:off x="527536" y="228976"/>
            <a:ext cx="919435" cy="862777"/>
            <a:chOff x="0" y="0"/>
            <a:chExt cx="12463730" cy="9279959"/>
          </a:xfrm>
        </p:grpSpPr>
        <p:sp>
          <p:nvSpPr>
            <p:cNvPr id="5"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6"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7"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8"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9"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0"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1"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2"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3"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4"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5"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6"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18" name="灯片编号占位符 5"/>
          <p:cNvSpPr>
            <a:spLocks noGrp="1" noChangeArrowheads="1"/>
          </p:cNvSpPr>
          <p:nvPr>
            <p:ph type="sldNum" sz="quarter" idx="4"/>
          </p:nvPr>
        </p:nvSpPr>
        <p:spPr bwMode="auto">
          <a:xfrm>
            <a:off x="11088416" y="6309241"/>
            <a:ext cx="878016"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600">
                <a:solidFill>
                  <a:srgbClr val="898989"/>
                </a:solidFill>
              </a:defRPr>
            </a:lvl1pPr>
          </a:lstStyle>
          <a:p>
            <a:fld id="{3408BFDE-A7BC-406B-A9FD-0881E389B5D9}" type="slidenum">
              <a:rPr lang="zh-CN" altLang="en-US"/>
              <a:pPr/>
              <a:t>‹#›</a:t>
            </a:fld>
            <a:endParaRPr lang="zh-CN" altLang="en-US" sz="2400">
              <a:solidFill>
                <a:schemeClr val="tx1"/>
              </a:solidFill>
            </a:endParaRPr>
          </a:p>
        </p:txBody>
      </p:sp>
      <p:sp>
        <p:nvSpPr>
          <p:cNvPr id="20" name="竖排标题 1"/>
          <p:cNvSpPr>
            <a:spLocks noGrp="1"/>
          </p:cNvSpPr>
          <p:nvPr>
            <p:ph type="title" orient="vert"/>
          </p:nvPr>
        </p:nvSpPr>
        <p:spPr>
          <a:xfrm>
            <a:off x="1583624" y="187253"/>
            <a:ext cx="8128000" cy="798008"/>
          </a:xfrm>
          <a:prstGeom prst="rect">
            <a:avLst/>
          </a:prstGeom>
        </p:spPr>
        <p:txBody>
          <a:bodyPr vert="horz" anchor="ctr"/>
          <a:lstStyle>
            <a:lvl1pPr algn="l">
              <a:defRPr sz="3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2" name="内容占位符 2"/>
          <p:cNvSpPr>
            <a:spLocks noGrp="1"/>
          </p:cNvSpPr>
          <p:nvPr>
            <p:ph idx="1"/>
          </p:nvPr>
        </p:nvSpPr>
        <p:spPr>
          <a:xfrm>
            <a:off x="709208" y="1124808"/>
            <a:ext cx="10873192" cy="4992416"/>
          </a:xfrm>
          <a:prstGeom prst="rect">
            <a:avLst/>
          </a:prstGeom>
        </p:spPr>
        <p:txBody>
          <a:bodyPr/>
          <a:lstStyle>
            <a:lvl1pPr marL="0" indent="0">
              <a:buFont typeface="Wingdings" panose="05000000000000000000" pitchFamily="2" charset="2"/>
              <a:buNone/>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990575" indent="-380990">
              <a:lnSpc>
                <a:spcPct val="150000"/>
              </a:lnSpc>
              <a:buFont typeface="Arial" panose="020B0604020202020204" pitchFamily="34" charset="0"/>
              <a:buChar char="•"/>
              <a:defRPr sz="3200">
                <a:solidFill>
                  <a:schemeClr val="tx1">
                    <a:lumMod val="75000"/>
                    <a:lumOff val="25000"/>
                  </a:schemeClr>
                </a:solidFill>
                <a:latin typeface="微软雅黑" panose="020B0503020204020204" pitchFamily="34" charset="-122"/>
                <a:ea typeface="微软雅黑" panose="020B0503020204020204" pitchFamily="34" charset="-122"/>
              </a:defRPr>
            </a:lvl2pPr>
            <a:lvl3pPr>
              <a:lnSpc>
                <a:spcPct val="150000"/>
              </a:lnSpc>
              <a:defRPr/>
            </a:lvl3pPr>
            <a:lvl4pPr>
              <a:lnSpc>
                <a:spcPct val="150000"/>
              </a:lnSpc>
              <a:defRPr/>
            </a:lvl4pPr>
            <a:lvl5pPr>
              <a:lnSpc>
                <a:spcPct val="150000"/>
              </a:lnSpc>
              <a:defRPr/>
            </a:lvl5pPr>
          </a:lstStyle>
          <a:p>
            <a:pPr lvl="0"/>
            <a:endParaRPr lang="zh-CN" altLang="en-US" dirty="0"/>
          </a:p>
        </p:txBody>
      </p:sp>
    </p:spTree>
    <p:extLst>
      <p:ext uri="{BB962C8B-B14F-4D97-AF65-F5344CB8AC3E}">
        <p14:creationId xmlns:p14="http://schemas.microsoft.com/office/powerpoint/2010/main" val="32062085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4" name="组合 1"/>
          <p:cNvGrpSpPr>
            <a:grpSpLocks/>
          </p:cNvGrpSpPr>
          <p:nvPr userDrawn="1"/>
        </p:nvGrpSpPr>
        <p:grpSpPr bwMode="auto">
          <a:xfrm>
            <a:off x="527536" y="228976"/>
            <a:ext cx="919435" cy="862777"/>
            <a:chOff x="0" y="0"/>
            <a:chExt cx="12463730" cy="9279959"/>
          </a:xfrm>
        </p:grpSpPr>
        <p:sp>
          <p:nvSpPr>
            <p:cNvPr id="5"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6"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7"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8"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9"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0"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1"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2"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3"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4"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5"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6"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17" name="灯片编号占位符 5"/>
          <p:cNvSpPr>
            <a:spLocks noGrp="1" noChangeArrowheads="1"/>
          </p:cNvSpPr>
          <p:nvPr>
            <p:ph type="sldNum" sz="quarter" idx="4"/>
          </p:nvPr>
        </p:nvSpPr>
        <p:spPr bwMode="auto">
          <a:xfrm>
            <a:off x="11088416" y="6309241"/>
            <a:ext cx="878016"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600">
                <a:solidFill>
                  <a:srgbClr val="898989"/>
                </a:solidFill>
              </a:defRPr>
            </a:lvl1pPr>
          </a:lstStyle>
          <a:p>
            <a:fld id="{3408BFDE-A7BC-406B-A9FD-0881E389B5D9}" type="slidenum">
              <a:rPr lang="zh-CN" altLang="en-US"/>
              <a:pPr/>
              <a:t>‹#›</a:t>
            </a:fld>
            <a:endParaRPr lang="zh-CN" altLang="en-US" sz="2400">
              <a:solidFill>
                <a:schemeClr val="tx1"/>
              </a:solidFill>
            </a:endParaRPr>
          </a:p>
        </p:txBody>
      </p:sp>
      <p:sp>
        <p:nvSpPr>
          <p:cNvPr id="19" name="内容占位符 3"/>
          <p:cNvSpPr txBox="1">
            <a:spLocks/>
          </p:cNvSpPr>
          <p:nvPr userDrawn="1"/>
        </p:nvSpPr>
        <p:spPr>
          <a:xfrm>
            <a:off x="694304" y="1916952"/>
            <a:ext cx="10848904" cy="4320360"/>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US" altLang="zh-CN" sz="2133" b="1" dirty="0">
              <a:solidFill>
                <a:schemeClr val="tx1">
                  <a:lumMod val="75000"/>
                  <a:lumOff val="25000"/>
                </a:schemeClr>
              </a:solidFill>
              <a:latin typeface="Consolas" panose="020B0609020204030204" pitchFamily="49" charset="0"/>
              <a:sym typeface="微软雅黑" panose="020B0503020204020204" pitchFamily="34" charset="-122"/>
            </a:endParaRPr>
          </a:p>
        </p:txBody>
      </p:sp>
      <p:sp>
        <p:nvSpPr>
          <p:cNvPr id="24" name="竖排标题 1"/>
          <p:cNvSpPr>
            <a:spLocks noGrp="1"/>
          </p:cNvSpPr>
          <p:nvPr>
            <p:ph type="title" orient="vert"/>
          </p:nvPr>
        </p:nvSpPr>
        <p:spPr>
          <a:xfrm>
            <a:off x="1583624" y="187253"/>
            <a:ext cx="8128000" cy="798008"/>
          </a:xfrm>
          <a:prstGeom prst="rect">
            <a:avLst/>
          </a:prstGeom>
        </p:spPr>
        <p:txBody>
          <a:bodyPr vert="horz" anchor="ctr"/>
          <a:lstStyle>
            <a:lvl1pPr algn="l">
              <a:defRPr sz="3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2" name="内容占位符 2"/>
          <p:cNvSpPr>
            <a:spLocks noGrp="1"/>
          </p:cNvSpPr>
          <p:nvPr>
            <p:ph idx="1"/>
          </p:nvPr>
        </p:nvSpPr>
        <p:spPr>
          <a:xfrm>
            <a:off x="623392" y="1316825"/>
            <a:ext cx="10972800" cy="4808809"/>
          </a:xfrm>
          <a:prstGeom prst="rect">
            <a:avLst/>
          </a:prstGeom>
        </p:spPr>
        <p:txBody>
          <a:bodyPr/>
          <a:lstStyle>
            <a:lvl1pPr marL="457189" indent="-457189">
              <a:lnSpc>
                <a:spcPct val="150000"/>
              </a:lnSpc>
              <a:spcBef>
                <a:spcPts val="0"/>
              </a:spcBef>
              <a:buFont typeface="Wingdings" panose="05000000000000000000" pitchFamily="2" charset="2"/>
              <a:buChar char="Ø"/>
              <a:defRPr sz="3200">
                <a:solidFill>
                  <a:schemeClr val="tx1">
                    <a:lumMod val="75000"/>
                    <a:lumOff val="25000"/>
                  </a:schemeClr>
                </a:solidFill>
                <a:latin typeface="微软雅黑" panose="020B0503020204020204" pitchFamily="34" charset="-122"/>
                <a:ea typeface="微软雅黑" panose="020B0503020204020204" pitchFamily="34" charset="-122"/>
              </a:defRPr>
            </a:lvl1pPr>
            <a:lvl2pPr marL="714375" indent="-266700">
              <a:lnSpc>
                <a:spcPct val="150000"/>
              </a:lnSpc>
              <a:spcBef>
                <a:spcPts val="0"/>
              </a:spcBef>
              <a:buFont typeface="微软雅黑" panose="020B0503020204020204" pitchFamily="34" charset="-122"/>
              <a:buChar char="–"/>
              <a:defRPr sz="2800">
                <a:solidFill>
                  <a:schemeClr val="tx1">
                    <a:lumMod val="75000"/>
                    <a:lumOff val="25000"/>
                  </a:schemeClr>
                </a:solidFill>
                <a:latin typeface="微软雅黑" panose="020B0503020204020204" pitchFamily="34" charset="-122"/>
                <a:ea typeface="微软雅黑" panose="020B0503020204020204" pitchFamily="34" charset="-122"/>
              </a:defRPr>
            </a:lvl2pPr>
            <a:lvl3pPr marL="990600" indent="-276225">
              <a:lnSpc>
                <a:spcPct val="150000"/>
              </a:lnSpc>
              <a:spcBef>
                <a:spcPts val="0"/>
              </a:spcBef>
              <a:defRPr sz="2400">
                <a:latin typeface="微软雅黑" panose="020B0503020204020204" pitchFamily="34" charset="-122"/>
                <a:ea typeface="微软雅黑" panose="020B0503020204020204" pitchFamily="34" charset="-122"/>
              </a:defRPr>
            </a:lvl3pPr>
            <a:lvl4pPr marL="1257300" indent="-266700">
              <a:lnSpc>
                <a:spcPct val="150000"/>
              </a:lnSpc>
              <a:spcBef>
                <a:spcPts val="0"/>
              </a:spcBef>
              <a:defRPr sz="2000"/>
            </a:lvl4pPr>
            <a:lvl5pPr marL="1438275" indent="-180975">
              <a:lnSpc>
                <a:spcPct val="150000"/>
              </a:lnSpc>
              <a:spcBef>
                <a:spcPts val="0"/>
              </a:spcBef>
              <a:defRPr sz="1600"/>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5" name="内容占位符 2"/>
          <p:cNvSpPr>
            <a:spLocks noGrp="1"/>
          </p:cNvSpPr>
          <p:nvPr>
            <p:ph idx="10"/>
          </p:nvPr>
        </p:nvSpPr>
        <p:spPr>
          <a:xfrm>
            <a:off x="709208" y="1988880"/>
            <a:ext cx="10873192" cy="4128344"/>
          </a:xfrm>
          <a:prstGeom prst="rect">
            <a:avLst/>
          </a:prstGeom>
        </p:spPr>
        <p:txBody>
          <a:bodyPr/>
          <a:lstStyle>
            <a:lvl1pPr marL="0" indent="0">
              <a:buFont typeface="Wingdings" panose="05000000000000000000" pitchFamily="2" charset="2"/>
              <a:buNone/>
              <a:defRPr sz="2400" i="0">
                <a:solidFill>
                  <a:schemeClr val="tx1">
                    <a:lumMod val="75000"/>
                    <a:lumOff val="25000"/>
                  </a:schemeClr>
                </a:solidFill>
                <a:latin typeface="微软雅黑" panose="020B0503020204020204" pitchFamily="34" charset="-122"/>
                <a:ea typeface="微软雅黑" panose="020B0503020204020204" pitchFamily="34" charset="-122"/>
              </a:defRPr>
            </a:lvl1pPr>
            <a:lvl2pPr marL="990575" indent="-380990">
              <a:lnSpc>
                <a:spcPct val="150000"/>
              </a:lnSpc>
              <a:buFont typeface="Arial" panose="020B0604020202020204" pitchFamily="34" charset="0"/>
              <a:buChar char="•"/>
              <a:defRPr sz="3200">
                <a:solidFill>
                  <a:schemeClr val="tx1">
                    <a:lumMod val="75000"/>
                    <a:lumOff val="25000"/>
                  </a:schemeClr>
                </a:solidFill>
                <a:latin typeface="微软雅黑" panose="020B0503020204020204" pitchFamily="34" charset="-122"/>
                <a:ea typeface="微软雅黑" panose="020B0503020204020204" pitchFamily="34" charset="-122"/>
              </a:defRPr>
            </a:lvl2pPr>
            <a:lvl3pPr>
              <a:lnSpc>
                <a:spcPct val="150000"/>
              </a:lnSpc>
              <a:defRPr/>
            </a:lvl3pPr>
            <a:lvl4pPr>
              <a:lnSpc>
                <a:spcPct val="150000"/>
              </a:lnSpc>
              <a:defRPr/>
            </a:lvl4pPr>
            <a:lvl5pPr>
              <a:lnSpc>
                <a:spcPct val="150000"/>
              </a:lnSpc>
              <a:defRPr/>
            </a:lvl5pPr>
          </a:lstStyle>
          <a:p>
            <a:pPr lvl="0"/>
            <a:endParaRPr lang="zh-CN" altLang="en-US" dirty="0"/>
          </a:p>
        </p:txBody>
      </p:sp>
    </p:spTree>
    <p:extLst>
      <p:ext uri="{BB962C8B-B14F-4D97-AF65-F5344CB8AC3E}">
        <p14:creationId xmlns:p14="http://schemas.microsoft.com/office/powerpoint/2010/main" val="20518532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grpSp>
        <p:nvGrpSpPr>
          <p:cNvPr id="8" name="组合 34"/>
          <p:cNvGrpSpPr>
            <a:grpSpLocks/>
          </p:cNvGrpSpPr>
          <p:nvPr userDrawn="1"/>
        </p:nvGrpSpPr>
        <p:grpSpPr bwMode="auto">
          <a:xfrm>
            <a:off x="367695" y="459921"/>
            <a:ext cx="4980516" cy="4931833"/>
            <a:chOff x="0" y="0"/>
            <a:chExt cx="3102120" cy="3072590"/>
          </a:xfrm>
        </p:grpSpPr>
        <p:sp>
          <p:nvSpPr>
            <p:cNvPr id="9" name="椭圆 5"/>
            <p:cNvSpPr>
              <a:spLocks noChangeArrowheads="1"/>
            </p:cNvSpPr>
            <p:nvPr/>
          </p:nvSpPr>
          <p:spPr bwMode="auto">
            <a:xfrm rot="7424618">
              <a:off x="621523" y="340971"/>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0" name="椭圆 5"/>
            <p:cNvSpPr>
              <a:spLocks noChangeArrowheads="1"/>
            </p:cNvSpPr>
            <p:nvPr/>
          </p:nvSpPr>
          <p:spPr bwMode="auto">
            <a:xfrm rot="8324619">
              <a:off x="725136" y="21827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1" name="椭圆 5"/>
            <p:cNvSpPr>
              <a:spLocks noChangeArrowheads="1"/>
            </p:cNvSpPr>
            <p:nvPr/>
          </p:nvSpPr>
          <p:spPr bwMode="auto">
            <a:xfrm rot="9224619">
              <a:off x="895160"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2" name="椭圆 5"/>
            <p:cNvSpPr>
              <a:spLocks noChangeArrowheads="1"/>
            </p:cNvSpPr>
            <p:nvPr/>
          </p:nvSpPr>
          <p:spPr bwMode="auto">
            <a:xfrm rot="10124619">
              <a:off x="1058122" y="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3" name="椭圆 5"/>
            <p:cNvSpPr>
              <a:spLocks noChangeArrowheads="1"/>
            </p:cNvSpPr>
            <p:nvPr/>
          </p:nvSpPr>
          <p:spPr bwMode="auto">
            <a:xfrm rot="11024619">
              <a:off x="1295608" y="1457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4" name="椭圆 5"/>
            <p:cNvSpPr>
              <a:spLocks noChangeArrowheads="1"/>
            </p:cNvSpPr>
            <p:nvPr/>
          </p:nvSpPr>
          <p:spPr bwMode="auto">
            <a:xfrm rot="11924619">
              <a:off x="1474194" y="3010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5" name="椭圆 5"/>
            <p:cNvSpPr>
              <a:spLocks noChangeArrowheads="1"/>
            </p:cNvSpPr>
            <p:nvPr/>
          </p:nvSpPr>
          <p:spPr bwMode="auto">
            <a:xfrm rot="12824619">
              <a:off x="1648441"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6" name="椭圆 5"/>
            <p:cNvSpPr>
              <a:spLocks noChangeArrowheads="1"/>
            </p:cNvSpPr>
            <p:nvPr/>
          </p:nvSpPr>
          <p:spPr bwMode="auto">
            <a:xfrm rot="13724619">
              <a:off x="1839423" y="25931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7" name="椭圆 5"/>
            <p:cNvSpPr>
              <a:spLocks noChangeArrowheads="1"/>
            </p:cNvSpPr>
            <p:nvPr/>
          </p:nvSpPr>
          <p:spPr bwMode="auto">
            <a:xfrm rot="14624619">
              <a:off x="1940154" y="43527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8" name="椭圆 5"/>
            <p:cNvSpPr>
              <a:spLocks noChangeArrowheads="1"/>
            </p:cNvSpPr>
            <p:nvPr/>
          </p:nvSpPr>
          <p:spPr bwMode="auto">
            <a:xfrm rot="15524617">
              <a:off x="2012056" y="61915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19" name="椭圆 5"/>
            <p:cNvSpPr>
              <a:spLocks noChangeArrowheads="1"/>
            </p:cNvSpPr>
            <p:nvPr/>
          </p:nvSpPr>
          <p:spPr bwMode="auto">
            <a:xfrm rot="16424617">
              <a:off x="2011137" y="81184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0" name="椭圆 5"/>
            <p:cNvSpPr>
              <a:spLocks noChangeArrowheads="1"/>
            </p:cNvSpPr>
            <p:nvPr/>
          </p:nvSpPr>
          <p:spPr bwMode="auto">
            <a:xfrm rot="17324617">
              <a:off x="1966106" y="101268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1" name="椭圆 5"/>
            <p:cNvSpPr>
              <a:spLocks noChangeArrowheads="1"/>
            </p:cNvSpPr>
            <p:nvPr/>
          </p:nvSpPr>
          <p:spPr bwMode="auto">
            <a:xfrm rot="18224617">
              <a:off x="1866209" y="116379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2" name="椭圆 5"/>
            <p:cNvSpPr>
              <a:spLocks noChangeArrowheads="1"/>
            </p:cNvSpPr>
            <p:nvPr/>
          </p:nvSpPr>
          <p:spPr bwMode="auto">
            <a:xfrm rot="19124617">
              <a:off x="1758064" y="13226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3" name="椭圆 5"/>
            <p:cNvSpPr>
              <a:spLocks noChangeArrowheads="1"/>
            </p:cNvSpPr>
            <p:nvPr/>
          </p:nvSpPr>
          <p:spPr bwMode="auto">
            <a:xfrm rot="20024617">
              <a:off x="1583583" y="143952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4" name="椭圆 5"/>
            <p:cNvSpPr>
              <a:spLocks noChangeArrowheads="1"/>
            </p:cNvSpPr>
            <p:nvPr/>
          </p:nvSpPr>
          <p:spPr bwMode="auto">
            <a:xfrm rot="20924617">
              <a:off x="1365191" y="14957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5" name="椭圆 5"/>
            <p:cNvSpPr>
              <a:spLocks noChangeArrowheads="1"/>
            </p:cNvSpPr>
            <p:nvPr/>
          </p:nvSpPr>
          <p:spPr bwMode="auto">
            <a:xfrm rot="224618">
              <a:off x="1179673" y="1547416"/>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6" name="椭圆 5"/>
            <p:cNvSpPr>
              <a:spLocks noChangeArrowheads="1"/>
            </p:cNvSpPr>
            <p:nvPr/>
          </p:nvSpPr>
          <p:spPr bwMode="auto">
            <a:xfrm rot="1124618">
              <a:off x="960765" y="149377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7" name="椭圆 5"/>
            <p:cNvSpPr>
              <a:spLocks noChangeArrowheads="1"/>
            </p:cNvSpPr>
            <p:nvPr/>
          </p:nvSpPr>
          <p:spPr bwMode="auto">
            <a:xfrm rot="2024618">
              <a:off x="778287" y="142676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8" name="椭圆 5"/>
            <p:cNvSpPr>
              <a:spLocks noChangeArrowheads="1"/>
            </p:cNvSpPr>
            <p:nvPr/>
          </p:nvSpPr>
          <p:spPr bwMode="auto">
            <a:xfrm rot="2924618">
              <a:off x="594737" y="129839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29" name="椭圆 5"/>
            <p:cNvSpPr>
              <a:spLocks noChangeArrowheads="1"/>
            </p:cNvSpPr>
            <p:nvPr/>
          </p:nvSpPr>
          <p:spPr bwMode="auto">
            <a:xfrm rot="17324617">
              <a:off x="468668" y="51482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0" name="椭圆 5"/>
            <p:cNvSpPr>
              <a:spLocks noChangeArrowheads="1"/>
            </p:cNvSpPr>
            <p:nvPr/>
          </p:nvSpPr>
          <p:spPr bwMode="auto">
            <a:xfrm rot="3824618">
              <a:off x="467265" y="114020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1" name="椭圆 5"/>
            <p:cNvSpPr>
              <a:spLocks noChangeArrowheads="1"/>
            </p:cNvSpPr>
            <p:nvPr/>
          </p:nvSpPr>
          <p:spPr bwMode="auto">
            <a:xfrm rot="4724618">
              <a:off x="449895" y="93791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2" name="椭圆 5"/>
            <p:cNvSpPr>
              <a:spLocks noChangeArrowheads="1"/>
            </p:cNvSpPr>
            <p:nvPr/>
          </p:nvSpPr>
          <p:spPr bwMode="auto">
            <a:xfrm rot="16424617">
              <a:off x="435110" y="72690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64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grpSp>
      <p:grpSp>
        <p:nvGrpSpPr>
          <p:cNvPr id="33" name="组合 35"/>
          <p:cNvGrpSpPr>
            <a:grpSpLocks/>
          </p:cNvGrpSpPr>
          <p:nvPr userDrawn="1"/>
        </p:nvGrpSpPr>
        <p:grpSpPr bwMode="auto">
          <a:xfrm rot="13787496">
            <a:off x="5590084" y="4291895"/>
            <a:ext cx="1439333" cy="1424516"/>
            <a:chOff x="0" y="0"/>
            <a:chExt cx="3102120" cy="3072590"/>
          </a:xfrm>
        </p:grpSpPr>
        <p:sp>
          <p:nvSpPr>
            <p:cNvPr id="34" name="椭圆 5"/>
            <p:cNvSpPr>
              <a:spLocks noChangeArrowheads="1"/>
            </p:cNvSpPr>
            <p:nvPr/>
          </p:nvSpPr>
          <p:spPr bwMode="auto">
            <a:xfrm rot="7424618">
              <a:off x="621523" y="340971"/>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5" name="椭圆 5"/>
            <p:cNvSpPr>
              <a:spLocks noChangeArrowheads="1"/>
            </p:cNvSpPr>
            <p:nvPr/>
          </p:nvSpPr>
          <p:spPr bwMode="auto">
            <a:xfrm rot="8324619">
              <a:off x="725136" y="21827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6" name="椭圆 5"/>
            <p:cNvSpPr>
              <a:spLocks noChangeArrowheads="1"/>
            </p:cNvSpPr>
            <p:nvPr/>
          </p:nvSpPr>
          <p:spPr bwMode="auto">
            <a:xfrm rot="9224619">
              <a:off x="895160"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7" name="椭圆 5"/>
            <p:cNvSpPr>
              <a:spLocks noChangeArrowheads="1"/>
            </p:cNvSpPr>
            <p:nvPr/>
          </p:nvSpPr>
          <p:spPr bwMode="auto">
            <a:xfrm rot="10124619">
              <a:off x="1058122" y="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8" name="椭圆 5"/>
            <p:cNvSpPr>
              <a:spLocks noChangeArrowheads="1"/>
            </p:cNvSpPr>
            <p:nvPr/>
          </p:nvSpPr>
          <p:spPr bwMode="auto">
            <a:xfrm rot="11024619">
              <a:off x="1295608" y="1457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39" name="椭圆 5"/>
            <p:cNvSpPr>
              <a:spLocks noChangeArrowheads="1"/>
            </p:cNvSpPr>
            <p:nvPr/>
          </p:nvSpPr>
          <p:spPr bwMode="auto">
            <a:xfrm rot="11924619">
              <a:off x="1474194" y="3010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40" name="椭圆 5"/>
            <p:cNvSpPr>
              <a:spLocks noChangeArrowheads="1"/>
            </p:cNvSpPr>
            <p:nvPr/>
          </p:nvSpPr>
          <p:spPr bwMode="auto">
            <a:xfrm rot="12824619">
              <a:off x="1648441"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41" name="椭圆 5"/>
            <p:cNvSpPr>
              <a:spLocks noChangeArrowheads="1"/>
            </p:cNvSpPr>
            <p:nvPr/>
          </p:nvSpPr>
          <p:spPr bwMode="auto">
            <a:xfrm rot="13724619">
              <a:off x="1839423" y="25931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42" name="椭圆 5"/>
            <p:cNvSpPr>
              <a:spLocks noChangeArrowheads="1"/>
            </p:cNvSpPr>
            <p:nvPr/>
          </p:nvSpPr>
          <p:spPr bwMode="auto">
            <a:xfrm rot="14624619">
              <a:off x="1940154" y="43527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43" name="椭圆 5"/>
            <p:cNvSpPr>
              <a:spLocks noChangeArrowheads="1"/>
            </p:cNvSpPr>
            <p:nvPr/>
          </p:nvSpPr>
          <p:spPr bwMode="auto">
            <a:xfrm rot="15524617">
              <a:off x="2012056" y="61915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44" name="椭圆 5"/>
            <p:cNvSpPr>
              <a:spLocks noChangeArrowheads="1"/>
            </p:cNvSpPr>
            <p:nvPr/>
          </p:nvSpPr>
          <p:spPr bwMode="auto">
            <a:xfrm rot="16424617">
              <a:off x="2011137" y="81184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45" name="椭圆 5"/>
            <p:cNvSpPr>
              <a:spLocks noChangeArrowheads="1"/>
            </p:cNvSpPr>
            <p:nvPr/>
          </p:nvSpPr>
          <p:spPr bwMode="auto">
            <a:xfrm rot="17324617">
              <a:off x="1966106" y="101268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46" name="椭圆 5"/>
            <p:cNvSpPr>
              <a:spLocks noChangeArrowheads="1"/>
            </p:cNvSpPr>
            <p:nvPr/>
          </p:nvSpPr>
          <p:spPr bwMode="auto">
            <a:xfrm rot="18224617">
              <a:off x="1866209" y="116379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47" name="椭圆 5"/>
            <p:cNvSpPr>
              <a:spLocks noChangeArrowheads="1"/>
            </p:cNvSpPr>
            <p:nvPr/>
          </p:nvSpPr>
          <p:spPr bwMode="auto">
            <a:xfrm rot="19124617">
              <a:off x="1758064" y="13226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48" name="椭圆 5"/>
            <p:cNvSpPr>
              <a:spLocks noChangeArrowheads="1"/>
            </p:cNvSpPr>
            <p:nvPr/>
          </p:nvSpPr>
          <p:spPr bwMode="auto">
            <a:xfrm rot="20024617">
              <a:off x="1583583" y="143952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49" name="椭圆 5"/>
            <p:cNvSpPr>
              <a:spLocks noChangeArrowheads="1"/>
            </p:cNvSpPr>
            <p:nvPr/>
          </p:nvSpPr>
          <p:spPr bwMode="auto">
            <a:xfrm rot="20924617">
              <a:off x="1365191" y="14957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50" name="椭圆 5"/>
            <p:cNvSpPr>
              <a:spLocks noChangeArrowheads="1"/>
            </p:cNvSpPr>
            <p:nvPr/>
          </p:nvSpPr>
          <p:spPr bwMode="auto">
            <a:xfrm rot="224618">
              <a:off x="1179673" y="1547416"/>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51" name="椭圆 5"/>
            <p:cNvSpPr>
              <a:spLocks noChangeArrowheads="1"/>
            </p:cNvSpPr>
            <p:nvPr/>
          </p:nvSpPr>
          <p:spPr bwMode="auto">
            <a:xfrm rot="1124618">
              <a:off x="960765" y="149377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52" name="椭圆 5"/>
            <p:cNvSpPr>
              <a:spLocks noChangeArrowheads="1"/>
            </p:cNvSpPr>
            <p:nvPr/>
          </p:nvSpPr>
          <p:spPr bwMode="auto">
            <a:xfrm rot="2024618">
              <a:off x="778287" y="142676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53" name="椭圆 5"/>
            <p:cNvSpPr>
              <a:spLocks noChangeArrowheads="1"/>
            </p:cNvSpPr>
            <p:nvPr/>
          </p:nvSpPr>
          <p:spPr bwMode="auto">
            <a:xfrm rot="2924618">
              <a:off x="594737" y="129839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54" name="椭圆 5"/>
            <p:cNvSpPr>
              <a:spLocks noChangeArrowheads="1"/>
            </p:cNvSpPr>
            <p:nvPr/>
          </p:nvSpPr>
          <p:spPr bwMode="auto">
            <a:xfrm rot="17324617">
              <a:off x="468668" y="51482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55" name="椭圆 5"/>
            <p:cNvSpPr>
              <a:spLocks noChangeArrowheads="1"/>
            </p:cNvSpPr>
            <p:nvPr/>
          </p:nvSpPr>
          <p:spPr bwMode="auto">
            <a:xfrm rot="3824618">
              <a:off x="467265" y="114020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56" name="椭圆 5"/>
            <p:cNvSpPr>
              <a:spLocks noChangeArrowheads="1"/>
            </p:cNvSpPr>
            <p:nvPr/>
          </p:nvSpPr>
          <p:spPr bwMode="auto">
            <a:xfrm rot="4724618">
              <a:off x="449895" y="93791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57" name="椭圆 5"/>
            <p:cNvSpPr>
              <a:spLocks noChangeArrowheads="1"/>
            </p:cNvSpPr>
            <p:nvPr/>
          </p:nvSpPr>
          <p:spPr bwMode="auto">
            <a:xfrm rot="16424617">
              <a:off x="435110" y="72690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64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grpSp>
      <p:grpSp>
        <p:nvGrpSpPr>
          <p:cNvPr id="58" name="组合 60"/>
          <p:cNvGrpSpPr>
            <a:grpSpLocks/>
          </p:cNvGrpSpPr>
          <p:nvPr userDrawn="1"/>
        </p:nvGrpSpPr>
        <p:grpSpPr bwMode="auto">
          <a:xfrm rot="13787496">
            <a:off x="7388175" y="1217529"/>
            <a:ext cx="696383" cy="690033"/>
            <a:chOff x="0" y="0"/>
            <a:chExt cx="3102120" cy="3072590"/>
          </a:xfrm>
        </p:grpSpPr>
        <p:sp>
          <p:nvSpPr>
            <p:cNvPr id="59" name="椭圆 5"/>
            <p:cNvSpPr>
              <a:spLocks noChangeArrowheads="1"/>
            </p:cNvSpPr>
            <p:nvPr/>
          </p:nvSpPr>
          <p:spPr bwMode="auto">
            <a:xfrm rot="7424618">
              <a:off x="621523" y="340971"/>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60" name="椭圆 5"/>
            <p:cNvSpPr>
              <a:spLocks noChangeArrowheads="1"/>
            </p:cNvSpPr>
            <p:nvPr/>
          </p:nvSpPr>
          <p:spPr bwMode="auto">
            <a:xfrm rot="8324619">
              <a:off x="725136" y="21827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61" name="椭圆 5"/>
            <p:cNvSpPr>
              <a:spLocks noChangeArrowheads="1"/>
            </p:cNvSpPr>
            <p:nvPr/>
          </p:nvSpPr>
          <p:spPr bwMode="auto">
            <a:xfrm rot="9224619">
              <a:off x="895160"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62" name="椭圆 5"/>
            <p:cNvSpPr>
              <a:spLocks noChangeArrowheads="1"/>
            </p:cNvSpPr>
            <p:nvPr/>
          </p:nvSpPr>
          <p:spPr bwMode="auto">
            <a:xfrm rot="10124619">
              <a:off x="1058122" y="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63" name="椭圆 5"/>
            <p:cNvSpPr>
              <a:spLocks noChangeArrowheads="1"/>
            </p:cNvSpPr>
            <p:nvPr/>
          </p:nvSpPr>
          <p:spPr bwMode="auto">
            <a:xfrm rot="11024619">
              <a:off x="1295608" y="1457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64" name="椭圆 5"/>
            <p:cNvSpPr>
              <a:spLocks noChangeArrowheads="1"/>
            </p:cNvSpPr>
            <p:nvPr/>
          </p:nvSpPr>
          <p:spPr bwMode="auto">
            <a:xfrm rot="11924619">
              <a:off x="1474194" y="3010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65" name="椭圆 5"/>
            <p:cNvSpPr>
              <a:spLocks noChangeArrowheads="1"/>
            </p:cNvSpPr>
            <p:nvPr/>
          </p:nvSpPr>
          <p:spPr bwMode="auto">
            <a:xfrm rot="12824619">
              <a:off x="1648441"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66" name="椭圆 5"/>
            <p:cNvSpPr>
              <a:spLocks noChangeArrowheads="1"/>
            </p:cNvSpPr>
            <p:nvPr/>
          </p:nvSpPr>
          <p:spPr bwMode="auto">
            <a:xfrm rot="13724619">
              <a:off x="1839423" y="25931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67" name="椭圆 5"/>
            <p:cNvSpPr>
              <a:spLocks noChangeArrowheads="1"/>
            </p:cNvSpPr>
            <p:nvPr/>
          </p:nvSpPr>
          <p:spPr bwMode="auto">
            <a:xfrm rot="14624619">
              <a:off x="1940154" y="43527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68" name="椭圆 5"/>
            <p:cNvSpPr>
              <a:spLocks noChangeArrowheads="1"/>
            </p:cNvSpPr>
            <p:nvPr/>
          </p:nvSpPr>
          <p:spPr bwMode="auto">
            <a:xfrm rot="15524617">
              <a:off x="2012056" y="61915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69" name="椭圆 5"/>
            <p:cNvSpPr>
              <a:spLocks noChangeArrowheads="1"/>
            </p:cNvSpPr>
            <p:nvPr/>
          </p:nvSpPr>
          <p:spPr bwMode="auto">
            <a:xfrm rot="16424617">
              <a:off x="2011137" y="81184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70" name="椭圆 5"/>
            <p:cNvSpPr>
              <a:spLocks noChangeArrowheads="1"/>
            </p:cNvSpPr>
            <p:nvPr/>
          </p:nvSpPr>
          <p:spPr bwMode="auto">
            <a:xfrm rot="17324617">
              <a:off x="1966106" y="101268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71" name="椭圆 5"/>
            <p:cNvSpPr>
              <a:spLocks noChangeArrowheads="1"/>
            </p:cNvSpPr>
            <p:nvPr/>
          </p:nvSpPr>
          <p:spPr bwMode="auto">
            <a:xfrm rot="18224617">
              <a:off x="1866209" y="116379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72" name="椭圆 5"/>
            <p:cNvSpPr>
              <a:spLocks noChangeArrowheads="1"/>
            </p:cNvSpPr>
            <p:nvPr/>
          </p:nvSpPr>
          <p:spPr bwMode="auto">
            <a:xfrm rot="19124617">
              <a:off x="1758064" y="13226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73" name="椭圆 5"/>
            <p:cNvSpPr>
              <a:spLocks noChangeArrowheads="1"/>
            </p:cNvSpPr>
            <p:nvPr/>
          </p:nvSpPr>
          <p:spPr bwMode="auto">
            <a:xfrm rot="20024617">
              <a:off x="1583583" y="143952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74" name="椭圆 5"/>
            <p:cNvSpPr>
              <a:spLocks noChangeArrowheads="1"/>
            </p:cNvSpPr>
            <p:nvPr/>
          </p:nvSpPr>
          <p:spPr bwMode="auto">
            <a:xfrm rot="20924617">
              <a:off x="1365191" y="14957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75" name="椭圆 5"/>
            <p:cNvSpPr>
              <a:spLocks noChangeArrowheads="1"/>
            </p:cNvSpPr>
            <p:nvPr/>
          </p:nvSpPr>
          <p:spPr bwMode="auto">
            <a:xfrm rot="224618">
              <a:off x="1179673" y="1547416"/>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76" name="椭圆 5"/>
            <p:cNvSpPr>
              <a:spLocks noChangeArrowheads="1"/>
            </p:cNvSpPr>
            <p:nvPr/>
          </p:nvSpPr>
          <p:spPr bwMode="auto">
            <a:xfrm rot="1124618">
              <a:off x="960765" y="149377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77" name="椭圆 5"/>
            <p:cNvSpPr>
              <a:spLocks noChangeArrowheads="1"/>
            </p:cNvSpPr>
            <p:nvPr/>
          </p:nvSpPr>
          <p:spPr bwMode="auto">
            <a:xfrm rot="2024618">
              <a:off x="778287" y="142676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78" name="椭圆 5"/>
            <p:cNvSpPr>
              <a:spLocks noChangeArrowheads="1"/>
            </p:cNvSpPr>
            <p:nvPr/>
          </p:nvSpPr>
          <p:spPr bwMode="auto">
            <a:xfrm rot="2924618">
              <a:off x="594737" y="129839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79" name="椭圆 5"/>
            <p:cNvSpPr>
              <a:spLocks noChangeArrowheads="1"/>
            </p:cNvSpPr>
            <p:nvPr/>
          </p:nvSpPr>
          <p:spPr bwMode="auto">
            <a:xfrm rot="17324617">
              <a:off x="468668" y="51482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80" name="椭圆 5"/>
            <p:cNvSpPr>
              <a:spLocks noChangeArrowheads="1"/>
            </p:cNvSpPr>
            <p:nvPr/>
          </p:nvSpPr>
          <p:spPr bwMode="auto">
            <a:xfrm rot="3824618">
              <a:off x="467265" y="114020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81" name="椭圆 5"/>
            <p:cNvSpPr>
              <a:spLocks noChangeArrowheads="1"/>
            </p:cNvSpPr>
            <p:nvPr/>
          </p:nvSpPr>
          <p:spPr bwMode="auto">
            <a:xfrm rot="4724618">
              <a:off x="449895" y="93791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82" name="椭圆 5"/>
            <p:cNvSpPr>
              <a:spLocks noChangeArrowheads="1"/>
            </p:cNvSpPr>
            <p:nvPr/>
          </p:nvSpPr>
          <p:spPr bwMode="auto">
            <a:xfrm rot="16424617">
              <a:off x="435110" y="72690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64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83" name="TextBox 85"/>
          <p:cNvSpPr>
            <a:spLocks noChangeArrowheads="1"/>
          </p:cNvSpPr>
          <p:nvPr userDrawn="1"/>
        </p:nvSpPr>
        <p:spPr bwMode="auto">
          <a:xfrm>
            <a:off x="5767717" y="2514314"/>
            <a:ext cx="515454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8000" b="1" dirty="0" smtClean="0">
                <a:solidFill>
                  <a:srgbClr val="CC0066"/>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Thank </a:t>
            </a:r>
            <a:r>
              <a:rPr lang="en-US" altLang="zh-CN" sz="8000" b="1" dirty="0" smtClean="0">
                <a:solidFill>
                  <a:srgbClr val="CC0066"/>
                </a:solidFill>
                <a:latin typeface="Calibri" panose="020F0502020204030204" pitchFamily="34" charset="0"/>
                <a:sym typeface="Calibri" panose="020F0502020204030204" pitchFamily="34" charset="0"/>
              </a:rPr>
              <a:t>You!</a:t>
            </a:r>
            <a:endParaRPr lang="zh-CN" altLang="en-US" sz="8000" b="1" dirty="0">
              <a:solidFill>
                <a:srgbClr val="CC0066"/>
              </a:solidFill>
              <a:latin typeface="Calibri" panose="020F0502020204030204" pitchFamily="34" charset="0"/>
              <a:sym typeface="宋体" panose="02010600030101010101" pitchFamily="2" charset="-122"/>
            </a:endParaRPr>
          </a:p>
        </p:txBody>
      </p:sp>
    </p:spTree>
    <p:extLst>
      <p:ext uri="{BB962C8B-B14F-4D97-AF65-F5344CB8AC3E}">
        <p14:creationId xmlns:p14="http://schemas.microsoft.com/office/powerpoint/2010/main" val="37144725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D1DCE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4042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Lst>
  <p:timing>
    <p:tnLst>
      <p:par>
        <p:cTn id="1" dur="indefinite" restart="never" nodeType="tmRoot"/>
      </p:par>
    </p:tnLst>
  </p:timing>
  <p:hf hdr="0" ftr="0" dt="0"/>
  <p:txStyles>
    <p:titleStyle>
      <a:lvl1pPr marL="1219170" indent="-1219170" algn="ctr" rtl="0" fontAlgn="base">
        <a:spcBef>
          <a:spcPct val="0"/>
        </a:spcBef>
        <a:spcAft>
          <a:spcPct val="0"/>
        </a:spcAft>
        <a:defRPr sz="5867" kern="1200">
          <a:solidFill>
            <a:schemeClr val="tx1"/>
          </a:solidFill>
          <a:latin typeface="+mj-lt"/>
          <a:ea typeface="+mj-ea"/>
          <a:cs typeface="+mj-cs"/>
          <a:sym typeface="Calibri" panose="020F0502020204030204" pitchFamily="34" charset="0"/>
        </a:defRPr>
      </a:lvl1pPr>
      <a:lvl2pPr marL="1219170" indent="-1219170"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219170" indent="-1219170"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19170" indent="-1219170"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219170" indent="-1219170"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828754" indent="-1219170"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38339" indent="-1219170"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047924" indent="-1219170"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657509" indent="-1219170" algn="ctr" rtl="0" fontAlgn="base">
        <a:spcBef>
          <a:spcPct val="0"/>
        </a:spcBef>
        <a:spcAft>
          <a:spcPct val="0"/>
        </a:spcAft>
        <a:defRPr sz="5867">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457189" indent="-457189" algn="l" rtl="0" fontAlgn="base">
        <a:spcBef>
          <a:spcPct val="20000"/>
        </a:spcBef>
        <a:spcAft>
          <a:spcPct val="0"/>
        </a:spcAft>
        <a:buFont typeface="Arial" panose="020B0604020202020204" pitchFamily="34" charset="0"/>
        <a:buChar char="•"/>
        <a:defRPr sz="4267" kern="1200">
          <a:solidFill>
            <a:schemeClr val="tx1"/>
          </a:solidFill>
          <a:latin typeface="+mn-lt"/>
          <a:ea typeface="+mn-ea"/>
          <a:cs typeface="+mn-cs"/>
          <a:sym typeface="Calibri" panose="020F0502020204030204" pitchFamily="34" charset="0"/>
        </a:defRPr>
      </a:lvl1pPr>
      <a:lvl2pPr marL="990575" indent="-380990" algn="l" rtl="0" fontAlgn="base">
        <a:spcBef>
          <a:spcPct val="20000"/>
        </a:spcBef>
        <a:spcAft>
          <a:spcPct val="0"/>
        </a:spcAft>
        <a:buFont typeface="Arial" panose="020B0604020202020204" pitchFamily="34" charset="0"/>
        <a:buChar char="–"/>
        <a:defRPr sz="3733" kern="1200">
          <a:solidFill>
            <a:schemeClr val="tx1"/>
          </a:solidFill>
          <a:latin typeface="+mn-lt"/>
          <a:ea typeface="+mn-ea"/>
          <a:cs typeface="+mn-cs"/>
          <a:sym typeface="Calibri" panose="020F0502020204030204" pitchFamily="34" charset="0"/>
        </a:defRPr>
      </a:lvl2pPr>
      <a:lvl3pPr marL="1523962" indent="-304792"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3pPr>
      <a:lvl4pPr marL="2133547" indent="-304792" algn="l" rtl="0" fontAlgn="base">
        <a:spcBef>
          <a:spcPct val="20000"/>
        </a:spcBef>
        <a:spcAft>
          <a:spcPct val="0"/>
        </a:spcAft>
        <a:buFont typeface="Arial" panose="020B0604020202020204" pitchFamily="34" charset="0"/>
        <a:buChar char="–"/>
        <a:defRPr sz="2667" kern="1200">
          <a:solidFill>
            <a:schemeClr val="tx1"/>
          </a:solidFill>
          <a:latin typeface="+mn-lt"/>
          <a:ea typeface="+mn-ea"/>
          <a:cs typeface="+mn-cs"/>
          <a:sym typeface="Calibri" panose="020F0502020204030204" pitchFamily="34" charset="0"/>
        </a:defRPr>
      </a:lvl4pPr>
      <a:lvl5pPr marL="2743131" indent="-304792" algn="l" rtl="0" fontAlgn="base">
        <a:spcBef>
          <a:spcPct val="20000"/>
        </a:spcBef>
        <a:spcAft>
          <a:spcPct val="0"/>
        </a:spcAft>
        <a:buFont typeface="Arial" panose="020B0604020202020204" pitchFamily="34" charset="0"/>
        <a:buChar char="»"/>
        <a:defRPr sz="2667" kern="1200">
          <a:solidFill>
            <a:schemeClr val="tx1"/>
          </a:solidFill>
          <a:latin typeface="+mn-lt"/>
          <a:ea typeface="+mn-ea"/>
          <a:cs typeface="+mn-cs"/>
          <a:sym typeface="Calibri" panose="020F050202020403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blog.csdn.net/eastmount/article/details/40689397" TargetMode="External"/><Relationship Id="rId2" Type="http://schemas.openxmlformats.org/officeDocument/2006/relationships/hyperlink" Target="http://www.oschina.net/question/231733_44154"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blog.csdn.net/gdliweibing/article/details/43206283" TargetMode="External"/><Relationship Id="rId2" Type="http://schemas.openxmlformats.org/officeDocument/2006/relationships/hyperlink" Target="http://blog.csdn.net/gdliweibing/article/details/43195327"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dirty="0" smtClean="0"/>
              <a:t>图形图像处理</a:t>
            </a:r>
            <a:endParaRPr lang="zh-CN" altLang="en-US" dirty="0"/>
          </a:p>
        </p:txBody>
      </p:sp>
    </p:spTree>
    <p:extLst>
      <p:ext uri="{BB962C8B-B14F-4D97-AF65-F5344CB8AC3E}">
        <p14:creationId xmlns:p14="http://schemas.microsoft.com/office/powerpoint/2010/main" val="3274117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3431704" y="4005064"/>
            <a:ext cx="4211969" cy="492443"/>
            <a:chOff x="1752053" y="3948747"/>
            <a:chExt cx="4211969" cy="492443"/>
          </a:xfrm>
        </p:grpSpPr>
        <p:sp>
          <p:nvSpPr>
            <p:cNvPr id="45" name="TextBox 31"/>
            <p:cNvSpPr>
              <a:spLocks noChangeArrowheads="1"/>
            </p:cNvSpPr>
            <p:nvPr/>
          </p:nvSpPr>
          <p:spPr bwMode="auto">
            <a:xfrm>
              <a:off x="2364022" y="3948747"/>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rPr>
                <a:t>Android</a:t>
              </a:r>
              <a:r>
                <a:rPr lang="zh-CN" altLang="en-US" sz="2600" b="1" dirty="0">
                  <a:solidFill>
                    <a:schemeClr val="tx1">
                      <a:lumMod val="65000"/>
                      <a:lumOff val="35000"/>
                    </a:schemeClr>
                  </a:solidFill>
                  <a:latin typeface="幼圆" panose="02010509060101010101" pitchFamily="49" charset="-122"/>
                  <a:ea typeface="幼圆" panose="02010509060101010101" pitchFamily="49" charset="-122"/>
                </a:rPr>
                <a:t>中的图形特效</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6" name="椭圆 24"/>
            <p:cNvSpPr>
              <a:spLocks noChangeArrowheads="1"/>
            </p:cNvSpPr>
            <p:nvPr/>
          </p:nvSpPr>
          <p:spPr bwMode="auto">
            <a:xfrm>
              <a:off x="1752053" y="4038600"/>
              <a:ext cx="312737" cy="312738"/>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zh-CN" u="sng">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47" name="组合 46"/>
          <p:cNvGrpSpPr/>
          <p:nvPr/>
        </p:nvGrpSpPr>
        <p:grpSpPr>
          <a:xfrm>
            <a:off x="3431704" y="1918709"/>
            <a:ext cx="4752528" cy="492443"/>
            <a:chOff x="1752053" y="691832"/>
            <a:chExt cx="4752528" cy="492443"/>
          </a:xfrm>
        </p:grpSpPr>
        <p:sp>
          <p:nvSpPr>
            <p:cNvPr id="48" name="TextBox 27"/>
            <p:cNvSpPr>
              <a:spLocks noChangeArrowheads="1"/>
            </p:cNvSpPr>
            <p:nvPr/>
          </p:nvSpPr>
          <p:spPr bwMode="auto">
            <a:xfrm>
              <a:off x="2353713" y="691832"/>
              <a:ext cx="41508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rPr>
                <a:t>Android</a:t>
              </a:r>
              <a:r>
                <a:rPr lang="zh-CN" altLang="en-US" sz="2600" b="1" dirty="0">
                  <a:solidFill>
                    <a:schemeClr val="tx1">
                      <a:lumMod val="65000"/>
                      <a:lumOff val="35000"/>
                    </a:schemeClr>
                  </a:solidFill>
                  <a:latin typeface="幼圆" panose="02010509060101010101" pitchFamily="49" charset="-122"/>
                  <a:ea typeface="幼圆" panose="02010509060101010101" pitchFamily="49" charset="-122"/>
                </a:rPr>
                <a:t>中简单的图片使用</a:t>
              </a:r>
              <a:endParaRPr lang="en-US" altLang="zh-CN" sz="2600" b="1"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49" name="椭圆 19"/>
            <p:cNvSpPr>
              <a:spLocks noChangeArrowheads="1"/>
            </p:cNvSpPr>
            <p:nvPr/>
          </p:nvSpPr>
          <p:spPr bwMode="auto">
            <a:xfrm>
              <a:off x="1752053" y="842963"/>
              <a:ext cx="312737" cy="312737"/>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50" name="组合 49"/>
          <p:cNvGrpSpPr/>
          <p:nvPr/>
        </p:nvGrpSpPr>
        <p:grpSpPr>
          <a:xfrm>
            <a:off x="3791734" y="2936573"/>
            <a:ext cx="4230923" cy="492443"/>
            <a:chOff x="2112083" y="1493678"/>
            <a:chExt cx="4230923" cy="492443"/>
          </a:xfrm>
        </p:grpSpPr>
        <p:sp>
          <p:nvSpPr>
            <p:cNvPr id="51" name="TextBox 28"/>
            <p:cNvSpPr>
              <a:spLocks noChangeArrowheads="1"/>
            </p:cNvSpPr>
            <p:nvPr/>
          </p:nvSpPr>
          <p:spPr bwMode="auto">
            <a:xfrm>
              <a:off x="2743006" y="1493678"/>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rPr>
                <a:t>Android</a:t>
              </a:r>
              <a:r>
                <a:rPr lang="zh-CN" altLang="en-US" sz="2600" b="1" dirty="0">
                  <a:solidFill>
                    <a:schemeClr val="tx1">
                      <a:lumMod val="65000"/>
                      <a:lumOff val="35000"/>
                    </a:schemeClr>
                  </a:solidFill>
                  <a:latin typeface="幼圆" panose="02010509060101010101" pitchFamily="49" charset="-122"/>
                  <a:ea typeface="幼圆" panose="02010509060101010101" pitchFamily="49" charset="-122"/>
                </a:rPr>
                <a:t>中的绘图</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2" name="椭圆 20"/>
            <p:cNvSpPr>
              <a:spLocks noChangeArrowheads="1"/>
            </p:cNvSpPr>
            <p:nvPr/>
          </p:nvSpPr>
          <p:spPr bwMode="auto">
            <a:xfrm>
              <a:off x="2112083" y="1641475"/>
              <a:ext cx="312737" cy="314325"/>
            </a:xfrm>
            <a:prstGeom prst="ellipse">
              <a:avLst/>
            </a:prstGeom>
            <a:solidFill>
              <a:srgbClr val="BF638A"/>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53" name="组合 52"/>
          <p:cNvGrpSpPr/>
          <p:nvPr/>
        </p:nvGrpSpPr>
        <p:grpSpPr>
          <a:xfrm flipH="1">
            <a:off x="7464152" y="3046319"/>
            <a:ext cx="1415096" cy="310673"/>
            <a:chOff x="8659959" y="1800225"/>
            <a:chExt cx="1535242" cy="449263"/>
          </a:xfrm>
          <a:effectLst>
            <a:outerShdw blurRad="50800" dist="38100" dir="2700000" algn="tl" rotWithShape="0">
              <a:prstClr val="black">
                <a:alpha val="40000"/>
              </a:prstClr>
            </a:outerShdw>
          </a:effectLst>
        </p:grpSpPr>
        <p:sp>
          <p:nvSpPr>
            <p:cNvPr id="54" name="自选图形 45"/>
            <p:cNvSpPr>
              <a:spLocks noChangeArrowheads="1"/>
            </p:cNvSpPr>
            <p:nvPr/>
          </p:nvSpPr>
          <p:spPr bwMode="gray">
            <a:xfrm>
              <a:off x="8659959" y="1800225"/>
              <a:ext cx="533261" cy="449263"/>
            </a:xfrm>
            <a:prstGeom prst="chevron">
              <a:avLst>
                <a:gd name="adj" fmla="val 52514"/>
              </a:avLst>
            </a:prstGeom>
            <a:solidFill>
              <a:srgbClr val="80CAD7"/>
            </a:solidFill>
            <a:ln w="0" algn="ctr">
              <a:noFill/>
              <a:miter lim="800000"/>
              <a:headEnd/>
              <a:tailEnd/>
            </a:ln>
            <a:effectLst/>
          </p:spPr>
          <p:txBody>
            <a:bodyPr wrap="none" anchor="ctr"/>
            <a:lstStyle/>
            <a:p>
              <a:endParaRPr lang="zh-CN" altLang="en-US"/>
            </a:p>
          </p:txBody>
        </p:sp>
        <p:sp>
          <p:nvSpPr>
            <p:cNvPr id="55" name="自选图形 46"/>
            <p:cNvSpPr>
              <a:spLocks noChangeArrowheads="1"/>
            </p:cNvSpPr>
            <p:nvPr/>
          </p:nvSpPr>
          <p:spPr bwMode="gray">
            <a:xfrm>
              <a:off x="9164897" y="1800225"/>
              <a:ext cx="533261" cy="449263"/>
            </a:xfrm>
            <a:prstGeom prst="chevron">
              <a:avLst>
                <a:gd name="adj" fmla="val 52514"/>
              </a:avLst>
            </a:prstGeom>
            <a:solidFill>
              <a:srgbClr val="D9A56B"/>
            </a:solidFill>
            <a:ln w="0" algn="ctr">
              <a:noFill/>
              <a:miter lim="800000"/>
              <a:headEnd/>
              <a:tailEnd/>
            </a:ln>
            <a:effectLst/>
          </p:spPr>
          <p:txBody>
            <a:bodyPr wrap="none" anchor="ctr"/>
            <a:lstStyle/>
            <a:p>
              <a:endParaRPr lang="zh-CN" altLang="en-US"/>
            </a:p>
          </p:txBody>
        </p:sp>
        <p:sp>
          <p:nvSpPr>
            <p:cNvPr id="56" name="自选图形 47"/>
            <p:cNvSpPr>
              <a:spLocks noChangeArrowheads="1"/>
            </p:cNvSpPr>
            <p:nvPr/>
          </p:nvSpPr>
          <p:spPr bwMode="gray">
            <a:xfrm>
              <a:off x="9661940" y="1800225"/>
              <a:ext cx="533261" cy="449263"/>
            </a:xfrm>
            <a:prstGeom prst="chevron">
              <a:avLst>
                <a:gd name="adj" fmla="val 52514"/>
              </a:avLst>
            </a:prstGeom>
            <a:solidFill>
              <a:srgbClr val="C37D9E"/>
            </a:solidFill>
            <a:ln w="0" algn="ctr">
              <a:noFill/>
              <a:miter lim="800000"/>
              <a:headEnd/>
              <a:tailEnd/>
            </a:ln>
            <a:effectLst/>
          </p:spPr>
          <p:txBody>
            <a:bodyPr wrap="none" anchor="ctr"/>
            <a:lstStyle/>
            <a:p>
              <a:endParaRPr lang="zh-CN" altLang="en-US"/>
            </a:p>
          </p:txBody>
        </p:sp>
      </p:grpSp>
      <p:grpSp>
        <p:nvGrpSpPr>
          <p:cNvPr id="25" name="组合 14"/>
          <p:cNvGrpSpPr>
            <a:grpSpLocks/>
          </p:cNvGrpSpPr>
          <p:nvPr/>
        </p:nvGrpSpPr>
        <p:grpSpPr bwMode="auto">
          <a:xfrm rot="2108365" flipV="1">
            <a:off x="2296317" y="5104180"/>
            <a:ext cx="888537" cy="839946"/>
            <a:chOff x="0" y="0"/>
            <a:chExt cx="1630597" cy="2119745"/>
          </a:xfrm>
        </p:grpSpPr>
        <p:sp>
          <p:nvSpPr>
            <p:cNvPr id="26"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30" name="组合 14"/>
          <p:cNvGrpSpPr>
            <a:grpSpLocks/>
          </p:cNvGrpSpPr>
          <p:nvPr/>
        </p:nvGrpSpPr>
        <p:grpSpPr bwMode="auto">
          <a:xfrm rot="8399407" flipV="1">
            <a:off x="2301607" y="736038"/>
            <a:ext cx="888678" cy="840079"/>
            <a:chOff x="0" y="0"/>
            <a:chExt cx="1630597" cy="2119745"/>
          </a:xfrm>
        </p:grpSpPr>
        <p:sp>
          <p:nvSpPr>
            <p:cNvPr id="31"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217024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p:txBody>
          <a:bodyPr/>
          <a:lstStyle/>
          <a:p>
            <a:r>
              <a:rPr lang="zh-CN" altLang="en-US" dirty="0" smtClean="0"/>
              <a:t>重要的类</a:t>
            </a:r>
            <a:endParaRPr lang="zh-CN" altLang="en-US" dirty="0"/>
          </a:p>
        </p:txBody>
      </p:sp>
      <p:sp>
        <p:nvSpPr>
          <p:cNvPr id="3" name="内容占位符 2"/>
          <p:cNvSpPr>
            <a:spLocks noGrp="1"/>
          </p:cNvSpPr>
          <p:nvPr>
            <p:ph idx="1"/>
          </p:nvPr>
        </p:nvSpPr>
        <p:spPr/>
        <p:txBody>
          <a:bodyPr/>
          <a:lstStyle/>
          <a:p>
            <a:r>
              <a:rPr lang="en-US" altLang="zh-CN" dirty="0" smtClean="0"/>
              <a:t>Bitmap</a:t>
            </a:r>
            <a:r>
              <a:rPr lang="zh-CN" altLang="en-US" dirty="0" smtClean="0"/>
              <a:t>：相当于画布</a:t>
            </a:r>
            <a:endParaRPr lang="en-US" altLang="zh-CN" dirty="0" smtClean="0"/>
          </a:p>
          <a:p>
            <a:r>
              <a:rPr lang="en-US" altLang="zh-CN" dirty="0" smtClean="0"/>
              <a:t>Paint</a:t>
            </a:r>
            <a:r>
              <a:rPr lang="zh-CN" altLang="en-US" dirty="0" smtClean="0"/>
              <a:t>：画笔</a:t>
            </a:r>
            <a:endParaRPr lang="en-US" altLang="zh-CN" dirty="0" smtClean="0"/>
          </a:p>
          <a:p>
            <a:r>
              <a:rPr lang="en-US" altLang="zh-CN" dirty="0" smtClean="0"/>
              <a:t>Canvas</a:t>
            </a:r>
            <a:r>
              <a:rPr lang="zh-CN" altLang="en-US" dirty="0" smtClean="0"/>
              <a:t>：本义是画布，其作用相当于制作图形的模具（画架）</a:t>
            </a:r>
            <a:endParaRPr lang="en-US" altLang="zh-CN" dirty="0" smtClean="0"/>
          </a:p>
          <a:p>
            <a:r>
              <a:rPr lang="en-US" altLang="zh-CN" dirty="0" smtClean="0"/>
              <a:t>Path</a:t>
            </a:r>
            <a:r>
              <a:rPr lang="zh-CN" altLang="en-US" dirty="0" smtClean="0"/>
              <a:t>：路径</a:t>
            </a:r>
            <a:endParaRPr lang="en-US" altLang="zh-CN" dirty="0" smtClean="0"/>
          </a:p>
          <a:p>
            <a:r>
              <a:rPr lang="en-US" altLang="zh-CN" dirty="0" smtClean="0"/>
              <a:t>Shader</a:t>
            </a:r>
            <a:r>
              <a:rPr lang="zh-CN" altLang="en-US" dirty="0" smtClean="0"/>
              <a:t>：填充图形的渲染类</a:t>
            </a:r>
            <a:endParaRPr lang="en-US" altLang="zh-CN" dirty="0" smtClean="0"/>
          </a:p>
          <a:p>
            <a:endParaRPr lang="zh-CN" altLang="en-US" dirty="0"/>
          </a:p>
        </p:txBody>
      </p:sp>
    </p:spTree>
    <p:extLst>
      <p:ext uri="{BB962C8B-B14F-4D97-AF65-F5344CB8AC3E}">
        <p14:creationId xmlns:p14="http://schemas.microsoft.com/office/powerpoint/2010/main" val="1064308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b="1" dirty="0">
                <a:solidFill>
                  <a:srgbClr val="000000"/>
                </a:solidFill>
                <a:ea typeface="宋体" charset="-122"/>
              </a:rPr>
              <a:t>Android</a:t>
            </a:r>
            <a:r>
              <a:rPr lang="zh-CN" altLang="en-US" b="1" dirty="0">
                <a:solidFill>
                  <a:srgbClr val="000000"/>
                </a:solidFill>
                <a:ea typeface="宋体" charset="-122"/>
              </a:rPr>
              <a:t>中的绘图</a:t>
            </a:r>
            <a:endParaRPr lang="zh-CN" altLang="en-US" dirty="0"/>
          </a:p>
        </p:txBody>
      </p:sp>
      <p:sp>
        <p:nvSpPr>
          <p:cNvPr id="4" name="内容占位符 3"/>
          <p:cNvSpPr>
            <a:spLocks noGrp="1"/>
          </p:cNvSpPr>
          <p:nvPr>
            <p:ph idx="1"/>
          </p:nvPr>
        </p:nvSpPr>
        <p:spPr/>
        <p:txBody>
          <a:bodyPr/>
          <a:lstStyle/>
          <a:p>
            <a:r>
              <a:rPr lang="en-US" altLang="zh-CN" dirty="0"/>
              <a:t>Android</a:t>
            </a:r>
            <a:r>
              <a:rPr lang="zh-CN" altLang="en-US" dirty="0"/>
              <a:t>中经常需要在运行时动态生成图片。</a:t>
            </a:r>
            <a:endParaRPr lang="en-US" altLang="zh-CN" dirty="0"/>
          </a:p>
          <a:p>
            <a:r>
              <a:rPr lang="en-US" altLang="zh-CN" dirty="0"/>
              <a:t>Android</a:t>
            </a:r>
            <a:r>
              <a:rPr lang="zh-CN" altLang="en-US" dirty="0"/>
              <a:t>中使用</a:t>
            </a:r>
            <a:r>
              <a:rPr lang="en-US" altLang="zh-CN" dirty="0"/>
              <a:t>Canvas</a:t>
            </a:r>
            <a:r>
              <a:rPr lang="zh-CN" altLang="en-US" dirty="0"/>
              <a:t>类来实现：</a:t>
            </a:r>
            <a:endParaRPr lang="en-US" altLang="zh-CN" dirty="0"/>
          </a:p>
          <a:p>
            <a:pPr lvl="1"/>
            <a:r>
              <a:rPr lang="zh-CN" altLang="en-US" dirty="0"/>
              <a:t>其中还涉及到的类有</a:t>
            </a:r>
            <a:r>
              <a:rPr lang="en-US" altLang="zh-CN" dirty="0"/>
              <a:t>Paint</a:t>
            </a:r>
            <a:r>
              <a:rPr lang="zh-CN" altLang="en-US" dirty="0"/>
              <a:t>类，</a:t>
            </a:r>
            <a:r>
              <a:rPr lang="en-US" altLang="zh-CN" dirty="0"/>
              <a:t>Path</a:t>
            </a:r>
            <a:r>
              <a:rPr lang="zh-CN" altLang="en-US" dirty="0"/>
              <a:t>类等</a:t>
            </a:r>
            <a:endParaRPr lang="en-US" altLang="zh-CN"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601" y="3440157"/>
            <a:ext cx="7198046" cy="3373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682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b="1" dirty="0">
                <a:solidFill>
                  <a:srgbClr val="000000"/>
                </a:solidFill>
                <a:ea typeface="宋体" charset="-122"/>
              </a:rPr>
              <a:t>Android</a:t>
            </a:r>
            <a:r>
              <a:rPr lang="zh-CN" altLang="en-US" b="1" dirty="0">
                <a:solidFill>
                  <a:srgbClr val="000000"/>
                </a:solidFill>
                <a:ea typeface="宋体" charset="-122"/>
              </a:rPr>
              <a:t>中的绘图</a:t>
            </a:r>
            <a:endParaRPr lang="zh-CN" altLang="en-US" dirty="0"/>
          </a:p>
        </p:txBody>
      </p:sp>
      <p:sp>
        <p:nvSpPr>
          <p:cNvPr id="4" name="内容占位符 3"/>
          <p:cNvSpPr>
            <a:spLocks noGrp="1"/>
          </p:cNvSpPr>
          <p:nvPr>
            <p:ph idx="1"/>
          </p:nvPr>
        </p:nvSpPr>
        <p:spPr/>
        <p:txBody>
          <a:bodyPr/>
          <a:lstStyle/>
          <a:p>
            <a:r>
              <a:rPr lang="en-US" altLang="zh-CN" dirty="0" smtClean="0"/>
              <a:t>Canvas</a:t>
            </a:r>
            <a:r>
              <a:rPr lang="zh-CN" altLang="en-US" dirty="0" smtClean="0"/>
              <a:t>字面含义是画布，绘画的工具</a:t>
            </a:r>
            <a:r>
              <a:rPr lang="zh-CN" altLang="en-US" dirty="0"/>
              <a:t>称为</a:t>
            </a:r>
            <a:r>
              <a:rPr lang="zh-CN" altLang="en-US" dirty="0" smtClean="0"/>
              <a:t>画笔</a:t>
            </a:r>
            <a:r>
              <a:rPr lang="en-US" altLang="zh-CN" dirty="0"/>
              <a:t>Paint</a:t>
            </a:r>
            <a:r>
              <a:rPr lang="zh-CN" altLang="en-US" dirty="0"/>
              <a:t>类。</a:t>
            </a:r>
            <a:endParaRPr lang="en-US" altLang="zh-CN" dirty="0"/>
          </a:p>
          <a:p>
            <a:r>
              <a:rPr lang="en-US" altLang="zh-CN" dirty="0"/>
              <a:t>Paint</a:t>
            </a:r>
            <a:r>
              <a:rPr lang="zh-CN" altLang="en-US" dirty="0"/>
              <a:t>类提供了画笔的常见属性设置。</a:t>
            </a:r>
            <a:endParaRPr lang="en-US" altLang="zh-CN"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632" y="2793869"/>
            <a:ext cx="4851648" cy="374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002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b="1" dirty="0">
                <a:solidFill>
                  <a:srgbClr val="000000"/>
                </a:solidFill>
                <a:ea typeface="宋体" charset="-122"/>
              </a:rPr>
              <a:t>Android</a:t>
            </a:r>
            <a:r>
              <a:rPr lang="zh-CN" altLang="en-US" b="1" dirty="0">
                <a:solidFill>
                  <a:srgbClr val="000000"/>
                </a:solidFill>
                <a:ea typeface="宋体" charset="-122"/>
              </a:rPr>
              <a:t>中的绘图</a:t>
            </a:r>
            <a:endParaRPr lang="zh-CN" altLang="en-US" dirty="0"/>
          </a:p>
        </p:txBody>
      </p:sp>
      <p:sp>
        <p:nvSpPr>
          <p:cNvPr id="4" name="内容占位符 3"/>
          <p:cNvSpPr>
            <a:spLocks noGrp="1"/>
          </p:cNvSpPr>
          <p:nvPr>
            <p:ph idx="1"/>
          </p:nvPr>
        </p:nvSpPr>
        <p:spPr/>
        <p:txBody>
          <a:bodyPr/>
          <a:lstStyle/>
          <a:p>
            <a:r>
              <a:rPr lang="en-US" altLang="zh-CN" dirty="0" smtClean="0"/>
              <a:t>Canvas</a:t>
            </a:r>
            <a:r>
              <a:rPr lang="zh-CN" altLang="en-US" dirty="0"/>
              <a:t>字面含义是画布，画布上的形状都是由线组成的，</a:t>
            </a:r>
            <a:r>
              <a:rPr lang="en-US" altLang="zh-CN" dirty="0"/>
              <a:t>Path</a:t>
            </a:r>
            <a:r>
              <a:rPr lang="zh-CN" altLang="en-US" dirty="0"/>
              <a:t>代表任意多条直线连接成的图形。</a:t>
            </a:r>
            <a:endParaRPr lang="en-US" altLang="zh-CN" dirty="0"/>
          </a:p>
          <a:p>
            <a:endParaRPr lang="en-US" altLang="zh-CN"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633" y="2780928"/>
            <a:ext cx="6769877"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5132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b="1" dirty="0">
                <a:solidFill>
                  <a:srgbClr val="000000"/>
                </a:solidFill>
                <a:ea typeface="宋体" charset="-122"/>
              </a:rPr>
              <a:t>Android</a:t>
            </a:r>
            <a:r>
              <a:rPr lang="zh-CN" altLang="en-US" b="1" dirty="0">
                <a:solidFill>
                  <a:srgbClr val="000000"/>
                </a:solidFill>
                <a:ea typeface="宋体" charset="-122"/>
              </a:rPr>
              <a:t>中的绘图</a:t>
            </a:r>
            <a:endParaRPr lang="zh-CN" altLang="en-US" dirty="0"/>
          </a:p>
        </p:txBody>
      </p:sp>
      <p:sp>
        <p:nvSpPr>
          <p:cNvPr id="4" name="内容占位符 3"/>
          <p:cNvSpPr>
            <a:spLocks noGrp="1"/>
          </p:cNvSpPr>
          <p:nvPr>
            <p:ph idx="1"/>
          </p:nvPr>
        </p:nvSpPr>
        <p:spPr/>
        <p:txBody>
          <a:bodyPr>
            <a:normAutofit fontScale="85000" lnSpcReduction="20000"/>
          </a:bodyPr>
          <a:lstStyle/>
          <a:p>
            <a:r>
              <a:rPr lang="en-US" altLang="zh-CN" dirty="0"/>
              <a:t>Path</a:t>
            </a:r>
            <a:r>
              <a:rPr lang="zh-CN" altLang="en-US" dirty="0"/>
              <a:t>类可以预先在</a:t>
            </a:r>
            <a:r>
              <a:rPr lang="en-US" altLang="zh-CN" dirty="0"/>
              <a:t>View</a:t>
            </a:r>
            <a:r>
              <a:rPr lang="zh-CN" altLang="en-US" dirty="0"/>
              <a:t>中连成路径，然后调用</a:t>
            </a:r>
            <a:r>
              <a:rPr lang="en-US" altLang="zh-CN" dirty="0"/>
              <a:t>Canvas</a:t>
            </a:r>
            <a:r>
              <a:rPr lang="zh-CN" altLang="en-US" dirty="0"/>
              <a:t>的</a:t>
            </a:r>
            <a:r>
              <a:rPr lang="en-US" altLang="zh-CN" dirty="0" err="1"/>
              <a:t>drawPath</a:t>
            </a:r>
            <a:r>
              <a:rPr lang="zh-CN" altLang="en-US" dirty="0"/>
              <a:t>在画布上画出。</a:t>
            </a:r>
            <a:endParaRPr lang="en-US" altLang="zh-CN" dirty="0"/>
          </a:p>
          <a:p>
            <a:r>
              <a:rPr lang="zh-CN" altLang="en-US" dirty="0"/>
              <a:t>通过</a:t>
            </a:r>
            <a:r>
              <a:rPr lang="en-US" altLang="zh-CN" dirty="0" err="1"/>
              <a:t>setPathEffect</a:t>
            </a:r>
            <a:r>
              <a:rPr lang="zh-CN" altLang="en-US" dirty="0"/>
              <a:t>来给</a:t>
            </a:r>
            <a:r>
              <a:rPr lang="en-US" altLang="zh-CN" dirty="0"/>
              <a:t>Path</a:t>
            </a:r>
            <a:r>
              <a:rPr lang="zh-CN" altLang="en-US" dirty="0"/>
              <a:t>增加绘制效果。</a:t>
            </a:r>
            <a:endParaRPr lang="en-US" altLang="zh-CN" dirty="0"/>
          </a:p>
          <a:p>
            <a:r>
              <a:rPr lang="en-US" altLang="zh-CN" dirty="0" err="1"/>
              <a:t>PathEffect</a:t>
            </a:r>
            <a:r>
              <a:rPr lang="zh-CN" altLang="en-US" dirty="0"/>
              <a:t>的常见子类</a:t>
            </a:r>
            <a:r>
              <a:rPr lang="zh-CN" altLang="en-US" dirty="0" smtClean="0"/>
              <a:t>：</a:t>
            </a:r>
            <a:endParaRPr lang="en-US" altLang="zh-CN" dirty="0" smtClean="0"/>
          </a:p>
          <a:p>
            <a:pPr lvl="1"/>
            <a:r>
              <a:rPr lang="en-US" altLang="zh-CN" dirty="0" smtClean="0"/>
              <a:t>CornerPathEffect</a:t>
            </a:r>
          </a:p>
          <a:p>
            <a:pPr lvl="1"/>
            <a:r>
              <a:rPr lang="en-US" altLang="zh-CN" dirty="0" smtClean="0"/>
              <a:t>DashPathEffect</a:t>
            </a:r>
            <a:endParaRPr lang="en-US" altLang="zh-CN" dirty="0"/>
          </a:p>
          <a:p>
            <a:pPr lvl="1"/>
            <a:r>
              <a:rPr lang="en-US" altLang="zh-CN" dirty="0" smtClean="0"/>
              <a:t>PathDashPathEffect</a:t>
            </a:r>
          </a:p>
          <a:p>
            <a:pPr lvl="1"/>
            <a:r>
              <a:rPr lang="en-US" altLang="zh-CN" dirty="0" smtClean="0"/>
              <a:t>ComposePathEffect</a:t>
            </a:r>
          </a:p>
          <a:p>
            <a:pPr lvl="1"/>
            <a:r>
              <a:rPr lang="en-US" altLang="zh-CN" dirty="0" smtClean="0"/>
              <a:t>SumPathEffect</a:t>
            </a:r>
            <a:endParaRPr lang="en-US" altLang="zh-CN" dirty="0"/>
          </a:p>
          <a:p>
            <a:pPr lvl="1"/>
            <a:endParaRPr lang="en-US" altLang="zh-CN" dirty="0"/>
          </a:p>
          <a:p>
            <a:endParaRPr lang="en-US" altLang="zh-CN"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096" y="3068961"/>
            <a:ext cx="2160240" cy="2777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586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b="1" dirty="0">
                <a:solidFill>
                  <a:srgbClr val="000000"/>
                </a:solidFill>
                <a:ea typeface="宋体" charset="-122"/>
              </a:rPr>
              <a:t>Android</a:t>
            </a:r>
            <a:r>
              <a:rPr lang="zh-CN" altLang="en-US" b="1" dirty="0">
                <a:solidFill>
                  <a:srgbClr val="000000"/>
                </a:solidFill>
                <a:ea typeface="宋体" charset="-122"/>
              </a:rPr>
              <a:t>中的绘图</a:t>
            </a:r>
            <a:endParaRPr lang="zh-CN" altLang="en-US" dirty="0"/>
          </a:p>
        </p:txBody>
      </p:sp>
      <p:sp>
        <p:nvSpPr>
          <p:cNvPr id="4" name="内容占位符 3"/>
          <p:cNvSpPr>
            <a:spLocks noGrp="1"/>
          </p:cNvSpPr>
          <p:nvPr>
            <p:ph idx="1"/>
          </p:nvPr>
        </p:nvSpPr>
        <p:spPr/>
        <p:txBody>
          <a:bodyPr>
            <a:normAutofit/>
          </a:bodyPr>
          <a:lstStyle/>
          <a:p>
            <a:r>
              <a:rPr lang="zh-CN" altLang="en-US" dirty="0"/>
              <a:t>通过</a:t>
            </a:r>
            <a:r>
              <a:rPr lang="en-US" altLang="zh-CN" dirty="0"/>
              <a:t>Canvas</a:t>
            </a:r>
            <a:r>
              <a:rPr lang="zh-CN" altLang="en-US" dirty="0"/>
              <a:t>的</a:t>
            </a:r>
            <a:r>
              <a:rPr lang="en-US" altLang="zh-CN" dirty="0" err="1"/>
              <a:t>drawTextOnPath</a:t>
            </a:r>
            <a:r>
              <a:rPr lang="zh-CN" altLang="en-US" dirty="0"/>
              <a:t>方法可以在画布上沿着某条</a:t>
            </a:r>
            <a:r>
              <a:rPr lang="en-US" altLang="zh-CN" dirty="0"/>
              <a:t>Path</a:t>
            </a:r>
            <a:r>
              <a:rPr lang="zh-CN" altLang="en-US" dirty="0"/>
              <a:t>绘制文本。</a:t>
            </a:r>
            <a:endParaRPr lang="en-US" altLang="zh-CN" dirty="0"/>
          </a:p>
          <a:p>
            <a:endParaRPr lang="en-US" altLang="zh-CN"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784" y="2708920"/>
            <a:ext cx="2880320" cy="384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110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srcRect l="18579" t="16258" r="7106" b="6979"/>
          <a:stretch/>
        </p:blipFill>
        <p:spPr>
          <a:xfrm>
            <a:off x="4621876" y="1316825"/>
            <a:ext cx="1008112" cy="924103"/>
          </a:xfrm>
          <a:prstGeom prst="rect">
            <a:avLst/>
          </a:prstGeom>
        </p:spPr>
      </p:pic>
      <p:sp>
        <p:nvSpPr>
          <p:cNvPr id="3" name="标题 2"/>
          <p:cNvSpPr>
            <a:spLocks noGrp="1"/>
          </p:cNvSpPr>
          <p:nvPr>
            <p:ph type="title" orient="vert"/>
          </p:nvPr>
        </p:nvSpPr>
        <p:spPr/>
        <p:txBody>
          <a:bodyPr/>
          <a:lstStyle/>
          <a:p>
            <a:r>
              <a:rPr lang="en-US" altLang="zh-CN" b="1" dirty="0">
                <a:solidFill>
                  <a:srgbClr val="000000"/>
                </a:solidFill>
                <a:ea typeface="宋体" charset="-122"/>
              </a:rPr>
              <a:t>Android</a:t>
            </a:r>
            <a:r>
              <a:rPr lang="zh-CN" altLang="en-US" b="1" dirty="0">
                <a:solidFill>
                  <a:srgbClr val="000000"/>
                </a:solidFill>
                <a:ea typeface="宋体" charset="-122"/>
              </a:rPr>
              <a:t>中的绘图</a:t>
            </a:r>
            <a:endParaRPr lang="zh-CN" altLang="en-US" dirty="0"/>
          </a:p>
        </p:txBody>
      </p:sp>
      <p:sp>
        <p:nvSpPr>
          <p:cNvPr id="4" name="内容占位符 3"/>
          <p:cNvSpPr>
            <a:spLocks noGrp="1"/>
          </p:cNvSpPr>
          <p:nvPr>
            <p:ph idx="1"/>
          </p:nvPr>
        </p:nvSpPr>
        <p:spPr/>
        <p:txBody>
          <a:bodyPr>
            <a:normAutofit/>
          </a:bodyPr>
          <a:lstStyle/>
          <a:p>
            <a:r>
              <a:rPr lang="zh-CN" altLang="en-US" dirty="0" smtClean="0"/>
              <a:t>画纯色填充的圆</a:t>
            </a:r>
            <a:endParaRPr lang="en-US" altLang="zh-CN" dirty="0"/>
          </a:p>
        </p:txBody>
      </p:sp>
      <p:sp>
        <p:nvSpPr>
          <p:cNvPr id="6" name="矩形 5"/>
          <p:cNvSpPr/>
          <p:nvPr/>
        </p:nvSpPr>
        <p:spPr>
          <a:xfrm>
            <a:off x="767408" y="2356301"/>
            <a:ext cx="10657184" cy="439248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CN" sz="2800" b="1" dirty="0">
                <a:solidFill>
                  <a:schemeClr val="tx1">
                    <a:lumMod val="85000"/>
                    <a:lumOff val="15000"/>
                  </a:schemeClr>
                </a:solidFill>
                <a:latin typeface="Consolas" panose="020B0609020204030204" pitchFamily="49" charset="0"/>
              </a:rPr>
              <a:t>Bitmap bitmap = Bitmap.createBitmap(width, height, Bitmap.Config.ARGB_8888);</a:t>
            </a:r>
          </a:p>
          <a:p>
            <a:pPr>
              <a:defRPr/>
            </a:pPr>
            <a:r>
              <a:rPr lang="en-US" altLang="zh-CN" sz="2800" b="1" dirty="0" smtClean="0">
                <a:solidFill>
                  <a:schemeClr val="tx1">
                    <a:lumMod val="85000"/>
                    <a:lumOff val="15000"/>
                  </a:schemeClr>
                </a:solidFill>
                <a:latin typeface="Consolas" panose="020B0609020204030204" pitchFamily="49" charset="0"/>
              </a:rPr>
              <a:t>Canvas </a:t>
            </a:r>
            <a:r>
              <a:rPr lang="en-US" altLang="zh-CN" sz="2800" b="1" dirty="0">
                <a:solidFill>
                  <a:schemeClr val="tx1">
                    <a:lumMod val="85000"/>
                    <a:lumOff val="15000"/>
                  </a:schemeClr>
                </a:solidFill>
                <a:latin typeface="Consolas" panose="020B0609020204030204" pitchFamily="49" charset="0"/>
              </a:rPr>
              <a:t>canvas = new Canvas(bitmap);</a:t>
            </a:r>
          </a:p>
          <a:p>
            <a:pPr>
              <a:defRPr/>
            </a:pPr>
            <a:r>
              <a:rPr lang="en-US" altLang="zh-CN" sz="2800" b="1" dirty="0" smtClean="0">
                <a:solidFill>
                  <a:schemeClr val="tx1">
                    <a:lumMod val="85000"/>
                    <a:lumOff val="15000"/>
                  </a:schemeClr>
                </a:solidFill>
                <a:latin typeface="Consolas" panose="020B0609020204030204" pitchFamily="49" charset="0"/>
              </a:rPr>
              <a:t>Paint </a:t>
            </a:r>
            <a:r>
              <a:rPr lang="en-US" altLang="zh-CN" sz="2800" b="1" dirty="0">
                <a:solidFill>
                  <a:schemeClr val="tx1">
                    <a:lumMod val="85000"/>
                    <a:lumOff val="15000"/>
                  </a:schemeClr>
                </a:solidFill>
                <a:latin typeface="Consolas" panose="020B0609020204030204" pitchFamily="49" charset="0"/>
              </a:rPr>
              <a:t>paint = new Paint();</a:t>
            </a:r>
          </a:p>
          <a:p>
            <a:pPr>
              <a:defRPr/>
            </a:pPr>
            <a:r>
              <a:rPr lang="en-US" altLang="zh-CN" sz="2800" b="1" dirty="0" smtClean="0">
                <a:solidFill>
                  <a:schemeClr val="tx1">
                    <a:lumMod val="85000"/>
                    <a:lumOff val="15000"/>
                  </a:schemeClr>
                </a:solidFill>
                <a:latin typeface="Consolas" panose="020B0609020204030204" pitchFamily="49" charset="0"/>
              </a:rPr>
              <a:t>Path </a:t>
            </a:r>
            <a:r>
              <a:rPr lang="en-US" altLang="zh-CN" sz="2800" b="1" dirty="0">
                <a:solidFill>
                  <a:schemeClr val="tx1">
                    <a:lumMod val="85000"/>
                    <a:lumOff val="15000"/>
                  </a:schemeClr>
                </a:solidFill>
                <a:latin typeface="Consolas" panose="020B0609020204030204" pitchFamily="49" charset="0"/>
              </a:rPr>
              <a:t>path = new Path();</a:t>
            </a:r>
          </a:p>
          <a:p>
            <a:pPr>
              <a:defRPr/>
            </a:pPr>
            <a:r>
              <a:rPr lang="en-US" altLang="zh-CN" sz="2800" b="1" dirty="0" smtClean="0">
                <a:solidFill>
                  <a:schemeClr val="tx1">
                    <a:lumMod val="85000"/>
                    <a:lumOff val="15000"/>
                  </a:schemeClr>
                </a:solidFill>
                <a:latin typeface="Consolas" panose="020B0609020204030204" pitchFamily="49" charset="0"/>
              </a:rPr>
              <a:t>paint.setStrokeWidth(5);</a:t>
            </a:r>
          </a:p>
          <a:p>
            <a:pPr>
              <a:defRPr/>
            </a:pPr>
            <a:r>
              <a:rPr lang="en-US" altLang="zh-CN" sz="2800" b="1" dirty="0">
                <a:solidFill>
                  <a:schemeClr val="tx1">
                    <a:lumMod val="85000"/>
                    <a:lumOff val="15000"/>
                  </a:schemeClr>
                </a:solidFill>
                <a:latin typeface="Consolas" panose="020B0609020204030204" pitchFamily="49" charset="0"/>
              </a:rPr>
              <a:t>paint.setColor(Color.BLUE);</a:t>
            </a:r>
          </a:p>
          <a:p>
            <a:pPr>
              <a:defRPr/>
            </a:pPr>
            <a:r>
              <a:rPr lang="en-US" altLang="zh-CN" sz="2800" b="1" dirty="0" smtClean="0">
                <a:solidFill>
                  <a:schemeClr val="tx1">
                    <a:lumMod val="85000"/>
                    <a:lumOff val="15000"/>
                  </a:schemeClr>
                </a:solidFill>
                <a:latin typeface="Consolas" panose="020B0609020204030204" pitchFamily="49" charset="0"/>
              </a:rPr>
              <a:t>canvas.drawCircle(400</a:t>
            </a:r>
            <a:r>
              <a:rPr lang="en-US" altLang="zh-CN" sz="2800" b="1" dirty="0">
                <a:solidFill>
                  <a:schemeClr val="tx1">
                    <a:lumMod val="85000"/>
                    <a:lumOff val="15000"/>
                  </a:schemeClr>
                </a:solidFill>
                <a:latin typeface="Consolas" panose="020B0609020204030204" pitchFamily="49" charset="0"/>
              </a:rPr>
              <a:t>, 400, 150, paint);</a:t>
            </a:r>
          </a:p>
          <a:p>
            <a:pPr>
              <a:defRPr/>
            </a:pPr>
            <a:r>
              <a:rPr lang="en-US" altLang="zh-CN" sz="2800" b="1" dirty="0" smtClean="0">
                <a:solidFill>
                  <a:schemeClr val="tx1">
                    <a:lumMod val="85000"/>
                    <a:lumOff val="15000"/>
                  </a:schemeClr>
                </a:solidFill>
                <a:latin typeface="Consolas" panose="020B0609020204030204" pitchFamily="49" charset="0"/>
              </a:rPr>
              <a:t>canvas.drawPath(path,paint</a:t>
            </a:r>
            <a:r>
              <a:rPr lang="en-US" altLang="zh-CN" sz="2800" b="1" dirty="0">
                <a:solidFill>
                  <a:schemeClr val="tx1">
                    <a:lumMod val="85000"/>
                    <a:lumOff val="15000"/>
                  </a:schemeClr>
                </a:solidFill>
                <a:latin typeface="Consolas" panose="020B0609020204030204" pitchFamily="49" charset="0"/>
              </a:rPr>
              <a:t>);</a:t>
            </a:r>
          </a:p>
          <a:p>
            <a:pPr>
              <a:defRPr/>
            </a:pPr>
            <a:r>
              <a:rPr lang="en-US" altLang="zh-CN" sz="2800" b="1" dirty="0" smtClean="0">
                <a:solidFill>
                  <a:schemeClr val="tx1">
                    <a:lumMod val="85000"/>
                    <a:lumOff val="15000"/>
                  </a:schemeClr>
                </a:solidFill>
                <a:latin typeface="Consolas" panose="020B0609020204030204" pitchFamily="49" charset="0"/>
              </a:rPr>
              <a:t>ivImg.setImageBitmap(bitmap</a:t>
            </a:r>
            <a:r>
              <a:rPr lang="en-US" altLang="zh-CN" sz="2800" b="1" dirty="0">
                <a:solidFill>
                  <a:schemeClr val="tx1">
                    <a:lumMod val="85000"/>
                    <a:lumOff val="15000"/>
                  </a:schemeClr>
                </a:solidFill>
                <a:latin typeface="Consolas" panose="020B0609020204030204" pitchFamily="49" charset="0"/>
              </a:rPr>
              <a:t>);</a:t>
            </a:r>
          </a:p>
        </p:txBody>
      </p:sp>
    </p:spTree>
    <p:extLst>
      <p:ext uri="{BB962C8B-B14F-4D97-AF65-F5344CB8AC3E}">
        <p14:creationId xmlns:p14="http://schemas.microsoft.com/office/powerpoint/2010/main" val="2069398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b="1" dirty="0">
                <a:solidFill>
                  <a:srgbClr val="000000"/>
                </a:solidFill>
                <a:ea typeface="宋体" charset="-122"/>
              </a:rPr>
              <a:t>Android</a:t>
            </a:r>
            <a:r>
              <a:rPr lang="zh-CN" altLang="en-US" b="1" dirty="0">
                <a:solidFill>
                  <a:srgbClr val="000000"/>
                </a:solidFill>
                <a:ea typeface="宋体" charset="-122"/>
              </a:rPr>
              <a:t>中的绘图</a:t>
            </a:r>
            <a:endParaRPr lang="zh-CN" altLang="en-US" dirty="0"/>
          </a:p>
        </p:txBody>
      </p:sp>
      <p:sp>
        <p:nvSpPr>
          <p:cNvPr id="4" name="内容占位符 3"/>
          <p:cNvSpPr>
            <a:spLocks noGrp="1"/>
          </p:cNvSpPr>
          <p:nvPr>
            <p:ph idx="1"/>
          </p:nvPr>
        </p:nvSpPr>
        <p:spPr/>
        <p:txBody>
          <a:bodyPr>
            <a:normAutofit/>
          </a:bodyPr>
          <a:lstStyle/>
          <a:p>
            <a:r>
              <a:rPr lang="zh-CN" altLang="en-US" dirty="0" smtClean="0"/>
              <a:t>内部文字的椭圆</a:t>
            </a:r>
            <a:endParaRPr lang="en-US" altLang="zh-CN" dirty="0"/>
          </a:p>
          <a:p>
            <a:endParaRPr lang="en-US" altLang="zh-CN" dirty="0"/>
          </a:p>
        </p:txBody>
      </p:sp>
      <p:pic>
        <p:nvPicPr>
          <p:cNvPr id="2" name="图片 1"/>
          <p:cNvPicPr>
            <a:picLocks noChangeAspect="1"/>
          </p:cNvPicPr>
          <p:nvPr/>
        </p:nvPicPr>
        <p:blipFill rotWithShape="1">
          <a:blip r:embed="rId3"/>
          <a:srcRect t="8402" b="8990"/>
          <a:stretch/>
        </p:blipFill>
        <p:spPr>
          <a:xfrm>
            <a:off x="3503712" y="2132856"/>
            <a:ext cx="3609323" cy="1505006"/>
          </a:xfrm>
          <a:prstGeom prst="rect">
            <a:avLst/>
          </a:prstGeom>
        </p:spPr>
      </p:pic>
      <p:sp>
        <p:nvSpPr>
          <p:cNvPr id="6" name="矩形 5"/>
          <p:cNvSpPr/>
          <p:nvPr/>
        </p:nvSpPr>
        <p:spPr>
          <a:xfrm>
            <a:off x="839416" y="3717032"/>
            <a:ext cx="10657184" cy="2728883"/>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CN" sz="2800" b="1" dirty="0" smtClean="0">
                <a:solidFill>
                  <a:schemeClr val="tx1">
                    <a:lumMod val="85000"/>
                    <a:lumOff val="15000"/>
                  </a:schemeClr>
                </a:solidFill>
                <a:latin typeface="Consolas" panose="020B0609020204030204" pitchFamily="49" charset="0"/>
              </a:rPr>
              <a:t>Bitmap bitmap = Bitmap.createBitmap(width, height, Bitmap.Config.ARGB_8888);</a:t>
            </a:r>
          </a:p>
          <a:p>
            <a:pPr>
              <a:defRPr/>
            </a:pPr>
            <a:r>
              <a:rPr lang="en-US" altLang="zh-CN" sz="2800" b="1" dirty="0" smtClean="0">
                <a:solidFill>
                  <a:schemeClr val="tx1">
                    <a:lumMod val="85000"/>
                    <a:lumOff val="15000"/>
                  </a:schemeClr>
                </a:solidFill>
                <a:latin typeface="Consolas" panose="020B0609020204030204" pitchFamily="49" charset="0"/>
              </a:rPr>
              <a:t>Canvas canvas = new Canvas(bitmap);</a:t>
            </a:r>
          </a:p>
          <a:p>
            <a:pPr>
              <a:defRPr/>
            </a:pPr>
            <a:r>
              <a:rPr lang="en-US" altLang="zh-CN" sz="2800" b="1" dirty="0" smtClean="0">
                <a:solidFill>
                  <a:schemeClr val="tx1">
                    <a:lumMod val="85000"/>
                    <a:lumOff val="15000"/>
                  </a:schemeClr>
                </a:solidFill>
                <a:latin typeface="Consolas" panose="020B0609020204030204" pitchFamily="49" charset="0"/>
              </a:rPr>
              <a:t>Paint paint = new Paint();</a:t>
            </a:r>
          </a:p>
          <a:p>
            <a:pPr>
              <a:defRPr/>
            </a:pPr>
            <a:r>
              <a:rPr lang="en-US" altLang="zh-CN" sz="2800" b="1" dirty="0" smtClean="0">
                <a:solidFill>
                  <a:schemeClr val="tx1">
                    <a:lumMod val="85000"/>
                    <a:lumOff val="15000"/>
                  </a:schemeClr>
                </a:solidFill>
                <a:latin typeface="Consolas" panose="020B0609020204030204" pitchFamily="49" charset="0"/>
              </a:rPr>
              <a:t>Path path = new Path();</a:t>
            </a:r>
          </a:p>
          <a:p>
            <a:pPr>
              <a:defRPr/>
            </a:pPr>
            <a:r>
              <a:rPr lang="en-US" altLang="zh-CN" sz="2800" b="1" dirty="0" smtClean="0">
                <a:solidFill>
                  <a:schemeClr val="tx1">
                    <a:lumMod val="85000"/>
                    <a:lumOff val="15000"/>
                  </a:schemeClr>
                </a:solidFill>
                <a:latin typeface="Consolas" panose="020B0609020204030204" pitchFamily="49" charset="0"/>
              </a:rPr>
              <a:t>paint.setStrokeWidth(5);</a:t>
            </a:r>
            <a:endParaRPr lang="en-US" altLang="zh-CN" sz="2800" b="1" dirty="0">
              <a:solidFill>
                <a:schemeClr val="tx1">
                  <a:lumMod val="85000"/>
                  <a:lumOff val="15000"/>
                </a:schemeClr>
              </a:solidFill>
              <a:latin typeface="Consolas" panose="020B0609020204030204" pitchFamily="49" charset="0"/>
            </a:endParaRPr>
          </a:p>
        </p:txBody>
      </p:sp>
    </p:spTree>
    <p:extLst>
      <p:ext uri="{BB962C8B-B14F-4D97-AF65-F5344CB8AC3E}">
        <p14:creationId xmlns:p14="http://schemas.microsoft.com/office/powerpoint/2010/main" val="3043087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b="1" dirty="0">
                <a:solidFill>
                  <a:srgbClr val="000000"/>
                </a:solidFill>
                <a:ea typeface="宋体" charset="-122"/>
              </a:rPr>
              <a:t>Android</a:t>
            </a:r>
            <a:r>
              <a:rPr lang="zh-CN" altLang="en-US" b="1" dirty="0">
                <a:solidFill>
                  <a:srgbClr val="000000"/>
                </a:solidFill>
                <a:ea typeface="宋体" charset="-122"/>
              </a:rPr>
              <a:t>中的绘图</a:t>
            </a:r>
            <a:endParaRPr lang="zh-CN" altLang="en-US" dirty="0"/>
          </a:p>
        </p:txBody>
      </p:sp>
      <p:sp>
        <p:nvSpPr>
          <p:cNvPr id="4" name="内容占位符 3"/>
          <p:cNvSpPr>
            <a:spLocks noGrp="1"/>
          </p:cNvSpPr>
          <p:nvPr>
            <p:ph idx="1"/>
          </p:nvPr>
        </p:nvSpPr>
        <p:spPr/>
        <p:txBody>
          <a:bodyPr>
            <a:normAutofit/>
          </a:bodyPr>
          <a:lstStyle/>
          <a:p>
            <a:r>
              <a:rPr lang="zh-CN" altLang="en-US" dirty="0" smtClean="0"/>
              <a:t>画内部文字的椭圆</a:t>
            </a:r>
            <a:endParaRPr lang="en-US" altLang="zh-CN" dirty="0"/>
          </a:p>
          <a:p>
            <a:endParaRPr lang="en-US" altLang="zh-CN" dirty="0"/>
          </a:p>
        </p:txBody>
      </p:sp>
      <p:pic>
        <p:nvPicPr>
          <p:cNvPr id="2" name="图片 1"/>
          <p:cNvPicPr>
            <a:picLocks noChangeAspect="1"/>
          </p:cNvPicPr>
          <p:nvPr/>
        </p:nvPicPr>
        <p:blipFill rotWithShape="1">
          <a:blip r:embed="rId3"/>
          <a:srcRect t="9923" b="7468"/>
          <a:stretch/>
        </p:blipFill>
        <p:spPr>
          <a:xfrm>
            <a:off x="4815481" y="1556791"/>
            <a:ext cx="3281118" cy="1368153"/>
          </a:xfrm>
          <a:prstGeom prst="rect">
            <a:avLst/>
          </a:prstGeom>
        </p:spPr>
      </p:pic>
      <p:sp>
        <p:nvSpPr>
          <p:cNvPr id="6" name="矩形 5"/>
          <p:cNvSpPr/>
          <p:nvPr/>
        </p:nvSpPr>
        <p:spPr>
          <a:xfrm>
            <a:off x="1127448" y="3068960"/>
            <a:ext cx="10657184" cy="3600400"/>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CN" sz="2800" b="1" dirty="0" smtClean="0">
                <a:solidFill>
                  <a:schemeClr val="tx1">
                    <a:lumMod val="85000"/>
                    <a:lumOff val="15000"/>
                  </a:schemeClr>
                </a:solidFill>
                <a:latin typeface="Consolas" panose="020B0609020204030204" pitchFamily="49" charset="0"/>
              </a:rPr>
              <a:t>paint.setColor(Color.BLACK);</a:t>
            </a:r>
          </a:p>
          <a:p>
            <a:pPr>
              <a:defRPr/>
            </a:pPr>
            <a:r>
              <a:rPr lang="en-US" altLang="zh-CN" sz="2800" b="1" dirty="0">
                <a:solidFill>
                  <a:schemeClr val="tx1">
                    <a:lumMod val="85000"/>
                    <a:lumOff val="15000"/>
                  </a:schemeClr>
                </a:solidFill>
                <a:latin typeface="Consolas" panose="020B0609020204030204" pitchFamily="49" charset="0"/>
              </a:rPr>
              <a:t>paint.setStyle(Paint.Style.STROKE</a:t>
            </a:r>
            <a:r>
              <a:rPr lang="en-US" altLang="zh-CN" sz="2800" b="1" dirty="0" smtClean="0">
                <a:solidFill>
                  <a:schemeClr val="tx1">
                    <a:lumMod val="85000"/>
                    <a:lumOff val="15000"/>
                  </a:schemeClr>
                </a:solidFill>
                <a:latin typeface="Consolas" panose="020B0609020204030204" pitchFamily="49" charset="0"/>
              </a:rPr>
              <a:t>);</a:t>
            </a:r>
          </a:p>
          <a:p>
            <a:pPr>
              <a:defRPr/>
            </a:pPr>
            <a:r>
              <a:rPr lang="en-US" altLang="zh-CN" sz="2800" b="1" dirty="0">
                <a:solidFill>
                  <a:schemeClr val="tx1">
                    <a:lumMod val="85000"/>
                    <a:lumOff val="15000"/>
                  </a:schemeClr>
                </a:solidFill>
                <a:latin typeface="Consolas" panose="020B0609020204030204" pitchFamily="49" charset="0"/>
              </a:rPr>
              <a:t>path.addOval(50, 350, 600, 600, Path.Direction.CCW);</a:t>
            </a:r>
          </a:p>
          <a:p>
            <a:pPr>
              <a:defRPr/>
            </a:pPr>
            <a:r>
              <a:rPr lang="en-US" altLang="zh-CN" sz="2800" b="1" dirty="0" smtClean="0">
                <a:solidFill>
                  <a:schemeClr val="tx1">
                    <a:lumMod val="85000"/>
                    <a:lumOff val="15000"/>
                  </a:schemeClr>
                </a:solidFill>
                <a:latin typeface="Consolas" panose="020B0609020204030204" pitchFamily="49" charset="0"/>
              </a:rPr>
              <a:t>canvas.drawPath(path</a:t>
            </a:r>
            <a:r>
              <a:rPr lang="en-US" altLang="zh-CN" sz="2800" b="1" dirty="0">
                <a:solidFill>
                  <a:schemeClr val="tx1">
                    <a:lumMod val="85000"/>
                    <a:lumOff val="15000"/>
                  </a:schemeClr>
                </a:solidFill>
                <a:latin typeface="Consolas" panose="020B0609020204030204" pitchFamily="49" charset="0"/>
              </a:rPr>
              <a:t>, paint);</a:t>
            </a:r>
          </a:p>
          <a:p>
            <a:pPr>
              <a:defRPr/>
            </a:pPr>
            <a:r>
              <a:rPr lang="en-US" altLang="zh-CN" sz="2800" b="1" dirty="0" smtClean="0">
                <a:solidFill>
                  <a:schemeClr val="tx1">
                    <a:lumMod val="85000"/>
                    <a:lumOff val="15000"/>
                  </a:schemeClr>
                </a:solidFill>
                <a:latin typeface="Consolas" panose="020B0609020204030204" pitchFamily="49" charset="0"/>
              </a:rPr>
              <a:t>paint.setTextSize(50</a:t>
            </a:r>
            <a:r>
              <a:rPr lang="en-US" altLang="zh-CN" sz="2800" b="1" dirty="0">
                <a:solidFill>
                  <a:schemeClr val="tx1">
                    <a:lumMod val="85000"/>
                    <a:lumOff val="15000"/>
                  </a:schemeClr>
                </a:solidFill>
                <a:latin typeface="Consolas" panose="020B0609020204030204" pitchFamily="49" charset="0"/>
              </a:rPr>
              <a:t>);</a:t>
            </a:r>
          </a:p>
          <a:p>
            <a:pPr>
              <a:defRPr/>
            </a:pPr>
            <a:r>
              <a:rPr lang="en-US" altLang="zh-CN" sz="2800" b="1" dirty="0" smtClean="0">
                <a:solidFill>
                  <a:schemeClr val="tx1">
                    <a:lumMod val="85000"/>
                    <a:lumOff val="15000"/>
                  </a:schemeClr>
                </a:solidFill>
                <a:latin typeface="Consolas" panose="020B0609020204030204" pitchFamily="49" charset="0"/>
              </a:rPr>
              <a:t>// </a:t>
            </a:r>
            <a:r>
              <a:rPr lang="zh-CN" altLang="en-US" sz="2800" b="1" dirty="0">
                <a:solidFill>
                  <a:schemeClr val="tx1">
                    <a:lumMod val="85000"/>
                    <a:lumOff val="15000"/>
                  </a:schemeClr>
                </a:solidFill>
                <a:latin typeface="Consolas" panose="020B0609020204030204" pitchFamily="49" charset="0"/>
              </a:rPr>
              <a:t>绘制路径上的文字</a:t>
            </a:r>
          </a:p>
          <a:p>
            <a:pPr>
              <a:defRPr/>
            </a:pPr>
            <a:r>
              <a:rPr lang="en-US" altLang="zh-CN" sz="2800" b="1" dirty="0" smtClean="0">
                <a:solidFill>
                  <a:schemeClr val="tx1">
                    <a:lumMod val="85000"/>
                    <a:lumOff val="15000"/>
                  </a:schemeClr>
                </a:solidFill>
                <a:latin typeface="Consolas" panose="020B0609020204030204" pitchFamily="49" charset="0"/>
              </a:rPr>
              <a:t>canvas.drawTextOnPath</a:t>
            </a:r>
            <a:r>
              <a:rPr lang="en-US" altLang="zh-CN" sz="2800" b="1" dirty="0">
                <a:solidFill>
                  <a:schemeClr val="tx1">
                    <a:lumMod val="85000"/>
                    <a:lumOff val="15000"/>
                  </a:schemeClr>
                </a:solidFill>
                <a:latin typeface="Consolas" panose="020B0609020204030204" pitchFamily="49" charset="0"/>
              </a:rPr>
              <a:t>("123456789", path, 0, 0, paint);</a:t>
            </a:r>
          </a:p>
          <a:p>
            <a:pPr>
              <a:defRPr/>
            </a:pPr>
            <a:r>
              <a:rPr lang="en-US" altLang="zh-CN" sz="2800" b="1" dirty="0" smtClean="0">
                <a:solidFill>
                  <a:schemeClr val="tx1">
                    <a:lumMod val="85000"/>
                    <a:lumOff val="15000"/>
                  </a:schemeClr>
                </a:solidFill>
                <a:latin typeface="Consolas" panose="020B0609020204030204" pitchFamily="49" charset="0"/>
              </a:rPr>
              <a:t>ivImg.setImageBitmap(bitmap</a:t>
            </a:r>
            <a:r>
              <a:rPr lang="en-US" altLang="zh-CN" sz="2800" b="1" dirty="0">
                <a:solidFill>
                  <a:schemeClr val="tx1">
                    <a:lumMod val="85000"/>
                    <a:lumOff val="15000"/>
                  </a:schemeClr>
                </a:solidFill>
                <a:latin typeface="Consolas" panose="020B0609020204030204" pitchFamily="49" charset="0"/>
              </a:rPr>
              <a:t>);</a:t>
            </a:r>
          </a:p>
        </p:txBody>
      </p:sp>
    </p:spTree>
    <p:extLst>
      <p:ext uri="{BB962C8B-B14F-4D97-AF65-F5344CB8AC3E}">
        <p14:creationId xmlns:p14="http://schemas.microsoft.com/office/powerpoint/2010/main" val="2763830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14"/>
          <p:cNvGrpSpPr>
            <a:grpSpLocks/>
          </p:cNvGrpSpPr>
          <p:nvPr/>
        </p:nvGrpSpPr>
        <p:grpSpPr bwMode="auto">
          <a:xfrm rot="2108365" flipV="1">
            <a:off x="2296317" y="5104180"/>
            <a:ext cx="888537" cy="839946"/>
            <a:chOff x="0" y="0"/>
            <a:chExt cx="1630597" cy="2119745"/>
          </a:xfrm>
        </p:grpSpPr>
        <p:sp>
          <p:nvSpPr>
            <p:cNvPr id="59"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0"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2"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63" name="组合 14"/>
          <p:cNvGrpSpPr>
            <a:grpSpLocks/>
          </p:cNvGrpSpPr>
          <p:nvPr/>
        </p:nvGrpSpPr>
        <p:grpSpPr bwMode="auto">
          <a:xfrm rot="8399407" flipV="1">
            <a:off x="2301607" y="736038"/>
            <a:ext cx="888678" cy="840079"/>
            <a:chOff x="0" y="0"/>
            <a:chExt cx="1630597" cy="2119745"/>
          </a:xfrm>
        </p:grpSpPr>
        <p:sp>
          <p:nvSpPr>
            <p:cNvPr id="64"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5"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68" name="组合 67"/>
          <p:cNvGrpSpPr/>
          <p:nvPr/>
        </p:nvGrpSpPr>
        <p:grpSpPr>
          <a:xfrm>
            <a:off x="3431704" y="4005064"/>
            <a:ext cx="4211969" cy="492443"/>
            <a:chOff x="1752053" y="3948747"/>
            <a:chExt cx="4211969" cy="492443"/>
          </a:xfrm>
        </p:grpSpPr>
        <p:sp>
          <p:nvSpPr>
            <p:cNvPr id="69" name="TextBox 31"/>
            <p:cNvSpPr>
              <a:spLocks noChangeArrowheads="1"/>
            </p:cNvSpPr>
            <p:nvPr/>
          </p:nvSpPr>
          <p:spPr bwMode="auto">
            <a:xfrm>
              <a:off x="2364022" y="3948747"/>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rPr>
                <a:t>Android</a:t>
              </a:r>
              <a:r>
                <a:rPr lang="zh-CN" altLang="en-US" sz="2600" b="1" dirty="0">
                  <a:solidFill>
                    <a:schemeClr val="tx1">
                      <a:lumMod val="65000"/>
                      <a:lumOff val="35000"/>
                    </a:schemeClr>
                  </a:solidFill>
                  <a:latin typeface="幼圆" panose="02010509060101010101" pitchFamily="49" charset="-122"/>
                  <a:ea typeface="幼圆" panose="02010509060101010101" pitchFamily="49" charset="-122"/>
                </a:rPr>
                <a:t>中的图形特效</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70" name="椭圆 24"/>
            <p:cNvSpPr>
              <a:spLocks noChangeArrowheads="1"/>
            </p:cNvSpPr>
            <p:nvPr/>
          </p:nvSpPr>
          <p:spPr bwMode="auto">
            <a:xfrm>
              <a:off x="1752053" y="4038600"/>
              <a:ext cx="312737" cy="312738"/>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zh-CN" u="sng">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71" name="组合 70"/>
          <p:cNvGrpSpPr/>
          <p:nvPr/>
        </p:nvGrpSpPr>
        <p:grpSpPr>
          <a:xfrm>
            <a:off x="3431704" y="1918709"/>
            <a:ext cx="4752528" cy="492443"/>
            <a:chOff x="1752053" y="691832"/>
            <a:chExt cx="4752528" cy="492443"/>
          </a:xfrm>
        </p:grpSpPr>
        <p:sp>
          <p:nvSpPr>
            <p:cNvPr id="72" name="TextBox 27"/>
            <p:cNvSpPr>
              <a:spLocks noChangeArrowheads="1"/>
            </p:cNvSpPr>
            <p:nvPr/>
          </p:nvSpPr>
          <p:spPr bwMode="auto">
            <a:xfrm>
              <a:off x="2353713" y="691832"/>
              <a:ext cx="41508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rPr>
                <a:t>Android</a:t>
              </a:r>
              <a:r>
                <a:rPr lang="zh-CN" altLang="en-US" sz="2600" b="1" dirty="0">
                  <a:solidFill>
                    <a:schemeClr val="tx1">
                      <a:lumMod val="65000"/>
                      <a:lumOff val="35000"/>
                    </a:schemeClr>
                  </a:solidFill>
                  <a:latin typeface="幼圆" panose="02010509060101010101" pitchFamily="49" charset="-122"/>
                  <a:ea typeface="幼圆" panose="02010509060101010101" pitchFamily="49" charset="-122"/>
                </a:rPr>
                <a:t>中简单的图片使用</a:t>
              </a:r>
              <a:endParaRPr lang="en-US" altLang="zh-CN" sz="2600" b="1"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73" name="椭圆 19"/>
            <p:cNvSpPr>
              <a:spLocks noChangeArrowheads="1"/>
            </p:cNvSpPr>
            <p:nvPr/>
          </p:nvSpPr>
          <p:spPr bwMode="auto">
            <a:xfrm>
              <a:off x="1752053" y="842963"/>
              <a:ext cx="312737" cy="312737"/>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74" name="组合 73"/>
          <p:cNvGrpSpPr/>
          <p:nvPr/>
        </p:nvGrpSpPr>
        <p:grpSpPr>
          <a:xfrm>
            <a:off x="3791734" y="2936573"/>
            <a:ext cx="4230923" cy="492443"/>
            <a:chOff x="2112083" y="1493678"/>
            <a:chExt cx="4230923" cy="492443"/>
          </a:xfrm>
        </p:grpSpPr>
        <p:sp>
          <p:nvSpPr>
            <p:cNvPr id="75" name="TextBox 28"/>
            <p:cNvSpPr>
              <a:spLocks noChangeArrowheads="1"/>
            </p:cNvSpPr>
            <p:nvPr/>
          </p:nvSpPr>
          <p:spPr bwMode="auto">
            <a:xfrm>
              <a:off x="2743006" y="1493678"/>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rPr>
                <a:t>Android</a:t>
              </a:r>
              <a:r>
                <a:rPr lang="zh-CN" altLang="en-US" sz="2600" b="1" dirty="0">
                  <a:solidFill>
                    <a:schemeClr val="tx1">
                      <a:lumMod val="65000"/>
                      <a:lumOff val="35000"/>
                    </a:schemeClr>
                  </a:solidFill>
                  <a:latin typeface="幼圆" panose="02010509060101010101" pitchFamily="49" charset="-122"/>
                  <a:ea typeface="幼圆" panose="02010509060101010101" pitchFamily="49" charset="-122"/>
                </a:rPr>
                <a:t>中的绘图</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76" name="椭圆 20"/>
            <p:cNvSpPr>
              <a:spLocks noChangeArrowheads="1"/>
            </p:cNvSpPr>
            <p:nvPr/>
          </p:nvSpPr>
          <p:spPr bwMode="auto">
            <a:xfrm>
              <a:off x="2112083" y="1641475"/>
              <a:ext cx="312737" cy="314325"/>
            </a:xfrm>
            <a:prstGeom prst="ellipse">
              <a:avLst/>
            </a:prstGeom>
            <a:solidFill>
              <a:srgbClr val="BF638A"/>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77" name="组合 76"/>
          <p:cNvGrpSpPr/>
          <p:nvPr/>
        </p:nvGrpSpPr>
        <p:grpSpPr>
          <a:xfrm flipH="1">
            <a:off x="8497328" y="2009593"/>
            <a:ext cx="1415096" cy="310673"/>
            <a:chOff x="8659959" y="1800225"/>
            <a:chExt cx="1535242" cy="449263"/>
          </a:xfrm>
          <a:effectLst>
            <a:outerShdw blurRad="50800" dist="38100" dir="2700000" algn="tl" rotWithShape="0">
              <a:prstClr val="black">
                <a:alpha val="40000"/>
              </a:prstClr>
            </a:outerShdw>
          </a:effectLst>
        </p:grpSpPr>
        <p:sp>
          <p:nvSpPr>
            <p:cNvPr id="78" name="自选图形 45"/>
            <p:cNvSpPr>
              <a:spLocks noChangeArrowheads="1"/>
            </p:cNvSpPr>
            <p:nvPr/>
          </p:nvSpPr>
          <p:spPr bwMode="gray">
            <a:xfrm>
              <a:off x="8659959" y="1800225"/>
              <a:ext cx="533261" cy="449263"/>
            </a:xfrm>
            <a:prstGeom prst="chevron">
              <a:avLst>
                <a:gd name="adj" fmla="val 52514"/>
              </a:avLst>
            </a:prstGeom>
            <a:solidFill>
              <a:srgbClr val="80CAD7"/>
            </a:solidFill>
            <a:ln w="0" algn="ctr">
              <a:noFill/>
              <a:miter lim="800000"/>
              <a:headEnd/>
              <a:tailEnd/>
            </a:ln>
            <a:effectLst/>
          </p:spPr>
          <p:txBody>
            <a:bodyPr wrap="none" anchor="ctr"/>
            <a:lstStyle/>
            <a:p>
              <a:endParaRPr lang="zh-CN" altLang="en-US"/>
            </a:p>
          </p:txBody>
        </p:sp>
        <p:sp>
          <p:nvSpPr>
            <p:cNvPr id="79" name="自选图形 46"/>
            <p:cNvSpPr>
              <a:spLocks noChangeArrowheads="1"/>
            </p:cNvSpPr>
            <p:nvPr/>
          </p:nvSpPr>
          <p:spPr bwMode="gray">
            <a:xfrm>
              <a:off x="9164897" y="1800225"/>
              <a:ext cx="533261" cy="449263"/>
            </a:xfrm>
            <a:prstGeom prst="chevron">
              <a:avLst>
                <a:gd name="adj" fmla="val 52514"/>
              </a:avLst>
            </a:prstGeom>
            <a:solidFill>
              <a:srgbClr val="D9A56B"/>
            </a:solidFill>
            <a:ln w="0" algn="ctr">
              <a:noFill/>
              <a:miter lim="800000"/>
              <a:headEnd/>
              <a:tailEnd/>
            </a:ln>
            <a:effectLst/>
          </p:spPr>
          <p:txBody>
            <a:bodyPr wrap="none" anchor="ctr"/>
            <a:lstStyle/>
            <a:p>
              <a:endParaRPr lang="zh-CN" altLang="en-US"/>
            </a:p>
          </p:txBody>
        </p:sp>
        <p:sp>
          <p:nvSpPr>
            <p:cNvPr id="80" name="自选图形 47"/>
            <p:cNvSpPr>
              <a:spLocks noChangeArrowheads="1"/>
            </p:cNvSpPr>
            <p:nvPr/>
          </p:nvSpPr>
          <p:spPr bwMode="gray">
            <a:xfrm>
              <a:off x="9661940" y="1800225"/>
              <a:ext cx="533261" cy="449263"/>
            </a:xfrm>
            <a:prstGeom prst="chevron">
              <a:avLst>
                <a:gd name="adj" fmla="val 52514"/>
              </a:avLst>
            </a:prstGeom>
            <a:solidFill>
              <a:srgbClr val="C37D9E"/>
            </a:solidFill>
            <a:ln w="0" algn="ctr">
              <a:noFill/>
              <a:miter lim="800000"/>
              <a:headEnd/>
              <a:tailEnd/>
            </a:ln>
            <a:effectLst/>
          </p:spPr>
          <p:txBody>
            <a:bodyPr wrap="none" anchor="ctr"/>
            <a:lstStyle/>
            <a:p>
              <a:endParaRPr lang="zh-CN" altLang="en-US"/>
            </a:p>
          </p:txBody>
        </p:sp>
      </p:grpSp>
    </p:spTree>
    <p:extLst>
      <p:ext uri="{BB962C8B-B14F-4D97-AF65-F5344CB8AC3E}">
        <p14:creationId xmlns:p14="http://schemas.microsoft.com/office/powerpoint/2010/main" val="28998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p:txBody>
          <a:bodyPr/>
          <a:lstStyle/>
          <a:p>
            <a:r>
              <a:rPr lang="zh-CN" altLang="en-US" dirty="0"/>
              <a:t>课后练习</a:t>
            </a:r>
          </a:p>
        </p:txBody>
      </p:sp>
      <p:sp>
        <p:nvSpPr>
          <p:cNvPr id="3" name="内容占位符 2"/>
          <p:cNvSpPr>
            <a:spLocks noGrp="1"/>
          </p:cNvSpPr>
          <p:nvPr>
            <p:ph idx="1"/>
          </p:nvPr>
        </p:nvSpPr>
        <p:spPr/>
        <p:txBody>
          <a:bodyPr/>
          <a:lstStyle/>
          <a:p>
            <a:r>
              <a:rPr lang="en-US" altLang="zh-CN" dirty="0">
                <a:hlinkClick r:id="rId2"/>
              </a:rPr>
              <a:t>http://www.oschina.net/question/231733_44154</a:t>
            </a:r>
            <a:endParaRPr lang="en-US" altLang="zh-CN" dirty="0"/>
          </a:p>
          <a:p>
            <a:r>
              <a:rPr lang="en-US" altLang="zh-CN" dirty="0">
                <a:hlinkClick r:id="rId3"/>
              </a:rPr>
              <a:t>http://blog.csdn.net/eastmount/article/details/40689397</a:t>
            </a:r>
            <a:endParaRPr lang="en-US" altLang="zh-CN" dirty="0"/>
          </a:p>
          <a:p>
            <a:endParaRPr lang="zh-CN" altLang="en-US" dirty="0"/>
          </a:p>
        </p:txBody>
      </p:sp>
    </p:spTree>
    <p:extLst>
      <p:ext uri="{BB962C8B-B14F-4D97-AF65-F5344CB8AC3E}">
        <p14:creationId xmlns:p14="http://schemas.microsoft.com/office/powerpoint/2010/main" val="1342217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zh-CN" altLang="en-US" b="1" dirty="0">
                <a:solidFill>
                  <a:srgbClr val="000000"/>
                </a:solidFill>
                <a:ea typeface="宋体" charset="-122"/>
              </a:rPr>
              <a:t>绘图在游戏中的作用（补）</a:t>
            </a:r>
            <a:endParaRPr lang="zh-CN" altLang="en-US" dirty="0"/>
          </a:p>
        </p:txBody>
      </p:sp>
      <p:sp>
        <p:nvSpPr>
          <p:cNvPr id="4" name="内容占位符 3"/>
          <p:cNvSpPr>
            <a:spLocks noGrp="1"/>
          </p:cNvSpPr>
          <p:nvPr>
            <p:ph idx="1"/>
          </p:nvPr>
        </p:nvSpPr>
        <p:spPr/>
        <p:txBody>
          <a:bodyPr>
            <a:normAutofit/>
          </a:bodyPr>
          <a:lstStyle/>
          <a:p>
            <a:r>
              <a:rPr lang="zh-CN" altLang="en-US" dirty="0"/>
              <a:t>游戏中的动画就是不断的调用</a:t>
            </a:r>
            <a:r>
              <a:rPr lang="en-US" altLang="zh-CN" dirty="0"/>
              <a:t>View</a:t>
            </a:r>
            <a:r>
              <a:rPr lang="zh-CN" altLang="en-US" dirty="0"/>
              <a:t>中的</a:t>
            </a:r>
            <a:r>
              <a:rPr lang="en-US" altLang="zh-CN" dirty="0" err="1"/>
              <a:t>onDraw</a:t>
            </a:r>
            <a:r>
              <a:rPr lang="zh-CN" altLang="en-US" dirty="0"/>
              <a:t>方法，在画布上依次绘制不同的</a:t>
            </a:r>
            <a:r>
              <a:rPr lang="zh-CN" altLang="en-US" dirty="0" smtClean="0"/>
              <a:t>图像，从而形成</a:t>
            </a:r>
            <a:r>
              <a:rPr lang="zh-CN" altLang="en-US" dirty="0"/>
              <a:t>了动画。</a:t>
            </a:r>
            <a:endParaRPr lang="en-US" altLang="zh-CN" dirty="0"/>
          </a:p>
          <a:p>
            <a:endParaRPr lang="en-US" altLang="zh-CN"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197" y="3061828"/>
            <a:ext cx="4162537" cy="288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3608" y="3061828"/>
            <a:ext cx="4250864" cy="289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018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3431704" y="4005064"/>
            <a:ext cx="4211969" cy="492443"/>
            <a:chOff x="1752053" y="3948747"/>
            <a:chExt cx="4211969" cy="492443"/>
          </a:xfrm>
        </p:grpSpPr>
        <p:sp>
          <p:nvSpPr>
            <p:cNvPr id="45" name="TextBox 31"/>
            <p:cNvSpPr>
              <a:spLocks noChangeArrowheads="1"/>
            </p:cNvSpPr>
            <p:nvPr/>
          </p:nvSpPr>
          <p:spPr bwMode="auto">
            <a:xfrm>
              <a:off x="2364022" y="3948747"/>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rPr>
                <a:t>Android</a:t>
              </a:r>
              <a:r>
                <a:rPr lang="zh-CN" altLang="en-US" sz="2600" b="1" dirty="0">
                  <a:solidFill>
                    <a:schemeClr val="tx1">
                      <a:lumMod val="65000"/>
                      <a:lumOff val="35000"/>
                    </a:schemeClr>
                  </a:solidFill>
                  <a:latin typeface="幼圆" panose="02010509060101010101" pitchFamily="49" charset="-122"/>
                  <a:ea typeface="幼圆" panose="02010509060101010101" pitchFamily="49" charset="-122"/>
                </a:rPr>
                <a:t>中的图形特效</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6" name="椭圆 24"/>
            <p:cNvSpPr>
              <a:spLocks noChangeArrowheads="1"/>
            </p:cNvSpPr>
            <p:nvPr/>
          </p:nvSpPr>
          <p:spPr bwMode="auto">
            <a:xfrm>
              <a:off x="1752053" y="4038600"/>
              <a:ext cx="312737" cy="312738"/>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zh-CN" u="sng">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47" name="组合 46"/>
          <p:cNvGrpSpPr/>
          <p:nvPr/>
        </p:nvGrpSpPr>
        <p:grpSpPr>
          <a:xfrm>
            <a:off x="3431704" y="1918709"/>
            <a:ext cx="4752528" cy="492443"/>
            <a:chOff x="1752053" y="691832"/>
            <a:chExt cx="4752528" cy="492443"/>
          </a:xfrm>
        </p:grpSpPr>
        <p:sp>
          <p:nvSpPr>
            <p:cNvPr id="48" name="TextBox 27"/>
            <p:cNvSpPr>
              <a:spLocks noChangeArrowheads="1"/>
            </p:cNvSpPr>
            <p:nvPr/>
          </p:nvSpPr>
          <p:spPr bwMode="auto">
            <a:xfrm>
              <a:off x="2353713" y="691832"/>
              <a:ext cx="41508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rPr>
                <a:t>Android</a:t>
              </a:r>
              <a:r>
                <a:rPr lang="zh-CN" altLang="en-US" sz="2600" b="1" dirty="0">
                  <a:solidFill>
                    <a:schemeClr val="tx1">
                      <a:lumMod val="65000"/>
                      <a:lumOff val="35000"/>
                    </a:schemeClr>
                  </a:solidFill>
                  <a:latin typeface="幼圆" panose="02010509060101010101" pitchFamily="49" charset="-122"/>
                  <a:ea typeface="幼圆" panose="02010509060101010101" pitchFamily="49" charset="-122"/>
                </a:rPr>
                <a:t>中简单的图片使用</a:t>
              </a:r>
              <a:endParaRPr lang="en-US" altLang="zh-CN" sz="2600" b="1"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49" name="椭圆 19"/>
            <p:cNvSpPr>
              <a:spLocks noChangeArrowheads="1"/>
            </p:cNvSpPr>
            <p:nvPr/>
          </p:nvSpPr>
          <p:spPr bwMode="auto">
            <a:xfrm>
              <a:off x="1752053" y="842963"/>
              <a:ext cx="312737" cy="312737"/>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50" name="组合 49"/>
          <p:cNvGrpSpPr/>
          <p:nvPr/>
        </p:nvGrpSpPr>
        <p:grpSpPr>
          <a:xfrm>
            <a:off x="3791734" y="2936573"/>
            <a:ext cx="4230923" cy="492443"/>
            <a:chOff x="2112083" y="1493678"/>
            <a:chExt cx="4230923" cy="492443"/>
          </a:xfrm>
        </p:grpSpPr>
        <p:sp>
          <p:nvSpPr>
            <p:cNvPr id="51" name="TextBox 28"/>
            <p:cNvSpPr>
              <a:spLocks noChangeArrowheads="1"/>
            </p:cNvSpPr>
            <p:nvPr/>
          </p:nvSpPr>
          <p:spPr bwMode="auto">
            <a:xfrm>
              <a:off x="2743006" y="1493678"/>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rPr>
                <a:t>Android</a:t>
              </a:r>
              <a:r>
                <a:rPr lang="zh-CN" altLang="en-US" sz="2600" b="1" dirty="0">
                  <a:solidFill>
                    <a:schemeClr val="tx1">
                      <a:lumMod val="65000"/>
                      <a:lumOff val="35000"/>
                    </a:schemeClr>
                  </a:solidFill>
                  <a:latin typeface="幼圆" panose="02010509060101010101" pitchFamily="49" charset="-122"/>
                  <a:ea typeface="幼圆" panose="02010509060101010101" pitchFamily="49" charset="-122"/>
                </a:rPr>
                <a:t>中的绘图</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2" name="椭圆 20"/>
            <p:cNvSpPr>
              <a:spLocks noChangeArrowheads="1"/>
            </p:cNvSpPr>
            <p:nvPr/>
          </p:nvSpPr>
          <p:spPr bwMode="auto">
            <a:xfrm>
              <a:off x="2112083" y="1641475"/>
              <a:ext cx="312737" cy="314325"/>
            </a:xfrm>
            <a:prstGeom prst="ellipse">
              <a:avLst/>
            </a:prstGeom>
            <a:solidFill>
              <a:srgbClr val="BF638A"/>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53" name="组合 52"/>
          <p:cNvGrpSpPr/>
          <p:nvPr/>
        </p:nvGrpSpPr>
        <p:grpSpPr>
          <a:xfrm flipH="1">
            <a:off x="7824192" y="4126439"/>
            <a:ext cx="1415096" cy="310673"/>
            <a:chOff x="8659959" y="1800225"/>
            <a:chExt cx="1535242" cy="449263"/>
          </a:xfrm>
          <a:effectLst>
            <a:outerShdw blurRad="50800" dist="38100" dir="2700000" algn="tl" rotWithShape="0">
              <a:prstClr val="black">
                <a:alpha val="40000"/>
              </a:prstClr>
            </a:outerShdw>
          </a:effectLst>
        </p:grpSpPr>
        <p:sp>
          <p:nvSpPr>
            <p:cNvPr id="54" name="自选图形 45"/>
            <p:cNvSpPr>
              <a:spLocks noChangeArrowheads="1"/>
            </p:cNvSpPr>
            <p:nvPr/>
          </p:nvSpPr>
          <p:spPr bwMode="gray">
            <a:xfrm>
              <a:off x="8659959" y="1800225"/>
              <a:ext cx="533261" cy="449263"/>
            </a:xfrm>
            <a:prstGeom prst="chevron">
              <a:avLst>
                <a:gd name="adj" fmla="val 52514"/>
              </a:avLst>
            </a:prstGeom>
            <a:solidFill>
              <a:srgbClr val="80CAD7"/>
            </a:solidFill>
            <a:ln w="0" algn="ctr">
              <a:noFill/>
              <a:miter lim="800000"/>
              <a:headEnd/>
              <a:tailEnd/>
            </a:ln>
            <a:effectLst/>
          </p:spPr>
          <p:txBody>
            <a:bodyPr wrap="none" anchor="ctr"/>
            <a:lstStyle/>
            <a:p>
              <a:endParaRPr lang="zh-CN" altLang="en-US"/>
            </a:p>
          </p:txBody>
        </p:sp>
        <p:sp>
          <p:nvSpPr>
            <p:cNvPr id="55" name="自选图形 46"/>
            <p:cNvSpPr>
              <a:spLocks noChangeArrowheads="1"/>
            </p:cNvSpPr>
            <p:nvPr/>
          </p:nvSpPr>
          <p:spPr bwMode="gray">
            <a:xfrm>
              <a:off x="9164897" y="1800225"/>
              <a:ext cx="533261" cy="449263"/>
            </a:xfrm>
            <a:prstGeom prst="chevron">
              <a:avLst>
                <a:gd name="adj" fmla="val 52514"/>
              </a:avLst>
            </a:prstGeom>
            <a:solidFill>
              <a:srgbClr val="D9A56B"/>
            </a:solidFill>
            <a:ln w="0" algn="ctr">
              <a:noFill/>
              <a:miter lim="800000"/>
              <a:headEnd/>
              <a:tailEnd/>
            </a:ln>
            <a:effectLst/>
          </p:spPr>
          <p:txBody>
            <a:bodyPr wrap="none" anchor="ctr"/>
            <a:lstStyle/>
            <a:p>
              <a:endParaRPr lang="zh-CN" altLang="en-US"/>
            </a:p>
          </p:txBody>
        </p:sp>
        <p:sp>
          <p:nvSpPr>
            <p:cNvPr id="56" name="自选图形 47"/>
            <p:cNvSpPr>
              <a:spLocks noChangeArrowheads="1"/>
            </p:cNvSpPr>
            <p:nvPr/>
          </p:nvSpPr>
          <p:spPr bwMode="gray">
            <a:xfrm>
              <a:off x="9661940" y="1800225"/>
              <a:ext cx="533261" cy="449263"/>
            </a:xfrm>
            <a:prstGeom prst="chevron">
              <a:avLst>
                <a:gd name="adj" fmla="val 52514"/>
              </a:avLst>
            </a:prstGeom>
            <a:solidFill>
              <a:srgbClr val="C37D9E"/>
            </a:solidFill>
            <a:ln w="0" algn="ctr">
              <a:noFill/>
              <a:miter lim="800000"/>
              <a:headEnd/>
              <a:tailEnd/>
            </a:ln>
            <a:effectLst/>
          </p:spPr>
          <p:txBody>
            <a:bodyPr wrap="none" anchor="ctr"/>
            <a:lstStyle/>
            <a:p>
              <a:endParaRPr lang="zh-CN" altLang="en-US"/>
            </a:p>
          </p:txBody>
        </p:sp>
      </p:grpSp>
      <p:grpSp>
        <p:nvGrpSpPr>
          <p:cNvPr id="26" name="组合 14"/>
          <p:cNvGrpSpPr>
            <a:grpSpLocks/>
          </p:cNvGrpSpPr>
          <p:nvPr/>
        </p:nvGrpSpPr>
        <p:grpSpPr bwMode="auto">
          <a:xfrm rot="2108365" flipV="1">
            <a:off x="2296317" y="5104180"/>
            <a:ext cx="888537" cy="839946"/>
            <a:chOff x="0" y="0"/>
            <a:chExt cx="1630597" cy="2119745"/>
          </a:xfrm>
        </p:grpSpPr>
        <p:sp>
          <p:nvSpPr>
            <p:cNvPr id="27"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31" name="组合 14"/>
          <p:cNvGrpSpPr>
            <a:grpSpLocks/>
          </p:cNvGrpSpPr>
          <p:nvPr/>
        </p:nvGrpSpPr>
        <p:grpSpPr bwMode="auto">
          <a:xfrm rot="8399407" flipV="1">
            <a:off x="2301607" y="736038"/>
            <a:ext cx="888678" cy="840079"/>
            <a:chOff x="0" y="0"/>
            <a:chExt cx="1630597" cy="2119745"/>
          </a:xfrm>
        </p:grpSpPr>
        <p:sp>
          <p:nvSpPr>
            <p:cNvPr id="32"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8"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56002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b="1" dirty="0">
                <a:solidFill>
                  <a:srgbClr val="000000"/>
                </a:solidFill>
                <a:ea typeface="宋体" charset="-122"/>
              </a:rPr>
              <a:t>Android</a:t>
            </a:r>
            <a:r>
              <a:rPr lang="zh-CN" altLang="en-US" b="1" dirty="0">
                <a:solidFill>
                  <a:srgbClr val="000000"/>
                </a:solidFill>
                <a:ea typeface="宋体" charset="-122"/>
              </a:rPr>
              <a:t>中的图形特效</a:t>
            </a:r>
            <a:endParaRPr lang="zh-CN" altLang="en-US" dirty="0"/>
          </a:p>
        </p:txBody>
      </p:sp>
      <p:sp>
        <p:nvSpPr>
          <p:cNvPr id="4" name="内容占位符 3"/>
          <p:cNvSpPr>
            <a:spLocks noGrp="1"/>
          </p:cNvSpPr>
          <p:nvPr>
            <p:ph idx="1"/>
          </p:nvPr>
        </p:nvSpPr>
        <p:spPr/>
        <p:txBody>
          <a:bodyPr>
            <a:normAutofit/>
          </a:bodyPr>
          <a:lstStyle/>
          <a:p>
            <a:r>
              <a:rPr lang="en-US" altLang="zh-CN" dirty="0"/>
              <a:t>Android</a:t>
            </a:r>
            <a:r>
              <a:rPr lang="zh-CN" altLang="en-US" dirty="0"/>
              <a:t>中还提供了一些更高级的图形特效支持，这些特效可以让我们画出更加绚丽的</a:t>
            </a:r>
            <a:r>
              <a:rPr lang="en-US" altLang="zh-CN" dirty="0"/>
              <a:t>UI</a:t>
            </a:r>
            <a:r>
              <a:rPr lang="zh-CN" altLang="en-US" dirty="0"/>
              <a:t>。</a:t>
            </a:r>
            <a:endParaRPr lang="en-US" altLang="zh-CN" dirty="0"/>
          </a:p>
          <a:p>
            <a:r>
              <a:rPr lang="zh-CN" altLang="en-US" dirty="0"/>
              <a:t>常见特效：</a:t>
            </a:r>
            <a:endParaRPr lang="en-US" altLang="zh-CN" dirty="0"/>
          </a:p>
          <a:p>
            <a:pPr lvl="1"/>
            <a:r>
              <a:rPr lang="zh-CN" altLang="en-US" dirty="0"/>
              <a:t>使用</a:t>
            </a:r>
            <a:r>
              <a:rPr lang="en-US" altLang="zh-CN" dirty="0"/>
              <a:t>Matrix</a:t>
            </a:r>
            <a:r>
              <a:rPr lang="zh-CN" altLang="en-US" dirty="0"/>
              <a:t>矩阵控制图像变换</a:t>
            </a:r>
            <a:endParaRPr lang="en-US" altLang="zh-CN" dirty="0"/>
          </a:p>
          <a:p>
            <a:pPr lvl="1"/>
            <a:r>
              <a:rPr lang="zh-CN" altLang="en-US" dirty="0"/>
              <a:t>使用</a:t>
            </a:r>
            <a:r>
              <a:rPr lang="en-US" altLang="zh-CN" dirty="0" err="1"/>
              <a:t>drawbitmapmesh</a:t>
            </a:r>
            <a:r>
              <a:rPr lang="zh-CN" altLang="en-US" dirty="0"/>
              <a:t>扭曲图像</a:t>
            </a:r>
            <a:endParaRPr lang="en-US" altLang="zh-CN" dirty="0"/>
          </a:p>
          <a:p>
            <a:pPr lvl="1"/>
            <a:r>
              <a:rPr lang="zh-CN" altLang="en-US" dirty="0"/>
              <a:t>使用</a:t>
            </a:r>
            <a:r>
              <a:rPr lang="en-US" altLang="zh-CN" dirty="0" err="1"/>
              <a:t>shader</a:t>
            </a:r>
            <a:r>
              <a:rPr lang="zh-CN" altLang="en-US" dirty="0"/>
              <a:t>填充图形</a:t>
            </a:r>
            <a:endParaRPr lang="en-US" altLang="zh-CN" dirty="0"/>
          </a:p>
        </p:txBody>
      </p:sp>
    </p:spTree>
    <p:extLst>
      <p:ext uri="{BB962C8B-B14F-4D97-AF65-F5344CB8AC3E}">
        <p14:creationId xmlns:p14="http://schemas.microsoft.com/office/powerpoint/2010/main" val="334955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b="1" dirty="0">
                <a:solidFill>
                  <a:srgbClr val="000000"/>
                </a:solidFill>
                <a:ea typeface="宋体" charset="-122"/>
              </a:rPr>
              <a:t>Android</a:t>
            </a:r>
            <a:r>
              <a:rPr lang="zh-CN" altLang="en-US" b="1" dirty="0">
                <a:solidFill>
                  <a:srgbClr val="000000"/>
                </a:solidFill>
                <a:ea typeface="宋体" charset="-122"/>
              </a:rPr>
              <a:t>中的图形特效</a:t>
            </a:r>
            <a:endParaRPr lang="zh-CN" altLang="en-US" dirty="0"/>
          </a:p>
        </p:txBody>
      </p:sp>
      <p:sp>
        <p:nvSpPr>
          <p:cNvPr id="4" name="内容占位符 3"/>
          <p:cNvSpPr>
            <a:spLocks noGrp="1"/>
          </p:cNvSpPr>
          <p:nvPr>
            <p:ph idx="1"/>
          </p:nvPr>
        </p:nvSpPr>
        <p:spPr/>
        <p:txBody>
          <a:bodyPr>
            <a:normAutofit/>
          </a:bodyPr>
          <a:lstStyle/>
          <a:p>
            <a:r>
              <a:rPr lang="en-US" altLang="zh-CN" dirty="0" smtClean="0"/>
              <a:t>Matrix</a:t>
            </a:r>
            <a:r>
              <a:rPr lang="zh-CN" altLang="en-US" dirty="0"/>
              <a:t>的对图像的处理可分为四类基本</a:t>
            </a:r>
            <a:r>
              <a:rPr lang="zh-CN" altLang="en-US" dirty="0" smtClean="0"/>
              <a:t>变换</a:t>
            </a:r>
            <a:endParaRPr lang="en-US" altLang="zh-CN" dirty="0"/>
          </a:p>
        </p:txBody>
      </p:sp>
      <p:graphicFrame>
        <p:nvGraphicFramePr>
          <p:cNvPr id="2" name="表格 1"/>
          <p:cNvGraphicFramePr>
            <a:graphicFrameLocks noGrp="1"/>
          </p:cNvGraphicFramePr>
          <p:nvPr>
            <p:extLst>
              <p:ext uri="{D42A27DB-BD31-4B8C-83A1-F6EECF244321}">
                <p14:modId xmlns:p14="http://schemas.microsoft.com/office/powerpoint/2010/main" val="1611531454"/>
              </p:ext>
            </p:extLst>
          </p:nvPr>
        </p:nvGraphicFramePr>
        <p:xfrm>
          <a:off x="2063552" y="2348880"/>
          <a:ext cx="7272808" cy="2376265"/>
        </p:xfrm>
        <a:graphic>
          <a:graphicData uri="http://schemas.openxmlformats.org/drawingml/2006/table">
            <a:tbl>
              <a:tblPr/>
              <a:tblGrid>
                <a:gridCol w="3636404"/>
                <a:gridCol w="3636404"/>
              </a:tblGrid>
              <a:tr h="475253">
                <a:tc>
                  <a:txBody>
                    <a:bodyPr/>
                    <a:lstStyle/>
                    <a:p>
                      <a:pPr algn="l" fontAlgn="ctr" latinLnBrk="0"/>
                      <a:r>
                        <a:rPr lang="zh-CN" altLang="en-US" b="1" dirty="0">
                          <a:solidFill>
                            <a:srgbClr val="4F4F4F"/>
                          </a:solidFill>
                          <a:effectLst/>
                        </a:rPr>
                        <a:t>英文</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FF3F5"/>
                    </a:solidFill>
                  </a:tcPr>
                </a:tc>
                <a:tc>
                  <a:txBody>
                    <a:bodyPr/>
                    <a:lstStyle/>
                    <a:p>
                      <a:pPr algn="l" fontAlgn="ctr" latinLnBrk="0"/>
                      <a:r>
                        <a:rPr lang="zh-CN" altLang="en-US" b="1">
                          <a:solidFill>
                            <a:srgbClr val="4F4F4F"/>
                          </a:solidFill>
                          <a:effectLst/>
                        </a:rPr>
                        <a:t>中文</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FF3F5"/>
                    </a:solidFill>
                  </a:tcPr>
                </a:tc>
              </a:tr>
              <a:tr h="475253">
                <a:tc>
                  <a:txBody>
                    <a:bodyPr/>
                    <a:lstStyle/>
                    <a:p>
                      <a:pPr algn="l" fontAlgn="ctr" latinLnBrk="0"/>
                      <a:r>
                        <a:rPr lang="en-US">
                          <a:solidFill>
                            <a:srgbClr val="4F4F4F"/>
                          </a:solidFill>
                          <a:effectLst/>
                        </a:rPr>
                        <a:t>Translate</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zh-CN" altLang="en-US">
                          <a:solidFill>
                            <a:srgbClr val="4F4F4F"/>
                          </a:solidFill>
                          <a:effectLst/>
                        </a:rPr>
                        <a:t>平移变换</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475253">
                <a:tc>
                  <a:txBody>
                    <a:bodyPr/>
                    <a:lstStyle/>
                    <a:p>
                      <a:pPr algn="l" fontAlgn="ctr" latinLnBrk="0"/>
                      <a:r>
                        <a:rPr lang="en-US">
                          <a:solidFill>
                            <a:srgbClr val="4F4F4F"/>
                          </a:solidFill>
                          <a:effectLst/>
                        </a:rPr>
                        <a:t>Rotate</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zh-CN" altLang="en-US">
                          <a:solidFill>
                            <a:srgbClr val="4F4F4F"/>
                          </a:solidFill>
                          <a:effectLst/>
                        </a:rPr>
                        <a:t>旋转变换</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r>
              <a:tr h="475253">
                <a:tc>
                  <a:txBody>
                    <a:bodyPr/>
                    <a:lstStyle/>
                    <a:p>
                      <a:pPr algn="l" fontAlgn="ctr" latinLnBrk="0"/>
                      <a:r>
                        <a:rPr lang="en-US">
                          <a:solidFill>
                            <a:srgbClr val="4F4F4F"/>
                          </a:solidFill>
                          <a:effectLst/>
                        </a:rPr>
                        <a:t>Scale</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zh-CN" altLang="en-US">
                          <a:solidFill>
                            <a:srgbClr val="4F4F4F"/>
                          </a:solidFill>
                          <a:effectLst/>
                        </a:rPr>
                        <a:t>缩放变换</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475253">
                <a:tc>
                  <a:txBody>
                    <a:bodyPr/>
                    <a:lstStyle/>
                    <a:p>
                      <a:pPr algn="l" fontAlgn="ctr" latinLnBrk="0"/>
                      <a:r>
                        <a:rPr lang="en-US" dirty="0">
                          <a:solidFill>
                            <a:srgbClr val="4F4F4F"/>
                          </a:solidFill>
                          <a:effectLst/>
                        </a:rPr>
                        <a:t>Skew</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zh-CN" altLang="en-US" dirty="0">
                          <a:solidFill>
                            <a:srgbClr val="4F4F4F"/>
                          </a:solidFill>
                          <a:effectLst/>
                        </a:rPr>
                        <a:t>错切变换</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7F7F7"/>
                    </a:solidFill>
                  </a:tcPr>
                </a:tc>
              </a:tr>
            </a:tbl>
          </a:graphicData>
        </a:graphic>
      </p:graphicFrame>
    </p:spTree>
    <p:extLst>
      <p:ext uri="{BB962C8B-B14F-4D97-AF65-F5344CB8AC3E}">
        <p14:creationId xmlns:p14="http://schemas.microsoft.com/office/powerpoint/2010/main" val="3251699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zh-CN" altLang="en-US" dirty="0"/>
              <a:t>使用</a:t>
            </a:r>
            <a:r>
              <a:rPr lang="en-US" altLang="zh-CN" dirty="0"/>
              <a:t>Matrix</a:t>
            </a:r>
            <a:r>
              <a:rPr lang="zh-CN" altLang="en-US" dirty="0"/>
              <a:t>矩阵控制图像变换</a:t>
            </a:r>
          </a:p>
        </p:txBody>
      </p:sp>
      <p:sp>
        <p:nvSpPr>
          <p:cNvPr id="4" name="内容占位符 3"/>
          <p:cNvSpPr>
            <a:spLocks noGrp="1"/>
          </p:cNvSpPr>
          <p:nvPr>
            <p:ph idx="1"/>
          </p:nvPr>
        </p:nvSpPr>
        <p:spPr/>
        <p:txBody>
          <a:bodyPr>
            <a:normAutofit/>
          </a:bodyPr>
          <a:lstStyle/>
          <a:p>
            <a:r>
              <a:rPr lang="en-US" altLang="zh-CN" dirty="0"/>
              <a:t>Matrix</a:t>
            </a:r>
            <a:r>
              <a:rPr lang="zh-CN" altLang="en-US" dirty="0"/>
              <a:t>是一个矩阵工具类，它配合其他图形类来控制图形和组件的变换。</a:t>
            </a:r>
            <a:endParaRPr lang="en-US" altLang="zh-CN" dirty="0"/>
          </a:p>
          <a:p>
            <a:r>
              <a:rPr lang="zh-CN" altLang="en-US" dirty="0"/>
              <a:t>使用</a:t>
            </a:r>
            <a:r>
              <a:rPr lang="en-US" altLang="zh-CN" dirty="0"/>
              <a:t>Matrix</a:t>
            </a:r>
            <a:r>
              <a:rPr lang="zh-CN" altLang="en-US" dirty="0"/>
              <a:t>控制图形或组件变换的步骤如下：</a:t>
            </a:r>
            <a:endParaRPr lang="en-US" altLang="zh-CN" dirty="0"/>
          </a:p>
          <a:p>
            <a:pPr lvl="1"/>
            <a:r>
              <a:rPr lang="zh-CN" altLang="en-US" dirty="0"/>
              <a:t>获取</a:t>
            </a:r>
            <a:r>
              <a:rPr lang="en-US" altLang="zh-CN" dirty="0"/>
              <a:t>Matrix</a:t>
            </a:r>
            <a:r>
              <a:rPr lang="zh-CN" altLang="en-US" dirty="0"/>
              <a:t>对象：可新创建，也可从其他对象内获取；</a:t>
            </a:r>
            <a:endParaRPr lang="en-US" altLang="zh-CN" dirty="0"/>
          </a:p>
          <a:p>
            <a:pPr lvl="1"/>
            <a:r>
              <a:rPr lang="zh-CN" altLang="en-US" dirty="0"/>
              <a:t>调用</a:t>
            </a:r>
            <a:r>
              <a:rPr lang="en-US" altLang="zh-CN" dirty="0"/>
              <a:t>Matrix</a:t>
            </a:r>
            <a:r>
              <a:rPr lang="zh-CN" altLang="en-US" dirty="0"/>
              <a:t>的方法进行平移，旋转，缩放，倾斜等；</a:t>
            </a:r>
            <a:endParaRPr lang="en-US" altLang="zh-CN" dirty="0"/>
          </a:p>
          <a:p>
            <a:pPr lvl="1"/>
            <a:r>
              <a:rPr lang="zh-CN" altLang="en-US" dirty="0"/>
              <a:t>将程序对</a:t>
            </a:r>
            <a:r>
              <a:rPr lang="en-US" altLang="zh-CN" dirty="0"/>
              <a:t>Matrix</a:t>
            </a:r>
            <a:r>
              <a:rPr lang="zh-CN" altLang="en-US" dirty="0"/>
              <a:t>做的变换应用到图像或者组件。</a:t>
            </a:r>
            <a:endParaRPr lang="en-US" altLang="zh-CN" dirty="0"/>
          </a:p>
        </p:txBody>
      </p:sp>
    </p:spTree>
    <p:extLst>
      <p:ext uri="{BB962C8B-B14F-4D97-AF65-F5344CB8AC3E}">
        <p14:creationId xmlns:p14="http://schemas.microsoft.com/office/powerpoint/2010/main" val="3842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zh-CN" altLang="en-US" dirty="0"/>
              <a:t>使用</a:t>
            </a:r>
            <a:r>
              <a:rPr lang="en-US" altLang="zh-CN" dirty="0"/>
              <a:t>Matrix</a:t>
            </a:r>
            <a:r>
              <a:rPr lang="zh-CN" altLang="en-US" dirty="0"/>
              <a:t>矩阵控制图像变换</a:t>
            </a:r>
          </a:p>
        </p:txBody>
      </p:sp>
      <p:sp>
        <p:nvSpPr>
          <p:cNvPr id="2" name="内容占位符 1"/>
          <p:cNvSpPr>
            <a:spLocks noGrp="1"/>
          </p:cNvSpPr>
          <p:nvPr>
            <p:ph idx="1"/>
          </p:nvPr>
        </p:nvSpPr>
        <p:spPr/>
        <p:txBody>
          <a:bodyPr/>
          <a:lstStyle/>
          <a:p>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1717848"/>
            <a:ext cx="3841726" cy="4366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1887" y="1628800"/>
            <a:ext cx="3179620" cy="432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4152" y="1844824"/>
            <a:ext cx="4535064" cy="343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2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fade">
                                      <p:cBhvr>
                                        <p:cTn id="12" dur="500"/>
                                        <p:tgtEl>
                                          <p:spTgt spid="143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39"/>
                                        </p:tgtEl>
                                        <p:attrNameLst>
                                          <p:attrName>style.visibility</p:attrName>
                                        </p:attrNameLst>
                                      </p:cBhvr>
                                      <p:to>
                                        <p:strVal val="visible"/>
                                      </p:to>
                                    </p:set>
                                    <p:animEffect transition="in" filter="fade">
                                      <p:cBhvr>
                                        <p:cTn id="1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zh-CN" altLang="en-US" dirty="0"/>
              <a:t>使用</a:t>
            </a:r>
            <a:r>
              <a:rPr lang="en-US" altLang="zh-CN" dirty="0"/>
              <a:t>Matrix</a:t>
            </a:r>
            <a:r>
              <a:rPr lang="zh-CN" altLang="en-US" dirty="0"/>
              <a:t>矩阵控制图像变换</a:t>
            </a:r>
          </a:p>
        </p:txBody>
      </p:sp>
      <p:sp>
        <p:nvSpPr>
          <p:cNvPr id="4" name="内容占位符 3"/>
          <p:cNvSpPr>
            <a:spLocks noGrp="1"/>
          </p:cNvSpPr>
          <p:nvPr>
            <p:ph idx="1"/>
          </p:nvPr>
        </p:nvSpPr>
        <p:spPr/>
        <p:txBody>
          <a:bodyPr>
            <a:normAutofit/>
          </a:bodyPr>
          <a:lstStyle/>
          <a:p>
            <a:r>
              <a:rPr lang="en-US" altLang="zh-CN" dirty="0"/>
              <a:t>Matrix</a:t>
            </a:r>
            <a:r>
              <a:rPr lang="zh-CN" altLang="en-US" dirty="0"/>
              <a:t>类常用的方法：</a:t>
            </a:r>
            <a:endParaRPr lang="en-US" altLang="zh-CN"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275" y="2276872"/>
            <a:ext cx="894239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670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zh-CN" altLang="en-US" dirty="0"/>
              <a:t>使用</a:t>
            </a:r>
            <a:r>
              <a:rPr lang="en-US" altLang="zh-CN" dirty="0"/>
              <a:t>Matrix</a:t>
            </a:r>
            <a:r>
              <a:rPr lang="zh-CN" altLang="en-US" dirty="0"/>
              <a:t>矩阵控制图像变换</a:t>
            </a:r>
          </a:p>
        </p:txBody>
      </p:sp>
      <p:sp>
        <p:nvSpPr>
          <p:cNvPr id="4" name="内容占位符 3"/>
          <p:cNvSpPr>
            <a:spLocks noGrp="1"/>
          </p:cNvSpPr>
          <p:nvPr>
            <p:ph idx="1"/>
          </p:nvPr>
        </p:nvSpPr>
        <p:spPr/>
        <p:txBody>
          <a:bodyPr>
            <a:normAutofit/>
          </a:bodyPr>
          <a:lstStyle/>
          <a:p>
            <a:r>
              <a:rPr lang="zh-CN" altLang="en-US" dirty="0"/>
              <a:t>将</a:t>
            </a:r>
            <a:r>
              <a:rPr lang="en-US" altLang="zh-CN" dirty="0"/>
              <a:t>Matrix</a:t>
            </a:r>
            <a:r>
              <a:rPr lang="zh-CN" altLang="en-US" dirty="0"/>
              <a:t>应用到图形或组件上：</a:t>
            </a:r>
            <a:endParaRPr lang="en-US" altLang="zh-CN" dirty="0"/>
          </a:p>
          <a:p>
            <a:pPr lvl="1"/>
            <a:r>
              <a:rPr lang="en-US" altLang="zh-CN" dirty="0" smtClean="0"/>
              <a:t>Bitmap.createBitmap(Bitmap</a:t>
            </a:r>
            <a:r>
              <a:rPr lang="en-US" altLang="zh-CN" dirty="0"/>
              <a:t>, int , int, int,int, Matrix,boolean )</a:t>
            </a:r>
          </a:p>
          <a:p>
            <a:pPr lvl="1"/>
            <a:r>
              <a:rPr lang="en-US" altLang="zh-CN" dirty="0" smtClean="0"/>
              <a:t>Canvas</a:t>
            </a:r>
            <a:r>
              <a:rPr lang="zh-CN" altLang="en-US" dirty="0" smtClean="0"/>
              <a:t>类的</a:t>
            </a:r>
            <a:r>
              <a:rPr lang="en-US" altLang="zh-CN" dirty="0" smtClean="0"/>
              <a:t>drawBitmap</a:t>
            </a:r>
            <a:r>
              <a:rPr lang="zh-CN" altLang="en-US" dirty="0" smtClean="0"/>
              <a:t>（</a:t>
            </a:r>
            <a:r>
              <a:rPr lang="en-US" altLang="zh-CN" dirty="0" err="1"/>
              <a:t>Bitmap,Matrix,Paint</a:t>
            </a:r>
            <a:r>
              <a:rPr lang="zh-CN" altLang="en-US" dirty="0"/>
              <a:t>）</a:t>
            </a:r>
            <a:r>
              <a:rPr lang="en-US" altLang="zh-CN" dirty="0" smtClean="0"/>
              <a:t>; </a:t>
            </a:r>
          </a:p>
          <a:p>
            <a:pPr lvl="1"/>
            <a:r>
              <a:rPr lang="en-US" altLang="zh-CN" dirty="0" smtClean="0"/>
              <a:t>…..</a:t>
            </a:r>
            <a:endParaRPr lang="en-US" altLang="zh-CN" dirty="0"/>
          </a:p>
        </p:txBody>
      </p:sp>
    </p:spTree>
    <p:extLst>
      <p:ext uri="{BB962C8B-B14F-4D97-AF65-F5344CB8AC3E}">
        <p14:creationId xmlns:p14="http://schemas.microsoft.com/office/powerpoint/2010/main" val="2684797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zh-CN" altLang="en-US" dirty="0"/>
              <a:t>使用</a:t>
            </a:r>
            <a:r>
              <a:rPr lang="en-US" altLang="zh-CN" dirty="0"/>
              <a:t>Matrix</a:t>
            </a:r>
            <a:r>
              <a:rPr lang="zh-CN" altLang="en-US" dirty="0"/>
              <a:t>矩阵控制图像变换</a:t>
            </a:r>
          </a:p>
        </p:txBody>
      </p:sp>
      <p:sp>
        <p:nvSpPr>
          <p:cNvPr id="4" name="内容占位符 3"/>
          <p:cNvSpPr>
            <a:spLocks noGrp="1"/>
          </p:cNvSpPr>
          <p:nvPr>
            <p:ph idx="1"/>
          </p:nvPr>
        </p:nvSpPr>
        <p:spPr/>
        <p:txBody>
          <a:bodyPr>
            <a:normAutofit/>
          </a:bodyPr>
          <a:lstStyle/>
          <a:p>
            <a:r>
              <a:rPr lang="zh-CN" altLang="en-US" dirty="0" smtClean="0"/>
              <a:t>平移变换</a:t>
            </a:r>
            <a:endParaRPr lang="en-US" altLang="zh-CN" dirty="0"/>
          </a:p>
        </p:txBody>
      </p:sp>
      <p:sp>
        <p:nvSpPr>
          <p:cNvPr id="5" name="矩形 4"/>
          <p:cNvSpPr/>
          <p:nvPr/>
        </p:nvSpPr>
        <p:spPr>
          <a:xfrm>
            <a:off x="695399" y="2132856"/>
            <a:ext cx="10801201" cy="3456384"/>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CN" sz="2800" b="1" dirty="0" smtClean="0">
                <a:solidFill>
                  <a:schemeClr val="tx1">
                    <a:lumMod val="85000"/>
                    <a:lumOff val="15000"/>
                  </a:schemeClr>
                </a:solidFill>
                <a:latin typeface="Consolas" panose="020B0609020204030204" pitchFamily="49" charset="0"/>
              </a:rPr>
              <a:t>//</a:t>
            </a:r>
            <a:r>
              <a:rPr lang="zh-CN" altLang="en-US" sz="2800" b="1" dirty="0" smtClean="0">
                <a:solidFill>
                  <a:schemeClr val="tx1">
                    <a:lumMod val="85000"/>
                    <a:lumOff val="15000"/>
                  </a:schemeClr>
                </a:solidFill>
                <a:latin typeface="Consolas" panose="020B0609020204030204" pitchFamily="49" charset="0"/>
              </a:rPr>
              <a:t>平移变化</a:t>
            </a:r>
            <a:endParaRPr lang="en-US" altLang="zh-CN" sz="2800" b="1" dirty="0" smtClean="0">
              <a:solidFill>
                <a:schemeClr val="tx1">
                  <a:lumMod val="85000"/>
                  <a:lumOff val="15000"/>
                </a:schemeClr>
              </a:solidFill>
              <a:latin typeface="Consolas" panose="020B0609020204030204" pitchFamily="49" charset="0"/>
            </a:endParaRPr>
          </a:p>
          <a:p>
            <a:pPr>
              <a:defRPr/>
            </a:pPr>
            <a:r>
              <a:rPr lang="en-US" altLang="zh-CN" sz="2800" b="1" dirty="0" smtClean="0">
                <a:solidFill>
                  <a:schemeClr val="tx1">
                    <a:lumMod val="85000"/>
                    <a:lumOff val="15000"/>
                  </a:schemeClr>
                </a:solidFill>
                <a:latin typeface="Consolas" panose="020B0609020204030204" pitchFamily="49" charset="0"/>
              </a:rPr>
              <a:t>Matrix </a:t>
            </a:r>
            <a:r>
              <a:rPr lang="en-US" altLang="zh-CN" sz="2800" b="1" dirty="0">
                <a:solidFill>
                  <a:schemeClr val="tx1">
                    <a:lumMod val="85000"/>
                    <a:lumOff val="15000"/>
                  </a:schemeClr>
                </a:solidFill>
                <a:latin typeface="Consolas" panose="020B0609020204030204" pitchFamily="49" charset="0"/>
              </a:rPr>
              <a:t>matrix1 = new Matrix</a:t>
            </a:r>
            <a:r>
              <a:rPr lang="en-US" altLang="zh-CN" sz="2800" b="1" dirty="0" smtClean="0">
                <a:solidFill>
                  <a:schemeClr val="tx1">
                    <a:lumMod val="85000"/>
                    <a:lumOff val="15000"/>
                  </a:schemeClr>
                </a:solidFill>
                <a:latin typeface="Consolas" panose="020B0609020204030204" pitchFamily="49" charset="0"/>
              </a:rPr>
              <a:t>();</a:t>
            </a:r>
          </a:p>
          <a:p>
            <a:pPr>
              <a:defRPr/>
            </a:pPr>
            <a:r>
              <a:rPr lang="en-US" altLang="zh-CN" sz="2800" b="1" dirty="0" smtClean="0">
                <a:solidFill>
                  <a:schemeClr val="tx1">
                    <a:lumMod val="85000"/>
                    <a:lumOff val="15000"/>
                  </a:schemeClr>
                </a:solidFill>
                <a:latin typeface="Consolas" panose="020B0609020204030204" pitchFamily="49" charset="0"/>
              </a:rPr>
              <a:t>//</a:t>
            </a:r>
            <a:r>
              <a:rPr lang="zh-CN" altLang="en-US" sz="2800" b="1" dirty="0" smtClean="0">
                <a:solidFill>
                  <a:schemeClr val="tx1">
                    <a:lumMod val="85000"/>
                    <a:lumOff val="15000"/>
                  </a:schemeClr>
                </a:solidFill>
                <a:latin typeface="Consolas" panose="020B0609020204030204" pitchFamily="49" charset="0"/>
              </a:rPr>
              <a:t>设置应用</a:t>
            </a:r>
            <a:r>
              <a:rPr lang="en-US" altLang="zh-CN" sz="2800" b="1" dirty="0" smtClean="0">
                <a:solidFill>
                  <a:schemeClr val="tx1">
                    <a:lumMod val="85000"/>
                    <a:lumOff val="15000"/>
                  </a:schemeClr>
                </a:solidFill>
                <a:latin typeface="Consolas" panose="020B0609020204030204" pitchFamily="49" charset="0"/>
              </a:rPr>
              <a:t>Matrix</a:t>
            </a:r>
            <a:r>
              <a:rPr lang="zh-CN" altLang="en-US" sz="2800" b="1" dirty="0" smtClean="0">
                <a:solidFill>
                  <a:schemeClr val="tx1">
                    <a:lumMod val="85000"/>
                    <a:lumOff val="15000"/>
                  </a:schemeClr>
                </a:solidFill>
                <a:latin typeface="Consolas" panose="020B0609020204030204" pitchFamily="49" charset="0"/>
              </a:rPr>
              <a:t>变化形式</a:t>
            </a:r>
            <a:endParaRPr lang="en-US" altLang="zh-CN" sz="2800" b="1" dirty="0">
              <a:solidFill>
                <a:schemeClr val="tx1">
                  <a:lumMod val="85000"/>
                  <a:lumOff val="15000"/>
                </a:schemeClr>
              </a:solidFill>
              <a:latin typeface="Consolas" panose="020B0609020204030204" pitchFamily="49" charset="0"/>
            </a:endParaRPr>
          </a:p>
          <a:p>
            <a:pPr>
              <a:defRPr/>
            </a:pPr>
            <a:r>
              <a:rPr lang="en-US" altLang="zh-CN" sz="2800" b="1" dirty="0" smtClean="0">
                <a:solidFill>
                  <a:schemeClr val="tx1">
                    <a:lumMod val="85000"/>
                    <a:lumOff val="15000"/>
                  </a:schemeClr>
                </a:solidFill>
                <a:latin typeface="Consolas" panose="020B0609020204030204" pitchFamily="49" charset="0"/>
              </a:rPr>
              <a:t>ivChange.setScaleType(ImageView.ScaleType.MATRIX);</a:t>
            </a:r>
          </a:p>
          <a:p>
            <a:pPr>
              <a:defRPr/>
            </a:pPr>
            <a:r>
              <a:rPr lang="en-US" altLang="zh-CN" sz="2800" b="1" dirty="0" smtClean="0">
                <a:solidFill>
                  <a:schemeClr val="tx1">
                    <a:lumMod val="85000"/>
                    <a:lumOff val="15000"/>
                  </a:schemeClr>
                </a:solidFill>
                <a:latin typeface="Consolas" panose="020B0609020204030204" pitchFamily="49" charset="0"/>
              </a:rPr>
              <a:t>//</a:t>
            </a:r>
            <a:r>
              <a:rPr lang="zh-CN" altLang="en-US" sz="2800" b="1" smtClean="0">
                <a:solidFill>
                  <a:schemeClr val="tx1">
                    <a:lumMod val="85000"/>
                    <a:lumOff val="15000"/>
                  </a:schemeClr>
                </a:solidFill>
                <a:latin typeface="Consolas" panose="020B0609020204030204" pitchFamily="49" charset="0"/>
              </a:rPr>
              <a:t>或在</a:t>
            </a:r>
            <a:r>
              <a:rPr lang="en-US" altLang="zh-CN" sz="2800" b="1" dirty="0" smtClean="0">
                <a:solidFill>
                  <a:schemeClr val="tx1">
                    <a:lumMod val="85000"/>
                    <a:lumOff val="15000"/>
                  </a:schemeClr>
                </a:solidFill>
                <a:latin typeface="Consolas" panose="020B0609020204030204" pitchFamily="49" charset="0"/>
              </a:rPr>
              <a:t>XML</a:t>
            </a:r>
            <a:r>
              <a:rPr lang="zh-CN" altLang="en-US" sz="2800" b="1" dirty="0" smtClean="0">
                <a:solidFill>
                  <a:schemeClr val="tx1">
                    <a:lumMod val="85000"/>
                    <a:lumOff val="15000"/>
                  </a:schemeClr>
                </a:solidFill>
                <a:latin typeface="Consolas" panose="020B0609020204030204" pitchFamily="49" charset="0"/>
              </a:rPr>
              <a:t>布局文件中对控件设置</a:t>
            </a:r>
            <a:r>
              <a:rPr lang="en-US" altLang="zh-CN" sz="2800" b="1" dirty="0" smtClean="0">
                <a:solidFill>
                  <a:schemeClr val="tx1">
                    <a:lumMod val="85000"/>
                    <a:lumOff val="15000"/>
                  </a:schemeClr>
                </a:solidFill>
                <a:latin typeface="Consolas" panose="020B0609020204030204" pitchFamily="49" charset="0"/>
              </a:rPr>
              <a:t>android:scaleType</a:t>
            </a:r>
            <a:r>
              <a:rPr lang="en-US" altLang="zh-CN" sz="2800" b="1" dirty="0">
                <a:solidFill>
                  <a:schemeClr val="tx1">
                    <a:lumMod val="85000"/>
                    <a:lumOff val="15000"/>
                  </a:schemeClr>
                </a:solidFill>
                <a:latin typeface="Consolas" panose="020B0609020204030204" pitchFamily="49" charset="0"/>
              </a:rPr>
              <a:t>="matrix"</a:t>
            </a:r>
          </a:p>
          <a:p>
            <a:pPr>
              <a:defRPr/>
            </a:pPr>
            <a:r>
              <a:rPr lang="en-US" altLang="zh-CN" sz="2800" b="1" dirty="0" smtClean="0">
                <a:solidFill>
                  <a:schemeClr val="tx1">
                    <a:lumMod val="85000"/>
                    <a:lumOff val="15000"/>
                  </a:schemeClr>
                </a:solidFill>
                <a:latin typeface="Consolas" panose="020B0609020204030204" pitchFamily="49" charset="0"/>
              </a:rPr>
              <a:t>matrix1.postTranslate(700</a:t>
            </a:r>
            <a:r>
              <a:rPr lang="en-US" altLang="zh-CN" sz="2800" b="1" dirty="0">
                <a:solidFill>
                  <a:schemeClr val="tx1">
                    <a:lumMod val="85000"/>
                    <a:lumOff val="15000"/>
                  </a:schemeClr>
                </a:solidFill>
                <a:latin typeface="Consolas" panose="020B0609020204030204" pitchFamily="49" charset="0"/>
              </a:rPr>
              <a:t>, ivOrigin.getHeight()+20);</a:t>
            </a:r>
          </a:p>
          <a:p>
            <a:pPr>
              <a:defRPr/>
            </a:pPr>
            <a:r>
              <a:rPr lang="en-US" altLang="zh-CN" sz="2800" b="1" dirty="0" smtClean="0">
                <a:solidFill>
                  <a:schemeClr val="tx1">
                    <a:lumMod val="85000"/>
                    <a:lumOff val="15000"/>
                  </a:schemeClr>
                </a:solidFill>
                <a:latin typeface="Consolas" panose="020B0609020204030204" pitchFamily="49" charset="0"/>
              </a:rPr>
              <a:t>ivChange.setImageMatrix(matrix1</a:t>
            </a:r>
            <a:r>
              <a:rPr lang="en-US" altLang="zh-CN" sz="2800" b="1" dirty="0">
                <a:solidFill>
                  <a:schemeClr val="tx1">
                    <a:lumMod val="85000"/>
                    <a:lumOff val="15000"/>
                  </a:schemeClr>
                </a:solidFill>
                <a:latin typeface="Consolas" panose="020B0609020204030204" pitchFamily="49" charset="0"/>
              </a:rPr>
              <a:t>);</a:t>
            </a:r>
          </a:p>
        </p:txBody>
      </p:sp>
    </p:spTree>
    <p:extLst>
      <p:ext uri="{BB962C8B-B14F-4D97-AF65-F5344CB8AC3E}">
        <p14:creationId xmlns:p14="http://schemas.microsoft.com/office/powerpoint/2010/main" val="12622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dirty="0"/>
              <a:t>Android</a:t>
            </a:r>
            <a:r>
              <a:rPr lang="zh-CN" altLang="en-US" dirty="0"/>
              <a:t>中简单的图片使用</a:t>
            </a:r>
          </a:p>
        </p:txBody>
      </p:sp>
      <p:sp>
        <p:nvSpPr>
          <p:cNvPr id="4" name="内容占位符 3"/>
          <p:cNvSpPr>
            <a:spLocks noGrp="1"/>
          </p:cNvSpPr>
          <p:nvPr>
            <p:ph idx="1"/>
          </p:nvPr>
        </p:nvSpPr>
        <p:spPr/>
        <p:txBody>
          <a:bodyPr/>
          <a:lstStyle/>
          <a:p>
            <a:r>
              <a:rPr lang="en-US" altLang="zh-CN" dirty="0"/>
              <a:t>Android</a:t>
            </a:r>
            <a:r>
              <a:rPr lang="zh-CN" altLang="en-US" dirty="0"/>
              <a:t>中的图片基本分为两种：</a:t>
            </a:r>
            <a:endParaRPr lang="en-US" altLang="zh-CN" dirty="0"/>
          </a:p>
          <a:p>
            <a:pPr lvl="1"/>
            <a:r>
              <a:rPr lang="zh-CN" altLang="en-US" dirty="0"/>
              <a:t>应用程序中的系统图片：一般</a:t>
            </a:r>
            <a:r>
              <a:rPr lang="zh-CN" altLang="en-US" dirty="0" smtClean="0"/>
              <a:t>在</a:t>
            </a:r>
            <a:r>
              <a:rPr lang="en-US" altLang="zh-CN" dirty="0" smtClean="0"/>
              <a:t>Mipmap</a:t>
            </a:r>
            <a:r>
              <a:rPr lang="zh-CN" altLang="en-US" dirty="0" smtClean="0"/>
              <a:t>或</a:t>
            </a:r>
            <a:r>
              <a:rPr lang="en-US" altLang="zh-CN" dirty="0" smtClean="0"/>
              <a:t>Drawable</a:t>
            </a:r>
            <a:r>
              <a:rPr lang="zh-CN" altLang="en-US" dirty="0"/>
              <a:t>文件夹中</a:t>
            </a:r>
            <a:endParaRPr lang="en-US" altLang="zh-CN" dirty="0"/>
          </a:p>
          <a:p>
            <a:pPr lvl="1"/>
            <a:r>
              <a:rPr lang="zh-CN" altLang="en-US" dirty="0"/>
              <a:t>引入程序外部图片：一般在内存中，或者</a:t>
            </a:r>
            <a:r>
              <a:rPr lang="en-US" altLang="zh-CN" dirty="0"/>
              <a:t>SDCard</a:t>
            </a:r>
            <a:r>
              <a:rPr lang="zh-CN" altLang="en-US" dirty="0" smtClean="0"/>
              <a:t>中</a:t>
            </a:r>
            <a:endParaRPr lang="zh-CN" altLang="en-US" dirty="0"/>
          </a:p>
        </p:txBody>
      </p:sp>
    </p:spTree>
    <p:extLst>
      <p:ext uri="{BB962C8B-B14F-4D97-AF65-F5344CB8AC3E}">
        <p14:creationId xmlns:p14="http://schemas.microsoft.com/office/powerpoint/2010/main" val="1859010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zh-CN" altLang="en-US" dirty="0"/>
              <a:t>使用</a:t>
            </a:r>
            <a:r>
              <a:rPr lang="en-US" altLang="zh-CN" dirty="0"/>
              <a:t>Matrix</a:t>
            </a:r>
            <a:r>
              <a:rPr lang="zh-CN" altLang="en-US" dirty="0"/>
              <a:t>矩阵控制图像变换</a:t>
            </a:r>
          </a:p>
        </p:txBody>
      </p:sp>
      <p:sp>
        <p:nvSpPr>
          <p:cNvPr id="4" name="内容占位符 3"/>
          <p:cNvSpPr>
            <a:spLocks noGrp="1"/>
          </p:cNvSpPr>
          <p:nvPr>
            <p:ph idx="1"/>
          </p:nvPr>
        </p:nvSpPr>
        <p:spPr/>
        <p:txBody>
          <a:bodyPr>
            <a:normAutofit/>
          </a:bodyPr>
          <a:lstStyle/>
          <a:p>
            <a:r>
              <a:rPr lang="zh-CN" altLang="en-US" dirty="0"/>
              <a:t>旋转</a:t>
            </a:r>
            <a:r>
              <a:rPr lang="zh-CN" altLang="en-US" dirty="0" smtClean="0"/>
              <a:t>变换</a:t>
            </a:r>
            <a:endParaRPr lang="en-US" altLang="zh-CN" dirty="0"/>
          </a:p>
        </p:txBody>
      </p:sp>
      <p:sp>
        <p:nvSpPr>
          <p:cNvPr id="5" name="矩形 4"/>
          <p:cNvSpPr/>
          <p:nvPr/>
        </p:nvSpPr>
        <p:spPr>
          <a:xfrm>
            <a:off x="695399" y="2132856"/>
            <a:ext cx="10801201" cy="4725144"/>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CN" sz="2800" b="1" dirty="0">
                <a:solidFill>
                  <a:schemeClr val="tx1">
                    <a:lumMod val="85000"/>
                    <a:lumOff val="15000"/>
                  </a:schemeClr>
                </a:solidFill>
                <a:latin typeface="Consolas" panose="020B0609020204030204" pitchFamily="49" charset="0"/>
              </a:rPr>
              <a:t> LinearLayout.LayoutParams params = new LinearLayout.LayoutParams(ViewGroup.LayoutParams.MATCH_PARENT, ViewGroup.LayoutParams.MATCH_PARENT);</a:t>
            </a:r>
          </a:p>
          <a:p>
            <a:pPr>
              <a:defRPr/>
            </a:pPr>
            <a:r>
              <a:rPr lang="en-US" altLang="zh-CN" sz="2800" b="1" dirty="0" smtClean="0">
                <a:solidFill>
                  <a:schemeClr val="tx1">
                    <a:lumMod val="85000"/>
                    <a:lumOff val="15000"/>
                  </a:schemeClr>
                </a:solidFill>
                <a:latin typeface="Consolas" panose="020B0609020204030204" pitchFamily="49" charset="0"/>
              </a:rPr>
              <a:t>ivChange.setLayoutParams(params</a:t>
            </a:r>
            <a:r>
              <a:rPr lang="en-US" altLang="zh-CN" sz="2800" b="1" dirty="0">
                <a:solidFill>
                  <a:schemeClr val="tx1">
                    <a:lumMod val="85000"/>
                    <a:lumOff val="15000"/>
                  </a:schemeClr>
                </a:solidFill>
                <a:latin typeface="Consolas" panose="020B0609020204030204" pitchFamily="49" charset="0"/>
              </a:rPr>
              <a:t>);</a:t>
            </a:r>
          </a:p>
          <a:p>
            <a:pPr>
              <a:defRPr/>
            </a:pPr>
            <a:r>
              <a:rPr lang="en-US" altLang="zh-CN" sz="2800" b="1" dirty="0" smtClean="0">
                <a:solidFill>
                  <a:schemeClr val="tx1">
                    <a:lumMod val="85000"/>
                    <a:lumOff val="15000"/>
                  </a:schemeClr>
                </a:solidFill>
                <a:latin typeface="Consolas" panose="020B0609020204030204" pitchFamily="49" charset="0"/>
              </a:rPr>
              <a:t>ivChange.setImageResource(R.mipmap.fj4</a:t>
            </a:r>
            <a:r>
              <a:rPr lang="en-US" altLang="zh-CN" sz="2800" b="1" dirty="0">
                <a:solidFill>
                  <a:schemeClr val="tx1">
                    <a:lumMod val="85000"/>
                    <a:lumOff val="15000"/>
                  </a:schemeClr>
                </a:solidFill>
                <a:latin typeface="Consolas" panose="020B0609020204030204" pitchFamily="49" charset="0"/>
              </a:rPr>
              <a:t>);</a:t>
            </a:r>
          </a:p>
          <a:p>
            <a:pPr>
              <a:defRPr/>
            </a:pPr>
            <a:r>
              <a:rPr lang="en-US" altLang="zh-CN" sz="2800" b="1" dirty="0" smtClean="0">
                <a:solidFill>
                  <a:schemeClr val="tx1">
                    <a:lumMod val="85000"/>
                    <a:lumOff val="15000"/>
                  </a:schemeClr>
                </a:solidFill>
                <a:latin typeface="Consolas" panose="020B0609020204030204" pitchFamily="49" charset="0"/>
              </a:rPr>
              <a:t>ivChange.setScaleType(ImageView.ScaleType.MATRIX</a:t>
            </a:r>
            <a:r>
              <a:rPr lang="en-US" altLang="zh-CN" sz="2800" b="1" dirty="0">
                <a:solidFill>
                  <a:schemeClr val="tx1">
                    <a:lumMod val="85000"/>
                    <a:lumOff val="15000"/>
                  </a:schemeClr>
                </a:solidFill>
                <a:latin typeface="Consolas" panose="020B0609020204030204" pitchFamily="49" charset="0"/>
              </a:rPr>
              <a:t>);</a:t>
            </a:r>
          </a:p>
          <a:p>
            <a:pPr>
              <a:defRPr/>
            </a:pPr>
            <a:r>
              <a:rPr lang="en-US" altLang="zh-CN" sz="2800" b="1" dirty="0" smtClean="0">
                <a:solidFill>
                  <a:schemeClr val="tx1">
                    <a:lumMod val="85000"/>
                    <a:lumOff val="15000"/>
                  </a:schemeClr>
                </a:solidFill>
                <a:latin typeface="Consolas" panose="020B0609020204030204" pitchFamily="49" charset="0"/>
              </a:rPr>
              <a:t>Matrix </a:t>
            </a:r>
            <a:r>
              <a:rPr lang="en-US" altLang="zh-CN" sz="2800" b="1" dirty="0">
                <a:solidFill>
                  <a:schemeClr val="tx1">
                    <a:lumMod val="85000"/>
                    <a:lumOff val="15000"/>
                  </a:schemeClr>
                </a:solidFill>
                <a:latin typeface="Consolas" panose="020B0609020204030204" pitchFamily="49" charset="0"/>
              </a:rPr>
              <a:t>matrix2 = new Matrix</a:t>
            </a:r>
            <a:r>
              <a:rPr lang="en-US" altLang="zh-CN" sz="2800" b="1" dirty="0" smtClean="0">
                <a:solidFill>
                  <a:schemeClr val="tx1">
                    <a:lumMod val="85000"/>
                    <a:lumOff val="15000"/>
                  </a:schemeClr>
                </a:solidFill>
                <a:latin typeface="Consolas" panose="020B0609020204030204" pitchFamily="49" charset="0"/>
              </a:rPr>
              <a:t>();</a:t>
            </a:r>
            <a:r>
              <a:rPr lang="en-US" altLang="zh-CN" sz="2800" b="1" dirty="0">
                <a:solidFill>
                  <a:schemeClr val="tx1">
                    <a:lumMod val="85000"/>
                    <a:lumOff val="15000"/>
                  </a:schemeClr>
                </a:solidFill>
                <a:latin typeface="Consolas" panose="020B0609020204030204" pitchFamily="49" charset="0"/>
              </a:rPr>
              <a:t> // </a:t>
            </a:r>
            <a:r>
              <a:rPr lang="zh-CN" altLang="en-US" sz="2800" b="1" dirty="0" smtClean="0">
                <a:solidFill>
                  <a:schemeClr val="tx1">
                    <a:lumMod val="85000"/>
                    <a:lumOff val="15000"/>
                  </a:schemeClr>
                </a:solidFill>
                <a:latin typeface="Consolas" panose="020B0609020204030204" pitchFamily="49" charset="0"/>
              </a:rPr>
              <a:t>创建</a:t>
            </a:r>
            <a:r>
              <a:rPr lang="en-US" altLang="zh-CN" sz="2800" b="1" dirty="0" smtClean="0">
                <a:solidFill>
                  <a:schemeClr val="tx1">
                    <a:lumMod val="85000"/>
                    <a:lumOff val="15000"/>
                  </a:schemeClr>
                </a:solidFill>
                <a:latin typeface="Consolas" panose="020B0609020204030204" pitchFamily="49" charset="0"/>
              </a:rPr>
              <a:t>matrix</a:t>
            </a:r>
            <a:r>
              <a:rPr lang="zh-CN" altLang="en-US" sz="2800" b="1" dirty="0" smtClean="0">
                <a:solidFill>
                  <a:schemeClr val="tx1">
                    <a:lumMod val="85000"/>
                    <a:lumOff val="15000"/>
                  </a:schemeClr>
                </a:solidFill>
                <a:latin typeface="Consolas" panose="020B0609020204030204" pitchFamily="49" charset="0"/>
              </a:rPr>
              <a:t>对象</a:t>
            </a:r>
            <a:endParaRPr lang="en-US" altLang="zh-CN" sz="2800" b="1" dirty="0">
              <a:solidFill>
                <a:schemeClr val="tx1">
                  <a:lumMod val="85000"/>
                  <a:lumOff val="15000"/>
                </a:schemeClr>
              </a:solidFill>
              <a:latin typeface="Consolas" panose="020B0609020204030204" pitchFamily="49" charset="0"/>
            </a:endParaRPr>
          </a:p>
          <a:p>
            <a:pPr>
              <a:defRPr/>
            </a:pPr>
            <a:r>
              <a:rPr lang="en-US" altLang="zh-CN" sz="2800" b="1" dirty="0" smtClean="0">
                <a:solidFill>
                  <a:schemeClr val="tx1">
                    <a:lumMod val="85000"/>
                    <a:lumOff val="15000"/>
                  </a:schemeClr>
                </a:solidFill>
                <a:latin typeface="Consolas" panose="020B0609020204030204" pitchFamily="49" charset="0"/>
              </a:rPr>
              <a:t>matrix2.setRotate</a:t>
            </a:r>
            <a:r>
              <a:rPr lang="en-US" altLang="zh-CN" sz="2800" b="1" dirty="0">
                <a:solidFill>
                  <a:schemeClr val="tx1">
                    <a:lumMod val="85000"/>
                    <a:lumOff val="15000"/>
                  </a:schemeClr>
                </a:solidFill>
                <a:latin typeface="Consolas" panose="020B0609020204030204" pitchFamily="49" charset="0"/>
              </a:rPr>
              <a:t>(-45</a:t>
            </a:r>
            <a:r>
              <a:rPr lang="en-US" altLang="zh-CN" sz="2800" b="1" dirty="0" smtClean="0">
                <a:solidFill>
                  <a:schemeClr val="tx1">
                    <a:lumMod val="85000"/>
                    <a:lumOff val="15000"/>
                  </a:schemeClr>
                </a:solidFill>
                <a:latin typeface="Consolas" panose="020B0609020204030204" pitchFamily="49" charset="0"/>
              </a:rPr>
              <a:t>);</a:t>
            </a:r>
            <a:r>
              <a:rPr lang="en-US" altLang="zh-CN" sz="2800" b="1" dirty="0">
                <a:solidFill>
                  <a:schemeClr val="tx1">
                    <a:lumMod val="85000"/>
                    <a:lumOff val="15000"/>
                  </a:schemeClr>
                </a:solidFill>
                <a:latin typeface="Consolas" panose="020B0609020204030204" pitchFamily="49" charset="0"/>
              </a:rPr>
              <a:t> //</a:t>
            </a:r>
            <a:r>
              <a:rPr lang="zh-CN" altLang="en-US" sz="2800" b="1" dirty="0">
                <a:solidFill>
                  <a:schemeClr val="tx1">
                    <a:lumMod val="85000"/>
                    <a:lumOff val="15000"/>
                  </a:schemeClr>
                </a:solidFill>
                <a:latin typeface="Consolas" panose="020B0609020204030204" pitchFamily="49" charset="0"/>
              </a:rPr>
              <a:t>旋转</a:t>
            </a:r>
            <a:r>
              <a:rPr lang="zh-CN" altLang="en-US" sz="2800" b="1" dirty="0" smtClean="0">
                <a:solidFill>
                  <a:schemeClr val="tx1">
                    <a:lumMod val="85000"/>
                    <a:lumOff val="15000"/>
                  </a:schemeClr>
                </a:solidFill>
                <a:latin typeface="Consolas" panose="020B0609020204030204" pitchFamily="49" charset="0"/>
              </a:rPr>
              <a:t>图片动作</a:t>
            </a:r>
            <a:endParaRPr lang="en-US" altLang="zh-CN" sz="2800" b="1" dirty="0">
              <a:solidFill>
                <a:schemeClr val="tx1">
                  <a:lumMod val="85000"/>
                  <a:lumOff val="15000"/>
                </a:schemeClr>
              </a:solidFill>
              <a:latin typeface="Consolas" panose="020B0609020204030204" pitchFamily="49" charset="0"/>
            </a:endParaRPr>
          </a:p>
          <a:p>
            <a:pPr>
              <a:defRPr/>
            </a:pPr>
            <a:r>
              <a:rPr lang="en-US" altLang="zh-CN" sz="2800" b="1" dirty="0" smtClean="0">
                <a:solidFill>
                  <a:schemeClr val="tx1">
                    <a:lumMod val="85000"/>
                    <a:lumOff val="15000"/>
                  </a:schemeClr>
                </a:solidFill>
                <a:latin typeface="Consolas" panose="020B0609020204030204" pitchFamily="49" charset="0"/>
              </a:rPr>
              <a:t>System.out.println(ivOrigin.getHeight</a:t>
            </a:r>
            <a:r>
              <a:rPr lang="en-US" altLang="zh-CN" sz="2800" b="1" dirty="0">
                <a:solidFill>
                  <a:schemeClr val="tx1">
                    <a:lumMod val="85000"/>
                    <a:lumOff val="15000"/>
                  </a:schemeClr>
                </a:solidFill>
                <a:latin typeface="Consolas" panose="020B0609020204030204" pitchFamily="49" charset="0"/>
              </a:rPr>
              <a:t>());</a:t>
            </a:r>
          </a:p>
          <a:p>
            <a:pPr>
              <a:defRPr/>
            </a:pPr>
            <a:r>
              <a:rPr lang="en-US" altLang="zh-CN" sz="2800" b="1" dirty="0" smtClean="0">
                <a:solidFill>
                  <a:schemeClr val="tx1">
                    <a:lumMod val="85000"/>
                    <a:lumOff val="15000"/>
                  </a:schemeClr>
                </a:solidFill>
                <a:latin typeface="Consolas" panose="020B0609020204030204" pitchFamily="49" charset="0"/>
              </a:rPr>
              <a:t>matrix2.postTranslate(200</a:t>
            </a:r>
            <a:r>
              <a:rPr lang="en-US" altLang="zh-CN" sz="2800" b="1" dirty="0">
                <a:solidFill>
                  <a:schemeClr val="tx1">
                    <a:lumMod val="85000"/>
                    <a:lumOff val="15000"/>
                  </a:schemeClr>
                </a:solidFill>
                <a:latin typeface="Consolas" panose="020B0609020204030204" pitchFamily="49" charset="0"/>
              </a:rPr>
              <a:t>, 200);</a:t>
            </a:r>
          </a:p>
          <a:p>
            <a:pPr>
              <a:defRPr/>
            </a:pPr>
            <a:r>
              <a:rPr lang="en-US" altLang="zh-CN" sz="2800" b="1" dirty="0" smtClean="0">
                <a:solidFill>
                  <a:schemeClr val="tx1">
                    <a:lumMod val="85000"/>
                    <a:lumOff val="15000"/>
                  </a:schemeClr>
                </a:solidFill>
                <a:latin typeface="Consolas" panose="020B0609020204030204" pitchFamily="49" charset="0"/>
              </a:rPr>
              <a:t>ivChange.setImageMatrix(matrix2</a:t>
            </a:r>
            <a:r>
              <a:rPr lang="en-US" altLang="zh-CN" sz="2800" b="1" dirty="0">
                <a:solidFill>
                  <a:schemeClr val="tx1">
                    <a:lumMod val="85000"/>
                    <a:lumOff val="15000"/>
                  </a:schemeClr>
                </a:solidFill>
                <a:latin typeface="Consolas" panose="020B0609020204030204" pitchFamily="49" charset="0"/>
              </a:rPr>
              <a:t>);</a:t>
            </a:r>
          </a:p>
        </p:txBody>
      </p:sp>
    </p:spTree>
    <p:extLst>
      <p:ext uri="{BB962C8B-B14F-4D97-AF65-F5344CB8AC3E}">
        <p14:creationId xmlns:p14="http://schemas.microsoft.com/office/powerpoint/2010/main" val="3241196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b="1" dirty="0">
                <a:solidFill>
                  <a:srgbClr val="000000"/>
                </a:solidFill>
                <a:ea typeface="宋体" charset="-122"/>
              </a:rPr>
              <a:t>Android</a:t>
            </a:r>
            <a:r>
              <a:rPr lang="zh-CN" altLang="en-US" b="1" dirty="0">
                <a:solidFill>
                  <a:srgbClr val="000000"/>
                </a:solidFill>
                <a:ea typeface="宋体" charset="-122"/>
              </a:rPr>
              <a:t>中的图形特效</a:t>
            </a:r>
            <a:endParaRPr lang="zh-CN" altLang="en-US" dirty="0"/>
          </a:p>
        </p:txBody>
      </p:sp>
      <p:sp>
        <p:nvSpPr>
          <p:cNvPr id="4" name="内容占位符 3"/>
          <p:cNvSpPr>
            <a:spLocks noGrp="1"/>
          </p:cNvSpPr>
          <p:nvPr>
            <p:ph idx="1"/>
          </p:nvPr>
        </p:nvSpPr>
        <p:spPr/>
        <p:txBody>
          <a:bodyPr>
            <a:normAutofit/>
          </a:bodyPr>
          <a:lstStyle/>
          <a:p>
            <a:r>
              <a:rPr lang="zh-CN" altLang="en-US" dirty="0"/>
              <a:t>常见特效：</a:t>
            </a:r>
            <a:endParaRPr lang="en-US" altLang="zh-CN" dirty="0"/>
          </a:p>
          <a:p>
            <a:pPr lvl="1"/>
            <a:r>
              <a:rPr lang="zh-CN" altLang="en-US" dirty="0"/>
              <a:t>使用</a:t>
            </a:r>
            <a:r>
              <a:rPr lang="en-US" altLang="zh-CN" dirty="0"/>
              <a:t>Matrix</a:t>
            </a:r>
            <a:r>
              <a:rPr lang="zh-CN" altLang="en-US" dirty="0"/>
              <a:t>矩阵控制图像变换</a:t>
            </a:r>
            <a:endParaRPr lang="en-US" altLang="zh-CN" dirty="0"/>
          </a:p>
          <a:p>
            <a:pPr lvl="1"/>
            <a:r>
              <a:rPr lang="zh-CN" altLang="en-US" dirty="0"/>
              <a:t>使用</a:t>
            </a:r>
            <a:r>
              <a:rPr lang="en-US" altLang="zh-CN" dirty="0" smtClean="0"/>
              <a:t>drawBitmapMesh</a:t>
            </a:r>
            <a:r>
              <a:rPr lang="zh-CN" altLang="en-US" dirty="0"/>
              <a:t>扭曲图像</a:t>
            </a:r>
            <a:endParaRPr lang="en-US" altLang="zh-CN" dirty="0"/>
          </a:p>
          <a:p>
            <a:pPr lvl="1"/>
            <a:r>
              <a:rPr lang="zh-CN" altLang="en-US" dirty="0"/>
              <a:t>使用</a:t>
            </a:r>
            <a:r>
              <a:rPr lang="en-US" altLang="zh-CN" dirty="0" err="1"/>
              <a:t>shader</a:t>
            </a:r>
            <a:r>
              <a:rPr lang="zh-CN" altLang="en-US" dirty="0"/>
              <a:t>填充图形</a:t>
            </a:r>
            <a:endParaRPr lang="en-US" altLang="zh-CN" dirty="0"/>
          </a:p>
        </p:txBody>
      </p:sp>
    </p:spTree>
    <p:extLst>
      <p:ext uri="{BB962C8B-B14F-4D97-AF65-F5344CB8AC3E}">
        <p14:creationId xmlns:p14="http://schemas.microsoft.com/office/powerpoint/2010/main" val="1352756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zh-CN" altLang="en-US" dirty="0"/>
              <a:t>使用</a:t>
            </a:r>
            <a:r>
              <a:rPr lang="en-US" altLang="zh-CN" dirty="0" err="1"/>
              <a:t>drawbitmapmesh</a:t>
            </a:r>
            <a:r>
              <a:rPr lang="zh-CN" altLang="en-US" dirty="0"/>
              <a:t>扭曲图像</a:t>
            </a:r>
          </a:p>
        </p:txBody>
      </p:sp>
      <p:sp>
        <p:nvSpPr>
          <p:cNvPr id="4" name="内容占位符 3"/>
          <p:cNvSpPr>
            <a:spLocks noGrp="1"/>
          </p:cNvSpPr>
          <p:nvPr>
            <p:ph idx="1"/>
          </p:nvPr>
        </p:nvSpPr>
        <p:spPr/>
        <p:txBody>
          <a:bodyPr>
            <a:normAutofit/>
          </a:bodyPr>
          <a:lstStyle/>
          <a:p>
            <a:r>
              <a:rPr lang="en-US" altLang="zh-CN" dirty="0"/>
              <a:t>Canvas</a:t>
            </a:r>
            <a:r>
              <a:rPr lang="zh-CN" altLang="en-US" dirty="0"/>
              <a:t>提供了</a:t>
            </a:r>
            <a:r>
              <a:rPr lang="en-US" altLang="zh-CN" dirty="0" err="1"/>
              <a:t>drawBitmapMesh</a:t>
            </a:r>
            <a:r>
              <a:rPr lang="zh-CN" altLang="en-US" dirty="0"/>
              <a:t>（</a:t>
            </a:r>
            <a:r>
              <a:rPr lang="en-US" altLang="zh-CN" dirty="0"/>
              <a:t>Bitmap,..</a:t>
            </a:r>
            <a:r>
              <a:rPr lang="zh-CN" altLang="en-US" dirty="0"/>
              <a:t>）方法实现图片的扭曲，例如：水波荡漾，风吹红旗的扭曲效果。</a:t>
            </a:r>
            <a:endParaRPr lang="en-US" altLang="zh-CN"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616" y="3284985"/>
            <a:ext cx="274320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032" y="3284984"/>
            <a:ext cx="2880320" cy="216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10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zh-CN" altLang="en-US" dirty="0"/>
              <a:t>使用</a:t>
            </a:r>
            <a:r>
              <a:rPr lang="en-US" altLang="zh-CN" dirty="0" err="1"/>
              <a:t>drawbitmapmesh</a:t>
            </a:r>
            <a:r>
              <a:rPr lang="zh-CN" altLang="en-US" dirty="0"/>
              <a:t>扭曲图像</a:t>
            </a:r>
          </a:p>
        </p:txBody>
      </p:sp>
      <p:sp>
        <p:nvSpPr>
          <p:cNvPr id="4" name="内容占位符 3"/>
          <p:cNvSpPr>
            <a:spLocks noGrp="1"/>
          </p:cNvSpPr>
          <p:nvPr>
            <p:ph idx="1"/>
          </p:nvPr>
        </p:nvSpPr>
        <p:spPr/>
        <p:txBody>
          <a:bodyPr>
            <a:normAutofit fontScale="62500" lnSpcReduction="20000"/>
          </a:bodyPr>
          <a:lstStyle/>
          <a:p>
            <a:r>
              <a:rPr lang="en-US" altLang="zh-CN" dirty="0"/>
              <a:t>drawBitmapMesh(Bitmap bitmap, int meshWidth, int meshHeight, float[] verts, int vertOffset, int[] colors,int colorffset,Paint paint</a:t>
            </a:r>
            <a:r>
              <a:rPr lang="en-US" altLang="zh-CN" dirty="0" smtClean="0"/>
              <a:t>)</a:t>
            </a:r>
          </a:p>
          <a:p>
            <a:pPr lvl="1"/>
            <a:r>
              <a:rPr lang="en-US" altLang="zh-CN" dirty="0"/>
              <a:t>bitmap </a:t>
            </a:r>
            <a:r>
              <a:rPr lang="en-US" altLang="zh-CN" dirty="0" smtClean="0"/>
              <a:t> </a:t>
            </a:r>
            <a:r>
              <a:rPr lang="zh-CN" altLang="en-US" dirty="0" smtClean="0"/>
              <a:t>需要</a:t>
            </a:r>
            <a:r>
              <a:rPr lang="zh-CN" altLang="en-US" dirty="0"/>
              <a:t>转换的位图</a:t>
            </a:r>
          </a:p>
          <a:p>
            <a:pPr lvl="1"/>
            <a:r>
              <a:rPr lang="en-US" altLang="zh-CN" dirty="0"/>
              <a:t>meshWidth </a:t>
            </a:r>
            <a:r>
              <a:rPr lang="en-US" altLang="zh-CN" dirty="0" smtClean="0"/>
              <a:t>  </a:t>
            </a:r>
            <a:r>
              <a:rPr lang="zh-CN" altLang="en-US" dirty="0"/>
              <a:t>横向的格数，需大于 </a:t>
            </a:r>
            <a:r>
              <a:rPr lang="en-US" altLang="zh-CN" dirty="0"/>
              <a:t>0</a:t>
            </a:r>
          </a:p>
          <a:p>
            <a:pPr lvl="1"/>
            <a:r>
              <a:rPr lang="en-US" altLang="zh-CN" dirty="0"/>
              <a:t>meshHeight </a:t>
            </a:r>
            <a:r>
              <a:rPr lang="en-US" altLang="zh-CN" dirty="0" smtClean="0"/>
              <a:t>  </a:t>
            </a:r>
            <a:r>
              <a:rPr lang="zh-CN" altLang="en-US" dirty="0"/>
              <a:t>纵向的格数，需大于 </a:t>
            </a:r>
            <a:r>
              <a:rPr lang="en-US" altLang="zh-CN" dirty="0"/>
              <a:t>0</a:t>
            </a:r>
          </a:p>
          <a:p>
            <a:pPr lvl="1"/>
            <a:r>
              <a:rPr lang="en-US" altLang="zh-CN" dirty="0"/>
              <a:t>verts </a:t>
            </a:r>
            <a:r>
              <a:rPr lang="en-US" altLang="zh-CN" dirty="0" smtClean="0"/>
              <a:t>  </a:t>
            </a:r>
            <a:r>
              <a:rPr lang="zh-CN" altLang="en-US" dirty="0"/>
              <a:t>网格顶点坐标数组，记录扭曲后图片各顶点的坐标，数组大小为 </a:t>
            </a:r>
            <a:r>
              <a:rPr lang="en-US" altLang="zh-CN" dirty="0"/>
              <a:t>(meshWidth+1) * (meshHeight+1) * 2 + vertOffset</a:t>
            </a:r>
          </a:p>
          <a:p>
            <a:pPr lvl="1"/>
            <a:r>
              <a:rPr lang="en-US" altLang="zh-CN" dirty="0"/>
              <a:t>vertOffset </a:t>
            </a:r>
            <a:r>
              <a:rPr lang="en-US" altLang="zh-CN" dirty="0" smtClean="0"/>
              <a:t>  </a:t>
            </a:r>
            <a:r>
              <a:rPr lang="zh-CN" altLang="en-US" dirty="0"/>
              <a:t>从第几个顶点开始对位图进行扭曲，通常传 </a:t>
            </a:r>
            <a:r>
              <a:rPr lang="en-US" altLang="zh-CN" dirty="0"/>
              <a:t>0</a:t>
            </a:r>
          </a:p>
          <a:p>
            <a:pPr lvl="1"/>
            <a:r>
              <a:rPr lang="en-US" altLang="zh-CN" dirty="0"/>
              <a:t>colors </a:t>
            </a:r>
            <a:r>
              <a:rPr lang="en-US" altLang="zh-CN" dirty="0" smtClean="0"/>
              <a:t>  </a:t>
            </a:r>
            <a:r>
              <a:rPr lang="zh-CN" altLang="en-US" dirty="0"/>
              <a:t>设置网格顶点的颜色，该颜色会和位图对应像素的颜色叠加，数组大小为 </a:t>
            </a:r>
            <a:r>
              <a:rPr lang="en-US" altLang="zh-CN" dirty="0"/>
              <a:t>(meshWidth+1) * (meshHeight+1) + colorOffset</a:t>
            </a:r>
            <a:r>
              <a:rPr lang="zh-CN" altLang="en-US" dirty="0"/>
              <a:t>，可以传 </a:t>
            </a:r>
            <a:r>
              <a:rPr lang="en-US" altLang="zh-CN" dirty="0"/>
              <a:t>null</a:t>
            </a:r>
          </a:p>
          <a:p>
            <a:pPr lvl="1"/>
            <a:r>
              <a:rPr lang="en-US" altLang="zh-CN" dirty="0"/>
              <a:t>colorOffset </a:t>
            </a:r>
            <a:r>
              <a:rPr lang="en-US" altLang="zh-CN" dirty="0" smtClean="0"/>
              <a:t>  </a:t>
            </a:r>
            <a:r>
              <a:rPr lang="zh-CN" altLang="en-US" dirty="0"/>
              <a:t>从第几个顶点开始转换颜色，通常传 </a:t>
            </a:r>
            <a:r>
              <a:rPr lang="en-US" altLang="zh-CN" dirty="0"/>
              <a:t>0</a:t>
            </a:r>
          </a:p>
          <a:p>
            <a:pPr lvl="1"/>
            <a:r>
              <a:rPr lang="en-US" altLang="zh-CN" dirty="0"/>
              <a:t>paint </a:t>
            </a:r>
            <a:r>
              <a:rPr lang="en-US" altLang="zh-CN" dirty="0" smtClean="0"/>
              <a:t> </a:t>
            </a:r>
            <a:r>
              <a:rPr lang="zh-CN" altLang="en-US" dirty="0" smtClean="0"/>
              <a:t>「</a:t>
            </a:r>
            <a:r>
              <a:rPr lang="zh-CN" altLang="en-US" dirty="0"/>
              <a:t>画笔」，可以传 </a:t>
            </a:r>
            <a:r>
              <a:rPr lang="en-US" altLang="zh-CN" dirty="0"/>
              <a:t>null</a:t>
            </a:r>
          </a:p>
        </p:txBody>
      </p:sp>
    </p:spTree>
    <p:extLst>
      <p:ext uri="{BB962C8B-B14F-4D97-AF65-F5344CB8AC3E}">
        <p14:creationId xmlns:p14="http://schemas.microsoft.com/office/powerpoint/2010/main" val="306953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zh-CN" altLang="en-US" dirty="0"/>
              <a:t>使用</a:t>
            </a:r>
            <a:r>
              <a:rPr lang="en-US" altLang="zh-CN" dirty="0" err="1"/>
              <a:t>shader</a:t>
            </a:r>
            <a:r>
              <a:rPr lang="zh-CN" altLang="en-US" dirty="0"/>
              <a:t>填充图形</a:t>
            </a:r>
          </a:p>
        </p:txBody>
      </p:sp>
      <p:sp>
        <p:nvSpPr>
          <p:cNvPr id="4" name="内容占位符 3"/>
          <p:cNvSpPr>
            <a:spLocks noGrp="1"/>
          </p:cNvSpPr>
          <p:nvPr>
            <p:ph idx="1"/>
          </p:nvPr>
        </p:nvSpPr>
        <p:spPr/>
        <p:txBody>
          <a:bodyPr>
            <a:normAutofit fontScale="77500" lnSpcReduction="20000"/>
          </a:bodyPr>
          <a:lstStyle/>
          <a:p>
            <a:r>
              <a:rPr lang="zh-CN" altLang="en-US" dirty="0"/>
              <a:t>在通过</a:t>
            </a:r>
            <a:r>
              <a:rPr lang="en-US" altLang="zh-CN" dirty="0"/>
              <a:t>Paint</a:t>
            </a:r>
            <a:r>
              <a:rPr lang="zh-CN" altLang="en-US" dirty="0"/>
              <a:t>类画图的过程中可以通过</a:t>
            </a:r>
            <a:r>
              <a:rPr lang="en-US" altLang="zh-CN" dirty="0" err="1"/>
              <a:t>setShader</a:t>
            </a:r>
            <a:r>
              <a:rPr lang="zh-CN" altLang="en-US" dirty="0"/>
              <a:t>给画笔设置相应的渲染效果，当然在绘制</a:t>
            </a:r>
            <a:r>
              <a:rPr lang="en-US" altLang="zh-CN" dirty="0"/>
              <a:t>Path</a:t>
            </a:r>
            <a:r>
              <a:rPr lang="zh-CN" altLang="en-US" dirty="0"/>
              <a:t>时，也可以通过</a:t>
            </a:r>
            <a:r>
              <a:rPr lang="en-US" altLang="zh-CN" dirty="0" err="1"/>
              <a:t>Shader</a:t>
            </a:r>
            <a:r>
              <a:rPr lang="zh-CN" altLang="en-US" dirty="0"/>
              <a:t>对象来填充绘制的图形。</a:t>
            </a:r>
            <a:endParaRPr lang="en-US" altLang="zh-CN" dirty="0"/>
          </a:p>
          <a:p>
            <a:r>
              <a:rPr lang="en-US" altLang="zh-CN" dirty="0" err="1"/>
              <a:t>Shader</a:t>
            </a:r>
            <a:r>
              <a:rPr lang="zh-CN" altLang="en-US" dirty="0"/>
              <a:t>是一个抽象类，常见的实现类：</a:t>
            </a:r>
            <a:endParaRPr lang="en-US" altLang="zh-CN" dirty="0"/>
          </a:p>
          <a:p>
            <a:pPr lvl="1"/>
            <a:r>
              <a:rPr lang="en-US" altLang="zh-CN" dirty="0" err="1"/>
              <a:t>BitmapShader</a:t>
            </a:r>
            <a:r>
              <a:rPr lang="en-US" altLang="zh-CN" dirty="0"/>
              <a:t> : </a:t>
            </a:r>
            <a:r>
              <a:rPr lang="zh-CN" altLang="en-US" dirty="0"/>
              <a:t>图像渲染</a:t>
            </a:r>
          </a:p>
          <a:p>
            <a:pPr lvl="1"/>
            <a:r>
              <a:rPr lang="en-US" altLang="zh-CN" dirty="0" err="1"/>
              <a:t>LinearGradient</a:t>
            </a:r>
            <a:r>
              <a:rPr lang="en-US" altLang="zh-CN" dirty="0"/>
              <a:t> : </a:t>
            </a:r>
            <a:r>
              <a:rPr lang="zh-CN" altLang="en-US" dirty="0"/>
              <a:t>线性渐变</a:t>
            </a:r>
          </a:p>
          <a:p>
            <a:pPr lvl="1"/>
            <a:r>
              <a:rPr lang="en-US" altLang="zh-CN" dirty="0" err="1"/>
              <a:t>RadialGradient</a:t>
            </a:r>
            <a:r>
              <a:rPr lang="en-US" altLang="zh-CN" dirty="0"/>
              <a:t> : </a:t>
            </a:r>
            <a:r>
              <a:rPr lang="zh-CN" altLang="en-US" dirty="0"/>
              <a:t>环形渐变</a:t>
            </a:r>
          </a:p>
          <a:p>
            <a:pPr lvl="1"/>
            <a:r>
              <a:rPr lang="en-US" altLang="zh-CN" dirty="0" err="1"/>
              <a:t>SweepGradient</a:t>
            </a:r>
            <a:r>
              <a:rPr lang="en-US" altLang="zh-CN" dirty="0"/>
              <a:t> : </a:t>
            </a:r>
            <a:r>
              <a:rPr lang="zh-CN" altLang="en-US" dirty="0"/>
              <a:t>扫描渐变</a:t>
            </a:r>
            <a:r>
              <a:rPr lang="en-US" altLang="zh-CN" dirty="0"/>
              <a:t>---</a:t>
            </a:r>
            <a:r>
              <a:rPr lang="zh-CN" altLang="en-US" dirty="0"/>
              <a:t>围绕一个中心点扫描渐变就像电影里那种雷达扫描</a:t>
            </a:r>
          </a:p>
          <a:p>
            <a:pPr lvl="1"/>
            <a:r>
              <a:rPr lang="en-US" altLang="zh-CN" dirty="0" err="1"/>
              <a:t>ComposeShader</a:t>
            </a:r>
            <a:r>
              <a:rPr lang="en-US" altLang="zh-CN" dirty="0"/>
              <a:t> : </a:t>
            </a:r>
            <a:r>
              <a:rPr lang="zh-CN" altLang="en-US" dirty="0"/>
              <a:t>组合渲染</a:t>
            </a:r>
          </a:p>
          <a:p>
            <a:pPr lvl="1"/>
            <a:endParaRPr lang="en-US" altLang="zh-CN" dirty="0"/>
          </a:p>
        </p:txBody>
      </p:sp>
    </p:spTree>
    <p:extLst>
      <p:ext uri="{BB962C8B-B14F-4D97-AF65-F5344CB8AC3E}">
        <p14:creationId xmlns:p14="http://schemas.microsoft.com/office/powerpoint/2010/main" val="228275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zh-CN" altLang="en-US" dirty="0"/>
              <a:t>使用</a:t>
            </a:r>
            <a:r>
              <a:rPr lang="en-US" altLang="zh-CN" dirty="0" err="1"/>
              <a:t>shader</a:t>
            </a:r>
            <a:r>
              <a:rPr lang="zh-CN" altLang="en-US" dirty="0"/>
              <a:t>填充图形</a:t>
            </a:r>
          </a:p>
        </p:txBody>
      </p:sp>
      <p:sp>
        <p:nvSpPr>
          <p:cNvPr id="4" name="内容占位符 3"/>
          <p:cNvSpPr>
            <a:spLocks noGrp="1"/>
          </p:cNvSpPr>
          <p:nvPr>
            <p:ph idx="1"/>
          </p:nvPr>
        </p:nvSpPr>
        <p:spPr/>
        <p:txBody>
          <a:bodyPr>
            <a:normAutofit/>
          </a:bodyPr>
          <a:lstStyle/>
          <a:p>
            <a:r>
              <a:rPr lang="zh-CN" altLang="en-US" sz="2800" dirty="0" smtClean="0"/>
              <a:t>渲染模式</a:t>
            </a:r>
            <a:endParaRPr lang="en-US" altLang="zh-CN" sz="2800" dirty="0" smtClean="0"/>
          </a:p>
          <a:p>
            <a:pPr lvl="1"/>
            <a:r>
              <a:rPr lang="en-US" altLang="zh-CN" sz="2400" dirty="0"/>
              <a:t>Shader.TileMode</a:t>
            </a:r>
            <a:r>
              <a:rPr lang="zh-CN" altLang="en-US" sz="2400" dirty="0"/>
              <a:t>是指平铺</a:t>
            </a:r>
            <a:r>
              <a:rPr lang="zh-CN" altLang="en-US" sz="2400" dirty="0" smtClean="0"/>
              <a:t>模式</a:t>
            </a:r>
            <a:endParaRPr lang="en-US" altLang="zh-CN" sz="2400" dirty="0" smtClean="0"/>
          </a:p>
          <a:p>
            <a:pPr lvl="1"/>
            <a:r>
              <a:rPr lang="en-US" altLang="zh-CN" sz="2400" dirty="0" smtClean="0"/>
              <a:t>Shader.TileMode.CLAMP</a:t>
            </a:r>
            <a:r>
              <a:rPr lang="zh-CN" altLang="en-US" sz="2400" dirty="0" smtClean="0"/>
              <a:t>：边缘</a:t>
            </a:r>
            <a:r>
              <a:rPr lang="zh-CN" altLang="en-US" sz="2400" dirty="0"/>
              <a:t>拉伸模式，它会拉伸边缘的一个像素来填充其他</a:t>
            </a:r>
            <a:r>
              <a:rPr lang="zh-CN" altLang="en-US" sz="2400" dirty="0" smtClean="0"/>
              <a:t>区域</a:t>
            </a:r>
            <a:endParaRPr lang="en-US" altLang="zh-CN" sz="2400" dirty="0" smtClean="0"/>
          </a:p>
          <a:p>
            <a:pPr lvl="1"/>
            <a:r>
              <a:rPr lang="en-US" altLang="zh-CN" sz="2400" dirty="0" smtClean="0"/>
              <a:t>Shader.TileMode.MIRROR</a:t>
            </a:r>
            <a:r>
              <a:rPr lang="zh-CN" altLang="en-US" sz="2400" dirty="0" smtClean="0"/>
              <a:t>：</a:t>
            </a:r>
            <a:r>
              <a:rPr lang="zh-CN" altLang="en-US" sz="2400" dirty="0"/>
              <a:t> 镜像模式，通过镜像变化来填充其他区域。需要注意的是，镜像模式先进行</a:t>
            </a:r>
            <a:r>
              <a:rPr lang="en-US" altLang="zh-CN" sz="2400" dirty="0"/>
              <a:t>y</a:t>
            </a:r>
            <a:r>
              <a:rPr lang="zh-CN" altLang="en-US" sz="2400" dirty="0"/>
              <a:t>轴方向的镜像操作，然后在进行</a:t>
            </a:r>
            <a:r>
              <a:rPr lang="en-US" altLang="zh-CN" sz="2400" dirty="0"/>
              <a:t>x</a:t>
            </a:r>
            <a:r>
              <a:rPr lang="zh-CN" altLang="en-US" sz="2400" dirty="0"/>
              <a:t>轴方向上的镜像</a:t>
            </a:r>
            <a:r>
              <a:rPr lang="zh-CN" altLang="en-US" sz="2400" dirty="0" smtClean="0"/>
              <a:t>操作</a:t>
            </a:r>
            <a:endParaRPr lang="en-US" altLang="zh-CN" sz="2400" dirty="0" smtClean="0"/>
          </a:p>
          <a:p>
            <a:pPr lvl="1"/>
            <a:r>
              <a:rPr lang="en-US" altLang="zh-CN" sz="2400" dirty="0" smtClean="0"/>
              <a:t>Shader.TileMode.REPEAT</a:t>
            </a:r>
            <a:r>
              <a:rPr lang="zh-CN" altLang="en-US" sz="2400" dirty="0"/>
              <a:t>：重复模式，通过复制来填充其他</a:t>
            </a:r>
            <a:r>
              <a:rPr lang="zh-CN" altLang="en-US" sz="2400" dirty="0" smtClean="0"/>
              <a:t>区域</a:t>
            </a:r>
            <a:endParaRPr lang="en-US" altLang="zh-CN" dirty="0"/>
          </a:p>
        </p:txBody>
      </p:sp>
    </p:spTree>
    <p:extLst>
      <p:ext uri="{BB962C8B-B14F-4D97-AF65-F5344CB8AC3E}">
        <p14:creationId xmlns:p14="http://schemas.microsoft.com/office/powerpoint/2010/main" val="249432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zh-CN" altLang="en-US" dirty="0"/>
              <a:t>使用</a:t>
            </a:r>
            <a:r>
              <a:rPr lang="en-US" altLang="zh-CN" dirty="0" err="1"/>
              <a:t>shader</a:t>
            </a:r>
            <a:r>
              <a:rPr lang="zh-CN" altLang="en-US" dirty="0"/>
              <a:t>填充图形</a:t>
            </a:r>
          </a:p>
        </p:txBody>
      </p:sp>
      <p:sp>
        <p:nvSpPr>
          <p:cNvPr id="4" name="内容占位符 3"/>
          <p:cNvSpPr>
            <a:spLocks noGrp="1"/>
          </p:cNvSpPr>
          <p:nvPr>
            <p:ph idx="1"/>
          </p:nvPr>
        </p:nvSpPr>
        <p:spPr/>
        <p:txBody>
          <a:bodyPr>
            <a:normAutofit/>
          </a:bodyPr>
          <a:lstStyle/>
          <a:p>
            <a:endParaRPr lang="en-US" altLang="zh-CN" sz="2800" dirty="0" smtClean="0"/>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r="29676" b="31636"/>
          <a:stretch/>
        </p:blipFill>
        <p:spPr>
          <a:xfrm>
            <a:off x="594167" y="2204864"/>
            <a:ext cx="2592288" cy="3216771"/>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712" y="2228347"/>
            <a:ext cx="3255657" cy="3193288"/>
          </a:xfrm>
          <a:prstGeom prst="rect">
            <a:avLst/>
          </a:prstGeom>
        </p:spPr>
      </p:pic>
      <p:pic>
        <p:nvPicPr>
          <p:cNvPr id="6" name="图片 5"/>
          <p:cNvPicPr>
            <a:picLocks noChangeAspect="1"/>
          </p:cNvPicPr>
          <p:nvPr/>
        </p:nvPicPr>
        <p:blipFill>
          <a:blip r:embed="rId5"/>
          <a:stretch>
            <a:fillRect/>
          </a:stretch>
        </p:blipFill>
        <p:spPr>
          <a:xfrm>
            <a:off x="7056225" y="2236360"/>
            <a:ext cx="3401594" cy="1552680"/>
          </a:xfrm>
          <a:prstGeom prst="rect">
            <a:avLst/>
          </a:prstGeom>
        </p:spPr>
      </p:pic>
      <p:pic>
        <p:nvPicPr>
          <p:cNvPr id="7" name="图片 6"/>
          <p:cNvPicPr>
            <a:picLocks noChangeAspect="1"/>
          </p:cNvPicPr>
          <p:nvPr/>
        </p:nvPicPr>
        <p:blipFill>
          <a:blip r:embed="rId6"/>
          <a:stretch>
            <a:fillRect/>
          </a:stretch>
        </p:blipFill>
        <p:spPr>
          <a:xfrm>
            <a:off x="7056225" y="3922233"/>
            <a:ext cx="1481005" cy="1499402"/>
          </a:xfrm>
          <a:prstGeom prst="rect">
            <a:avLst/>
          </a:prstGeom>
        </p:spPr>
      </p:pic>
      <p:pic>
        <p:nvPicPr>
          <p:cNvPr id="8" name="图片 7"/>
          <p:cNvPicPr>
            <a:picLocks noChangeAspect="1"/>
          </p:cNvPicPr>
          <p:nvPr/>
        </p:nvPicPr>
        <p:blipFill>
          <a:blip r:embed="rId7"/>
          <a:stretch>
            <a:fillRect/>
          </a:stretch>
        </p:blipFill>
        <p:spPr>
          <a:xfrm>
            <a:off x="8727455" y="3944381"/>
            <a:ext cx="1502724" cy="1477254"/>
          </a:xfrm>
          <a:prstGeom prst="rect">
            <a:avLst/>
          </a:prstGeom>
        </p:spPr>
      </p:pic>
    </p:spTree>
    <p:extLst>
      <p:ext uri="{BB962C8B-B14F-4D97-AF65-F5344CB8AC3E}">
        <p14:creationId xmlns:p14="http://schemas.microsoft.com/office/powerpoint/2010/main" val="1687739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zh-CN" altLang="en-US" dirty="0"/>
              <a:t>使用</a:t>
            </a:r>
            <a:r>
              <a:rPr lang="en-US" altLang="zh-CN" dirty="0" err="1"/>
              <a:t>shader</a:t>
            </a:r>
            <a:r>
              <a:rPr lang="zh-CN" altLang="en-US" dirty="0"/>
              <a:t>填充图形</a:t>
            </a:r>
          </a:p>
        </p:txBody>
      </p:sp>
      <p:sp>
        <p:nvSpPr>
          <p:cNvPr id="2" name="内容占位符 1"/>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968" y="1556792"/>
            <a:ext cx="3569920" cy="5175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899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3431704" y="4005064"/>
            <a:ext cx="4211969" cy="492443"/>
            <a:chOff x="1752053" y="3948747"/>
            <a:chExt cx="4211969" cy="492443"/>
          </a:xfrm>
        </p:grpSpPr>
        <p:sp>
          <p:nvSpPr>
            <p:cNvPr id="63" name="TextBox 31"/>
            <p:cNvSpPr>
              <a:spLocks noChangeArrowheads="1"/>
            </p:cNvSpPr>
            <p:nvPr/>
          </p:nvSpPr>
          <p:spPr bwMode="auto">
            <a:xfrm>
              <a:off x="2364022" y="3948747"/>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rPr>
                <a:t>Android</a:t>
              </a:r>
              <a:r>
                <a:rPr lang="zh-CN" altLang="en-US" sz="2600" b="1" dirty="0">
                  <a:solidFill>
                    <a:schemeClr val="tx1">
                      <a:lumMod val="65000"/>
                      <a:lumOff val="35000"/>
                    </a:schemeClr>
                  </a:solidFill>
                  <a:latin typeface="幼圆" panose="02010509060101010101" pitchFamily="49" charset="-122"/>
                  <a:ea typeface="幼圆" panose="02010509060101010101" pitchFamily="49" charset="-122"/>
                </a:rPr>
                <a:t>中的图形特效</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64" name="椭圆 24"/>
            <p:cNvSpPr>
              <a:spLocks noChangeArrowheads="1"/>
            </p:cNvSpPr>
            <p:nvPr/>
          </p:nvSpPr>
          <p:spPr bwMode="auto">
            <a:xfrm>
              <a:off x="1752053" y="4038600"/>
              <a:ext cx="312737" cy="312738"/>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zh-CN" u="sng">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65" name="组合 64"/>
          <p:cNvGrpSpPr/>
          <p:nvPr/>
        </p:nvGrpSpPr>
        <p:grpSpPr>
          <a:xfrm>
            <a:off x="3431704" y="1918709"/>
            <a:ext cx="4752528" cy="492443"/>
            <a:chOff x="1752053" y="691832"/>
            <a:chExt cx="4752528" cy="492443"/>
          </a:xfrm>
        </p:grpSpPr>
        <p:sp>
          <p:nvSpPr>
            <p:cNvPr id="66" name="TextBox 27"/>
            <p:cNvSpPr>
              <a:spLocks noChangeArrowheads="1"/>
            </p:cNvSpPr>
            <p:nvPr/>
          </p:nvSpPr>
          <p:spPr bwMode="auto">
            <a:xfrm>
              <a:off x="2353713" y="691832"/>
              <a:ext cx="41508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rPr>
                <a:t>Android</a:t>
              </a:r>
              <a:r>
                <a:rPr lang="zh-CN" altLang="en-US" sz="2600" b="1" dirty="0">
                  <a:solidFill>
                    <a:schemeClr val="tx1">
                      <a:lumMod val="65000"/>
                      <a:lumOff val="35000"/>
                    </a:schemeClr>
                  </a:solidFill>
                  <a:latin typeface="幼圆" panose="02010509060101010101" pitchFamily="49" charset="-122"/>
                  <a:ea typeface="幼圆" panose="02010509060101010101" pitchFamily="49" charset="-122"/>
                </a:rPr>
                <a:t>中简单的图片使用</a:t>
              </a:r>
              <a:endParaRPr lang="en-US" altLang="zh-CN" sz="2600" b="1"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67" name="椭圆 19"/>
            <p:cNvSpPr>
              <a:spLocks noChangeArrowheads="1"/>
            </p:cNvSpPr>
            <p:nvPr/>
          </p:nvSpPr>
          <p:spPr bwMode="auto">
            <a:xfrm>
              <a:off x="1752053" y="842963"/>
              <a:ext cx="312737" cy="312737"/>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68" name="组合 67"/>
          <p:cNvGrpSpPr/>
          <p:nvPr/>
        </p:nvGrpSpPr>
        <p:grpSpPr>
          <a:xfrm>
            <a:off x="3791734" y="2936573"/>
            <a:ext cx="4230923" cy="492443"/>
            <a:chOff x="2112083" y="1493678"/>
            <a:chExt cx="4230923" cy="492443"/>
          </a:xfrm>
        </p:grpSpPr>
        <p:sp>
          <p:nvSpPr>
            <p:cNvPr id="69" name="TextBox 28"/>
            <p:cNvSpPr>
              <a:spLocks noChangeArrowheads="1"/>
            </p:cNvSpPr>
            <p:nvPr/>
          </p:nvSpPr>
          <p:spPr bwMode="auto">
            <a:xfrm>
              <a:off x="2743006" y="1493678"/>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600" b="1" dirty="0" smtClean="0">
                  <a:solidFill>
                    <a:schemeClr val="tx1">
                      <a:lumMod val="65000"/>
                      <a:lumOff val="35000"/>
                    </a:schemeClr>
                  </a:solidFill>
                  <a:latin typeface="幼圆" panose="02010509060101010101" pitchFamily="49" charset="-122"/>
                  <a:ea typeface="幼圆" panose="02010509060101010101" pitchFamily="49" charset="-122"/>
                </a:rPr>
                <a:t>Android</a:t>
              </a:r>
              <a:r>
                <a:rPr lang="zh-CN" altLang="en-US" sz="2600" b="1" dirty="0">
                  <a:solidFill>
                    <a:schemeClr val="tx1">
                      <a:lumMod val="65000"/>
                      <a:lumOff val="35000"/>
                    </a:schemeClr>
                  </a:solidFill>
                  <a:latin typeface="幼圆" panose="02010509060101010101" pitchFamily="49" charset="-122"/>
                  <a:ea typeface="幼圆" panose="02010509060101010101" pitchFamily="49" charset="-122"/>
                </a:rPr>
                <a:t>中的绘图</a:t>
              </a:r>
              <a:endParaRPr lang="zh-CN" altLang="en-US" sz="2600" b="1" dirty="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70" name="椭圆 20"/>
            <p:cNvSpPr>
              <a:spLocks noChangeArrowheads="1"/>
            </p:cNvSpPr>
            <p:nvPr/>
          </p:nvSpPr>
          <p:spPr bwMode="auto">
            <a:xfrm>
              <a:off x="2112083" y="1641475"/>
              <a:ext cx="312737" cy="314325"/>
            </a:xfrm>
            <a:prstGeom prst="ellipse">
              <a:avLst/>
            </a:prstGeom>
            <a:solidFill>
              <a:srgbClr val="BF638A"/>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21" name="组合 14"/>
          <p:cNvGrpSpPr>
            <a:grpSpLocks/>
          </p:cNvGrpSpPr>
          <p:nvPr/>
        </p:nvGrpSpPr>
        <p:grpSpPr bwMode="auto">
          <a:xfrm rot="2108365" flipV="1">
            <a:off x="2296317" y="5104180"/>
            <a:ext cx="888537" cy="839946"/>
            <a:chOff x="0" y="0"/>
            <a:chExt cx="1630597" cy="2119745"/>
          </a:xfrm>
        </p:grpSpPr>
        <p:sp>
          <p:nvSpPr>
            <p:cNvPr id="22"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4"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26" name="组合 14"/>
          <p:cNvGrpSpPr>
            <a:grpSpLocks/>
          </p:cNvGrpSpPr>
          <p:nvPr/>
        </p:nvGrpSpPr>
        <p:grpSpPr bwMode="auto">
          <a:xfrm rot="8399407" flipV="1">
            <a:off x="2301607" y="736038"/>
            <a:ext cx="888678" cy="840079"/>
            <a:chOff x="0" y="0"/>
            <a:chExt cx="1630597" cy="2119745"/>
          </a:xfrm>
        </p:grpSpPr>
        <p:sp>
          <p:nvSpPr>
            <p:cNvPr id="27"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25647471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56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dirty="0"/>
              <a:t>Android</a:t>
            </a:r>
            <a:r>
              <a:rPr lang="zh-CN" altLang="en-US" dirty="0"/>
              <a:t>中简单的图片使用</a:t>
            </a:r>
          </a:p>
        </p:txBody>
      </p:sp>
      <p:sp>
        <p:nvSpPr>
          <p:cNvPr id="4" name="内容占位符 3"/>
          <p:cNvSpPr>
            <a:spLocks noGrp="1"/>
          </p:cNvSpPr>
          <p:nvPr>
            <p:ph idx="1"/>
          </p:nvPr>
        </p:nvSpPr>
        <p:spPr/>
        <p:txBody>
          <a:bodyPr/>
          <a:lstStyle/>
          <a:p>
            <a:pPr>
              <a:lnSpc>
                <a:spcPct val="100000"/>
              </a:lnSpc>
            </a:pPr>
            <a:r>
              <a:rPr lang="en-US" altLang="zh-CN" dirty="0"/>
              <a:t>Android</a:t>
            </a:r>
            <a:r>
              <a:rPr lang="zh-CN" altLang="en-US" dirty="0"/>
              <a:t>中的图片基本分为两种：</a:t>
            </a:r>
            <a:endParaRPr lang="en-US" altLang="zh-CN" dirty="0"/>
          </a:p>
          <a:p>
            <a:pPr lvl="1"/>
            <a:r>
              <a:rPr lang="zh-CN" altLang="en-US" dirty="0"/>
              <a:t>应用程序中的系统图片：一般</a:t>
            </a:r>
            <a:r>
              <a:rPr lang="zh-CN" altLang="en-US" dirty="0" smtClean="0"/>
              <a:t>在</a:t>
            </a:r>
            <a:r>
              <a:rPr lang="en-US" altLang="zh-CN" dirty="0"/>
              <a:t>Mipmap</a:t>
            </a:r>
            <a:r>
              <a:rPr lang="zh-CN" altLang="en-US" dirty="0"/>
              <a:t>或</a:t>
            </a:r>
            <a:r>
              <a:rPr lang="en-US" altLang="zh-CN" dirty="0" smtClean="0"/>
              <a:t>Drawable</a:t>
            </a:r>
            <a:r>
              <a:rPr lang="zh-CN" altLang="en-US" dirty="0"/>
              <a:t>文件夹中</a:t>
            </a:r>
            <a:endParaRPr lang="en-US" altLang="zh-CN" dirty="0"/>
          </a:p>
          <a:p>
            <a:pPr lvl="1"/>
            <a:r>
              <a:rPr lang="zh-CN" altLang="en-US" dirty="0"/>
              <a:t>引入程序外部图片：一般在内存中，或者</a:t>
            </a:r>
            <a:r>
              <a:rPr lang="en-US" altLang="zh-CN" dirty="0" err="1"/>
              <a:t>SDCard</a:t>
            </a:r>
            <a:r>
              <a:rPr lang="zh-CN" altLang="en-US" dirty="0"/>
              <a:t>中</a:t>
            </a:r>
            <a:endParaRPr lang="en-US" altLang="zh-CN" dirty="0"/>
          </a:p>
          <a:p>
            <a:pPr>
              <a:lnSpc>
                <a:spcPct val="100000"/>
              </a:lnSpc>
            </a:pPr>
            <a:r>
              <a:rPr lang="zh-CN" altLang="en-US" dirty="0"/>
              <a:t>一般的图片的用途：</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3759233"/>
            <a:ext cx="1956048" cy="2946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6510" y="4017022"/>
            <a:ext cx="3395890" cy="2291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5"/>
          <a:stretch>
            <a:fillRect/>
          </a:stretch>
        </p:blipFill>
        <p:spPr>
          <a:xfrm>
            <a:off x="3575720" y="3759232"/>
            <a:ext cx="1630560" cy="2908709"/>
          </a:xfrm>
          <a:prstGeom prst="rect">
            <a:avLst/>
          </a:prstGeom>
        </p:spPr>
      </p:pic>
      <p:pic>
        <p:nvPicPr>
          <p:cNvPr id="5" name="图片 4"/>
          <p:cNvPicPr>
            <a:picLocks noChangeAspect="1"/>
          </p:cNvPicPr>
          <p:nvPr/>
        </p:nvPicPr>
        <p:blipFill rotWithShape="1">
          <a:blip r:embed="rId6"/>
          <a:srcRect t="9910" b="8709"/>
          <a:stretch/>
        </p:blipFill>
        <p:spPr>
          <a:xfrm>
            <a:off x="5844367" y="3759232"/>
            <a:ext cx="1691793" cy="2946298"/>
          </a:xfrm>
          <a:prstGeom prst="rect">
            <a:avLst/>
          </a:prstGeom>
        </p:spPr>
      </p:pic>
    </p:spTree>
    <p:extLst>
      <p:ext uri="{BB962C8B-B14F-4D97-AF65-F5344CB8AC3E}">
        <p14:creationId xmlns:p14="http://schemas.microsoft.com/office/powerpoint/2010/main" val="1337740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dirty="0"/>
              <a:t>Android</a:t>
            </a:r>
            <a:r>
              <a:rPr lang="zh-CN" altLang="en-US" dirty="0"/>
              <a:t>中</a:t>
            </a:r>
            <a:r>
              <a:rPr lang="en-US" altLang="zh-CN" dirty="0" err="1"/>
              <a:t>Drawable</a:t>
            </a:r>
            <a:r>
              <a:rPr lang="zh-CN" altLang="en-US" dirty="0"/>
              <a:t>图片使用</a:t>
            </a:r>
          </a:p>
        </p:txBody>
      </p:sp>
      <p:sp>
        <p:nvSpPr>
          <p:cNvPr id="4" name="内容占位符 3"/>
          <p:cNvSpPr>
            <a:spLocks noGrp="1"/>
          </p:cNvSpPr>
          <p:nvPr>
            <p:ph idx="1"/>
          </p:nvPr>
        </p:nvSpPr>
        <p:spPr/>
        <p:txBody>
          <a:bodyPr/>
          <a:lstStyle/>
          <a:p>
            <a:r>
              <a:rPr lang="zh-CN" altLang="en-US" dirty="0"/>
              <a:t>当我们为</a:t>
            </a:r>
            <a:r>
              <a:rPr lang="en-US" altLang="zh-CN" dirty="0"/>
              <a:t>Android</a:t>
            </a:r>
            <a:r>
              <a:rPr lang="zh-CN" altLang="en-US" dirty="0"/>
              <a:t>应用增加</a:t>
            </a:r>
            <a:r>
              <a:rPr lang="zh-CN" altLang="en-US" dirty="0" smtClean="0"/>
              <a:t>了图片对象</a:t>
            </a:r>
            <a:r>
              <a:rPr lang="zh-CN" altLang="en-US" dirty="0"/>
              <a:t>以后，我们会在</a:t>
            </a:r>
            <a:r>
              <a:rPr lang="en-US" altLang="zh-CN" dirty="0"/>
              <a:t>R</a:t>
            </a:r>
            <a:r>
              <a:rPr lang="zh-CN" altLang="en-US" dirty="0"/>
              <a:t>类中找到他对应的</a:t>
            </a:r>
            <a:r>
              <a:rPr lang="en-US" altLang="zh-CN" dirty="0"/>
              <a:t>ID</a:t>
            </a:r>
            <a:r>
              <a:rPr lang="zh-CN" altLang="en-US" dirty="0"/>
              <a:t>，通过如下两种方式可以访问</a:t>
            </a:r>
            <a:r>
              <a:rPr lang="zh-CN" altLang="en-US" dirty="0" smtClean="0"/>
              <a:t>：</a:t>
            </a:r>
            <a:endParaRPr lang="en-US" altLang="zh-CN" dirty="0"/>
          </a:p>
          <a:p>
            <a:pPr marL="809625" lvl="1" indent="-361950">
              <a:buFont typeface="微软雅黑" panose="020B0503020204020204" pitchFamily="34" charset="-122"/>
              <a:buChar char="–"/>
            </a:pPr>
            <a:r>
              <a:rPr lang="zh-CN" altLang="en-US" dirty="0"/>
              <a:t>在</a:t>
            </a:r>
            <a:r>
              <a:rPr lang="en-US" altLang="zh-CN" dirty="0"/>
              <a:t>XML</a:t>
            </a:r>
            <a:r>
              <a:rPr lang="zh-CN" altLang="en-US" dirty="0"/>
              <a:t>布局文件</a:t>
            </a:r>
            <a:r>
              <a:rPr lang="zh-CN" altLang="en-US" dirty="0" smtClean="0"/>
              <a:t>中</a:t>
            </a:r>
            <a:endParaRPr lang="en-US" altLang="zh-CN" dirty="0" smtClean="0"/>
          </a:p>
          <a:p>
            <a:pPr lvl="2"/>
            <a:r>
              <a:rPr lang="en-US" altLang="zh-CN" dirty="0" smtClean="0"/>
              <a:t>@mipmap/filename</a:t>
            </a:r>
          </a:p>
          <a:p>
            <a:pPr lvl="2"/>
            <a:r>
              <a:rPr lang="en-US" altLang="zh-CN" dirty="0" smtClean="0"/>
              <a:t>@drawable/filename</a:t>
            </a:r>
            <a:endParaRPr lang="en-US" altLang="zh-CN" dirty="0"/>
          </a:p>
          <a:p>
            <a:pPr marL="809625" lvl="1" indent="-361950">
              <a:buFont typeface="微软雅黑" panose="020B0503020204020204" pitchFamily="34" charset="-122"/>
              <a:buChar char="–"/>
            </a:pPr>
            <a:r>
              <a:rPr lang="zh-CN" altLang="en-US" dirty="0"/>
              <a:t>在</a:t>
            </a:r>
            <a:r>
              <a:rPr lang="en-US" altLang="zh-CN" dirty="0"/>
              <a:t>Java</a:t>
            </a:r>
            <a:r>
              <a:rPr lang="zh-CN" altLang="en-US" dirty="0"/>
              <a:t>代码中</a:t>
            </a:r>
            <a:endParaRPr lang="en-US" altLang="zh-CN" dirty="0"/>
          </a:p>
          <a:p>
            <a:pPr lvl="2"/>
            <a:r>
              <a:rPr lang="en-US" altLang="zh-CN" dirty="0" smtClean="0"/>
              <a:t>R.mipmap</a:t>
            </a:r>
            <a:r>
              <a:rPr lang="en-US" altLang="zh-CN" dirty="0"/>
              <a:t>.</a:t>
            </a:r>
            <a:r>
              <a:rPr lang="en-US" altLang="zh-CN" dirty="0" smtClean="0"/>
              <a:t>filename</a:t>
            </a:r>
          </a:p>
          <a:p>
            <a:pPr lvl="2"/>
            <a:r>
              <a:rPr lang="en-US" altLang="zh-CN" dirty="0" smtClean="0"/>
              <a:t>R.drawable.filename</a:t>
            </a:r>
            <a:endParaRPr lang="zh-CN" altLang="en-US" dirty="0"/>
          </a:p>
        </p:txBody>
      </p:sp>
    </p:spTree>
    <p:extLst>
      <p:ext uri="{BB962C8B-B14F-4D97-AF65-F5344CB8AC3E}">
        <p14:creationId xmlns:p14="http://schemas.microsoft.com/office/powerpoint/2010/main" val="1026309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dirty="0"/>
              <a:t>Android</a:t>
            </a:r>
            <a:r>
              <a:rPr lang="zh-CN" altLang="en-US" dirty="0"/>
              <a:t>中外部图片使用</a:t>
            </a:r>
          </a:p>
        </p:txBody>
      </p:sp>
      <p:sp>
        <p:nvSpPr>
          <p:cNvPr id="4" name="内容占位符 3"/>
          <p:cNvSpPr>
            <a:spLocks noGrp="1"/>
          </p:cNvSpPr>
          <p:nvPr>
            <p:ph idx="1"/>
          </p:nvPr>
        </p:nvSpPr>
        <p:spPr/>
        <p:txBody>
          <a:bodyPr/>
          <a:lstStyle/>
          <a:p>
            <a:pPr>
              <a:lnSpc>
                <a:spcPct val="150000"/>
              </a:lnSpc>
              <a:spcBef>
                <a:spcPts val="480"/>
              </a:spcBef>
            </a:pPr>
            <a:r>
              <a:rPr lang="en-US" altLang="zh-CN" dirty="0"/>
              <a:t>Android</a:t>
            </a:r>
            <a:r>
              <a:rPr lang="zh-CN" altLang="en-US" dirty="0"/>
              <a:t>应用中的外部图片，一般会被表示成一个</a:t>
            </a:r>
            <a:r>
              <a:rPr lang="en-US" altLang="zh-CN" dirty="0"/>
              <a:t>Bitmap</a:t>
            </a:r>
            <a:r>
              <a:rPr lang="zh-CN" altLang="en-US" dirty="0"/>
              <a:t>对象。</a:t>
            </a:r>
            <a:endParaRPr lang="en-US" altLang="zh-CN" dirty="0"/>
          </a:p>
          <a:p>
            <a:pPr>
              <a:lnSpc>
                <a:spcPct val="150000"/>
              </a:lnSpc>
              <a:spcBef>
                <a:spcPts val="480"/>
              </a:spcBef>
            </a:pPr>
            <a:r>
              <a:rPr lang="en-US" altLang="zh-CN" dirty="0"/>
              <a:t>Bitmap</a:t>
            </a:r>
            <a:r>
              <a:rPr lang="zh-CN" altLang="en-US" dirty="0"/>
              <a:t>类提供了一系列的静态方法来得到对象</a:t>
            </a:r>
            <a:r>
              <a:rPr lang="zh-CN" altLang="en-US" dirty="0" smtClean="0"/>
              <a:t>：</a:t>
            </a:r>
            <a:endParaRPr lang="en-US" altLang="zh-C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091" y="3721229"/>
            <a:ext cx="8707817"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689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orient="vert"/>
          </p:nvPr>
        </p:nvSpPr>
        <p:spPr/>
        <p:txBody>
          <a:bodyPr/>
          <a:lstStyle/>
          <a:p>
            <a:r>
              <a:rPr lang="en-US" altLang="zh-CN" dirty="0"/>
              <a:t>Android</a:t>
            </a:r>
            <a:r>
              <a:rPr lang="zh-CN" altLang="en-US" dirty="0"/>
              <a:t>中外部图片使用</a:t>
            </a:r>
          </a:p>
        </p:txBody>
      </p:sp>
      <p:sp>
        <p:nvSpPr>
          <p:cNvPr id="4" name="内容占位符 3"/>
          <p:cNvSpPr>
            <a:spLocks noGrp="1"/>
          </p:cNvSpPr>
          <p:nvPr>
            <p:ph idx="1"/>
          </p:nvPr>
        </p:nvSpPr>
        <p:spPr/>
        <p:txBody>
          <a:bodyPr/>
          <a:lstStyle/>
          <a:p>
            <a:r>
              <a:rPr lang="en-US" altLang="zh-CN" dirty="0" err="1"/>
              <a:t>BitmapFactory</a:t>
            </a:r>
            <a:r>
              <a:rPr lang="zh-CN" altLang="en-US" dirty="0"/>
              <a:t>提供了一系列的方法从外部数据源得到</a:t>
            </a:r>
            <a:r>
              <a:rPr lang="en-US" altLang="zh-CN" dirty="0"/>
              <a:t>Bitmap</a:t>
            </a:r>
            <a:r>
              <a:rPr lang="zh-CN" altLang="en-US" dirty="0"/>
              <a:t>对象。</a:t>
            </a:r>
            <a:endParaRPr lang="en-US" altLang="zh-C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624" y="2839906"/>
            <a:ext cx="878863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01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p:txBody>
          <a:bodyPr/>
          <a:lstStyle/>
          <a:p>
            <a:r>
              <a:rPr lang="en-US" altLang="zh-CN" dirty="0" smtClean="0"/>
              <a:t>Bitmap</a:t>
            </a:r>
            <a:r>
              <a:rPr lang="zh-CN" altLang="en-US" dirty="0" smtClean="0"/>
              <a:t>与</a:t>
            </a:r>
            <a:r>
              <a:rPr lang="en-US" altLang="zh-CN" dirty="0" smtClean="0"/>
              <a:t>Drawable</a:t>
            </a:r>
            <a:r>
              <a:rPr lang="zh-CN" altLang="en-US" dirty="0"/>
              <a:t>转换</a:t>
            </a:r>
          </a:p>
        </p:txBody>
      </p:sp>
      <p:sp>
        <p:nvSpPr>
          <p:cNvPr id="3" name="内容占位符 2"/>
          <p:cNvSpPr>
            <a:spLocks noGrp="1"/>
          </p:cNvSpPr>
          <p:nvPr>
            <p:ph idx="1"/>
          </p:nvPr>
        </p:nvSpPr>
        <p:spPr/>
        <p:txBody>
          <a:bodyPr>
            <a:normAutofit fontScale="85000" lnSpcReduction="10000"/>
          </a:bodyPr>
          <a:lstStyle/>
          <a:p>
            <a:r>
              <a:rPr lang="zh-CN" altLang="en-US" dirty="0" smtClean="0"/>
              <a:t>将资源文件转化</a:t>
            </a:r>
            <a:r>
              <a:rPr lang="zh-CN" altLang="en-US" dirty="0"/>
              <a:t>成</a:t>
            </a:r>
            <a:r>
              <a:rPr lang="en-US" altLang="zh-CN" dirty="0" smtClean="0"/>
              <a:t>Bitmap</a:t>
            </a:r>
          </a:p>
          <a:p>
            <a:endParaRPr lang="en-US" altLang="zh-CN" dirty="0"/>
          </a:p>
          <a:p>
            <a:pPr marL="0" indent="0">
              <a:buNone/>
            </a:pPr>
            <a:endParaRPr lang="en-US" altLang="zh-CN" dirty="0" smtClean="0"/>
          </a:p>
          <a:p>
            <a:pPr marL="0" indent="0">
              <a:buNone/>
            </a:pPr>
            <a:endParaRPr lang="en-US" altLang="zh-CN" dirty="0" smtClean="0"/>
          </a:p>
          <a:p>
            <a:r>
              <a:rPr lang="zh-CN" altLang="en-US" dirty="0" smtClean="0"/>
              <a:t>将资源文件转化成</a:t>
            </a:r>
            <a:r>
              <a:rPr lang="en-US" altLang="zh-CN" dirty="0" smtClean="0"/>
              <a:t>Drawable</a:t>
            </a:r>
          </a:p>
          <a:p>
            <a:pPr marL="0" indent="0">
              <a:buNone/>
            </a:pPr>
            <a:endParaRPr lang="en-US" altLang="zh-CN" dirty="0"/>
          </a:p>
          <a:p>
            <a:pPr marL="0" indent="0">
              <a:buNone/>
            </a:pPr>
            <a:endParaRPr lang="en-US" altLang="zh-CN" dirty="0" smtClean="0"/>
          </a:p>
          <a:p>
            <a:r>
              <a:rPr lang="en-US" altLang="zh-CN" dirty="0" smtClean="0"/>
              <a:t>Bitmap </a:t>
            </a:r>
            <a:r>
              <a:rPr lang="zh-CN" altLang="en-US" dirty="0"/>
              <a:t>转换成 </a:t>
            </a:r>
            <a:r>
              <a:rPr lang="en-US" altLang="zh-CN" dirty="0"/>
              <a:t>Drawable</a:t>
            </a:r>
            <a:endParaRPr lang="zh-CN" altLang="en-US" dirty="0"/>
          </a:p>
        </p:txBody>
      </p:sp>
      <p:sp>
        <p:nvSpPr>
          <p:cNvPr id="4" name="矩形 3"/>
          <p:cNvSpPr/>
          <p:nvPr/>
        </p:nvSpPr>
        <p:spPr>
          <a:xfrm>
            <a:off x="1199456" y="1916832"/>
            <a:ext cx="9433048" cy="1440160"/>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CN" sz="2800" b="1" dirty="0">
                <a:solidFill>
                  <a:schemeClr val="tx1">
                    <a:lumMod val="85000"/>
                    <a:lumOff val="15000"/>
                  </a:schemeClr>
                </a:solidFill>
                <a:latin typeface="Consolas" panose="020B0609020204030204" pitchFamily="49" charset="0"/>
              </a:rPr>
              <a:t>Resources res = getResources();</a:t>
            </a:r>
          </a:p>
          <a:p>
            <a:pPr>
              <a:defRPr/>
            </a:pPr>
            <a:r>
              <a:rPr lang="en-US" altLang="zh-CN" sz="2800" b="1" dirty="0" smtClean="0">
                <a:solidFill>
                  <a:schemeClr val="tx1">
                    <a:lumMod val="85000"/>
                    <a:lumOff val="15000"/>
                  </a:schemeClr>
                </a:solidFill>
                <a:latin typeface="Consolas" panose="020B0609020204030204" pitchFamily="49" charset="0"/>
              </a:rPr>
              <a:t>Bitmap bmp </a:t>
            </a:r>
            <a:r>
              <a:rPr lang="en-US" altLang="zh-CN" sz="2800" b="1" dirty="0">
                <a:solidFill>
                  <a:schemeClr val="tx1">
                    <a:lumMod val="85000"/>
                    <a:lumOff val="15000"/>
                  </a:schemeClr>
                </a:solidFill>
                <a:latin typeface="Consolas" panose="020B0609020204030204" pitchFamily="49" charset="0"/>
              </a:rPr>
              <a:t>= </a:t>
            </a:r>
            <a:r>
              <a:rPr lang="en-US" altLang="zh-CN" sz="2800" b="1" dirty="0" smtClean="0">
                <a:solidFill>
                  <a:schemeClr val="tx1">
                    <a:lumMod val="85000"/>
                    <a:lumOff val="15000"/>
                  </a:schemeClr>
                </a:solidFill>
                <a:latin typeface="Consolas" panose="020B0609020204030204" pitchFamily="49" charset="0"/>
              </a:rPr>
              <a:t>BitmapFactory.decodeResource(res, </a:t>
            </a:r>
          </a:p>
          <a:p>
            <a:pPr>
              <a:defRPr/>
            </a:pPr>
            <a:r>
              <a:rPr lang="en-US" altLang="zh-CN" sz="2800" b="1" dirty="0" smtClean="0">
                <a:solidFill>
                  <a:schemeClr val="tx1">
                    <a:lumMod val="85000"/>
                    <a:lumOff val="15000"/>
                  </a:schemeClr>
                </a:solidFill>
                <a:latin typeface="Consolas" panose="020B0609020204030204" pitchFamily="49" charset="0"/>
              </a:rPr>
              <a:t>         R.mipmap.ic_drawable);</a:t>
            </a:r>
            <a:endParaRPr lang="en-US" altLang="zh-CN" sz="2800" b="1" dirty="0">
              <a:solidFill>
                <a:srgbClr val="0070C0"/>
              </a:solidFill>
              <a:latin typeface="Consolas" panose="020B0609020204030204" pitchFamily="49" charset="0"/>
            </a:endParaRPr>
          </a:p>
        </p:txBody>
      </p:sp>
      <p:sp>
        <p:nvSpPr>
          <p:cNvPr id="5" name="矩形 4"/>
          <p:cNvSpPr/>
          <p:nvPr/>
        </p:nvSpPr>
        <p:spPr>
          <a:xfrm>
            <a:off x="1199456" y="6064697"/>
            <a:ext cx="9433048" cy="532655"/>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CN" sz="2800" b="1" dirty="0" smtClean="0">
                <a:solidFill>
                  <a:schemeClr val="tx1">
                    <a:lumMod val="85000"/>
                    <a:lumOff val="15000"/>
                  </a:schemeClr>
                </a:solidFill>
                <a:latin typeface="Consolas" panose="020B0609020204030204" pitchFamily="49" charset="0"/>
              </a:rPr>
              <a:t>Drawable </a:t>
            </a:r>
            <a:r>
              <a:rPr lang="en-US" altLang="zh-CN" sz="2800" b="1" dirty="0">
                <a:solidFill>
                  <a:schemeClr val="tx1">
                    <a:lumMod val="85000"/>
                    <a:lumOff val="15000"/>
                  </a:schemeClr>
                </a:solidFill>
                <a:latin typeface="Consolas" panose="020B0609020204030204" pitchFamily="49" charset="0"/>
              </a:rPr>
              <a:t>drawable = new BitmapDrawable(bmp);</a:t>
            </a:r>
            <a:endParaRPr lang="en-US" altLang="zh-CN" sz="2800" b="1" dirty="0">
              <a:solidFill>
                <a:srgbClr val="0070C0"/>
              </a:solidFill>
              <a:latin typeface="Consolas" panose="020B0609020204030204" pitchFamily="49" charset="0"/>
            </a:endParaRPr>
          </a:p>
        </p:txBody>
      </p:sp>
      <p:sp>
        <p:nvSpPr>
          <p:cNvPr id="6" name="矩形 5"/>
          <p:cNvSpPr/>
          <p:nvPr/>
        </p:nvSpPr>
        <p:spPr>
          <a:xfrm>
            <a:off x="1199456" y="4303637"/>
            <a:ext cx="9433048" cy="997571"/>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CN" sz="2800" b="1" dirty="0">
                <a:solidFill>
                  <a:schemeClr val="tx1">
                    <a:lumMod val="85000"/>
                    <a:lumOff val="15000"/>
                  </a:schemeClr>
                </a:solidFill>
                <a:latin typeface="Consolas" panose="020B0609020204030204" pitchFamily="49" charset="0"/>
              </a:rPr>
              <a:t>Drawable drawable = </a:t>
            </a:r>
            <a:r>
              <a:rPr lang="en-US" altLang="zh-CN" sz="2800" b="1" dirty="0" smtClean="0">
                <a:solidFill>
                  <a:schemeClr val="tx1">
                    <a:lumMod val="85000"/>
                    <a:lumOff val="15000"/>
                  </a:schemeClr>
                </a:solidFill>
                <a:latin typeface="Consolas" panose="020B0609020204030204" pitchFamily="49" charset="0"/>
              </a:rPr>
              <a:t>getResources</a:t>
            </a:r>
            <a:r>
              <a:rPr lang="en-US" altLang="zh-CN" sz="2800" b="1" dirty="0">
                <a:solidFill>
                  <a:schemeClr val="tx1">
                    <a:lumMod val="85000"/>
                    <a:lumOff val="15000"/>
                  </a:schemeClr>
                </a:solidFill>
                <a:latin typeface="Consolas" panose="020B0609020204030204" pitchFamily="49" charset="0"/>
              </a:rPr>
              <a:t>().</a:t>
            </a:r>
            <a:r>
              <a:rPr lang="en-US" altLang="zh-CN" sz="2800" b="1" dirty="0" smtClean="0">
                <a:solidFill>
                  <a:schemeClr val="tx1">
                    <a:lumMod val="85000"/>
                    <a:lumOff val="15000"/>
                  </a:schemeClr>
                </a:solidFill>
                <a:latin typeface="Consolas" panose="020B0609020204030204" pitchFamily="49" charset="0"/>
              </a:rPr>
              <a:t>getDrawable(R.mipmap.ic);</a:t>
            </a:r>
            <a:endParaRPr lang="en-US" altLang="zh-CN" sz="2800" b="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1014951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p:txBody>
          <a:bodyPr/>
          <a:lstStyle/>
          <a:p>
            <a:r>
              <a:rPr lang="zh-CN" altLang="en-US" dirty="0"/>
              <a:t>课堂练习</a:t>
            </a:r>
          </a:p>
        </p:txBody>
      </p:sp>
      <p:sp>
        <p:nvSpPr>
          <p:cNvPr id="3" name="内容占位符 2"/>
          <p:cNvSpPr>
            <a:spLocks noGrp="1"/>
          </p:cNvSpPr>
          <p:nvPr>
            <p:ph idx="1"/>
          </p:nvPr>
        </p:nvSpPr>
        <p:spPr/>
        <p:txBody>
          <a:bodyPr/>
          <a:lstStyle/>
          <a:p>
            <a:r>
              <a:rPr lang="en-US" altLang="zh-CN" dirty="0">
                <a:hlinkClick r:id="rId2"/>
              </a:rPr>
              <a:t>http://blog.csdn.net/gdliweibing/article/details/43195327</a:t>
            </a:r>
            <a:endParaRPr lang="en-US" altLang="zh-CN" dirty="0"/>
          </a:p>
          <a:p>
            <a:r>
              <a:rPr lang="en-US" altLang="zh-CN" dirty="0">
                <a:hlinkClick r:id="rId3"/>
              </a:rPr>
              <a:t>http://blog.csdn.net/gdliweibing/article/details/43206283</a:t>
            </a:r>
            <a:endParaRPr lang="en-US" altLang="zh-CN" dirty="0"/>
          </a:p>
          <a:p>
            <a:endParaRPr lang="zh-CN" altLang="en-US" dirty="0"/>
          </a:p>
        </p:txBody>
      </p:sp>
    </p:spTree>
    <p:extLst>
      <p:ext uri="{BB962C8B-B14F-4D97-AF65-F5344CB8AC3E}">
        <p14:creationId xmlns:p14="http://schemas.microsoft.com/office/powerpoint/2010/main" val="1891486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3080</TotalTime>
  <Words>1910</Words>
  <Application>Microsoft Office PowerPoint</Application>
  <PresentationFormat>宽屏</PresentationFormat>
  <Paragraphs>269</Paragraphs>
  <Slides>39</Slides>
  <Notes>30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宋体</vt:lpstr>
      <vt:lpstr>微软雅黑</vt:lpstr>
      <vt:lpstr>幼圆</vt:lpstr>
      <vt:lpstr>Arial</vt:lpstr>
      <vt:lpstr>Calibri</vt:lpstr>
      <vt:lpstr>Consolas</vt:lpstr>
      <vt:lpstr>Wingdings</vt:lpstr>
      <vt:lpstr>1_Office 主题​​</vt:lpstr>
      <vt:lpstr>图形图像处理</vt:lpstr>
      <vt:lpstr>PowerPoint 演示文稿</vt:lpstr>
      <vt:lpstr>Android中简单的图片使用</vt:lpstr>
      <vt:lpstr>Android中简单的图片使用</vt:lpstr>
      <vt:lpstr>Android中Drawable图片使用</vt:lpstr>
      <vt:lpstr>Android中外部图片使用</vt:lpstr>
      <vt:lpstr>Android中外部图片使用</vt:lpstr>
      <vt:lpstr>Bitmap与Drawable转换</vt:lpstr>
      <vt:lpstr>课堂练习</vt:lpstr>
      <vt:lpstr>PowerPoint 演示文稿</vt:lpstr>
      <vt:lpstr>重要的类</vt:lpstr>
      <vt:lpstr>Android中的绘图</vt:lpstr>
      <vt:lpstr>Android中的绘图</vt:lpstr>
      <vt:lpstr>Android中的绘图</vt:lpstr>
      <vt:lpstr>Android中的绘图</vt:lpstr>
      <vt:lpstr>Android中的绘图</vt:lpstr>
      <vt:lpstr>Android中的绘图</vt:lpstr>
      <vt:lpstr>Android中的绘图</vt:lpstr>
      <vt:lpstr>Android中的绘图</vt:lpstr>
      <vt:lpstr>课后练习</vt:lpstr>
      <vt:lpstr>绘图在游戏中的作用（补）</vt:lpstr>
      <vt:lpstr>PowerPoint 演示文稿</vt:lpstr>
      <vt:lpstr>Android中的图形特效</vt:lpstr>
      <vt:lpstr>Android中的图形特效</vt:lpstr>
      <vt:lpstr>使用Matrix矩阵控制图像变换</vt:lpstr>
      <vt:lpstr>使用Matrix矩阵控制图像变换</vt:lpstr>
      <vt:lpstr>使用Matrix矩阵控制图像变换</vt:lpstr>
      <vt:lpstr>使用Matrix矩阵控制图像变换</vt:lpstr>
      <vt:lpstr>使用Matrix矩阵控制图像变换</vt:lpstr>
      <vt:lpstr>使用Matrix矩阵控制图像变换</vt:lpstr>
      <vt:lpstr>Android中的图形特效</vt:lpstr>
      <vt:lpstr>使用drawbitmapmesh扭曲图像</vt:lpstr>
      <vt:lpstr>使用drawbitmapmesh扭曲图像</vt:lpstr>
      <vt:lpstr>使用shader填充图形</vt:lpstr>
      <vt:lpstr>使用shader填充图形</vt:lpstr>
      <vt:lpstr>使用shader填充图形</vt:lpstr>
      <vt:lpstr>使用shader填充图形</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李玮玮</dc:creator>
  <cp:lastModifiedBy>李玮玮</cp:lastModifiedBy>
  <cp:revision>301</cp:revision>
  <dcterms:created xsi:type="dcterms:W3CDTF">2012-01-28T13:55:28Z</dcterms:created>
  <dcterms:modified xsi:type="dcterms:W3CDTF">2019-07-15T01:30:38Z</dcterms:modified>
</cp:coreProperties>
</file>