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sldIdLst>
    <p:sldId id="256" r:id="rId2"/>
    <p:sldId id="300" r:id="rId3"/>
    <p:sldId id="305" r:id="rId4"/>
    <p:sldId id="323" r:id="rId5"/>
    <p:sldId id="306" r:id="rId6"/>
    <p:sldId id="307" r:id="rId7"/>
    <p:sldId id="313" r:id="rId8"/>
    <p:sldId id="315" r:id="rId9"/>
    <p:sldId id="308" r:id="rId10"/>
    <p:sldId id="314" r:id="rId11"/>
    <p:sldId id="309" r:id="rId12"/>
    <p:sldId id="317" r:id="rId13"/>
    <p:sldId id="316" r:id="rId14"/>
    <p:sldId id="318" r:id="rId15"/>
    <p:sldId id="310" r:id="rId16"/>
    <p:sldId id="311" r:id="rId17"/>
    <p:sldId id="320" r:id="rId18"/>
    <p:sldId id="324" r:id="rId19"/>
    <p:sldId id="312" r:id="rId20"/>
    <p:sldId id="321" r:id="rId21"/>
    <p:sldId id="325" r:id="rId22"/>
    <p:sldId id="304" r:id="rId23"/>
    <p:sldId id="322" r:id="rId24"/>
    <p:sldId id="326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000100"/>
    <a:srgbClr val="FF00FF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0" autoAdjust="0"/>
    <p:restoredTop sz="91190" autoAdjust="0"/>
  </p:normalViewPr>
  <p:slideViewPr>
    <p:cSldViewPr>
      <p:cViewPr varScale="1">
        <p:scale>
          <a:sx n="74" d="100"/>
          <a:sy n="74" d="100"/>
        </p:scale>
        <p:origin x="3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6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8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" y="0"/>
            <a:ext cx="4752000" cy="6858000"/>
          </a:xfrm>
          <a:prstGeom prst="rect">
            <a:avLst/>
          </a:prstGeom>
        </p:spPr>
      </p:pic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7550237" y="4333398"/>
            <a:ext cx="416983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智能设备教研室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8" y="3909040"/>
            <a:ext cx="1344112" cy="1587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164729"/>
            <a:ext cx="3581400" cy="6731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071664" y="2276904"/>
            <a:ext cx="9120336" cy="1632136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81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8"/>
            <a:ext cx="10972800" cy="753633"/>
          </a:xfrm>
          <a:prstGeom prst="rect">
            <a:avLst/>
          </a:prstGeom>
        </p:spPr>
        <p:txBody>
          <a:bodyPr anchor="ctr"/>
          <a:lstStyle>
            <a:lvl1pPr marL="1219170" indent="-1219170" algn="l" rtl="0" fontAlgn="base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7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196296"/>
            <a:ext cx="5384800" cy="492933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9625" indent="-36195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6325" indent="-266700">
              <a:lnSpc>
                <a:spcPct val="150000"/>
              </a:lnSpc>
              <a:spcBef>
                <a:spcPts val="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43025" indent="-266700">
              <a:lnSpc>
                <a:spcPct val="150000"/>
              </a:lnSpc>
              <a:spcBef>
                <a:spcPts val="0"/>
              </a:spcBef>
              <a:defRPr sz="1600"/>
            </a:lvl4pPr>
            <a:lvl5pPr marL="1524000" indent="-180975">
              <a:lnSpc>
                <a:spcPct val="150000"/>
              </a:lnSpc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196297"/>
            <a:ext cx="5384800" cy="4929337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773" indent="-457189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076325" indent="-266700">
              <a:lnSpc>
                <a:spcPct val="150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62075" indent="-285750">
              <a:lnSpc>
                <a:spcPct val="150000"/>
              </a:lnSpc>
              <a:spcBef>
                <a:spcPts val="0"/>
              </a:spcBef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628775" indent="-285750"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marL="809625" lvl="1" indent="-361950" algn="l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微软雅黑" panose="020B0503020204020204" pitchFamily="34" charset="-122"/>
              <a:buChar char="–"/>
            </a:pPr>
            <a:r>
              <a:rPr lang="zh-CN" altLang="en-US" dirty="0" smtClean="0"/>
              <a:t>第二级</a:t>
            </a:r>
          </a:p>
          <a:p>
            <a:pPr marL="1076325" lvl="2" indent="-2667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marL="1343025" lvl="3" indent="-2667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00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4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85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743365" y="1132283"/>
            <a:ext cx="10848904" cy="5080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187253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709208" y="1124808"/>
            <a:ext cx="10873192" cy="499241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15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694304" y="1916952"/>
            <a:ext cx="10848904" cy="432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0"/>
          </p:nvPr>
        </p:nvSpPr>
        <p:spPr>
          <a:xfrm>
            <a:off x="709208" y="1988880"/>
            <a:ext cx="10873192" cy="41283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48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367695" y="459921"/>
            <a:ext cx="4980516" cy="4931833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5590084" y="4291895"/>
            <a:ext cx="1439333" cy="1424516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7388175" y="1217529"/>
            <a:ext cx="696383" cy="690033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5767717" y="2514314"/>
            <a:ext cx="51545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8000" b="1" dirty="0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8000" b="1" dirty="0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31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1219170" indent="-1219170"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</a:t>
            </a:r>
            <a:r>
              <a:rPr lang="zh-CN" altLang="en-US" dirty="0" smtClean="0"/>
              <a:t>多媒体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55411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build()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）：加载声音，返回当前声音的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smtClean="0"/>
              <a:t>load(Context context, int resId, int priority)</a:t>
            </a:r>
          </a:p>
          <a:p>
            <a:pPr lvl="2"/>
            <a:r>
              <a:rPr lang="en-US" altLang="zh-CN" dirty="0" smtClean="0"/>
              <a:t>load(FileDescriptor fd, long offset, long length, int </a:t>
            </a:r>
            <a:r>
              <a:rPr lang="en-US" altLang="zh-CN" dirty="0"/>
              <a:t>priority)</a:t>
            </a:r>
          </a:p>
          <a:p>
            <a:pPr lvl="2"/>
            <a:r>
              <a:rPr lang="en-US" altLang="zh-CN" dirty="0" smtClean="0"/>
              <a:t>load(AssetFileDescriptor afd, int </a:t>
            </a:r>
            <a:r>
              <a:rPr lang="en-US" altLang="zh-CN" dirty="0"/>
              <a:t>priority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smtClean="0"/>
              <a:t>load(String path, int </a:t>
            </a:r>
            <a:r>
              <a:rPr lang="en-US" altLang="zh-CN" dirty="0"/>
              <a:t>priority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注意：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一般设为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int play(int soundID, float leftVolume, float rightVolume  ,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int priority, int loop, float rate)</a:t>
            </a:r>
          </a:p>
          <a:p>
            <a:pPr lvl="2"/>
            <a:r>
              <a:rPr lang="zh-CN" altLang="en-US" dirty="0" smtClean="0"/>
              <a:t>声音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；左</a:t>
            </a:r>
            <a:r>
              <a:rPr lang="zh-CN" altLang="en-US" dirty="0"/>
              <a:t>、</a:t>
            </a:r>
            <a:r>
              <a:rPr lang="zh-CN" altLang="en-US" dirty="0" smtClean="0"/>
              <a:t>右声道音量；优先级；是否循环（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：不循环，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：循环）；播放比率（</a:t>
            </a:r>
            <a:r>
              <a:rPr lang="en-US" altLang="zh-CN" dirty="0" smtClean="0"/>
              <a:t>0.5~2</a:t>
            </a:r>
            <a:r>
              <a:rPr lang="zh-CN" altLang="en-US" dirty="0" smtClean="0"/>
              <a:t>，正常比率为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54965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new SoundPool.Builder()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对象设置参数</a:t>
            </a:r>
            <a:r>
              <a:rPr lang="en-US" altLang="zh-CN" dirty="0" smtClean="0"/>
              <a:t>(AudioAttributes)[</a:t>
            </a:r>
            <a:r>
              <a:rPr lang="zh-CN" altLang="en-US" dirty="0" smtClean="0"/>
              <a:t>可选项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build()</a:t>
            </a:r>
            <a:r>
              <a:rPr lang="zh-CN" altLang="en-US" dirty="0" smtClean="0"/>
              <a:t>方法构造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方法加载</a:t>
            </a:r>
            <a:r>
              <a:rPr lang="zh-CN" altLang="en-US" dirty="0"/>
              <a:t>资源，最好使用</a:t>
            </a:r>
            <a:r>
              <a:rPr lang="en-US" altLang="zh-CN" dirty="0" smtClean="0"/>
              <a:t>HashMap</a:t>
            </a:r>
            <a:r>
              <a:rPr lang="zh-CN" altLang="en-US" dirty="0" smtClean="0"/>
              <a:t>来</a:t>
            </a:r>
            <a:r>
              <a:rPr lang="zh-CN" altLang="en-US" dirty="0"/>
              <a:t>管理所加载的</a:t>
            </a:r>
            <a:r>
              <a:rPr lang="zh-CN" altLang="en-US" dirty="0" smtClean="0"/>
              <a:t>声音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注册加载声音资源完成监听器，并在监听器实现中调用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方法播放声音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可实现多个声音资源同时播放，只需在监听器实现中同时设置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多个资源即可，不添加此监听器，可能出现听不到声音的情况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Android5.0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API21</a:t>
            </a:r>
            <a:r>
              <a:rPr lang="zh-CN" altLang="en-US" dirty="0" smtClean="0"/>
              <a:t>）以后使用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构造器创建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Android5.0</a:t>
            </a:r>
            <a:r>
              <a:rPr lang="zh-CN" altLang="en-US" dirty="0" smtClean="0"/>
              <a:t>之前使用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的构造方法创建其对象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7295" y="1916832"/>
            <a:ext cx="10972800" cy="4032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API21(android5.0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版本推荐创建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对象的方法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SoundPool.Builder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builder = new SoundPool.Builder();//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Builder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设置最多允许容纳的音频流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builder.setMaxStreams(10);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final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SoundPool sp = builder.build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//API21(android5.0)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版本创建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对象的方法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设置可容纳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个音频流，音频流的质量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sp = new SoundPool(10, 0, 5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9376" y="1700808"/>
            <a:ext cx="11260832" cy="4176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定义一个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用于存放音频流的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final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Map&lt;Integer, Integer&gt; musicId = new HashMap();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方法加载指定音频流，并将返回的音频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放入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musicId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musicId.put(1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, sp.load(getApplicationContext(), R.raw.x1, 1));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…..;</a:t>
            </a: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sp.setOnLoadCompleteListener(new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SoundPool.OnLoadCompleteListener()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public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void onLoadComplete(SoundPool soundPool, int sampleId, int status)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指定播放多个音频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可以同时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soundPool.play(musicId.get(1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), 1, 1, 0, 0, 1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});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55411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手机一般都提供了麦克风硬件，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进行声音的录制。</a:t>
            </a:r>
            <a:endParaRPr lang="en-US" altLang="zh-CN" dirty="0" smtClean="0"/>
          </a:p>
          <a:p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setAudioSource</a:t>
            </a:r>
            <a:r>
              <a:rPr lang="zh-CN" altLang="en-US" dirty="0" smtClean="0"/>
              <a:t>方法设置声音来源，一般是</a:t>
            </a:r>
            <a:r>
              <a:rPr lang="en-US" altLang="zh-CN" dirty="0" err="1" smtClean="0"/>
              <a:t>MediaRecorder.AudioSource.MIC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setOutputFormat</a:t>
            </a:r>
            <a:r>
              <a:rPr lang="zh-CN" altLang="en-US" dirty="0" smtClean="0"/>
              <a:t>设置录制音频的文件格式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对象的对应方法设置音频编码，编码位率，采样率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5541175"/>
          </a:xfrm>
        </p:spPr>
        <p:txBody>
          <a:bodyPr/>
          <a:lstStyle/>
          <a:p>
            <a:r>
              <a:rPr lang="zh-CN" altLang="en-US" dirty="0"/>
              <a:t>操作步骤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setOutputFile</a:t>
            </a:r>
            <a:r>
              <a:rPr lang="zh-CN" altLang="en-US" dirty="0" smtClean="0"/>
              <a:t>方法设置文件保存的位置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方法准备录制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方法开始录制</a:t>
            </a:r>
            <a:endParaRPr lang="en-US" altLang="zh-CN" dirty="0" smtClean="0"/>
          </a:p>
          <a:p>
            <a:pPr lvl="1"/>
            <a:r>
              <a:rPr lang="zh-CN" altLang="en-US" dirty="0"/>
              <a:t>录制</a:t>
            </a:r>
            <a:r>
              <a:rPr lang="zh-CN" altLang="en-US" dirty="0" smtClean="0"/>
              <a:t>完成，调用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方法停止录制，调用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需设置允许录制音频权限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5584" y="1628800"/>
            <a:ext cx="11260832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定义一个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用于存放音频流的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mr = new MediaRecorder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设置音源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这里是来自麦克风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mr.setAudioSource(MediaRecorder.AudioSource.MIC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输出格式为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3gp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mr.setOutputFormat(MediaRecorder.OutputFormat.THREE_GPP);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mr.setAudioEncoder(MediaRecorder.AudioEncoder.AMR_NB);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mr.setOutputFile(getFilesDir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()+"/sound.3gp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");   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输出文件路径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mr.prepare(); 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准备就绪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mr.start();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录制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1737" y="5296346"/>
            <a:ext cx="11260832" cy="10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mr.stop();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停止录制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mr.release();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26102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088416" y="6309241"/>
            <a:ext cx="878016" cy="366183"/>
          </a:xfrm>
          <a:prstGeom prst="rect">
            <a:avLst/>
          </a:prstGeo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 rot="2108365" flipV="1">
            <a:off x="2645382" y="5215769"/>
            <a:ext cx="827873" cy="782599"/>
            <a:chOff x="0" y="0"/>
            <a:chExt cx="1630597" cy="2119745"/>
          </a:xfrm>
        </p:grpSpPr>
        <p:sp>
          <p:nvSpPr>
            <p:cNvPr id="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rot="8399407" flipV="1">
            <a:off x="2502819" y="1079365"/>
            <a:ext cx="809404" cy="765140"/>
            <a:chOff x="0" y="0"/>
            <a:chExt cx="1630597" cy="2119745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3279" y="4207223"/>
            <a:ext cx="4211969" cy="492443"/>
            <a:chOff x="1752053" y="3948747"/>
            <a:chExt cx="4211969" cy="492443"/>
          </a:xfrm>
        </p:grpSpPr>
        <p:sp>
          <p:nvSpPr>
            <p:cNvPr id="14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摄像头应用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93279" y="2120868"/>
            <a:ext cx="4201660" cy="492443"/>
            <a:chOff x="1752053" y="691832"/>
            <a:chExt cx="4201660" cy="492443"/>
          </a:xfrm>
        </p:grpSpPr>
        <p:sp>
          <p:nvSpPr>
            <p:cNvPr id="17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音频处理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3309" y="3138732"/>
            <a:ext cx="4230923" cy="492443"/>
            <a:chOff x="2112083" y="1493678"/>
            <a:chExt cx="4230923" cy="492443"/>
          </a:xfrm>
        </p:grpSpPr>
        <p:sp>
          <p:nvSpPr>
            <p:cNvPr id="20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视频处理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6697128" y="321297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7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组件进行视频的播放。</a:t>
            </a:r>
            <a:endParaRPr lang="en-US" altLang="zh-CN" dirty="0" smtClean="0"/>
          </a:p>
          <a:p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界面布局中定义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组件，或通过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的方法加载视频：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setVideoPath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：加载视频文件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setVideoURI</a:t>
            </a:r>
            <a:r>
              <a:rPr lang="en-US" altLang="zh-CN" dirty="0" smtClean="0"/>
              <a:t>(Uri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所对应的视频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控制视频的播放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手机的应用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现在手机已经不是单纯的通讯工具，已经集成照相机，音乐播放器，视频播放器，游戏机等的种种功能。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54199" y="387342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358924" y="4335186"/>
            <a:ext cx="228495" cy="98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18580" y="3735292"/>
            <a:ext cx="1473564" cy="105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94" y="2908180"/>
            <a:ext cx="714286" cy="132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0" y="5005052"/>
            <a:ext cx="1633912" cy="98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59" y="5454222"/>
            <a:ext cx="1458252" cy="12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5085249"/>
            <a:ext cx="1944216" cy="90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4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5584" y="1628800"/>
            <a:ext cx="11260832" cy="3888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VideoView vv = findViewById(R.id.vv_video);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MediaController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MediaController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controller = new MediaController(this);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File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video = new File(getFilesDir() + "/life3.mp4");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(video.exists())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加载视频资源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vv.setVideoPath(video.getAbsolutePath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关联视频控件与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MediaController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vv.setMediaController(controller);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}        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088416" y="6309241"/>
            <a:ext cx="878016" cy="366183"/>
          </a:xfrm>
          <a:prstGeom prst="rect">
            <a:avLst/>
          </a:prstGeo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 rot="2108365" flipV="1">
            <a:off x="2645382" y="5215769"/>
            <a:ext cx="827873" cy="782599"/>
            <a:chOff x="0" y="0"/>
            <a:chExt cx="1630597" cy="2119745"/>
          </a:xfrm>
        </p:grpSpPr>
        <p:sp>
          <p:nvSpPr>
            <p:cNvPr id="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rot="8399407" flipV="1">
            <a:off x="2502819" y="1079365"/>
            <a:ext cx="809404" cy="765140"/>
            <a:chOff x="0" y="0"/>
            <a:chExt cx="1630597" cy="2119745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3279" y="4207223"/>
            <a:ext cx="4211969" cy="492443"/>
            <a:chOff x="1752053" y="3948747"/>
            <a:chExt cx="4211969" cy="492443"/>
          </a:xfrm>
        </p:grpSpPr>
        <p:sp>
          <p:nvSpPr>
            <p:cNvPr id="14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摄像头应用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93279" y="2120868"/>
            <a:ext cx="4201660" cy="492443"/>
            <a:chOff x="1752053" y="691832"/>
            <a:chExt cx="4201660" cy="492443"/>
          </a:xfrm>
        </p:grpSpPr>
        <p:sp>
          <p:nvSpPr>
            <p:cNvPr id="17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音频处理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3309" y="3138732"/>
            <a:ext cx="4230923" cy="492443"/>
            <a:chOff x="2112083" y="1493678"/>
            <a:chExt cx="4230923" cy="492443"/>
          </a:xfrm>
        </p:grpSpPr>
        <p:sp>
          <p:nvSpPr>
            <p:cNvPr id="20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视频处理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6625120" y="429309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4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类来实现摄像头相关的功能。步骤如下：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openCamera</a:t>
            </a:r>
            <a:r>
              <a:rPr lang="zh-CN" altLang="en-US" dirty="0" smtClean="0"/>
              <a:t>方法打开摄像头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获取摄像头设备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CameraCaptureSession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createCaptureRequest</a:t>
            </a:r>
            <a:r>
              <a:rPr lang="zh-CN" altLang="en-US" dirty="0" smtClean="0"/>
              <a:t>方法设置拍照或预览效果参数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CameraCaptureSession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capture</a:t>
            </a:r>
            <a:r>
              <a:rPr lang="zh-CN" altLang="en-US" dirty="0" smtClean="0"/>
              <a:t>方法进行拍照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可以调用系统摄像头拍照应用并显示拍照后的图片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4864"/>
            <a:ext cx="11260832" cy="1588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调用系统摄像头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拍照，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注意需要添加允许操作摄像头权限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Intent cameraIntent = new Intent(android.provider.MediaStore.ACTION_IMAGE_CAPTURE);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smtClean="0">
                <a:solidFill>
                  <a:schemeClr val="tx1"/>
                </a:solidFill>
                <a:latin typeface="Arial" panose="020B0604020202020204" pitchFamily="34" charset="0"/>
              </a:rPr>
              <a:t>startActivityForResult(cameraIntent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, CAMERA_REQUEST);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07233" y="3861048"/>
            <a:ext cx="11260832" cy="2732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onActivityResult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回调方法中获取拍照结果并显示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protected void onActivityResult(int requestCode, int resultCode, Intent data)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if (requestCode == CAMERA_REQUEST &amp;&amp; resultCode == RESULT_OK)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    Bitmap photo = (Bitmap) data.getExtras().get("data");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    ivPhoto.setImageBitmap(photo);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}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088416" y="6309241"/>
            <a:ext cx="878016" cy="366183"/>
          </a:xfrm>
          <a:prstGeom prst="rect">
            <a:avLst/>
          </a:prstGeo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 rot="2108365" flipV="1">
            <a:off x="2645382" y="5215769"/>
            <a:ext cx="827873" cy="782599"/>
            <a:chOff x="0" y="0"/>
            <a:chExt cx="1630597" cy="2119745"/>
          </a:xfrm>
        </p:grpSpPr>
        <p:sp>
          <p:nvSpPr>
            <p:cNvPr id="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rot="8399407" flipV="1">
            <a:off x="2502819" y="1079365"/>
            <a:ext cx="809404" cy="765140"/>
            <a:chOff x="0" y="0"/>
            <a:chExt cx="1630597" cy="2119745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3279" y="4207223"/>
            <a:ext cx="4211969" cy="492443"/>
            <a:chOff x="1752053" y="3948747"/>
            <a:chExt cx="4211969" cy="492443"/>
          </a:xfrm>
        </p:grpSpPr>
        <p:sp>
          <p:nvSpPr>
            <p:cNvPr id="14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摄像头应用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93279" y="2120868"/>
            <a:ext cx="4201660" cy="492443"/>
            <a:chOff x="1752053" y="691832"/>
            <a:chExt cx="4201660" cy="492443"/>
          </a:xfrm>
        </p:grpSpPr>
        <p:sp>
          <p:nvSpPr>
            <p:cNvPr id="17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音频处理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3309" y="3138732"/>
            <a:ext cx="4230923" cy="492443"/>
            <a:chOff x="2112083" y="1493678"/>
            <a:chExt cx="4230923" cy="492443"/>
          </a:xfrm>
        </p:grpSpPr>
        <p:sp>
          <p:nvSpPr>
            <p:cNvPr id="20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视频处理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9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手机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实现这些功能。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声音的录制和播放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视频的播放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照相机的使用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 rot="2108365" flipV="1">
            <a:off x="2645382" y="5215769"/>
            <a:ext cx="827873" cy="782599"/>
            <a:chOff x="0" y="0"/>
            <a:chExt cx="1630597" cy="2119745"/>
          </a:xfrm>
        </p:grpSpPr>
        <p:sp>
          <p:nvSpPr>
            <p:cNvPr id="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rot="8399407" flipV="1">
            <a:off x="2502819" y="1079365"/>
            <a:ext cx="809404" cy="765140"/>
            <a:chOff x="0" y="0"/>
            <a:chExt cx="1630597" cy="2119745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3279" y="4207223"/>
            <a:ext cx="4211969" cy="492443"/>
            <a:chOff x="1752053" y="3948747"/>
            <a:chExt cx="4211969" cy="492443"/>
          </a:xfrm>
        </p:grpSpPr>
        <p:sp>
          <p:nvSpPr>
            <p:cNvPr id="14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摄像头应用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93279" y="2120868"/>
            <a:ext cx="4201660" cy="492443"/>
            <a:chOff x="1752053" y="691832"/>
            <a:chExt cx="4201660" cy="492443"/>
          </a:xfrm>
        </p:grpSpPr>
        <p:sp>
          <p:nvSpPr>
            <p:cNvPr id="17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音频处理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3309" y="3138732"/>
            <a:ext cx="4230923" cy="492443"/>
            <a:chOff x="2112083" y="1493678"/>
            <a:chExt cx="4230923" cy="492443"/>
          </a:xfrm>
        </p:grpSpPr>
        <p:sp>
          <p:nvSpPr>
            <p:cNvPr id="20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视频处理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6569752" y="221175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55411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类进行音频的播放，其常用方法：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start()</a:t>
            </a:r>
            <a:r>
              <a:rPr lang="zh-CN" altLang="en-US" dirty="0" smtClean="0"/>
              <a:t>：开始或者恢复播放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stop()</a:t>
            </a:r>
            <a:r>
              <a:rPr lang="zh-CN" altLang="en-US" dirty="0" smtClean="0"/>
              <a:t>：停止播放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pause()</a:t>
            </a:r>
            <a:r>
              <a:rPr lang="zh-CN" altLang="en-US" dirty="0" smtClean="0"/>
              <a:t>：暂停播放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prepare()</a:t>
            </a:r>
            <a:r>
              <a:rPr lang="zh-CN" altLang="en-US" dirty="0" smtClean="0"/>
              <a:t>：准备就绪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reset()</a:t>
            </a:r>
            <a:r>
              <a:rPr lang="zh-CN" altLang="en-US" dirty="0" smtClean="0"/>
              <a:t>：重置</a:t>
            </a:r>
            <a:r>
              <a:rPr lang="en-US" altLang="zh-CN" dirty="0" smtClean="0"/>
              <a:t>MediaPlay</a:t>
            </a:r>
          </a:p>
          <a:p>
            <a:pPr lvl="1"/>
            <a:r>
              <a:rPr lang="en-US" altLang="zh-CN" dirty="0" smtClean="0"/>
              <a:t>static MediaPlayer creat(Context,Uri)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来装载音频文件，返回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MediaPlayer </a:t>
            </a:r>
            <a:r>
              <a:rPr lang="en-US" altLang="zh-CN" dirty="0" smtClean="0"/>
              <a:t>creat(Context,resid)</a:t>
            </a:r>
            <a:r>
              <a:rPr lang="zh-CN" altLang="en-US" dirty="0"/>
              <a:t>：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资源中装载</a:t>
            </a:r>
            <a:r>
              <a:rPr lang="zh-CN" altLang="en-US" dirty="0"/>
              <a:t>音频文件，返回</a:t>
            </a:r>
            <a:r>
              <a:rPr lang="en-US" altLang="zh-CN" dirty="0" err="1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setDataSource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：动态的获取资源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setOnCompletionListener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：播放完成的事件监听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setOnErrorListener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播放错误的</a:t>
            </a:r>
            <a:r>
              <a:rPr lang="zh-CN" altLang="en-US" dirty="0"/>
              <a:t>事件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setOnPreparedListener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setOnSeekCompleteListener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方法的</a:t>
            </a:r>
            <a:r>
              <a:rPr lang="zh-CN" altLang="en-US" dirty="0"/>
              <a:t>事件监听</a:t>
            </a:r>
          </a:p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资源占用量高，延迟时间长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支持多个音频同时播放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MediaPlayer</a:t>
            </a:r>
            <a:r>
              <a:rPr lang="zh-CN" altLang="en-US" dirty="0" smtClean="0"/>
              <a:t>播放音频文件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408" y="2060848"/>
            <a:ext cx="1097280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raw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文件中的音频文件</a:t>
            </a:r>
            <a: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MediaPlayer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MediaPlayer.create(this, R.raw.m1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67408" y="3429000"/>
            <a:ext cx="10972800" cy="328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文件中的音频文件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AssetManager assetManager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getAssets();</a:t>
            </a:r>
            <a: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AssetFileDescriptor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afd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assetManager.openFd("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m1.mp3");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new MediaPlayer();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mediaPlayer.setDataSource(afd.getFileDescriptor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	afd.getStartOffset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	afd.getLength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mediaPlayer.prepare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MediaPlayer</a:t>
            </a:r>
            <a:r>
              <a:rPr lang="zh-CN" altLang="en-US" dirty="0" smtClean="0"/>
              <a:t>播放音频文件的步骤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TextBox 3"/>
          <p:cNvSpPr txBox="1"/>
          <p:nvPr/>
        </p:nvSpPr>
        <p:spPr>
          <a:xfrm>
            <a:off x="767408" y="2780929"/>
            <a:ext cx="10972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播放网络文件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new MediaPlayer();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mediaPlayer.setDataSource(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MP3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网络地址”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mediaPlayer.prepare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如果程序中经常播放密集短促的音效，使用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（音效池）来管理多个短促的音效。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占用量低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反应延迟小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可设置声音的品质、音量、播放比率等参数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1236</Words>
  <Application>Microsoft Office PowerPoint</Application>
  <PresentationFormat>宽屏</PresentationFormat>
  <Paragraphs>180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Android中的多媒体</vt:lpstr>
      <vt:lpstr>手机的应用</vt:lpstr>
      <vt:lpstr>Android手机</vt:lpstr>
      <vt:lpstr>PowerPoint 演示文稿</vt:lpstr>
      <vt:lpstr>使用MediaPlayer播放音频</vt:lpstr>
      <vt:lpstr>使用MediaPlayer播放音频</vt:lpstr>
      <vt:lpstr>使用MediaPlayer播放音频</vt:lpstr>
      <vt:lpstr>使用MediaPlayer播放音频</vt:lpstr>
      <vt:lpstr>使用SoundPool播放音效</vt:lpstr>
      <vt:lpstr>使用SoundPool播放音效</vt:lpstr>
      <vt:lpstr>使用SoundPool播放音效</vt:lpstr>
      <vt:lpstr>使用SoundPool播放音效</vt:lpstr>
      <vt:lpstr>使用SoundPool播放音效</vt:lpstr>
      <vt:lpstr>使用SoundPool播放音效</vt:lpstr>
      <vt:lpstr>使用MediaRecorder录制音频</vt:lpstr>
      <vt:lpstr>使用MediaRecorder录制音频</vt:lpstr>
      <vt:lpstr>使用MediaRecorder录制音频</vt:lpstr>
      <vt:lpstr>PowerPoint 演示文稿</vt:lpstr>
      <vt:lpstr>使用VideoView播放视频</vt:lpstr>
      <vt:lpstr>使用VideoView播放视频</vt:lpstr>
      <vt:lpstr>PowerPoint 演示文稿</vt:lpstr>
      <vt:lpstr>通过Camera进行拍照</vt:lpstr>
      <vt:lpstr>通过Camera进行拍照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李玮玮</dc:creator>
  <cp:lastModifiedBy>李玮玮</cp:lastModifiedBy>
  <cp:revision>390</cp:revision>
  <dcterms:created xsi:type="dcterms:W3CDTF">2012-01-28T13:55:28Z</dcterms:created>
  <dcterms:modified xsi:type="dcterms:W3CDTF">2019-07-15T01:32:12Z</dcterms:modified>
</cp:coreProperties>
</file>