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1"/>
  </p:notesMasterIdLst>
  <p:handoutMasterIdLst>
    <p:handoutMasterId r:id="rId22"/>
  </p:handoutMasterIdLst>
  <p:sldIdLst>
    <p:sldId id="257" r:id="rId2"/>
    <p:sldId id="346" r:id="rId3"/>
    <p:sldId id="281" r:id="rId4"/>
    <p:sldId id="355" r:id="rId5"/>
    <p:sldId id="356" r:id="rId6"/>
    <p:sldId id="357" r:id="rId7"/>
    <p:sldId id="340" r:id="rId8"/>
    <p:sldId id="282" r:id="rId9"/>
    <p:sldId id="347" r:id="rId10"/>
    <p:sldId id="359" r:id="rId11"/>
    <p:sldId id="310" r:id="rId12"/>
    <p:sldId id="348" r:id="rId13"/>
    <p:sldId id="358" r:id="rId14"/>
    <p:sldId id="360" r:id="rId15"/>
    <p:sldId id="362" r:id="rId16"/>
    <p:sldId id="312" r:id="rId17"/>
    <p:sldId id="363" r:id="rId18"/>
    <p:sldId id="364" r:id="rId19"/>
    <p:sldId id="274" r:id="rId20"/>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98DA4"/>
    <a:srgbClr val="80CAD7"/>
    <a:srgbClr val="CC0066"/>
    <a:srgbClr val="D9A56B"/>
    <a:srgbClr val="C37D9E"/>
    <a:srgbClr val="DB9649"/>
    <a:srgbClr val="D88F4B"/>
    <a:srgbClr val="BF6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19" autoAdjust="0"/>
  </p:normalViewPr>
  <p:slideViewPr>
    <p:cSldViewPr>
      <p:cViewPr varScale="1">
        <p:scale>
          <a:sx n="85" d="100"/>
          <a:sy n="85" d="100"/>
        </p:scale>
        <p:origin x="740" y="56"/>
      </p:cViewPr>
      <p:guideLst>
        <p:guide orient="horz" pos="1620"/>
        <p:guide pos="2880"/>
      </p:guideLst>
    </p:cSldViewPr>
  </p:slideViewPr>
  <p:notesTextViewPr>
    <p:cViewPr>
      <p:scale>
        <a:sx n="1" d="1"/>
        <a:sy n="1" d="1"/>
      </p:scale>
      <p:origin x="0" y="0"/>
    </p:cViewPr>
  </p:notesTextViewPr>
  <p:notesViewPr>
    <p:cSldViewPr>
      <p:cViewPr varScale="1">
        <p:scale>
          <a:sx n="57" d="100"/>
          <a:sy n="57" d="100"/>
        </p:scale>
        <p:origin x="2808" y="3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583D78-C483-43F8-96E3-8B24687A3845}" type="datetime1">
              <a:rPr lang="zh-CN" altLang="en-US" smtClean="0"/>
              <a:t>2019/7/15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FFAE-2DDB-41F3-BE9E-6AA4F6A8210E}" type="slidenum">
              <a:rPr lang="zh-CN" altLang="en-US" smtClean="0"/>
              <a:t>‹#›</a:t>
            </a:fld>
            <a:endParaRPr lang="zh-CN" altLang="en-US"/>
          </a:p>
        </p:txBody>
      </p:sp>
    </p:spTree>
    <p:extLst>
      <p:ext uri="{BB962C8B-B14F-4D97-AF65-F5344CB8AC3E}">
        <p14:creationId xmlns:p14="http://schemas.microsoft.com/office/powerpoint/2010/main" val="867875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25BB3D98-82C9-4471-8C57-2B80C06EFB33}" type="datetime1">
              <a:rPr lang="zh-CN" altLang="en-US" smtClean="0"/>
              <a:t>2019/7/15</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zh-CN"/>
              <a:t>单击此处编辑母版文本样式</a:t>
            </a:r>
          </a:p>
          <a:p>
            <a:pPr>
              <a:buFontTx/>
              <a:buNone/>
            </a:pPr>
            <a:r>
              <a:rPr lang="zh-CN" altLang="zh-CN"/>
              <a:t>第二级</a:t>
            </a:r>
          </a:p>
          <a:p>
            <a:pPr>
              <a:buFontTx/>
              <a:buNone/>
            </a:pPr>
            <a:r>
              <a:rPr lang="zh-CN" altLang="zh-CN"/>
              <a:t>第三级</a:t>
            </a:r>
          </a:p>
          <a:p>
            <a:pPr>
              <a:buFontTx/>
              <a:buNone/>
            </a:pPr>
            <a:r>
              <a:rPr lang="zh-CN" altLang="zh-CN"/>
              <a:t>第四级</a:t>
            </a:r>
          </a:p>
          <a:p>
            <a:pPr>
              <a:buFontTx/>
              <a:buNone/>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BB9ECD2D-21F3-425B-B2E2-82D9DE6FDE2B}" type="slidenum">
              <a:rPr lang="zh-CN" altLang="en-US"/>
              <a:pPr/>
              <a:t>‹#›</a:t>
            </a:fld>
            <a:endParaRPr lang="zh-CN" altLang="en-US" sz="1200"/>
          </a:p>
        </p:txBody>
      </p:sp>
    </p:spTree>
    <p:extLst>
      <p:ext uri="{BB962C8B-B14F-4D97-AF65-F5344CB8AC3E}">
        <p14:creationId xmlns:p14="http://schemas.microsoft.com/office/powerpoint/2010/main" val="3911072715"/>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0</a:t>
            </a:fld>
            <a:endParaRPr lang="zh-CN" altLang="en-US" sz="1200"/>
          </a:p>
        </p:txBody>
      </p:sp>
    </p:spTree>
    <p:extLst>
      <p:ext uri="{BB962C8B-B14F-4D97-AF65-F5344CB8AC3E}">
        <p14:creationId xmlns:p14="http://schemas.microsoft.com/office/powerpoint/2010/main" val="249858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2</a:t>
            </a:fld>
            <a:endParaRPr lang="zh-CN" altLang="en-US" sz="1200"/>
          </a:p>
        </p:txBody>
      </p:sp>
    </p:spTree>
    <p:extLst>
      <p:ext uri="{BB962C8B-B14F-4D97-AF65-F5344CB8AC3E}">
        <p14:creationId xmlns:p14="http://schemas.microsoft.com/office/powerpoint/2010/main" val="128213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3</a:t>
            </a:fld>
            <a:endParaRPr lang="zh-CN" altLang="en-US" sz="1200"/>
          </a:p>
        </p:txBody>
      </p:sp>
    </p:spTree>
    <p:extLst>
      <p:ext uri="{BB962C8B-B14F-4D97-AF65-F5344CB8AC3E}">
        <p14:creationId xmlns:p14="http://schemas.microsoft.com/office/powerpoint/2010/main" val="329427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4</a:t>
            </a:fld>
            <a:endParaRPr lang="zh-CN" altLang="en-US" sz="1200"/>
          </a:p>
        </p:txBody>
      </p:sp>
    </p:spTree>
    <p:extLst>
      <p:ext uri="{BB962C8B-B14F-4D97-AF65-F5344CB8AC3E}">
        <p14:creationId xmlns:p14="http://schemas.microsoft.com/office/powerpoint/2010/main" val="386367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kern="1200" dirty="0" smtClean="0">
                <a:solidFill>
                  <a:schemeClr val="tx1"/>
                </a:solidFill>
                <a:effectLst/>
                <a:latin typeface="Arial" panose="020B0604020202020204" pitchFamily="34" charset="0"/>
                <a:ea typeface="+mn-ea"/>
                <a:cs typeface="+mn-cs"/>
              </a:rPr>
              <a:t>解耦事件发送器和接收器，</a:t>
            </a:r>
            <a:r>
              <a:rPr lang="zh-CN" altLang="en-US" dirty="0" smtClean="0"/>
              <a:t>良好运行在</a:t>
            </a:r>
            <a:r>
              <a:rPr lang="en-US" altLang="zh-CN" sz="1200" b="0" i="0" kern="1200" dirty="0" smtClean="0">
                <a:solidFill>
                  <a:schemeClr val="tx1"/>
                </a:solidFill>
                <a:effectLst/>
                <a:latin typeface="Arial" panose="020B0604020202020204" pitchFamily="34" charset="0"/>
                <a:ea typeface="+mn-ea"/>
                <a:cs typeface="+mn-cs"/>
              </a:rPr>
              <a:t>Activity</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Fragment</a:t>
            </a:r>
            <a:r>
              <a:rPr lang="zh-CN" altLang="en-US" sz="1200" b="0" i="0" kern="1200" dirty="0" smtClean="0">
                <a:solidFill>
                  <a:schemeClr val="tx1"/>
                </a:solidFill>
                <a:effectLst/>
                <a:latin typeface="Arial" panose="020B0604020202020204" pitchFamily="34" charset="0"/>
                <a:ea typeface="+mn-ea"/>
                <a:cs typeface="+mn-cs"/>
              </a:rPr>
              <a:t>和后台线程上，避免了复杂且容易出错的依赖关系和生命周期问题</a:t>
            </a:r>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7</a:t>
            </a:fld>
            <a:endParaRPr lang="zh-CN" altLang="en-US" sz="1200"/>
          </a:p>
        </p:txBody>
      </p:sp>
    </p:spTree>
    <p:extLst>
      <p:ext uri="{BB962C8B-B14F-4D97-AF65-F5344CB8AC3E}">
        <p14:creationId xmlns:p14="http://schemas.microsoft.com/office/powerpoint/2010/main" val="58713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10</a:t>
            </a:fld>
            <a:endParaRPr lang="zh-CN" altLang="en-US" sz="1200"/>
          </a:p>
        </p:txBody>
      </p:sp>
    </p:spTree>
    <p:extLst>
      <p:ext uri="{BB962C8B-B14F-4D97-AF65-F5344CB8AC3E}">
        <p14:creationId xmlns:p14="http://schemas.microsoft.com/office/powerpoint/2010/main" val="321492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14</a:t>
            </a:fld>
            <a:endParaRPr lang="zh-CN" altLang="en-US" sz="1200"/>
          </a:p>
        </p:txBody>
      </p:sp>
    </p:spTree>
    <p:extLst>
      <p:ext uri="{BB962C8B-B14F-4D97-AF65-F5344CB8AC3E}">
        <p14:creationId xmlns:p14="http://schemas.microsoft.com/office/powerpoint/2010/main" val="1984117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15</a:t>
            </a:fld>
            <a:endParaRPr lang="zh-CN" altLang="en-US" sz="1200"/>
          </a:p>
        </p:txBody>
      </p:sp>
    </p:spTree>
    <p:extLst>
      <p:ext uri="{BB962C8B-B14F-4D97-AF65-F5344CB8AC3E}">
        <p14:creationId xmlns:p14="http://schemas.microsoft.com/office/powerpoint/2010/main" val="300965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fontAlgn="base"/>
            <a:r>
              <a:rPr lang="en-US" altLang="zh-CN" sz="1200" b="0" i="0" kern="1200" dirty="0" smtClean="0">
                <a:solidFill>
                  <a:schemeClr val="tx1"/>
                </a:solidFill>
                <a:effectLst/>
                <a:latin typeface="Arial" panose="020B0604020202020204" pitchFamily="34" charset="0"/>
                <a:ea typeface="+mn-ea"/>
                <a:cs typeface="+mn-cs"/>
              </a:rPr>
              <a:t>ThreadMode</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POSTING</a:t>
            </a:r>
            <a:endParaRPr lang="zh-CN" altLang="en-US" sz="1200" b="0" i="0" kern="1200" dirty="0" smtClean="0">
              <a:solidFill>
                <a:schemeClr val="tx1"/>
              </a:solidFill>
              <a:effectLst/>
              <a:latin typeface="Arial" panose="020B0604020202020204" pitchFamily="34" charset="0"/>
              <a:ea typeface="+mn-ea"/>
              <a:cs typeface="+mn-cs"/>
            </a:endParaRPr>
          </a:p>
          <a:p>
            <a:pPr fontAlgn="base"/>
            <a:r>
              <a:rPr lang="zh-CN" altLang="en-US" sz="1200" b="0" i="0" kern="1200" dirty="0" smtClean="0">
                <a:solidFill>
                  <a:schemeClr val="tx1"/>
                </a:solidFill>
                <a:effectLst/>
                <a:latin typeface="Arial" panose="020B0604020202020204" pitchFamily="34" charset="0"/>
                <a:ea typeface="+mn-ea"/>
                <a:cs typeface="+mn-cs"/>
              </a:rPr>
              <a:t>订阅者将在发布事件的同一线程中调用。这是默认值。事件传递是同步完成的，一旦发布完成，所有订阅者都将被调用。此</a:t>
            </a:r>
            <a:r>
              <a:rPr lang="en-US" altLang="zh-CN" sz="1200" b="0" i="0" kern="1200" dirty="0" smtClean="0">
                <a:solidFill>
                  <a:schemeClr val="tx1"/>
                </a:solidFill>
                <a:effectLst/>
                <a:latin typeface="Arial" panose="020B0604020202020204" pitchFamily="34" charset="0"/>
                <a:ea typeface="+mn-ea"/>
                <a:cs typeface="+mn-cs"/>
              </a:rPr>
              <a:t>ThreadMode</a:t>
            </a:r>
            <a:r>
              <a:rPr lang="zh-CN" altLang="en-US" sz="1200" b="0" i="0" kern="1200" dirty="0" smtClean="0">
                <a:solidFill>
                  <a:schemeClr val="tx1"/>
                </a:solidFill>
                <a:effectLst/>
                <a:latin typeface="Arial" panose="020B0604020202020204" pitchFamily="34" charset="0"/>
                <a:ea typeface="+mn-ea"/>
                <a:cs typeface="+mn-cs"/>
              </a:rPr>
              <a:t>意味着开销最小，因为它完全避免了线程切换。因此，对于已知完成的简单任务，这是一种推荐的模式，非常短的时间而不需要主线程。使用此模式的事件处理程序应该快速返回以避免阻止发布线程，这可能是主线程。</a:t>
            </a:r>
            <a:endParaRPr lang="en-US" altLang="zh-CN" sz="1200" b="0" i="0" kern="1200" dirty="0" smtClean="0">
              <a:solidFill>
                <a:schemeClr val="tx1"/>
              </a:solidFill>
              <a:effectLst/>
              <a:latin typeface="Arial" panose="020B0604020202020204" pitchFamily="34" charset="0"/>
              <a:ea typeface="+mn-ea"/>
              <a:cs typeface="+mn-cs"/>
            </a:endParaRPr>
          </a:p>
          <a:p>
            <a:pPr fontAlgn="base"/>
            <a:r>
              <a:rPr lang="en-US" altLang="zh-CN" sz="1200" b="0" i="0" kern="1200" dirty="0" smtClean="0">
                <a:solidFill>
                  <a:schemeClr val="tx1"/>
                </a:solidFill>
                <a:effectLst/>
                <a:latin typeface="Arial" panose="020B0604020202020204" pitchFamily="34" charset="0"/>
                <a:ea typeface="+mn-ea"/>
                <a:cs typeface="+mn-cs"/>
              </a:rPr>
              <a:t>ThreadMode</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MAIN</a:t>
            </a:r>
            <a:endParaRPr lang="zh-CN" altLang="en-US" sz="1200" b="0" i="0" kern="1200" dirty="0" smtClean="0">
              <a:solidFill>
                <a:schemeClr val="tx1"/>
              </a:solidFill>
              <a:effectLst/>
              <a:latin typeface="Arial" panose="020B0604020202020204" pitchFamily="34" charset="0"/>
              <a:ea typeface="+mn-ea"/>
              <a:cs typeface="+mn-cs"/>
            </a:endParaRPr>
          </a:p>
          <a:p>
            <a:pPr fontAlgn="base"/>
            <a:r>
              <a:rPr lang="zh-CN" altLang="en-US" sz="1200" b="0" i="0" kern="1200" dirty="0" smtClean="0">
                <a:solidFill>
                  <a:schemeClr val="tx1"/>
                </a:solidFill>
                <a:effectLst/>
                <a:latin typeface="Arial" panose="020B0604020202020204" pitchFamily="34" charset="0"/>
                <a:ea typeface="+mn-ea"/>
                <a:cs typeface="+mn-cs"/>
              </a:rPr>
              <a:t>订阅者将在</a:t>
            </a:r>
            <a:r>
              <a:rPr lang="en-US" altLang="zh-CN" sz="1200" b="0" i="0" kern="1200" dirty="0" smtClean="0">
                <a:solidFill>
                  <a:schemeClr val="tx1"/>
                </a:solidFill>
                <a:effectLst/>
                <a:latin typeface="Arial" panose="020B0604020202020204" pitchFamily="34" charset="0"/>
                <a:ea typeface="+mn-ea"/>
                <a:cs typeface="+mn-cs"/>
              </a:rPr>
              <a:t>Android</a:t>
            </a:r>
            <a:r>
              <a:rPr lang="zh-CN" altLang="en-US" sz="1200" b="0" i="0" kern="1200" dirty="0" smtClean="0">
                <a:solidFill>
                  <a:schemeClr val="tx1"/>
                </a:solidFill>
                <a:effectLst/>
                <a:latin typeface="Arial" panose="020B0604020202020204" pitchFamily="34" charset="0"/>
                <a:ea typeface="+mn-ea"/>
                <a:cs typeface="+mn-cs"/>
              </a:rPr>
              <a:t>的主线程（有时称为</a:t>
            </a:r>
            <a:r>
              <a:rPr lang="en-US" altLang="zh-CN" sz="1200" b="0" i="0" kern="1200" dirty="0" smtClean="0">
                <a:solidFill>
                  <a:schemeClr val="tx1"/>
                </a:solidFill>
                <a:effectLst/>
                <a:latin typeface="Arial" panose="020B0604020202020204" pitchFamily="34" charset="0"/>
                <a:ea typeface="+mn-ea"/>
                <a:cs typeface="+mn-cs"/>
              </a:rPr>
              <a:t>UI</a:t>
            </a:r>
            <a:r>
              <a:rPr lang="zh-CN" altLang="en-US" sz="1200" b="0" i="0" kern="1200" dirty="0" smtClean="0">
                <a:solidFill>
                  <a:schemeClr val="tx1"/>
                </a:solidFill>
                <a:effectLst/>
                <a:latin typeface="Arial" panose="020B0604020202020204" pitchFamily="34" charset="0"/>
                <a:ea typeface="+mn-ea"/>
                <a:cs typeface="+mn-cs"/>
              </a:rPr>
              <a:t>线程）中调用。如果发布线程是主线程，则将直接调用事件处理程序方法（与</a:t>
            </a:r>
            <a:r>
              <a:rPr lang="en-US" altLang="zh-CN" sz="1200" b="0" i="0" kern="1200" dirty="0" smtClean="0">
                <a:solidFill>
                  <a:schemeClr val="tx1"/>
                </a:solidFill>
                <a:effectLst/>
                <a:latin typeface="Arial" panose="020B0604020202020204" pitchFamily="34" charset="0"/>
                <a:ea typeface="+mn-ea"/>
                <a:cs typeface="+mn-cs"/>
              </a:rPr>
              <a:t>ThreadMode.POSTING</a:t>
            </a:r>
            <a:r>
              <a:rPr lang="zh-CN" altLang="en-US" sz="1200" b="0" i="0" kern="1200" dirty="0" smtClean="0">
                <a:solidFill>
                  <a:schemeClr val="tx1"/>
                </a:solidFill>
                <a:effectLst/>
                <a:latin typeface="Arial" panose="020B0604020202020204" pitchFamily="34" charset="0"/>
                <a:ea typeface="+mn-ea"/>
                <a:cs typeface="+mn-cs"/>
              </a:rPr>
              <a:t>所描述的同步）。使用此模式的事件处理程序必须快速返回以避免阻塞主线程。</a:t>
            </a:r>
            <a:endParaRPr lang="en-US" altLang="zh-CN" sz="1200" b="0" i="0" kern="1200" dirty="0" smtClean="0">
              <a:solidFill>
                <a:schemeClr val="tx1"/>
              </a:solidFill>
              <a:effectLst/>
              <a:latin typeface="Arial" panose="020B0604020202020204" pitchFamily="34" charset="0"/>
              <a:ea typeface="+mn-ea"/>
              <a:cs typeface="+mn-cs"/>
            </a:endParaRPr>
          </a:p>
          <a:p>
            <a:pPr fontAlgn="base"/>
            <a:r>
              <a:rPr lang="en-US" altLang="zh-CN" sz="1200" b="0" i="0" kern="1200" dirty="0" smtClean="0">
                <a:solidFill>
                  <a:schemeClr val="tx1"/>
                </a:solidFill>
                <a:effectLst/>
                <a:latin typeface="Arial" panose="020B0604020202020204" pitchFamily="34" charset="0"/>
                <a:ea typeface="+mn-ea"/>
                <a:cs typeface="+mn-cs"/>
              </a:rPr>
              <a:t>ThreadMode</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MAIN_ORDERED</a:t>
            </a:r>
            <a:endParaRPr lang="zh-CN" altLang="en-US" sz="1200" b="0" i="0" kern="1200" dirty="0" smtClean="0">
              <a:solidFill>
                <a:schemeClr val="tx1"/>
              </a:solidFill>
              <a:effectLst/>
              <a:latin typeface="Arial" panose="020B0604020202020204" pitchFamily="34" charset="0"/>
              <a:ea typeface="+mn-ea"/>
              <a:cs typeface="+mn-cs"/>
            </a:endParaRPr>
          </a:p>
          <a:p>
            <a:pPr fontAlgn="base"/>
            <a:r>
              <a:rPr lang="zh-CN" altLang="en-US" sz="1200" b="0" i="0" kern="1200" dirty="0" smtClean="0">
                <a:solidFill>
                  <a:schemeClr val="tx1"/>
                </a:solidFill>
                <a:effectLst/>
                <a:latin typeface="Arial" panose="020B0604020202020204" pitchFamily="34" charset="0"/>
                <a:ea typeface="+mn-ea"/>
                <a:cs typeface="+mn-cs"/>
              </a:rPr>
              <a:t>订阅者将在</a:t>
            </a:r>
            <a:r>
              <a:rPr lang="en-US" altLang="zh-CN" sz="1200" b="0" i="0" kern="1200" dirty="0" smtClean="0">
                <a:solidFill>
                  <a:schemeClr val="tx1"/>
                </a:solidFill>
                <a:effectLst/>
                <a:latin typeface="Arial" panose="020B0604020202020204" pitchFamily="34" charset="0"/>
                <a:ea typeface="+mn-ea"/>
                <a:cs typeface="+mn-cs"/>
              </a:rPr>
              <a:t>Android</a:t>
            </a:r>
            <a:r>
              <a:rPr lang="zh-CN" altLang="en-US" sz="1200" b="0" i="0" kern="1200" dirty="0" smtClean="0">
                <a:solidFill>
                  <a:schemeClr val="tx1"/>
                </a:solidFill>
                <a:effectLst/>
                <a:latin typeface="Arial" panose="020B0604020202020204" pitchFamily="34" charset="0"/>
                <a:ea typeface="+mn-ea"/>
                <a:cs typeface="+mn-cs"/>
              </a:rPr>
              <a:t>的主线程中调用。该事件总是排队等待以后发送给订阅者，因此对</a:t>
            </a:r>
            <a:r>
              <a:rPr lang="en-US" altLang="zh-CN" sz="1200" b="0" i="0" kern="1200" dirty="0" smtClean="0">
                <a:solidFill>
                  <a:schemeClr val="tx1"/>
                </a:solidFill>
                <a:effectLst/>
                <a:latin typeface="Arial" panose="020B0604020202020204" pitchFamily="34" charset="0"/>
                <a:ea typeface="+mn-ea"/>
                <a:cs typeface="+mn-cs"/>
              </a:rPr>
              <a:t>post</a:t>
            </a:r>
            <a:r>
              <a:rPr lang="zh-CN" altLang="en-US" sz="1200" b="0" i="0" kern="1200" dirty="0" smtClean="0">
                <a:solidFill>
                  <a:schemeClr val="tx1"/>
                </a:solidFill>
                <a:effectLst/>
                <a:latin typeface="Arial" panose="020B0604020202020204" pitchFamily="34" charset="0"/>
                <a:ea typeface="+mn-ea"/>
                <a:cs typeface="+mn-cs"/>
              </a:rPr>
              <a:t>的调用将立即返回。这使事件处理更加严格且更加一致（因此名称为</a:t>
            </a:r>
            <a:r>
              <a:rPr lang="en-US" altLang="zh-CN" sz="1200" b="0" i="0" kern="1200" dirty="0" smtClean="0">
                <a:solidFill>
                  <a:schemeClr val="tx1"/>
                </a:solidFill>
                <a:effectLst/>
                <a:latin typeface="Arial" panose="020B0604020202020204" pitchFamily="34" charset="0"/>
                <a:ea typeface="+mn-ea"/>
                <a:cs typeface="+mn-cs"/>
              </a:rPr>
              <a:t>MAIN_ORDERED</a:t>
            </a:r>
            <a:r>
              <a:rPr lang="zh-CN" altLang="en-US" sz="1200" b="0" i="0" kern="1200" dirty="0" smtClean="0">
                <a:solidFill>
                  <a:schemeClr val="tx1"/>
                </a:solidFill>
                <a:effectLst/>
                <a:latin typeface="Arial" panose="020B0604020202020204" pitchFamily="34" charset="0"/>
                <a:ea typeface="+mn-ea"/>
                <a:cs typeface="+mn-cs"/>
              </a:rPr>
              <a:t>）。例如，如果您在具有</a:t>
            </a:r>
            <a:r>
              <a:rPr lang="en-US" altLang="zh-CN" sz="1200" b="0" i="0" kern="1200" dirty="0" smtClean="0">
                <a:solidFill>
                  <a:schemeClr val="tx1"/>
                </a:solidFill>
                <a:effectLst/>
                <a:latin typeface="Arial" panose="020B0604020202020204" pitchFamily="34" charset="0"/>
                <a:ea typeface="+mn-ea"/>
                <a:cs typeface="+mn-cs"/>
              </a:rPr>
              <a:t>MAIN</a:t>
            </a:r>
            <a:r>
              <a:rPr lang="zh-CN" altLang="en-US" sz="1200" b="0" i="0" kern="1200" dirty="0" smtClean="0">
                <a:solidFill>
                  <a:schemeClr val="tx1"/>
                </a:solidFill>
                <a:effectLst/>
                <a:latin typeface="Arial" panose="020B0604020202020204" pitchFamily="34" charset="0"/>
                <a:ea typeface="+mn-ea"/>
                <a:cs typeface="+mn-cs"/>
              </a:rPr>
              <a:t>线程模式的事件处理程序中发布另一个事件，则第二个事件处理程序将在第一个事件处理程序之前完成（因为它被同步调用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将其与方法调用进行比较）。使用</a:t>
            </a:r>
            <a:r>
              <a:rPr lang="en-US" altLang="zh-CN" sz="1200" b="0" i="0" kern="1200" dirty="0" smtClean="0">
                <a:solidFill>
                  <a:schemeClr val="tx1"/>
                </a:solidFill>
                <a:effectLst/>
                <a:latin typeface="Arial" panose="020B0604020202020204" pitchFamily="34" charset="0"/>
                <a:ea typeface="+mn-ea"/>
                <a:cs typeface="+mn-cs"/>
              </a:rPr>
              <a:t>MAIN_ORDERED</a:t>
            </a:r>
            <a:r>
              <a:rPr lang="zh-CN" altLang="en-US" sz="1200" b="0" i="0" kern="1200" dirty="0" smtClean="0">
                <a:solidFill>
                  <a:schemeClr val="tx1"/>
                </a:solidFill>
                <a:effectLst/>
                <a:latin typeface="Arial" panose="020B0604020202020204" pitchFamily="34" charset="0"/>
                <a:ea typeface="+mn-ea"/>
                <a:cs typeface="+mn-cs"/>
              </a:rPr>
              <a:t>，第一个事件处理程序将完成，然后第二个事件处理程序将在稍后的时间点调用（一旦主线程具有容量）。</a:t>
            </a:r>
          </a:p>
          <a:p>
            <a:pPr fontAlgn="base"/>
            <a:r>
              <a:rPr lang="zh-CN" altLang="en-US" sz="1200" b="0" i="0" kern="1200" dirty="0" smtClean="0">
                <a:solidFill>
                  <a:schemeClr val="tx1"/>
                </a:solidFill>
                <a:effectLst/>
                <a:latin typeface="Arial" panose="020B0604020202020204" pitchFamily="34" charset="0"/>
                <a:ea typeface="+mn-ea"/>
                <a:cs typeface="+mn-cs"/>
              </a:rPr>
              <a:t>使用此模式的事件处理程序必须快速返回以避免阻塞主线程。</a:t>
            </a:r>
          </a:p>
          <a:p>
            <a:pPr fontAlgn="base"/>
            <a:r>
              <a:rPr lang="en-US" altLang="zh-CN" sz="1200" b="0" i="0" kern="1200" dirty="0" smtClean="0">
                <a:solidFill>
                  <a:schemeClr val="tx1"/>
                </a:solidFill>
                <a:effectLst/>
                <a:latin typeface="Arial" panose="020B0604020202020204" pitchFamily="34" charset="0"/>
                <a:ea typeface="+mn-ea"/>
                <a:cs typeface="+mn-cs"/>
              </a:rPr>
              <a:t>ThreadMode</a:t>
            </a:r>
            <a:r>
              <a:rPr lang="zh-CN" altLang="en-US" sz="1200" b="0" i="0" kern="1200" dirty="0" smtClean="0">
                <a:solidFill>
                  <a:schemeClr val="tx1"/>
                </a:solidFill>
                <a:effectLst/>
                <a:latin typeface="Arial" panose="020B0604020202020204" pitchFamily="34" charset="0"/>
                <a:ea typeface="+mn-ea"/>
                <a:cs typeface="+mn-cs"/>
              </a:rPr>
              <a:t>：</a:t>
            </a:r>
            <a:r>
              <a:rPr lang="en-US" altLang="zh-CN" sz="1200" dirty="0" smtClean="0"/>
              <a:t>BACKGROUND</a:t>
            </a:r>
            <a:endParaRPr lang="zh-CN" altLang="en-US" sz="1200" b="0" i="0" kern="1200" dirty="0" smtClean="0">
              <a:solidFill>
                <a:schemeClr val="tx1"/>
              </a:solidFill>
              <a:effectLst/>
              <a:latin typeface="Arial" panose="020B0604020202020204" pitchFamily="34" charset="0"/>
              <a:ea typeface="+mn-ea"/>
              <a:cs typeface="+mn-cs"/>
            </a:endParaRPr>
          </a:p>
          <a:p>
            <a:pPr fontAlgn="base"/>
            <a:r>
              <a:rPr lang="zh-CN" altLang="en-US" sz="1200" b="0" i="0" kern="1200" dirty="0" smtClean="0">
                <a:solidFill>
                  <a:schemeClr val="tx1"/>
                </a:solidFill>
                <a:effectLst/>
                <a:latin typeface="Arial" panose="020B0604020202020204" pitchFamily="34" charset="0"/>
                <a:ea typeface="+mn-ea"/>
                <a:cs typeface="+mn-cs"/>
              </a:rPr>
              <a:t>订阅者将在后台线程中调用。如果发布线程不是主线程，则将在发布线程中直接调用事件处理程序方法。如果发布线程是主线程，则</a:t>
            </a:r>
            <a:r>
              <a:rPr lang="en-US" altLang="zh-CN" sz="1200" b="0" i="0" kern="1200" dirty="0" smtClean="0">
                <a:solidFill>
                  <a:schemeClr val="tx1"/>
                </a:solidFill>
                <a:effectLst/>
                <a:latin typeface="Arial" panose="020B0604020202020204" pitchFamily="34" charset="0"/>
                <a:ea typeface="+mn-ea"/>
                <a:cs typeface="+mn-cs"/>
              </a:rPr>
              <a:t>EventBus</a:t>
            </a:r>
            <a:r>
              <a:rPr lang="zh-CN" altLang="en-US" sz="1200" b="0" i="0" kern="1200" dirty="0" smtClean="0">
                <a:solidFill>
                  <a:schemeClr val="tx1"/>
                </a:solidFill>
                <a:effectLst/>
                <a:latin typeface="Arial" panose="020B0604020202020204" pitchFamily="34" charset="0"/>
                <a:ea typeface="+mn-ea"/>
                <a:cs typeface="+mn-cs"/>
              </a:rPr>
              <a:t>使用单个后台线程，该线程将按顺序传递其所有事件。使用此模式的事件处理程序应尝试快速返回以避免阻止后台线程。</a:t>
            </a:r>
            <a:endParaRPr lang="en-US" altLang="zh-CN" sz="1200" b="0" i="0" kern="1200" dirty="0" smtClean="0">
              <a:solidFill>
                <a:schemeClr val="tx1"/>
              </a:solidFill>
              <a:effectLst/>
              <a:latin typeface="Arial" panose="020B0604020202020204" pitchFamily="34" charset="0"/>
              <a:ea typeface="+mn-ea"/>
              <a:cs typeface="+mn-cs"/>
            </a:endParaRPr>
          </a:p>
          <a:p>
            <a:pPr fontAlgn="base"/>
            <a:r>
              <a:rPr lang="en-US" altLang="zh-CN" sz="1200" b="0" i="0" kern="1200" dirty="0" smtClean="0">
                <a:solidFill>
                  <a:schemeClr val="tx1"/>
                </a:solidFill>
                <a:effectLst/>
                <a:latin typeface="Arial" panose="020B0604020202020204" pitchFamily="34" charset="0"/>
                <a:ea typeface="+mn-ea"/>
                <a:cs typeface="+mn-cs"/>
              </a:rPr>
              <a:t>ThreadMode</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ASYNC</a:t>
            </a:r>
            <a:endParaRPr lang="zh-CN" altLang="en-US" sz="1200" b="0" i="0" kern="1200" dirty="0" smtClean="0">
              <a:solidFill>
                <a:schemeClr val="tx1"/>
              </a:solidFill>
              <a:effectLst/>
              <a:latin typeface="Arial" panose="020B0604020202020204" pitchFamily="34" charset="0"/>
              <a:ea typeface="+mn-ea"/>
              <a:cs typeface="+mn-cs"/>
            </a:endParaRPr>
          </a:p>
          <a:p>
            <a:pPr fontAlgn="base"/>
            <a:r>
              <a:rPr lang="zh-CN" altLang="en-US" sz="1200" b="0" i="0" kern="1200" dirty="0" smtClean="0">
                <a:solidFill>
                  <a:schemeClr val="tx1"/>
                </a:solidFill>
                <a:effectLst/>
                <a:latin typeface="Arial" panose="020B0604020202020204" pitchFamily="34" charset="0"/>
                <a:ea typeface="+mn-ea"/>
                <a:cs typeface="+mn-cs"/>
              </a:rPr>
              <a:t>事件处理程序方法在单独的线程中调用。这始终独立于发布线程和主线程。发布事件永远不会等待使用此模式的事件处理程序方法。如果事件处理程序的执行可能需要一些时间，例如用于网络访问，则应使用此模式。避免同时触发大量长时间运行的异步处理程序方法来限制并发线程数。</a:t>
            </a:r>
            <a:r>
              <a:rPr lang="en-US" altLang="zh-CN" sz="1200" b="0" i="0" kern="1200" dirty="0" smtClean="0">
                <a:solidFill>
                  <a:schemeClr val="tx1"/>
                </a:solidFill>
                <a:effectLst/>
                <a:latin typeface="Arial" panose="020B0604020202020204" pitchFamily="34" charset="0"/>
                <a:ea typeface="+mn-ea"/>
                <a:cs typeface="+mn-cs"/>
              </a:rPr>
              <a:t>EventBus</a:t>
            </a:r>
            <a:r>
              <a:rPr lang="zh-CN" altLang="en-US" sz="1200" b="0" i="0" kern="1200" dirty="0" smtClean="0">
                <a:solidFill>
                  <a:schemeClr val="tx1"/>
                </a:solidFill>
                <a:effectLst/>
                <a:latin typeface="Arial" panose="020B0604020202020204" pitchFamily="34" charset="0"/>
                <a:ea typeface="+mn-ea"/>
                <a:cs typeface="+mn-cs"/>
              </a:rPr>
              <a:t>使用线程池从已完成的异步事件处理程序通知中有效地重用线程。</a:t>
            </a:r>
          </a:p>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16</a:t>
            </a:fld>
            <a:endParaRPr lang="zh-CN" altLang="en-US" sz="1200"/>
          </a:p>
        </p:txBody>
      </p:sp>
    </p:spTree>
    <p:extLst>
      <p:ext uri="{BB962C8B-B14F-4D97-AF65-F5344CB8AC3E}">
        <p14:creationId xmlns:p14="http://schemas.microsoft.com/office/powerpoint/2010/main" val="511195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54" y="0"/>
            <a:ext cx="3564000" cy="5143500"/>
          </a:xfrm>
          <a:prstGeom prst="rect">
            <a:avLst/>
          </a:prstGeom>
        </p:spPr>
      </p:pic>
      <p:sp>
        <p:nvSpPr>
          <p:cNvPr id="7" name="TextBox 7"/>
          <p:cNvSpPr>
            <a:spLocks noChangeArrowheads="1"/>
          </p:cNvSpPr>
          <p:nvPr userDrawn="1"/>
        </p:nvSpPr>
        <p:spPr bwMode="auto">
          <a:xfrm>
            <a:off x="5662677" y="3250048"/>
            <a:ext cx="3127375" cy="553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0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智能设备教研室</a:t>
            </a:r>
            <a:endParaRPr lang="zh-CN" altLang="en-US" sz="3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44006" y="2931780"/>
            <a:ext cx="1008084" cy="1190534"/>
          </a:xfrm>
          <a:prstGeom prst="rect">
            <a:avLst/>
          </a:prstGeom>
          <a:effectLst>
            <a:outerShdw blurRad="50800" dist="38100" dir="2700000" algn="tl" rotWithShape="0">
              <a:prstClr val="black">
                <a:alpha val="40000"/>
              </a:prstClr>
            </a:outerShdw>
          </a:effectLst>
        </p:spPr>
      </p:pic>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76975" y="123546"/>
            <a:ext cx="2686050" cy="504825"/>
          </a:xfrm>
          <a:prstGeom prst="rect">
            <a:avLst/>
          </a:prstGeom>
        </p:spPr>
      </p:pic>
      <p:sp>
        <p:nvSpPr>
          <p:cNvPr id="14" name="标题 1"/>
          <p:cNvSpPr>
            <a:spLocks noGrp="1"/>
          </p:cNvSpPr>
          <p:nvPr>
            <p:ph type="title"/>
          </p:nvPr>
        </p:nvSpPr>
        <p:spPr>
          <a:xfrm>
            <a:off x="2483826" y="1707678"/>
            <a:ext cx="6660174" cy="1224102"/>
          </a:xfrm>
          <a:prstGeom prst="rect">
            <a:avLst/>
          </a:prstGeom>
        </p:spPr>
        <p:txBody>
          <a:bodyPr/>
          <a:lstStyle>
            <a:lvl1pPr algn="ctr">
              <a:defRPr sz="6000" b="1">
                <a:solidFill>
                  <a:srgbClr val="CC0066"/>
                </a:solidFill>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8999067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65225"/>
          </a:xfrm>
          <a:prstGeom prst="rect">
            <a:avLst/>
          </a:prstGeom>
        </p:spPr>
        <p:txBody>
          <a:bodyPr/>
          <a:lstStyle>
            <a:lvl1pPr algn="l">
              <a:defRPr sz="2600">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987618"/>
            <a:ext cx="8229600" cy="3606607"/>
          </a:xfrm>
          <a:prstGeom prst="rect">
            <a:avLst/>
          </a:prstGeom>
        </p:spPr>
        <p:txBody>
          <a:bodyPr/>
          <a:lstStyle>
            <a:lvl1pPr marL="342900" indent="-342900">
              <a:buFont typeface="Wingdings" panose="05000000000000000000" pitchFamily="2" charset="2"/>
              <a:buChar char="Ø"/>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794217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7"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19534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897222"/>
            <a:ext cx="4038600" cy="3697004"/>
          </a:xfrm>
          <a:prstGeom prst="rect">
            <a:avLst/>
          </a:prstGeom>
        </p:spPr>
        <p:txBody>
          <a:bodyPr/>
          <a:lstStyle>
            <a:lvl1pPr marL="342900" indent="-342900">
              <a:buFont typeface="Wingdings" panose="05000000000000000000" pitchFamily="2" charset="2"/>
              <a:buChar char="Ø"/>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914400" indent="-457200">
              <a:buFont typeface="Arial" panose="020B0604020202020204" pitchFamily="34" charset="0"/>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897222"/>
            <a:ext cx="4038600" cy="3697003"/>
          </a:xfrm>
          <a:prstGeom prst="rect">
            <a:avLst/>
          </a:prstGeom>
        </p:spPr>
        <p:txBody>
          <a:bodyPr/>
          <a:lstStyle>
            <a:lvl1pPr marL="342900" indent="-342900">
              <a:buFont typeface="Wingdings" panose="05000000000000000000" pitchFamily="2" charset="2"/>
              <a:buChar char="Ø"/>
              <a:def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00100" indent="-342900">
              <a:buFont typeface="Arial" panose="020B0604020202020204" pitchFamily="34" charset="0"/>
              <a:buChar char="•"/>
              <a:def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grpSp>
        <p:nvGrpSpPr>
          <p:cNvPr id="6" name="组合 1"/>
          <p:cNvGrpSpPr>
            <a:grpSpLocks/>
          </p:cNvGrpSpPr>
          <p:nvPr userDrawn="1"/>
        </p:nvGrpSpPr>
        <p:grpSpPr bwMode="auto">
          <a:xfrm>
            <a:off x="395652" y="171731"/>
            <a:ext cx="689576" cy="647083"/>
            <a:chOff x="0" y="0"/>
            <a:chExt cx="12463730" cy="9279959"/>
          </a:xfrm>
        </p:grpSpPr>
        <p:sp>
          <p:nvSpPr>
            <p:cNvPr id="7"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竖排标题 1"/>
          <p:cNvSpPr>
            <a:spLocks noGrp="1"/>
          </p:cNvSpPr>
          <p:nvPr>
            <p:ph type="title" orient="vert"/>
          </p:nvPr>
        </p:nvSpPr>
        <p:spPr>
          <a:xfrm>
            <a:off x="1187718" y="140440"/>
            <a:ext cx="6096000" cy="598506"/>
          </a:xfrm>
          <a:prstGeom prst="rect">
            <a:avLst/>
          </a:prstGeom>
        </p:spPr>
        <p:txBody>
          <a:bodyPr vert="horz"/>
          <a:lstStyle>
            <a:lvl1pPr algn="l">
              <a:defRPr sz="2600" b="1">
                <a:solidFill>
                  <a:schemeClr val="tx1">
                    <a:lumMod val="65000"/>
                    <a:lumOff val="35000"/>
                  </a:schemeClr>
                </a:solidFill>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22872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710188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87718" y="140440"/>
            <a:ext cx="6096000" cy="598506"/>
          </a:xfrm>
          <a:prstGeom prst="rect">
            <a:avLst/>
          </a:prstGeom>
        </p:spPr>
        <p:txBody>
          <a:bodyPr vert="horz"/>
          <a:lstStyle>
            <a:lvl1pPr algn="l">
              <a:defRPr sz="2600" b="1">
                <a:solidFill>
                  <a:schemeClr val="tx1">
                    <a:lumMod val="65000"/>
                    <a:lumOff val="35000"/>
                  </a:schemeClr>
                </a:solidFill>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grpSp>
        <p:nvGrpSpPr>
          <p:cNvPr id="8" name="组合 1"/>
          <p:cNvGrpSpPr>
            <a:grpSpLocks/>
          </p:cNvGrpSpPr>
          <p:nvPr userDrawn="1"/>
        </p:nvGrpSpPr>
        <p:grpSpPr bwMode="auto">
          <a:xfrm>
            <a:off x="395652" y="171731"/>
            <a:ext cx="689576" cy="647083"/>
            <a:chOff x="0" y="0"/>
            <a:chExt cx="12463730" cy="9279959"/>
          </a:xfrm>
        </p:grpSpPr>
        <p:sp>
          <p:nvSpPr>
            <p:cNvPr id="9"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2"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
        <p:nvSpPr>
          <p:cNvPr id="21" name="内容占位符 2"/>
          <p:cNvSpPr>
            <a:spLocks noGrp="1"/>
          </p:cNvSpPr>
          <p:nvPr>
            <p:ph idx="1"/>
          </p:nvPr>
        </p:nvSpPr>
        <p:spPr>
          <a:xfrm>
            <a:off x="457200" y="843606"/>
            <a:ext cx="8229600" cy="3744312"/>
          </a:xfrm>
          <a:prstGeom prst="rect">
            <a:avLst/>
          </a:prstGeom>
        </p:spPr>
        <p:txBody>
          <a:bodyPr/>
          <a:lstStyle>
            <a:lvl1pPr marL="342900" indent="-342900">
              <a:buFont typeface="Wingdings" panose="05000000000000000000" pitchFamily="2" charset="2"/>
              <a:buChar char="Ø"/>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lnSpc>
                <a:spcPct val="150000"/>
              </a:lnSpc>
              <a:buFont typeface="微软雅黑" panose="020B0503020204020204" pitchFamily="34" charset="-122"/>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50000"/>
              </a:lnSpc>
              <a:defRPr/>
            </a:lvl3pPr>
            <a:lvl4pPr>
              <a:lnSpc>
                <a:spcPct val="150000"/>
              </a:lnSpc>
              <a:defRPr/>
            </a:lvl4pPr>
            <a:lvl5pPr>
              <a:lnSpc>
                <a:spcPct val="150000"/>
              </a:lnSpc>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7684258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内容占位符 3"/>
          <p:cNvSpPr txBox="1">
            <a:spLocks/>
          </p:cNvSpPr>
          <p:nvPr userDrawn="1"/>
        </p:nvSpPr>
        <p:spPr>
          <a:xfrm>
            <a:off x="557524" y="849212"/>
            <a:ext cx="8136678" cy="381071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altLang="zh-CN" sz="1600" b="1" dirty="0">
              <a:solidFill>
                <a:schemeClr val="tx1">
                  <a:lumMod val="75000"/>
                  <a:lumOff val="25000"/>
                </a:schemeClr>
              </a:solidFill>
              <a:latin typeface="Consolas" panose="020B0609020204030204" pitchFamily="49" charset="0"/>
              <a:sym typeface="微软雅黑" panose="020B0503020204020204" pitchFamily="34" charset="-122"/>
            </a:endParaRPr>
          </a:p>
        </p:txBody>
      </p:sp>
      <p:grpSp>
        <p:nvGrpSpPr>
          <p:cNvPr id="4" name="组合 1"/>
          <p:cNvGrpSpPr>
            <a:grpSpLocks/>
          </p:cNvGrpSpPr>
          <p:nvPr userDrawn="1"/>
        </p:nvGrpSpPr>
        <p:grpSpPr bwMode="auto">
          <a:xfrm>
            <a:off x="395652" y="171731"/>
            <a:ext cx="689576" cy="647083"/>
            <a:chOff x="0" y="0"/>
            <a:chExt cx="12463730" cy="9279959"/>
          </a:xfrm>
        </p:grpSpPr>
        <p:sp>
          <p:nvSpPr>
            <p:cNvPr id="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8"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
        <p:nvSpPr>
          <p:cNvPr id="20" name="竖排标题 1"/>
          <p:cNvSpPr>
            <a:spLocks noGrp="1"/>
          </p:cNvSpPr>
          <p:nvPr>
            <p:ph type="title" orient="vert"/>
          </p:nvPr>
        </p:nvSpPr>
        <p:spPr>
          <a:xfrm>
            <a:off x="1187718" y="140440"/>
            <a:ext cx="6096000" cy="598506"/>
          </a:xfrm>
          <a:prstGeom prst="rect">
            <a:avLst/>
          </a:prstGeom>
        </p:spPr>
        <p:txBody>
          <a:bodyPr vert="horz"/>
          <a:lstStyle>
            <a:lvl1pPr algn="l">
              <a:defRPr sz="2600" b="1">
                <a:solidFill>
                  <a:schemeClr val="tx1">
                    <a:lumMod val="65000"/>
                    <a:lumOff val="35000"/>
                  </a:schemeClr>
                </a:solidFill>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sp>
        <p:nvSpPr>
          <p:cNvPr id="22" name="内容占位符 2"/>
          <p:cNvSpPr>
            <a:spLocks noGrp="1"/>
          </p:cNvSpPr>
          <p:nvPr>
            <p:ph idx="1"/>
          </p:nvPr>
        </p:nvSpPr>
        <p:spPr>
          <a:xfrm>
            <a:off x="531906" y="843606"/>
            <a:ext cx="8154894" cy="3744312"/>
          </a:xfrm>
          <a:prstGeom prst="rect">
            <a:avLst/>
          </a:prstGeom>
        </p:spPr>
        <p:txBody>
          <a:bodyPr/>
          <a:lstStyle>
            <a:lvl1pPr marL="0" indent="0">
              <a:buFont typeface="Wingdings" panose="05000000000000000000" pitchFamily="2" charset="2"/>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lnSpc>
                <a:spcPct val="150000"/>
              </a:lnSpc>
              <a:buFont typeface="Arial" panose="020B0604020202020204" pitchFamily="34" charset="0"/>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50000"/>
              </a:lnSpc>
              <a:defRPr/>
            </a:lvl3pPr>
            <a:lvl4pPr>
              <a:lnSpc>
                <a:spcPct val="150000"/>
              </a:lnSpc>
              <a:defRPr/>
            </a:lvl4pPr>
            <a:lvl5pPr>
              <a:lnSpc>
                <a:spcPct val="150000"/>
              </a:lnSpc>
              <a:defRPr/>
            </a:lvl5pPr>
          </a:lstStyle>
          <a:p>
            <a:pPr lvl="0"/>
            <a:endParaRPr lang="zh-CN" altLang="en-US" dirty="0"/>
          </a:p>
        </p:txBody>
      </p:sp>
    </p:spTree>
    <p:extLst>
      <p:ext uri="{BB962C8B-B14F-4D97-AF65-F5344CB8AC3E}">
        <p14:creationId xmlns:p14="http://schemas.microsoft.com/office/powerpoint/2010/main" val="563273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4" name="组合 1"/>
          <p:cNvGrpSpPr>
            <a:grpSpLocks/>
          </p:cNvGrpSpPr>
          <p:nvPr userDrawn="1"/>
        </p:nvGrpSpPr>
        <p:grpSpPr bwMode="auto">
          <a:xfrm>
            <a:off x="395652" y="171731"/>
            <a:ext cx="689576" cy="647083"/>
            <a:chOff x="0" y="0"/>
            <a:chExt cx="12463730" cy="9279959"/>
          </a:xfrm>
        </p:grpSpPr>
        <p:sp>
          <p:nvSpPr>
            <p:cNvPr id="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
        <p:nvSpPr>
          <p:cNvPr id="18" name="内容占位符 2"/>
          <p:cNvSpPr>
            <a:spLocks noGrp="1"/>
          </p:cNvSpPr>
          <p:nvPr>
            <p:ph idx="1"/>
          </p:nvPr>
        </p:nvSpPr>
        <p:spPr>
          <a:xfrm>
            <a:off x="457200" y="843606"/>
            <a:ext cx="8229600" cy="3744312"/>
          </a:xfrm>
          <a:prstGeom prst="rect">
            <a:avLst/>
          </a:prstGeom>
        </p:spPr>
        <p:txBody>
          <a:bodyPr/>
          <a:lstStyle>
            <a:lvl1pPr marL="342900" indent="-342900">
              <a:buFont typeface="Wingdings" panose="05000000000000000000" pitchFamily="2" charset="2"/>
              <a:buChar char="Ø"/>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lnSpc>
                <a:spcPct val="150000"/>
              </a:lnSpc>
              <a:buFont typeface="Arial" panose="020B0604020202020204" pitchFamily="34" charset="0"/>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50000"/>
              </a:lnSpc>
              <a:defRPr/>
            </a:lvl3pPr>
            <a:lvl4pPr>
              <a:lnSpc>
                <a:spcPct val="150000"/>
              </a:lnSpc>
              <a:defRPr/>
            </a:lvl4pPr>
            <a:lvl5pPr>
              <a:lnSpc>
                <a:spcPct val="150000"/>
              </a:lnSpc>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9" name="内容占位符 3"/>
          <p:cNvSpPr txBox="1">
            <a:spLocks/>
          </p:cNvSpPr>
          <p:nvPr userDrawn="1"/>
        </p:nvSpPr>
        <p:spPr>
          <a:xfrm>
            <a:off x="557524" y="1419654"/>
            <a:ext cx="8136678" cy="324027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altLang="zh-CN" sz="1600" b="1" dirty="0">
              <a:solidFill>
                <a:schemeClr val="tx1">
                  <a:lumMod val="75000"/>
                  <a:lumOff val="25000"/>
                </a:schemeClr>
              </a:solidFill>
              <a:latin typeface="Consolas" panose="020B0609020204030204" pitchFamily="49" charset="0"/>
              <a:sym typeface="微软雅黑" panose="020B0503020204020204" pitchFamily="34" charset="-122"/>
            </a:endParaRPr>
          </a:p>
        </p:txBody>
      </p:sp>
      <p:sp>
        <p:nvSpPr>
          <p:cNvPr id="23" name="内容占位符 2"/>
          <p:cNvSpPr>
            <a:spLocks noGrp="1"/>
          </p:cNvSpPr>
          <p:nvPr>
            <p:ph idx="10"/>
          </p:nvPr>
        </p:nvSpPr>
        <p:spPr>
          <a:xfrm>
            <a:off x="531906" y="1491660"/>
            <a:ext cx="8154894" cy="3096258"/>
          </a:xfrm>
          <a:prstGeom prst="rect">
            <a:avLst/>
          </a:prstGeom>
        </p:spPr>
        <p:txBody>
          <a:bodyPr/>
          <a:lstStyle>
            <a:lvl1pPr marL="0" indent="0">
              <a:buFont typeface="Wingdings" panose="05000000000000000000" pitchFamily="2" charset="2"/>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lnSpc>
                <a:spcPct val="150000"/>
              </a:lnSpc>
              <a:buFont typeface="Arial" panose="020B0604020202020204" pitchFamily="34" charset="0"/>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50000"/>
              </a:lnSpc>
              <a:defRPr/>
            </a:lvl3pPr>
            <a:lvl4pPr>
              <a:lnSpc>
                <a:spcPct val="150000"/>
              </a:lnSpc>
              <a:defRPr/>
            </a:lvl4pPr>
            <a:lvl5pPr>
              <a:lnSpc>
                <a:spcPct val="150000"/>
              </a:lnSpc>
              <a:defRPr/>
            </a:lvl5pPr>
          </a:lstStyle>
          <a:p>
            <a:pPr lvl="0"/>
            <a:endParaRPr lang="zh-CN" altLang="en-US" dirty="0"/>
          </a:p>
        </p:txBody>
      </p:sp>
      <p:sp>
        <p:nvSpPr>
          <p:cNvPr id="24" name="竖排标题 1"/>
          <p:cNvSpPr>
            <a:spLocks noGrp="1"/>
          </p:cNvSpPr>
          <p:nvPr>
            <p:ph type="title" orient="vert"/>
          </p:nvPr>
        </p:nvSpPr>
        <p:spPr>
          <a:xfrm>
            <a:off x="1187718" y="140440"/>
            <a:ext cx="6096000" cy="598506"/>
          </a:xfrm>
          <a:prstGeom prst="rect">
            <a:avLst/>
          </a:prstGeom>
        </p:spPr>
        <p:txBody>
          <a:bodyPr vert="horz"/>
          <a:lstStyle>
            <a:lvl1pPr algn="l">
              <a:defRPr sz="2600" b="1">
                <a:solidFill>
                  <a:schemeClr val="tx1">
                    <a:lumMod val="65000"/>
                    <a:lumOff val="35000"/>
                  </a:schemeClr>
                </a:solidFill>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0231637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grpSp>
        <p:nvGrpSpPr>
          <p:cNvPr id="8" name="组合 34"/>
          <p:cNvGrpSpPr>
            <a:grpSpLocks/>
          </p:cNvGrpSpPr>
          <p:nvPr userDrawn="1"/>
        </p:nvGrpSpPr>
        <p:grpSpPr bwMode="auto">
          <a:xfrm>
            <a:off x="275771" y="344940"/>
            <a:ext cx="3735387" cy="3698875"/>
            <a:chOff x="0" y="0"/>
            <a:chExt cx="3102120" cy="3072590"/>
          </a:xfrm>
        </p:grpSpPr>
        <p:sp>
          <p:nvSpPr>
            <p:cNvPr id="9"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3" name="组合 35"/>
          <p:cNvGrpSpPr>
            <a:grpSpLocks/>
          </p:cNvGrpSpPr>
          <p:nvPr userDrawn="1"/>
        </p:nvGrpSpPr>
        <p:grpSpPr bwMode="auto">
          <a:xfrm rot="13787496">
            <a:off x="4192563" y="3218921"/>
            <a:ext cx="1079500" cy="1068387"/>
            <a:chOff x="0" y="0"/>
            <a:chExt cx="3102120" cy="3072590"/>
          </a:xfrm>
        </p:grpSpPr>
        <p:sp>
          <p:nvSpPr>
            <p:cNvPr id="34"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2"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3"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4"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5"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58" name="组合 60"/>
          <p:cNvGrpSpPr>
            <a:grpSpLocks/>
          </p:cNvGrpSpPr>
          <p:nvPr userDrawn="1"/>
        </p:nvGrpSpPr>
        <p:grpSpPr bwMode="auto">
          <a:xfrm rot="13787496">
            <a:off x="5541131" y="913146"/>
            <a:ext cx="522287" cy="517525"/>
            <a:chOff x="0" y="0"/>
            <a:chExt cx="3102120" cy="3072590"/>
          </a:xfrm>
        </p:grpSpPr>
        <p:sp>
          <p:nvSpPr>
            <p:cNvPr id="59"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0"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3"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4"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8"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9"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0"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3"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4"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5"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7"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8"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9"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0"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3" name="TextBox 85"/>
          <p:cNvSpPr>
            <a:spLocks noChangeArrowheads="1"/>
          </p:cNvSpPr>
          <p:nvPr userDrawn="1"/>
        </p:nvSpPr>
        <p:spPr bwMode="auto">
          <a:xfrm>
            <a:off x="4325788" y="1885735"/>
            <a:ext cx="38659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6000" b="1" dirty="0" smtClean="0">
                <a:solidFill>
                  <a:srgbClr val="CC0066"/>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Thank </a:t>
            </a:r>
            <a:r>
              <a:rPr lang="en-US" altLang="zh-CN" sz="6000" b="1" dirty="0" smtClean="0">
                <a:solidFill>
                  <a:srgbClr val="CC0066"/>
                </a:solidFill>
                <a:latin typeface="Calibri" panose="020F0502020204030204" pitchFamily="34" charset="0"/>
                <a:sym typeface="Calibri" panose="020F0502020204030204" pitchFamily="34" charset="0"/>
              </a:rPr>
              <a:t>You!</a:t>
            </a:r>
            <a:endParaRPr lang="zh-CN" altLang="en-US" sz="6000" b="1" dirty="0">
              <a:solidFill>
                <a:srgbClr val="CC0066"/>
              </a:solidFill>
              <a:latin typeface="Calibri" panose="020F0502020204030204" pitchFamily="34" charset="0"/>
              <a:sym typeface="宋体" panose="02010600030101010101" pitchFamily="2" charset="-122"/>
            </a:endParaRPr>
          </a:p>
        </p:txBody>
      </p:sp>
    </p:spTree>
    <p:extLst>
      <p:ext uri="{BB962C8B-B14F-4D97-AF65-F5344CB8AC3E}">
        <p14:creationId xmlns:p14="http://schemas.microsoft.com/office/powerpoint/2010/main" val="12865911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1DCE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5" r:id="rId5"/>
    <p:sldLayoutId id="2147483659" r:id="rId6"/>
    <p:sldLayoutId id="2147483661" r:id="rId7"/>
    <p:sldLayoutId id="2147483662" r:id="rId8"/>
    <p:sldLayoutId id="2147483658" r:id="rId9"/>
  </p:sldLayoutIdLst>
  <p:timing>
    <p:tnLst>
      <p:par>
        <p:cTn id="1" dur="indefinite" restart="never" nodeType="tmRoot"/>
      </p:par>
    </p:tnLst>
  </p:timing>
  <p:hf hdr="0" ftr="0" dt="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reenrobot/EventBus" TargetMode="External"/><Relationship Id="rId2" Type="http://schemas.openxmlformats.org/officeDocument/2006/relationships/hyperlink" Target="http://greenrobot.org/eventbu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3976" y="1707678"/>
            <a:ext cx="4860024" cy="1224102"/>
          </a:xfrm>
        </p:spPr>
        <p:txBody>
          <a:bodyPr/>
          <a:lstStyle/>
          <a:p>
            <a:r>
              <a:rPr lang="en-US" altLang="zh-CN" dirty="0" smtClean="0"/>
              <a:t>EventBus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p:txBody>
          <a:bodyPr/>
          <a:lstStyle/>
          <a:p>
            <a:r>
              <a:rPr lang="en-US" altLang="zh-CN" dirty="0" smtClean="0"/>
              <a:t>EventBus</a:t>
            </a:r>
            <a:r>
              <a:rPr lang="zh-CN" altLang="en-US" dirty="0" smtClean="0"/>
              <a:t>配置</a:t>
            </a:r>
            <a:endParaRPr lang="zh-CN" altLang="en-US" dirty="0"/>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9</a:t>
            </a:fld>
            <a:endParaRPr lang="zh-CN" altLang="en-US" sz="1800">
              <a:solidFill>
                <a:schemeClr val="tx1"/>
              </a:solidFill>
            </a:endParaRPr>
          </a:p>
        </p:txBody>
      </p:sp>
      <p:sp>
        <p:nvSpPr>
          <p:cNvPr id="4" name="内容占位符 3"/>
          <p:cNvSpPr>
            <a:spLocks noGrp="1"/>
          </p:cNvSpPr>
          <p:nvPr>
            <p:ph idx="1"/>
          </p:nvPr>
        </p:nvSpPr>
        <p:spPr/>
        <p:txBody>
          <a:bodyPr/>
          <a:lstStyle/>
          <a:p>
            <a:pPr>
              <a:lnSpc>
                <a:spcPct val="150000"/>
              </a:lnSpc>
              <a:spcBef>
                <a:spcPts val="0"/>
              </a:spcBef>
            </a:pPr>
            <a:r>
              <a:rPr lang="zh-CN" altLang="en-US" dirty="0" smtClean="0"/>
              <a:t>官网地址：</a:t>
            </a:r>
            <a:r>
              <a:rPr lang="en-US" altLang="zh-CN" dirty="0">
                <a:hlinkClick r:id="rId2"/>
              </a:rPr>
              <a:t>http://</a:t>
            </a:r>
            <a:r>
              <a:rPr lang="en-US" altLang="zh-CN" dirty="0" smtClean="0">
                <a:hlinkClick r:id="rId2"/>
              </a:rPr>
              <a:t>greenrobot.org/eventbus</a:t>
            </a:r>
            <a:endParaRPr lang="en-US" altLang="zh-CN" dirty="0"/>
          </a:p>
          <a:p>
            <a:pPr>
              <a:lnSpc>
                <a:spcPct val="150000"/>
              </a:lnSpc>
              <a:spcBef>
                <a:spcPts val="0"/>
              </a:spcBef>
            </a:pPr>
            <a:r>
              <a:rPr lang="zh-CN" altLang="en-US" dirty="0" smtClean="0"/>
              <a:t>源码地址：</a:t>
            </a:r>
            <a:r>
              <a:rPr lang="en-US" altLang="zh-CN" dirty="0">
                <a:hlinkClick r:id="rId3"/>
              </a:rPr>
              <a:t>https://</a:t>
            </a:r>
            <a:r>
              <a:rPr lang="en-US" altLang="zh-CN" dirty="0" smtClean="0">
                <a:hlinkClick r:id="rId3"/>
              </a:rPr>
              <a:t>github.com/greenrobot/EventBus</a:t>
            </a:r>
            <a:endParaRPr lang="en-US" altLang="zh-CN" dirty="0" smtClean="0"/>
          </a:p>
        </p:txBody>
      </p:sp>
    </p:spTree>
    <p:extLst>
      <p:ext uri="{BB962C8B-B14F-4D97-AF65-F5344CB8AC3E}">
        <p14:creationId xmlns:p14="http://schemas.microsoft.com/office/powerpoint/2010/main" val="45674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3408BFDE-A7BC-406B-A9FD-0881E389B5D9}" type="slidenum">
              <a:rPr lang="zh-CN" altLang="en-US" smtClean="0"/>
              <a:pPr/>
              <a:t>10</a:t>
            </a:fld>
            <a:endParaRPr lang="zh-CN" altLang="en-US" sz="1800">
              <a:solidFill>
                <a:schemeClr val="tx1"/>
              </a:solidFill>
            </a:endParaRPr>
          </a:p>
        </p:txBody>
      </p:sp>
      <p:sp>
        <p:nvSpPr>
          <p:cNvPr id="2" name="内容占位符 1"/>
          <p:cNvSpPr>
            <a:spLocks noGrp="1"/>
          </p:cNvSpPr>
          <p:nvPr>
            <p:ph idx="1"/>
          </p:nvPr>
        </p:nvSpPr>
        <p:spPr/>
        <p:txBody>
          <a:bodyPr/>
          <a:lstStyle/>
          <a:p>
            <a:pPr eaLnBrk="0" hangingPunct="0">
              <a:spcBef>
                <a:spcPct val="0"/>
              </a:spcBef>
            </a:pPr>
            <a:r>
              <a:rPr lang="zh-CN" altLang="en-US" dirty="0" smtClean="0">
                <a:solidFill>
                  <a:srgbClr val="000000"/>
                </a:solidFill>
                <a:latin typeface="宋体" panose="02010600030101010101" pitchFamily="2" charset="-122"/>
                <a:ea typeface="宋体" panose="02010600030101010101" pitchFamily="2" charset="-122"/>
              </a:rPr>
              <a:t>在</a:t>
            </a:r>
            <a:r>
              <a:rPr lang="en-US" altLang="zh-CN" dirty="0" smtClean="0">
                <a:solidFill>
                  <a:srgbClr val="000000"/>
                </a:solidFill>
                <a:latin typeface="宋体" panose="02010600030101010101" pitchFamily="2" charset="-122"/>
                <a:ea typeface="宋体" panose="02010600030101010101" pitchFamily="2" charset="-122"/>
              </a:rPr>
              <a:t>Module</a:t>
            </a:r>
            <a:r>
              <a:rPr lang="zh-CN" altLang="en-US" dirty="0" smtClean="0">
                <a:solidFill>
                  <a:srgbClr val="000000"/>
                </a:solidFill>
                <a:latin typeface="宋体" panose="02010600030101010101" pitchFamily="2" charset="-122"/>
                <a:ea typeface="宋体" panose="02010600030101010101" pitchFamily="2" charset="-122"/>
              </a:rPr>
              <a:t>的</a:t>
            </a:r>
            <a:r>
              <a:rPr lang="en-US" altLang="zh-CN" dirty="0" smtClean="0">
                <a:solidFill>
                  <a:srgbClr val="000000"/>
                </a:solidFill>
                <a:latin typeface="宋体" panose="02010600030101010101" pitchFamily="2" charset="-122"/>
                <a:ea typeface="宋体" panose="02010600030101010101" pitchFamily="2" charset="-122"/>
              </a:rPr>
              <a:t>gradle</a:t>
            </a:r>
            <a:r>
              <a:rPr lang="zh-CN" altLang="en-US" dirty="0" smtClean="0">
                <a:solidFill>
                  <a:srgbClr val="000000"/>
                </a:solidFill>
                <a:latin typeface="宋体" panose="02010600030101010101" pitchFamily="2" charset="-122"/>
                <a:ea typeface="宋体" panose="02010600030101010101" pitchFamily="2" charset="-122"/>
              </a:rPr>
              <a:t>文件中添加依赖</a:t>
            </a:r>
            <a:endParaRPr lang="zh-CN" altLang="en-US" dirty="0">
              <a:solidFill>
                <a:srgbClr val="000000"/>
              </a:solidFill>
              <a:latin typeface="宋体" panose="02010600030101010101" pitchFamily="2" charset="-122"/>
              <a:ea typeface="宋体" panose="02010600030101010101" pitchFamily="2" charset="-122"/>
            </a:endParaRPr>
          </a:p>
        </p:txBody>
      </p:sp>
      <p:sp>
        <p:nvSpPr>
          <p:cNvPr id="7" name="内容占位符 6"/>
          <p:cNvSpPr>
            <a:spLocks noGrp="1"/>
          </p:cNvSpPr>
          <p:nvPr>
            <p:ph idx="10"/>
          </p:nvPr>
        </p:nvSpPr>
        <p:spPr/>
        <p:txBody>
          <a:bodyPr/>
          <a:lstStyle/>
          <a:p>
            <a:pPr eaLnBrk="0" hangingPunct="0">
              <a:spcBef>
                <a:spcPct val="0"/>
              </a:spcBef>
            </a:pPr>
            <a:r>
              <a:rPr lang="zh-CN" altLang="zh-CN" sz="2000" dirty="0">
                <a:solidFill>
                  <a:srgbClr val="000000"/>
                </a:solidFill>
                <a:latin typeface="宋体" panose="02010600030101010101" pitchFamily="2" charset="-122"/>
                <a:ea typeface="宋体" panose="02010600030101010101" pitchFamily="2" charset="-122"/>
              </a:rPr>
              <a:t>dependencies {</a:t>
            </a:r>
            <a:br>
              <a:rPr lang="zh-CN" altLang="zh-CN" sz="2000" dirty="0">
                <a:solidFill>
                  <a:srgbClr val="000000"/>
                </a:solidFill>
                <a:latin typeface="宋体" panose="02010600030101010101" pitchFamily="2" charset="-122"/>
                <a:ea typeface="宋体" panose="02010600030101010101" pitchFamily="2" charset="-122"/>
              </a:rPr>
            </a:br>
            <a:r>
              <a:rPr lang="en-US" altLang="zh-CN" sz="2000" dirty="0">
                <a:solidFill>
                  <a:srgbClr val="000000"/>
                </a:solidFill>
                <a:latin typeface="宋体" panose="02010600030101010101" pitchFamily="2" charset="-122"/>
                <a:ea typeface="宋体" panose="02010600030101010101" pitchFamily="2" charset="-122"/>
              </a:rPr>
              <a:t>    </a:t>
            </a:r>
            <a:r>
              <a:rPr lang="zh-CN" altLang="zh-CN"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EventBus</a:t>
            </a:r>
            <a:r>
              <a:rPr lang="zh-CN" altLang="zh-CN" sz="2000" dirty="0">
                <a:solidFill>
                  <a:srgbClr val="000000"/>
                </a:solidFill>
                <a:latin typeface="宋体" panose="02010600030101010101" pitchFamily="2" charset="-122"/>
                <a:ea typeface="宋体" panose="02010600030101010101" pitchFamily="2" charset="-122"/>
              </a:rPr>
              <a:t/>
            </a:r>
            <a:br>
              <a:rPr lang="zh-CN" altLang="zh-CN" sz="2000" dirty="0">
                <a:solidFill>
                  <a:srgbClr val="000000"/>
                </a:solidFill>
                <a:latin typeface="宋体" panose="02010600030101010101" pitchFamily="2" charset="-122"/>
                <a:ea typeface="宋体" panose="02010600030101010101" pitchFamily="2" charset="-122"/>
              </a:rPr>
            </a:br>
            <a:r>
              <a:rPr lang="zh-CN" altLang="zh-CN" sz="2000" dirty="0">
                <a:solidFill>
                  <a:srgbClr val="000000"/>
                </a:solidFill>
                <a:latin typeface="宋体" panose="02010600030101010101" pitchFamily="2" charset="-122"/>
                <a:ea typeface="宋体" panose="02010600030101010101" pitchFamily="2" charset="-122"/>
              </a:rPr>
              <a:t> </a:t>
            </a:r>
            <a:r>
              <a:rPr lang="en-US" altLang="zh-CN" sz="2000" dirty="0">
                <a:solidFill>
                  <a:srgbClr val="000000"/>
                </a:solidFill>
                <a:latin typeface="宋体" panose="02010600030101010101" pitchFamily="2" charset="-122"/>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implementation 'org.greenrobot:eventbus:3.1.1'</a:t>
            </a:r>
            <a:r>
              <a:rPr lang="zh-CN" altLang="zh-CN" sz="2000" dirty="0">
                <a:solidFill>
                  <a:srgbClr val="FF0000"/>
                </a:solidFill>
                <a:latin typeface="宋体" panose="02010600030101010101" pitchFamily="2" charset="-122"/>
                <a:ea typeface="宋体" panose="02010600030101010101" pitchFamily="2" charset="-122"/>
              </a:rPr>
              <a:t/>
            </a:r>
            <a:br>
              <a:rPr lang="zh-CN" altLang="zh-CN" sz="2000" dirty="0">
                <a:solidFill>
                  <a:srgbClr val="FF0000"/>
                </a:solidFill>
                <a:latin typeface="宋体" panose="02010600030101010101" pitchFamily="2" charset="-122"/>
                <a:ea typeface="宋体" panose="02010600030101010101" pitchFamily="2" charset="-122"/>
              </a:rPr>
            </a:br>
            <a:r>
              <a:rPr lang="zh-CN" altLang="zh-CN" sz="2000" dirty="0">
                <a:solidFill>
                  <a:srgbClr val="000000"/>
                </a:solidFill>
                <a:latin typeface="宋体" panose="02010600030101010101" pitchFamily="2" charset="-122"/>
                <a:ea typeface="宋体" panose="02010600030101010101" pitchFamily="2" charset="-122"/>
              </a:rPr>
              <a:t> </a:t>
            </a:r>
            <a:r>
              <a:rPr lang="en-US" altLang="zh-CN" sz="2000" dirty="0">
                <a:solidFill>
                  <a:srgbClr val="000000"/>
                </a:solidFill>
                <a:latin typeface="宋体" panose="02010600030101010101" pitchFamily="2" charset="-122"/>
                <a:ea typeface="宋体" panose="02010600030101010101" pitchFamily="2" charset="-122"/>
              </a:rPr>
              <a:t>   ……</a:t>
            </a:r>
          </a:p>
          <a:p>
            <a:pPr eaLnBrk="0" hangingPunct="0">
              <a:spcBef>
                <a:spcPct val="0"/>
              </a:spcBef>
            </a:pPr>
            <a:r>
              <a:rPr lang="en-US" altLang="zh-CN" sz="2000" smtClean="0">
                <a:solidFill>
                  <a:srgbClr val="000000"/>
                </a:solidFill>
                <a:latin typeface="宋体" panose="02010600030101010101" pitchFamily="2" charset="-122"/>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p:txBody>
      </p:sp>
      <p:sp>
        <p:nvSpPr>
          <p:cNvPr id="4" name="竖排标题 3"/>
          <p:cNvSpPr>
            <a:spLocks noGrp="1"/>
          </p:cNvSpPr>
          <p:nvPr>
            <p:ph type="title" orient="vert"/>
          </p:nvPr>
        </p:nvSpPr>
        <p:spPr/>
        <p:txBody>
          <a:bodyPr/>
          <a:lstStyle/>
          <a:p>
            <a:r>
              <a:rPr lang="en-US" altLang="zh-CN" dirty="0" smtClean="0">
                <a:sym typeface="微软雅黑" panose="020B0503020204020204" pitchFamily="34" charset="-122"/>
              </a:rPr>
              <a:t>EventBus</a:t>
            </a:r>
            <a:r>
              <a:rPr lang="zh-CN" altLang="en-US" dirty="0" smtClean="0">
                <a:sym typeface="微软雅黑" panose="020B0503020204020204" pitchFamily="34" charset="-122"/>
              </a:rPr>
              <a:t>配置</a:t>
            </a:r>
            <a:endParaRPr lang="zh-CN" altLang="en-US" dirty="0"/>
          </a:p>
        </p:txBody>
      </p:sp>
    </p:spTree>
    <p:extLst>
      <p:ext uri="{BB962C8B-B14F-4D97-AF65-F5344CB8AC3E}">
        <p14:creationId xmlns:p14="http://schemas.microsoft.com/office/powerpoint/2010/main" val="270699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组合 14"/>
          <p:cNvGrpSpPr>
            <a:grpSpLocks/>
          </p:cNvGrpSpPr>
          <p:nvPr/>
        </p:nvGrpSpPr>
        <p:grpSpPr bwMode="auto">
          <a:xfrm rot="2108365" flipV="1">
            <a:off x="1105568" y="4190669"/>
            <a:ext cx="609600" cy="576263"/>
            <a:chOff x="0" y="0"/>
            <a:chExt cx="1630597" cy="2119745"/>
          </a:xfrm>
        </p:grpSpPr>
        <p:sp>
          <p:nvSpPr>
            <p:cNvPr id="410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7" name="组合 14"/>
          <p:cNvGrpSpPr>
            <a:grpSpLocks/>
          </p:cNvGrpSpPr>
          <p:nvPr/>
        </p:nvGrpSpPr>
        <p:grpSpPr bwMode="auto">
          <a:xfrm rot="8399407" flipV="1">
            <a:off x="1109179" y="348766"/>
            <a:ext cx="609600" cy="576263"/>
            <a:chOff x="0" y="0"/>
            <a:chExt cx="1630597" cy="2119745"/>
          </a:xfrm>
        </p:grpSpPr>
        <p:sp>
          <p:nvSpPr>
            <p:cNvPr id="28"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2" name="组合 11"/>
          <p:cNvGrpSpPr/>
          <p:nvPr/>
        </p:nvGrpSpPr>
        <p:grpSpPr>
          <a:xfrm>
            <a:off x="1752053" y="3147798"/>
            <a:ext cx="4211969" cy="492443"/>
            <a:chOff x="1752053" y="3948747"/>
            <a:chExt cx="4211969" cy="492443"/>
          </a:xfrm>
        </p:grpSpPr>
        <p:sp>
          <p:nvSpPr>
            <p:cNvPr id="4122"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基本用法</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5"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6" name="组合 15"/>
          <p:cNvGrpSpPr/>
          <p:nvPr/>
        </p:nvGrpSpPr>
        <p:grpSpPr>
          <a:xfrm>
            <a:off x="1752053" y="1061443"/>
            <a:ext cx="4201660" cy="492443"/>
            <a:chOff x="1752053" y="691832"/>
            <a:chExt cx="4201660" cy="492443"/>
          </a:xfrm>
        </p:grpSpPr>
        <p:sp>
          <p:nvSpPr>
            <p:cNvPr id="4118" name="TextBox 27"/>
            <p:cNvSpPr>
              <a:spLocks noChangeArrowheads="1"/>
            </p:cNvSpPr>
            <p:nvPr/>
          </p:nvSpPr>
          <p:spPr bwMode="auto">
            <a:xfrm>
              <a:off x="2353713" y="691832"/>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简介</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1"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5" name="组合 14"/>
          <p:cNvGrpSpPr/>
          <p:nvPr/>
        </p:nvGrpSpPr>
        <p:grpSpPr>
          <a:xfrm>
            <a:off x="2112083" y="2079307"/>
            <a:ext cx="4620097" cy="492443"/>
            <a:chOff x="2112083" y="1493678"/>
            <a:chExt cx="4620097" cy="492443"/>
          </a:xfrm>
        </p:grpSpPr>
        <p:sp>
          <p:nvSpPr>
            <p:cNvPr id="4119" name="TextBox 28"/>
            <p:cNvSpPr>
              <a:spLocks noChangeArrowheads="1"/>
            </p:cNvSpPr>
            <p:nvPr/>
          </p:nvSpPr>
          <p:spPr bwMode="auto">
            <a:xfrm>
              <a:off x="2743006" y="1493678"/>
              <a:ext cx="39891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配置</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9" name="组合 78"/>
          <p:cNvGrpSpPr/>
          <p:nvPr/>
        </p:nvGrpSpPr>
        <p:grpSpPr>
          <a:xfrm flipH="1">
            <a:off x="5605108" y="3269161"/>
            <a:ext cx="1415096" cy="310673"/>
            <a:chOff x="8659959" y="1800225"/>
            <a:chExt cx="1535242" cy="449263"/>
          </a:xfrm>
          <a:effectLst>
            <a:outerShdw blurRad="50800" dist="38100" dir="2700000" algn="tl" rotWithShape="0">
              <a:prstClr val="black">
                <a:alpha val="40000"/>
              </a:prstClr>
            </a:outerShdw>
          </a:effectLst>
        </p:grpSpPr>
        <p:sp>
          <p:nvSpPr>
            <p:cNvPr id="80"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81"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2"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
        <p:nvSpPr>
          <p:cNvPr id="2" name="灯片编号占位符 1"/>
          <p:cNvSpPr>
            <a:spLocks noGrp="1"/>
          </p:cNvSpPr>
          <p:nvPr>
            <p:ph type="sldNum" sz="quarter" idx="4"/>
          </p:nvPr>
        </p:nvSpPr>
        <p:spPr>
          <a:xfrm>
            <a:off x="8316312" y="4745317"/>
            <a:ext cx="658512" cy="274637"/>
          </a:xfrm>
        </p:spPr>
        <p:txBody>
          <a:bodyPr/>
          <a:lstStyle/>
          <a:p>
            <a:fld id="{3408BFDE-A7BC-406B-A9FD-0881E389B5D9}" type="slidenum">
              <a:rPr lang="zh-CN" altLang="en-US" smtClean="0"/>
              <a:pPr/>
              <a:t>11</a:t>
            </a:fld>
            <a:endParaRPr lang="zh-CN" altLang="en-US" sz="1800">
              <a:solidFill>
                <a:schemeClr val="tx1"/>
              </a:solidFill>
            </a:endParaRPr>
          </a:p>
        </p:txBody>
      </p:sp>
    </p:spTree>
    <p:extLst>
      <p:ext uri="{BB962C8B-B14F-4D97-AF65-F5344CB8AC3E}">
        <p14:creationId xmlns:p14="http://schemas.microsoft.com/office/powerpoint/2010/main" val="11922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dirty="0" smtClean="0"/>
              <a:t>EventBus</a:t>
            </a:r>
            <a:r>
              <a:rPr lang="zh-CN" altLang="en-US" dirty="0" smtClean="0"/>
              <a:t>基本用法</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12</a:t>
            </a:fld>
            <a:endParaRPr lang="zh-CN" altLang="en-US" sz="1800">
              <a:solidFill>
                <a:schemeClr val="tx1"/>
              </a:solidFill>
            </a:endParaRPr>
          </a:p>
        </p:txBody>
      </p:sp>
      <p:sp>
        <p:nvSpPr>
          <p:cNvPr id="4" name="内容占位符 3"/>
          <p:cNvSpPr>
            <a:spLocks noGrp="1"/>
          </p:cNvSpPr>
          <p:nvPr>
            <p:ph idx="1"/>
          </p:nvPr>
        </p:nvSpPr>
        <p:spPr/>
        <p:txBody>
          <a:bodyPr/>
          <a:lstStyle/>
          <a:p>
            <a:pPr>
              <a:spcBef>
                <a:spcPts val="0"/>
              </a:spcBef>
            </a:pPr>
            <a:r>
              <a:rPr lang="zh-CN" altLang="en-US" dirty="0" smtClean="0"/>
              <a:t>使用步骤</a:t>
            </a:r>
            <a:endParaRPr lang="en-US" altLang="zh-CN" dirty="0" smtClean="0"/>
          </a:p>
          <a:p>
            <a:pPr lvl="1">
              <a:spcBef>
                <a:spcPts val="0"/>
              </a:spcBef>
            </a:pPr>
            <a:r>
              <a:rPr lang="zh-CN" altLang="en-US" sz="2000" dirty="0" smtClean="0"/>
              <a:t>定义事件（可以是普通</a:t>
            </a:r>
            <a:r>
              <a:rPr lang="en-US" altLang="zh-CN" sz="2000" dirty="0" smtClean="0"/>
              <a:t>JavaBean</a:t>
            </a:r>
            <a:r>
              <a:rPr lang="zh-CN" altLang="en-US" sz="2000" dirty="0" smtClean="0"/>
              <a:t>的形式）</a:t>
            </a:r>
            <a:endParaRPr lang="en-US" altLang="zh-CN" sz="2000" dirty="0" smtClean="0"/>
          </a:p>
          <a:p>
            <a:pPr lvl="1">
              <a:spcBef>
                <a:spcPts val="0"/>
              </a:spcBef>
            </a:pPr>
            <a:r>
              <a:rPr lang="zh-CN" altLang="en-US" sz="2000" dirty="0" smtClean="0"/>
              <a:t>订阅事件（方法名称可以自定义）</a:t>
            </a:r>
            <a:endParaRPr lang="en-US" altLang="zh-CN" sz="2000" dirty="0" smtClean="0"/>
          </a:p>
          <a:p>
            <a:pPr marL="914400" lvl="2" indent="0">
              <a:spcBef>
                <a:spcPts val="0"/>
              </a:spcBef>
              <a:buNone/>
            </a:pPr>
            <a:r>
              <a:rPr lang="en-US" altLang="zh-CN" sz="2000" dirty="0">
                <a:solidFill>
                  <a:srgbClr val="FF0000"/>
                </a:solidFill>
              </a:rPr>
              <a:t>@Subscribe(threadMode = ThreadMode.MAIN)  </a:t>
            </a:r>
          </a:p>
          <a:p>
            <a:pPr marL="914400" lvl="2" indent="0">
              <a:spcBef>
                <a:spcPts val="0"/>
              </a:spcBef>
              <a:buNone/>
            </a:pPr>
            <a:r>
              <a:rPr lang="en-US" altLang="zh-CN" sz="2000" dirty="0"/>
              <a:t>public void onMessageEvent(MessageEvent event) </a:t>
            </a:r>
            <a:r>
              <a:rPr lang="en-US" altLang="zh-CN" sz="2000" dirty="0" smtClean="0"/>
              <a:t>{</a:t>
            </a:r>
          </a:p>
          <a:p>
            <a:pPr marL="914400" lvl="2" indent="0">
              <a:spcBef>
                <a:spcPts val="0"/>
              </a:spcBef>
              <a:buNone/>
            </a:pPr>
            <a:r>
              <a:rPr lang="en-US" altLang="zh-CN" sz="2000" dirty="0" smtClean="0"/>
              <a:t>/* </a:t>
            </a:r>
            <a:r>
              <a:rPr lang="en-US" altLang="zh-CN" sz="2000" dirty="0"/>
              <a:t>Do something </a:t>
            </a:r>
            <a:r>
              <a:rPr lang="en-US" altLang="zh-CN" sz="2000" dirty="0" smtClean="0"/>
              <a:t>*/</a:t>
            </a:r>
          </a:p>
          <a:p>
            <a:pPr marL="914400" lvl="2" indent="0">
              <a:spcBef>
                <a:spcPts val="0"/>
              </a:spcBef>
              <a:buNone/>
            </a:pPr>
            <a:r>
              <a:rPr lang="en-US" altLang="zh-CN" sz="2000" dirty="0" smtClean="0"/>
              <a:t>};</a:t>
            </a:r>
          </a:p>
          <a:p>
            <a:pPr lvl="1">
              <a:spcBef>
                <a:spcPts val="0"/>
              </a:spcBef>
            </a:pPr>
            <a:r>
              <a:rPr lang="zh-CN" altLang="en-US" sz="2000" dirty="0"/>
              <a:t>发布</a:t>
            </a:r>
            <a:r>
              <a:rPr lang="zh-CN" altLang="en-US" sz="2000" dirty="0" smtClean="0"/>
              <a:t>事件</a:t>
            </a:r>
            <a:endParaRPr lang="en-US" altLang="zh-CN" sz="2000" dirty="0" smtClean="0"/>
          </a:p>
          <a:p>
            <a:pPr marL="914400" lvl="2" indent="0">
              <a:spcBef>
                <a:spcPts val="0"/>
              </a:spcBef>
              <a:buNone/>
            </a:pPr>
            <a:r>
              <a:rPr lang="en-US" altLang="zh-CN" sz="2000" dirty="0">
                <a:solidFill>
                  <a:srgbClr val="FF0000"/>
                </a:solidFill>
              </a:rPr>
              <a:t>EventBus.getDefault().post(new MessageEvent());</a:t>
            </a:r>
            <a:endParaRPr lang="zh-CN" altLang="en-US" sz="2000" dirty="0">
              <a:solidFill>
                <a:srgbClr val="FF0000"/>
              </a:solidFill>
            </a:endParaRPr>
          </a:p>
        </p:txBody>
      </p:sp>
    </p:spTree>
    <p:extLst>
      <p:ext uri="{BB962C8B-B14F-4D97-AF65-F5344CB8AC3E}">
        <p14:creationId xmlns:p14="http://schemas.microsoft.com/office/powerpoint/2010/main" val="129889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dirty="0" smtClean="0"/>
              <a:t>EventBus</a:t>
            </a:r>
            <a:r>
              <a:rPr lang="zh-CN" altLang="en-US" dirty="0" smtClean="0"/>
              <a:t>基本用法</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13</a:t>
            </a:fld>
            <a:endParaRPr lang="zh-CN" altLang="en-US" sz="1800">
              <a:solidFill>
                <a:schemeClr val="tx1"/>
              </a:solidFill>
            </a:endParaRPr>
          </a:p>
        </p:txBody>
      </p:sp>
      <p:sp>
        <p:nvSpPr>
          <p:cNvPr id="4" name="内容占位符 3"/>
          <p:cNvSpPr>
            <a:spLocks noGrp="1"/>
          </p:cNvSpPr>
          <p:nvPr>
            <p:ph idx="1"/>
          </p:nvPr>
        </p:nvSpPr>
        <p:spPr/>
        <p:txBody>
          <a:bodyPr/>
          <a:lstStyle/>
          <a:p>
            <a:pPr>
              <a:spcBef>
                <a:spcPts val="0"/>
              </a:spcBef>
            </a:pPr>
            <a:r>
              <a:rPr lang="zh-CN" altLang="en-US" dirty="0" smtClean="0"/>
              <a:t>必须要注册</a:t>
            </a:r>
            <a:r>
              <a:rPr lang="en-US" altLang="zh-CN" dirty="0" smtClean="0"/>
              <a:t>EventBus</a:t>
            </a:r>
            <a:r>
              <a:rPr lang="zh-CN" altLang="en-US" dirty="0" smtClean="0"/>
              <a:t>才有效</a:t>
            </a:r>
            <a:endParaRPr lang="en-US" altLang="zh-CN" dirty="0" smtClean="0"/>
          </a:p>
          <a:p>
            <a:pPr lvl="1">
              <a:spcBef>
                <a:spcPts val="0"/>
              </a:spcBef>
            </a:pPr>
            <a:r>
              <a:rPr lang="zh-CN" altLang="en-US" sz="2000" dirty="0" smtClean="0"/>
              <a:t>如：在</a:t>
            </a:r>
            <a:r>
              <a:rPr lang="en-US" altLang="zh-CN" sz="2000" dirty="0" smtClean="0"/>
              <a:t>Activity</a:t>
            </a:r>
            <a:r>
              <a:rPr lang="zh-CN" altLang="en-US" sz="2000" dirty="0" smtClean="0"/>
              <a:t>或</a:t>
            </a:r>
            <a:r>
              <a:rPr lang="en-US" altLang="zh-CN" sz="2000" dirty="0" smtClean="0"/>
              <a:t>Fragment</a:t>
            </a:r>
            <a:r>
              <a:rPr lang="zh-CN" altLang="en-US" sz="2000" dirty="0" smtClean="0"/>
              <a:t>的声明周期中</a:t>
            </a:r>
            <a:endParaRPr lang="en-US" altLang="zh-CN" sz="2000" dirty="0" smtClean="0"/>
          </a:p>
        </p:txBody>
      </p:sp>
      <p:sp>
        <p:nvSpPr>
          <p:cNvPr id="6" name="矩形 5"/>
          <p:cNvSpPr/>
          <p:nvPr/>
        </p:nvSpPr>
        <p:spPr bwMode="auto">
          <a:xfrm>
            <a:off x="611670" y="1923696"/>
            <a:ext cx="7848654" cy="2448204"/>
          </a:xfrm>
          <a:prstGeom prst="rect">
            <a:avLst/>
          </a:prstGeom>
          <a:noFill/>
          <a:ln w="38100"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lvl="1">
              <a:spcBef>
                <a:spcPts val="0"/>
              </a:spcBef>
            </a:pPr>
            <a:r>
              <a:rPr lang="en-US" altLang="zh-CN" sz="2000" dirty="0">
                <a:solidFill>
                  <a:srgbClr val="000000"/>
                </a:solidFill>
                <a:latin typeface="宋体" panose="02010600030101010101" pitchFamily="2" charset="-122"/>
                <a:sym typeface="Calibri" panose="020F0502020204030204" pitchFamily="34" charset="0"/>
              </a:rPr>
              <a:t>@Override</a:t>
            </a:r>
          </a:p>
          <a:p>
            <a:pPr lvl="1">
              <a:spcBef>
                <a:spcPts val="0"/>
              </a:spcBef>
            </a:pPr>
            <a:r>
              <a:rPr lang="en-US" altLang="zh-CN" sz="2000" dirty="0" smtClean="0">
                <a:solidFill>
                  <a:srgbClr val="000000"/>
                </a:solidFill>
                <a:latin typeface="宋体" panose="02010600030101010101" pitchFamily="2" charset="-122"/>
                <a:sym typeface="Calibri" panose="020F0502020204030204" pitchFamily="34" charset="0"/>
              </a:rPr>
              <a:t>public </a:t>
            </a:r>
            <a:r>
              <a:rPr lang="en-US" altLang="zh-CN" sz="2000" dirty="0">
                <a:solidFill>
                  <a:srgbClr val="000000"/>
                </a:solidFill>
                <a:latin typeface="宋体" panose="02010600030101010101" pitchFamily="2" charset="-122"/>
                <a:sym typeface="Calibri" panose="020F0502020204030204" pitchFamily="34" charset="0"/>
              </a:rPr>
              <a:t>void onStart() {</a:t>
            </a:r>
          </a:p>
          <a:p>
            <a:pPr lvl="1">
              <a:spcBef>
                <a:spcPts val="0"/>
              </a:spcBef>
            </a:pPr>
            <a:r>
              <a:rPr lang="en-US" altLang="zh-CN" sz="2000" dirty="0">
                <a:solidFill>
                  <a:srgbClr val="000000"/>
                </a:solidFill>
                <a:latin typeface="宋体" panose="02010600030101010101" pitchFamily="2" charset="-122"/>
                <a:sym typeface="Calibri" panose="020F0502020204030204" pitchFamily="34" charset="0"/>
              </a:rPr>
              <a:t>     super.onStart();</a:t>
            </a:r>
          </a:p>
          <a:p>
            <a:pPr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r>
              <a:rPr lang="en-US" altLang="zh-CN" sz="2000" b="1" dirty="0">
                <a:solidFill>
                  <a:srgbClr val="FF0000"/>
                </a:solidFill>
                <a:latin typeface="宋体" panose="02010600030101010101" pitchFamily="2" charset="-122"/>
                <a:sym typeface="Calibri" panose="020F0502020204030204" pitchFamily="34" charset="0"/>
              </a:rPr>
              <a:t>EventBus.getDefault().register(this);</a:t>
            </a:r>
          </a:p>
          <a:p>
            <a:pPr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p>
        </p:txBody>
      </p:sp>
    </p:spTree>
    <p:extLst>
      <p:ext uri="{BB962C8B-B14F-4D97-AF65-F5344CB8AC3E}">
        <p14:creationId xmlns:p14="http://schemas.microsoft.com/office/powerpoint/2010/main" val="301259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dirty="0" smtClean="0"/>
              <a:t>EventBus</a:t>
            </a:r>
            <a:r>
              <a:rPr lang="zh-CN" altLang="en-US" dirty="0" smtClean="0"/>
              <a:t>基本用法</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14</a:t>
            </a:fld>
            <a:endParaRPr lang="zh-CN" altLang="en-US" sz="1800">
              <a:solidFill>
                <a:schemeClr val="tx1"/>
              </a:solidFill>
            </a:endParaRPr>
          </a:p>
        </p:txBody>
      </p:sp>
      <p:sp>
        <p:nvSpPr>
          <p:cNvPr id="4" name="内容占位符 3"/>
          <p:cNvSpPr>
            <a:spLocks noGrp="1"/>
          </p:cNvSpPr>
          <p:nvPr>
            <p:ph idx="1"/>
          </p:nvPr>
        </p:nvSpPr>
        <p:spPr/>
        <p:txBody>
          <a:bodyPr/>
          <a:lstStyle/>
          <a:p>
            <a:pPr>
              <a:spcBef>
                <a:spcPts val="0"/>
              </a:spcBef>
            </a:pPr>
            <a:r>
              <a:rPr lang="zh-CN" altLang="en-US" dirty="0" smtClean="0"/>
              <a:t>取消注册</a:t>
            </a:r>
            <a:r>
              <a:rPr lang="en-US" altLang="zh-CN" dirty="0" smtClean="0"/>
              <a:t>EventBus</a:t>
            </a:r>
            <a:endParaRPr lang="en-US" altLang="zh-CN" dirty="0"/>
          </a:p>
          <a:p>
            <a:pPr lvl="1">
              <a:spcBef>
                <a:spcPts val="0"/>
              </a:spcBef>
            </a:pPr>
            <a:r>
              <a:rPr lang="zh-CN" altLang="en-US" sz="2000" dirty="0" smtClean="0"/>
              <a:t>如：在</a:t>
            </a:r>
            <a:r>
              <a:rPr lang="en-US" altLang="zh-CN" sz="2000" dirty="0" smtClean="0"/>
              <a:t>Activity</a:t>
            </a:r>
            <a:r>
              <a:rPr lang="zh-CN" altLang="en-US" sz="2000" dirty="0" smtClean="0"/>
              <a:t>或</a:t>
            </a:r>
            <a:r>
              <a:rPr lang="en-US" altLang="zh-CN" sz="2000" dirty="0" smtClean="0"/>
              <a:t>Fragment</a:t>
            </a:r>
            <a:r>
              <a:rPr lang="zh-CN" altLang="en-US" sz="2000" dirty="0" smtClean="0"/>
              <a:t>的声明周期中</a:t>
            </a:r>
            <a:endParaRPr lang="en-US" altLang="zh-CN" sz="2000" dirty="0" smtClean="0"/>
          </a:p>
        </p:txBody>
      </p:sp>
      <p:sp>
        <p:nvSpPr>
          <p:cNvPr id="6" name="矩形 5"/>
          <p:cNvSpPr/>
          <p:nvPr/>
        </p:nvSpPr>
        <p:spPr bwMode="auto">
          <a:xfrm>
            <a:off x="611670" y="1923696"/>
            <a:ext cx="7848654" cy="2448204"/>
          </a:xfrm>
          <a:prstGeom prst="rect">
            <a:avLst/>
          </a:prstGeom>
          <a:noFill/>
          <a:ln w="38100"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@Override</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public void </a:t>
            </a:r>
            <a:r>
              <a:rPr lang="en-US" altLang="zh-CN" sz="2000" dirty="0" smtClean="0">
                <a:solidFill>
                  <a:srgbClr val="000000"/>
                </a:solidFill>
                <a:latin typeface="宋体" panose="02010600030101010101" pitchFamily="2" charset="-122"/>
                <a:sym typeface="Calibri" panose="020F0502020204030204" pitchFamily="34" charset="0"/>
              </a:rPr>
              <a:t>onDestroy() </a:t>
            </a:r>
            <a:r>
              <a:rPr lang="en-US" altLang="zh-CN" sz="2000" dirty="0">
                <a:solidFill>
                  <a:srgbClr val="000000"/>
                </a:solidFill>
                <a:latin typeface="宋体" panose="02010600030101010101" pitchFamily="2" charset="-122"/>
                <a:sym typeface="Calibri" panose="020F0502020204030204" pitchFamily="34" charset="0"/>
              </a:rPr>
              <a:t>{</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     super. onDestroy();</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r>
              <a:rPr lang="en-US" altLang="zh-CN" sz="2000" b="1" dirty="0">
                <a:solidFill>
                  <a:srgbClr val="FF0000"/>
                </a:solidFill>
                <a:latin typeface="宋体" panose="02010600030101010101" pitchFamily="2" charset="-122"/>
                <a:sym typeface="Calibri" panose="020F0502020204030204" pitchFamily="34" charset="0"/>
              </a:rPr>
              <a:t>EventBus.getDefault().unregister(this);</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p>
        </p:txBody>
      </p:sp>
    </p:spTree>
    <p:extLst>
      <p:ext uri="{BB962C8B-B14F-4D97-AF65-F5344CB8AC3E}">
        <p14:creationId xmlns:p14="http://schemas.microsoft.com/office/powerpoint/2010/main" val="25877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3408BFDE-A7BC-406B-A9FD-0881E389B5D9}" type="slidenum">
              <a:rPr lang="zh-CN" altLang="en-US" smtClean="0"/>
              <a:pPr/>
              <a:t>15</a:t>
            </a:fld>
            <a:endParaRPr lang="zh-CN" altLang="en-US" sz="1800">
              <a:solidFill>
                <a:schemeClr val="tx1"/>
              </a:solidFill>
            </a:endParaRPr>
          </a:p>
        </p:txBody>
      </p:sp>
      <p:sp>
        <p:nvSpPr>
          <p:cNvPr id="7" name="内容占位符 6"/>
          <p:cNvSpPr>
            <a:spLocks noGrp="1"/>
          </p:cNvSpPr>
          <p:nvPr>
            <p:ph idx="1"/>
          </p:nvPr>
        </p:nvSpPr>
        <p:spPr>
          <a:xfrm>
            <a:off x="457200" y="843606"/>
            <a:ext cx="8229600" cy="504042"/>
          </a:xfrm>
        </p:spPr>
        <p:txBody>
          <a:bodyPr/>
          <a:lstStyle/>
          <a:p>
            <a:r>
              <a:rPr lang="zh-CN" altLang="en-US" smtClean="0"/>
              <a:t>五种</a:t>
            </a:r>
            <a:r>
              <a:rPr lang="zh-CN" altLang="en-US" dirty="0" smtClean="0"/>
              <a:t>线程模型</a:t>
            </a:r>
            <a:endParaRPr lang="zh-CN" altLang="en-US" dirty="0"/>
          </a:p>
        </p:txBody>
      </p:sp>
      <p:sp>
        <p:nvSpPr>
          <p:cNvPr id="2" name="竖排标题 1"/>
          <p:cNvSpPr>
            <a:spLocks noGrp="1"/>
          </p:cNvSpPr>
          <p:nvPr>
            <p:ph type="title" orient="vert"/>
          </p:nvPr>
        </p:nvSpPr>
        <p:spPr/>
        <p:txBody>
          <a:bodyPr/>
          <a:lstStyle/>
          <a:p>
            <a:r>
              <a:rPr lang="en-US" altLang="zh-CN" dirty="0" smtClean="0"/>
              <a:t>EventBus</a:t>
            </a:r>
            <a:r>
              <a:rPr lang="zh-CN" altLang="en-US" dirty="0" smtClean="0"/>
              <a:t>基本用法</a:t>
            </a:r>
            <a:endParaRPr lang="zh-CN" altLang="en-US" dirty="0"/>
          </a:p>
        </p:txBody>
      </p:sp>
      <p:sp>
        <p:nvSpPr>
          <p:cNvPr id="5" name="矩形 4"/>
          <p:cNvSpPr/>
          <p:nvPr/>
        </p:nvSpPr>
        <p:spPr>
          <a:xfrm>
            <a:off x="620342" y="1563666"/>
            <a:ext cx="7911987" cy="1323439"/>
          </a:xfrm>
          <a:prstGeom prst="rect">
            <a:avLst/>
          </a:prstGeom>
        </p:spPr>
        <p:txBody>
          <a:bodyPr wrap="square">
            <a:spAutoFit/>
          </a:bodyPr>
          <a:lstStyle/>
          <a:p>
            <a:pPr eaLnBrk="0" hangingPunct="0"/>
            <a:r>
              <a:rPr lang="en-US" altLang="zh-CN" sz="2000" dirty="0">
                <a:solidFill>
                  <a:srgbClr val="000000"/>
                </a:solidFill>
                <a:latin typeface="宋体" panose="02010600030101010101" pitchFamily="2" charset="-122"/>
              </a:rPr>
              <a:t>@Subscribe(</a:t>
            </a:r>
            <a:r>
              <a:rPr lang="en-US" altLang="zh-CN" sz="2000" b="1" dirty="0">
                <a:solidFill>
                  <a:srgbClr val="FF0000"/>
                </a:solidFill>
                <a:latin typeface="宋体" panose="02010600030101010101" pitchFamily="2" charset="-122"/>
              </a:rPr>
              <a:t>threadMode = ThreadMode.MAIN</a:t>
            </a:r>
            <a:r>
              <a:rPr lang="en-US" altLang="zh-CN" sz="2000" dirty="0" smtClean="0">
                <a:solidFill>
                  <a:srgbClr val="000000"/>
                </a:solidFill>
                <a:latin typeface="宋体" panose="02010600030101010101" pitchFamily="2" charset="-122"/>
              </a:rPr>
              <a:t>)//</a:t>
            </a:r>
            <a:r>
              <a:rPr lang="zh-CN" altLang="en-US" sz="2000" dirty="0" smtClean="0">
                <a:solidFill>
                  <a:srgbClr val="000000"/>
                </a:solidFill>
                <a:latin typeface="宋体" panose="02010600030101010101" pitchFamily="2" charset="-122"/>
              </a:rPr>
              <a:t>主线程模型</a:t>
            </a:r>
            <a:endParaRPr lang="en-US" altLang="zh-CN" sz="2000" dirty="0" smtClean="0">
              <a:solidFill>
                <a:srgbClr val="000000"/>
              </a:solidFill>
              <a:latin typeface="宋体" panose="02010600030101010101" pitchFamily="2" charset="-122"/>
            </a:endParaRPr>
          </a:p>
          <a:p>
            <a:pPr eaLnBrk="0" hangingPunct="0"/>
            <a:r>
              <a:rPr lang="en-US" altLang="zh-CN" sz="2000" dirty="0" smtClean="0">
                <a:solidFill>
                  <a:srgbClr val="000000"/>
                </a:solidFill>
                <a:latin typeface="宋体" panose="02010600030101010101" pitchFamily="2" charset="-122"/>
              </a:rPr>
              <a:t>public void onMessageEvent(MessageEvent event) {</a:t>
            </a:r>
          </a:p>
          <a:p>
            <a:pPr eaLnBrk="0" hangingPunct="0"/>
            <a:r>
              <a:rPr lang="en-US" altLang="zh-CN" sz="2000" dirty="0" smtClean="0">
                <a:solidFill>
                  <a:srgbClr val="000000"/>
                </a:solidFill>
                <a:latin typeface="宋体" panose="02010600030101010101" pitchFamily="2" charset="-122"/>
              </a:rPr>
              <a:t>    /* </a:t>
            </a:r>
            <a:r>
              <a:rPr lang="en-US" altLang="zh-CN" sz="2000" dirty="0">
                <a:solidFill>
                  <a:srgbClr val="000000"/>
                </a:solidFill>
                <a:latin typeface="宋体" panose="02010600030101010101" pitchFamily="2" charset="-122"/>
              </a:rPr>
              <a:t>Do something </a:t>
            </a:r>
            <a:r>
              <a:rPr lang="en-US" altLang="zh-CN" sz="2000" dirty="0" smtClean="0">
                <a:solidFill>
                  <a:srgbClr val="000000"/>
                </a:solidFill>
                <a:latin typeface="宋体" panose="02010600030101010101" pitchFamily="2" charset="-122"/>
              </a:rPr>
              <a:t>*/</a:t>
            </a:r>
          </a:p>
          <a:p>
            <a:pPr eaLnBrk="0" hangingPunct="0"/>
            <a:r>
              <a:rPr lang="en-US" altLang="zh-CN" sz="2000" dirty="0" smtClean="0">
                <a:solidFill>
                  <a:srgbClr val="000000"/>
                </a:solidFill>
                <a:latin typeface="宋体" panose="02010600030101010101" pitchFamily="2" charset="-122"/>
              </a:rPr>
              <a:t>}</a:t>
            </a:r>
            <a:endParaRPr lang="zh-CN" altLang="zh-CN" sz="2000" dirty="0">
              <a:solidFill>
                <a:srgbClr val="000000"/>
              </a:solidFill>
              <a:latin typeface="宋体" panose="02010600030101010101" pitchFamily="2" charset="-122"/>
            </a:endParaRPr>
          </a:p>
        </p:txBody>
      </p:sp>
    </p:spTree>
    <p:extLst>
      <p:ext uri="{BB962C8B-B14F-4D97-AF65-F5344CB8AC3E}">
        <p14:creationId xmlns:p14="http://schemas.microsoft.com/office/powerpoint/2010/main" val="3841581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dirty="0" smtClean="0"/>
              <a:t>EventBus</a:t>
            </a:r>
            <a:r>
              <a:rPr lang="zh-CN" altLang="en-US" dirty="0" smtClean="0"/>
              <a:t>基本用法</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16</a:t>
            </a:fld>
            <a:endParaRPr lang="zh-CN" altLang="en-US" sz="1800">
              <a:solidFill>
                <a:schemeClr val="tx1"/>
              </a:solidFill>
            </a:endParaRPr>
          </a:p>
        </p:txBody>
      </p:sp>
      <p:sp>
        <p:nvSpPr>
          <p:cNvPr id="7" name="内容占位符 6"/>
          <p:cNvSpPr>
            <a:spLocks noGrp="1"/>
          </p:cNvSpPr>
          <p:nvPr>
            <p:ph idx="1"/>
          </p:nvPr>
        </p:nvSpPr>
        <p:spPr/>
        <p:txBody>
          <a:bodyPr/>
          <a:lstStyle/>
          <a:p>
            <a:pPr>
              <a:spcBef>
                <a:spcPts val="0"/>
              </a:spcBef>
            </a:pPr>
            <a:r>
              <a:rPr lang="zh-CN" altLang="en-US" dirty="0" smtClean="0"/>
              <a:t>五种线程模型</a:t>
            </a:r>
            <a:endParaRPr lang="en-US" altLang="zh-CN" dirty="0" smtClean="0"/>
          </a:p>
          <a:p>
            <a:pPr lvl="1">
              <a:spcBef>
                <a:spcPts val="0"/>
              </a:spcBef>
            </a:pPr>
            <a:r>
              <a:rPr lang="en-US" altLang="zh-CN" sz="2000" dirty="0" smtClean="0"/>
              <a:t>POSTING</a:t>
            </a:r>
            <a:r>
              <a:rPr lang="zh-CN" altLang="en-US" sz="2000" dirty="0" smtClean="0"/>
              <a:t>（</a:t>
            </a:r>
            <a:r>
              <a:rPr lang="zh-CN" altLang="en-US" sz="2000" dirty="0"/>
              <a:t>默认）</a:t>
            </a:r>
            <a:r>
              <a:rPr lang="zh-CN" altLang="en-US" sz="2000" dirty="0" smtClean="0"/>
              <a:t>：订阅者在发布</a:t>
            </a:r>
            <a:r>
              <a:rPr lang="zh-CN" altLang="en-US" sz="2000" dirty="0"/>
              <a:t>事件</a:t>
            </a:r>
            <a:r>
              <a:rPr lang="zh-CN" altLang="en-US" sz="2000" dirty="0" smtClean="0"/>
              <a:t>的</a:t>
            </a:r>
            <a:r>
              <a:rPr lang="zh-CN" altLang="en-US" sz="2000" dirty="0"/>
              <a:t>同一</a:t>
            </a:r>
            <a:r>
              <a:rPr lang="zh-CN" altLang="en-US" sz="2000" dirty="0" smtClean="0"/>
              <a:t>个线程中调用</a:t>
            </a:r>
            <a:endParaRPr lang="en-US" altLang="zh-CN" sz="2000" dirty="0" smtClean="0"/>
          </a:p>
          <a:p>
            <a:pPr lvl="1">
              <a:spcBef>
                <a:spcPts val="0"/>
              </a:spcBef>
            </a:pPr>
            <a:r>
              <a:rPr lang="en-US" altLang="zh-CN" sz="2000" dirty="0" smtClean="0"/>
              <a:t>MAIN</a:t>
            </a:r>
            <a:r>
              <a:rPr lang="zh-CN" altLang="en-US" sz="2000" dirty="0" smtClean="0"/>
              <a:t>：订阅者在</a:t>
            </a:r>
            <a:r>
              <a:rPr lang="zh-CN" altLang="en-US" sz="2000" dirty="0"/>
              <a:t>主线程（</a:t>
            </a:r>
            <a:r>
              <a:rPr lang="en-US" altLang="zh-CN" sz="2000" dirty="0"/>
              <a:t>UI</a:t>
            </a:r>
            <a:r>
              <a:rPr lang="zh-CN" altLang="en-US" sz="2000" dirty="0" smtClean="0"/>
              <a:t>）中调用，不能</a:t>
            </a:r>
            <a:r>
              <a:rPr lang="zh-CN" altLang="en-US" sz="2000" dirty="0"/>
              <a:t>进行耗时操作</a:t>
            </a:r>
            <a:endParaRPr lang="en-US" altLang="zh-CN" sz="2000" dirty="0" smtClean="0"/>
          </a:p>
          <a:p>
            <a:pPr lvl="1">
              <a:spcBef>
                <a:spcPts val="0"/>
              </a:spcBef>
            </a:pPr>
            <a:r>
              <a:rPr lang="en-US" altLang="zh-CN" sz="2000" dirty="0" smtClean="0"/>
              <a:t>MAIN_ORDERED</a:t>
            </a:r>
            <a:r>
              <a:rPr lang="zh-CN" altLang="en-US" sz="2000" dirty="0" smtClean="0"/>
              <a:t>：订阅者在</a:t>
            </a:r>
            <a:r>
              <a:rPr lang="en-US" altLang="zh-CN" sz="2000" dirty="0" smtClean="0"/>
              <a:t>Android</a:t>
            </a:r>
            <a:r>
              <a:rPr lang="zh-CN" altLang="en-US" sz="2000" dirty="0" smtClean="0"/>
              <a:t>主</a:t>
            </a:r>
            <a:r>
              <a:rPr lang="zh-CN" altLang="en-US" sz="2000" dirty="0"/>
              <a:t>线程</a:t>
            </a:r>
            <a:r>
              <a:rPr lang="zh-CN" altLang="en-US" sz="2000" dirty="0" smtClean="0"/>
              <a:t>中排队等待被调用</a:t>
            </a:r>
            <a:endParaRPr lang="en-US" altLang="zh-CN" sz="2000" dirty="0" smtClean="0"/>
          </a:p>
          <a:p>
            <a:pPr lvl="1">
              <a:spcBef>
                <a:spcPts val="0"/>
              </a:spcBef>
            </a:pPr>
            <a:r>
              <a:rPr lang="en-US" altLang="zh-CN" sz="2000" dirty="0" smtClean="0"/>
              <a:t>BACKGROUND</a:t>
            </a:r>
            <a:r>
              <a:rPr lang="zh-CN" altLang="en-US" sz="2000" dirty="0"/>
              <a:t>：订阅者将在后台线程中调用</a:t>
            </a:r>
            <a:endParaRPr lang="en-US" altLang="zh-CN" sz="2000" dirty="0" smtClean="0"/>
          </a:p>
          <a:p>
            <a:pPr lvl="1">
              <a:spcBef>
                <a:spcPts val="0"/>
              </a:spcBef>
            </a:pPr>
            <a:r>
              <a:rPr lang="en-US" altLang="zh-CN" sz="2000" dirty="0" smtClean="0"/>
              <a:t>ASYNC</a:t>
            </a:r>
            <a:r>
              <a:rPr lang="zh-CN" altLang="en-US" sz="2000" dirty="0" smtClean="0"/>
              <a:t>：订阅者方法</a:t>
            </a:r>
            <a:r>
              <a:rPr lang="zh-CN" altLang="en-US" sz="2000" dirty="0"/>
              <a:t>在单独的线程中调用，始终独立于发布线程和主</a:t>
            </a:r>
            <a:r>
              <a:rPr lang="zh-CN" altLang="en-US" sz="2000" dirty="0" smtClean="0"/>
              <a:t>线程，适用于事件处理程序是耗时的操作，如网络访问</a:t>
            </a:r>
            <a:endParaRPr lang="zh-CN" altLang="en-US" sz="2000" dirty="0"/>
          </a:p>
        </p:txBody>
      </p:sp>
      <p:sp>
        <p:nvSpPr>
          <p:cNvPr id="4" name="文本框 3"/>
          <p:cNvSpPr txBox="1"/>
          <p:nvPr/>
        </p:nvSpPr>
        <p:spPr>
          <a:xfrm>
            <a:off x="260563" y="4774168"/>
            <a:ext cx="7693132" cy="338554"/>
          </a:xfrm>
          <a:prstGeom prst="rect">
            <a:avLst/>
          </a:prstGeom>
          <a:noFill/>
        </p:spPr>
        <p:txBody>
          <a:bodyPr wrap="none" rtlCol="0">
            <a:spAutoFit/>
          </a:bodyPr>
          <a:lstStyle/>
          <a:p>
            <a:r>
              <a:rPr lang="zh-CN" altLang="en-US" sz="1600" dirty="0" smtClean="0"/>
              <a:t>参考：</a:t>
            </a:r>
            <a:r>
              <a:rPr lang="en-US" altLang="zh-CN" sz="1600" dirty="0"/>
              <a:t>http://greenrobot.org/eventbus/documentation/delivery-threads-threadmode/</a:t>
            </a:r>
            <a:endParaRPr lang="zh-CN" altLang="en-US" sz="1600" dirty="0"/>
          </a:p>
        </p:txBody>
      </p:sp>
    </p:spTree>
    <p:extLst>
      <p:ext uri="{BB962C8B-B14F-4D97-AF65-F5344CB8AC3E}">
        <p14:creationId xmlns:p14="http://schemas.microsoft.com/office/powerpoint/2010/main" val="141553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zh-CN" altLang="en-US" dirty="0" smtClean="0"/>
              <a:t>扩展</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17</a:t>
            </a:fld>
            <a:endParaRPr lang="zh-CN" altLang="en-US" sz="1800">
              <a:solidFill>
                <a:schemeClr val="tx1"/>
              </a:solidFill>
            </a:endParaRPr>
          </a:p>
        </p:txBody>
      </p:sp>
      <p:sp>
        <p:nvSpPr>
          <p:cNvPr id="4" name="内容占位符 3"/>
          <p:cNvSpPr>
            <a:spLocks noGrp="1"/>
          </p:cNvSpPr>
          <p:nvPr>
            <p:ph idx="1"/>
          </p:nvPr>
        </p:nvSpPr>
        <p:spPr/>
        <p:txBody>
          <a:bodyPr/>
          <a:lstStyle/>
          <a:p>
            <a:pPr>
              <a:spcBef>
                <a:spcPts val="0"/>
              </a:spcBef>
            </a:pPr>
            <a:r>
              <a:rPr lang="zh-CN" altLang="en-US" dirty="0" smtClean="0"/>
              <a:t>粘性事件</a:t>
            </a:r>
            <a:endParaRPr lang="en-US" altLang="zh-CN" dirty="0" smtClean="0"/>
          </a:p>
          <a:p>
            <a:pPr lvl="1">
              <a:spcBef>
                <a:spcPts val="0"/>
              </a:spcBef>
            </a:pPr>
            <a:r>
              <a:rPr lang="zh-CN" altLang="en-US" sz="2000" dirty="0"/>
              <a:t>如果先发布了事件，然后有订阅者订阅了该事件，那么除非再次发布</a:t>
            </a:r>
            <a:r>
              <a:rPr lang="zh-CN" altLang="en-US" sz="2000" dirty="0" smtClean="0"/>
              <a:t>该事件</a:t>
            </a:r>
            <a:r>
              <a:rPr lang="zh-CN" altLang="en-US" sz="2000" dirty="0"/>
              <a:t>，否则订阅者将永远接收不到该</a:t>
            </a:r>
            <a:r>
              <a:rPr lang="zh-CN" altLang="en-US" sz="2000" dirty="0" smtClean="0"/>
              <a:t>事件</a:t>
            </a:r>
          </a:p>
        </p:txBody>
      </p:sp>
      <p:sp>
        <p:nvSpPr>
          <p:cNvPr id="5" name="矩形 4"/>
          <p:cNvSpPr/>
          <p:nvPr/>
        </p:nvSpPr>
        <p:spPr bwMode="auto">
          <a:xfrm>
            <a:off x="755682" y="2211720"/>
            <a:ext cx="7848654" cy="2794847"/>
          </a:xfrm>
          <a:prstGeom prst="rect">
            <a:avLst/>
          </a:prstGeom>
          <a:noFill/>
          <a:ln w="38100"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a:t>
            </a:r>
            <a:r>
              <a:rPr lang="zh-CN" altLang="en-US" sz="2000" dirty="0">
                <a:solidFill>
                  <a:srgbClr val="000000"/>
                </a:solidFill>
                <a:latin typeface="宋体" panose="02010600030101010101" pitchFamily="2" charset="-122"/>
                <a:sym typeface="Calibri" panose="020F0502020204030204" pitchFamily="34" charset="0"/>
              </a:rPr>
              <a:t>发布粘性事件</a:t>
            </a:r>
            <a:endParaRPr lang="en-US" altLang="zh-CN" sz="2000" dirty="0">
              <a:solidFill>
                <a:srgbClr val="000000"/>
              </a:solidFill>
              <a:latin typeface="宋体" panose="02010600030101010101" pitchFamily="2" charset="-122"/>
              <a:sym typeface="Calibri" panose="020F0502020204030204" pitchFamily="34" charset="0"/>
            </a:endParaRPr>
          </a:p>
          <a:p>
            <a:pPr marL="0" lvl="1">
              <a:spcBef>
                <a:spcPts val="0"/>
              </a:spcBef>
            </a:pPr>
            <a:r>
              <a:rPr lang="en-US" altLang="zh-CN" sz="2000" b="1" dirty="0" smtClean="0">
                <a:solidFill>
                  <a:srgbClr val="FF0000"/>
                </a:solidFill>
                <a:latin typeface="宋体" panose="02010600030101010101" pitchFamily="2" charset="-122"/>
                <a:sym typeface="Calibri" panose="020F0502020204030204" pitchFamily="34" charset="0"/>
              </a:rPr>
              <a:t>EventBus.getDefault</a:t>
            </a:r>
            <a:r>
              <a:rPr lang="en-US" altLang="zh-CN" sz="2000" b="1" dirty="0">
                <a:solidFill>
                  <a:srgbClr val="FF0000"/>
                </a:solidFill>
                <a:latin typeface="宋体" panose="02010600030101010101" pitchFamily="2" charset="-122"/>
                <a:sym typeface="Calibri" panose="020F0502020204030204" pitchFamily="34" charset="0"/>
              </a:rPr>
              <a:t>().postSticky(new MessageEvent</a:t>
            </a:r>
            <a:r>
              <a:rPr lang="en-US" altLang="zh-CN" sz="2000" b="1" dirty="0" smtClean="0">
                <a:solidFill>
                  <a:srgbClr val="FF0000"/>
                </a:solidFill>
                <a:latin typeface="宋体" panose="02010600030101010101" pitchFamily="2" charset="-122"/>
                <a:sym typeface="Calibri" panose="020F0502020204030204" pitchFamily="34" charset="0"/>
              </a:rPr>
              <a:t>(“……"));</a:t>
            </a:r>
            <a:endParaRPr lang="en-US" altLang="zh-CN" sz="2000" b="1" dirty="0">
              <a:solidFill>
                <a:srgbClr val="FF0000"/>
              </a:solidFill>
              <a:latin typeface="宋体" panose="02010600030101010101" pitchFamily="2" charset="-122"/>
              <a:sym typeface="Calibri" panose="020F0502020204030204" pitchFamily="34" charset="0"/>
            </a:endParaRP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r>
              <a:rPr lang="zh-CN" altLang="en-US" sz="2000" dirty="0">
                <a:solidFill>
                  <a:srgbClr val="000000"/>
                </a:solidFill>
                <a:latin typeface="宋体" panose="02010600030101010101" pitchFamily="2" charset="-122"/>
                <a:sym typeface="Calibri" panose="020F0502020204030204" pitchFamily="34" charset="0"/>
              </a:rPr>
              <a:t>移除指定的粘性事件</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removeStickyEvent(Object event</a:t>
            </a:r>
            <a:r>
              <a:rPr lang="en-US" altLang="zh-CN" sz="2000" dirty="0" smtClean="0">
                <a:solidFill>
                  <a:srgbClr val="000000"/>
                </a:solidFill>
                <a:latin typeface="宋体" panose="02010600030101010101" pitchFamily="2" charset="-122"/>
                <a:sym typeface="Calibri" panose="020F0502020204030204" pitchFamily="34" charset="0"/>
              </a:rPr>
              <a:t>);</a:t>
            </a:r>
            <a:endParaRPr lang="en-US" altLang="zh-CN" sz="2000" dirty="0">
              <a:solidFill>
                <a:srgbClr val="000000"/>
              </a:solidFill>
              <a:latin typeface="宋体" panose="02010600030101010101" pitchFamily="2" charset="-122"/>
              <a:sym typeface="Calibri" panose="020F0502020204030204" pitchFamily="34" charset="0"/>
            </a:endParaRP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r>
              <a:rPr lang="zh-CN" altLang="en-US" sz="2000" dirty="0">
                <a:solidFill>
                  <a:srgbClr val="000000"/>
                </a:solidFill>
                <a:latin typeface="宋体" panose="02010600030101010101" pitchFamily="2" charset="-122"/>
                <a:sym typeface="Calibri" panose="020F0502020204030204" pitchFamily="34" charset="0"/>
              </a:rPr>
              <a:t>移除所有的粘性事件</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removeAllStickyEvents</a:t>
            </a:r>
            <a:r>
              <a:rPr lang="en-US" altLang="zh-CN" sz="2000" dirty="0" smtClean="0">
                <a:solidFill>
                  <a:srgbClr val="000000"/>
                </a:solidFill>
                <a:latin typeface="宋体" panose="02010600030101010101" pitchFamily="2" charset="-122"/>
                <a:sym typeface="Calibri" panose="020F0502020204030204" pitchFamily="34" charset="0"/>
              </a:rPr>
              <a:t>();</a:t>
            </a:r>
            <a:endParaRPr lang="en-US" altLang="zh-CN" sz="2000" dirty="0">
              <a:solidFill>
                <a:srgbClr val="000000"/>
              </a:solidFill>
              <a:latin typeface="宋体" panose="02010600030101010101" pitchFamily="2" charset="-122"/>
              <a:sym typeface="Calibri" panose="020F0502020204030204" pitchFamily="34" charset="0"/>
            </a:endParaRP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 </a:t>
            </a:r>
            <a:r>
              <a:rPr lang="zh-CN" altLang="en-US" sz="2000" dirty="0">
                <a:solidFill>
                  <a:srgbClr val="000000"/>
                </a:solidFill>
                <a:latin typeface="宋体" panose="02010600030101010101" pitchFamily="2" charset="-122"/>
                <a:sym typeface="Calibri" panose="020F0502020204030204" pitchFamily="34" charset="0"/>
              </a:rPr>
              <a:t>移除指定类型的粘性事件</a:t>
            </a:r>
          </a:p>
          <a:p>
            <a:pPr marL="0" lvl="1">
              <a:spcBef>
                <a:spcPts val="0"/>
              </a:spcBef>
            </a:pPr>
            <a:r>
              <a:rPr lang="en-US" altLang="zh-CN" sz="2000" dirty="0">
                <a:solidFill>
                  <a:srgbClr val="000000"/>
                </a:solidFill>
                <a:latin typeface="宋体" panose="02010600030101010101" pitchFamily="2" charset="-122"/>
                <a:sym typeface="Calibri" panose="020F0502020204030204" pitchFamily="34" charset="0"/>
              </a:rPr>
              <a:t>removeStickyEvent(Class&lt;T&gt; eventType</a:t>
            </a:r>
            <a:r>
              <a:rPr lang="en-US" altLang="zh-CN" sz="2000" dirty="0" smtClean="0">
                <a:solidFill>
                  <a:srgbClr val="000000"/>
                </a:solidFill>
                <a:latin typeface="宋体" panose="02010600030101010101" pitchFamily="2" charset="-122"/>
                <a:sym typeface="Calibri" panose="020F0502020204030204" pitchFamily="34" charset="0"/>
              </a:rPr>
              <a:t>);</a:t>
            </a:r>
            <a:endParaRPr lang="en-US" altLang="zh-CN" sz="2000" dirty="0">
              <a:solidFill>
                <a:srgbClr val="000000"/>
              </a:solidFill>
              <a:latin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57766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组合 14"/>
          <p:cNvGrpSpPr>
            <a:grpSpLocks/>
          </p:cNvGrpSpPr>
          <p:nvPr/>
        </p:nvGrpSpPr>
        <p:grpSpPr bwMode="auto">
          <a:xfrm rot="2108365" flipV="1">
            <a:off x="1105568" y="4190669"/>
            <a:ext cx="609600" cy="576263"/>
            <a:chOff x="0" y="0"/>
            <a:chExt cx="1630597" cy="2119745"/>
          </a:xfrm>
        </p:grpSpPr>
        <p:sp>
          <p:nvSpPr>
            <p:cNvPr id="410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7" name="组合 14"/>
          <p:cNvGrpSpPr>
            <a:grpSpLocks/>
          </p:cNvGrpSpPr>
          <p:nvPr/>
        </p:nvGrpSpPr>
        <p:grpSpPr bwMode="auto">
          <a:xfrm rot="8399407" flipV="1">
            <a:off x="1109179" y="348766"/>
            <a:ext cx="609600" cy="576263"/>
            <a:chOff x="0" y="0"/>
            <a:chExt cx="1630597" cy="2119745"/>
          </a:xfrm>
        </p:grpSpPr>
        <p:sp>
          <p:nvSpPr>
            <p:cNvPr id="28"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2" name="组合 11"/>
          <p:cNvGrpSpPr/>
          <p:nvPr/>
        </p:nvGrpSpPr>
        <p:grpSpPr>
          <a:xfrm>
            <a:off x="1752053" y="3147798"/>
            <a:ext cx="4211969" cy="492443"/>
            <a:chOff x="1752053" y="3948747"/>
            <a:chExt cx="4211969" cy="492443"/>
          </a:xfrm>
        </p:grpSpPr>
        <p:sp>
          <p:nvSpPr>
            <p:cNvPr id="4122"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基本用法</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5"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6" name="组合 15"/>
          <p:cNvGrpSpPr/>
          <p:nvPr/>
        </p:nvGrpSpPr>
        <p:grpSpPr>
          <a:xfrm>
            <a:off x="1752053" y="1061443"/>
            <a:ext cx="4201660" cy="492443"/>
            <a:chOff x="1752053" y="691832"/>
            <a:chExt cx="4201660" cy="492443"/>
          </a:xfrm>
        </p:grpSpPr>
        <p:sp>
          <p:nvSpPr>
            <p:cNvPr id="4118" name="TextBox 27"/>
            <p:cNvSpPr>
              <a:spLocks noChangeArrowheads="1"/>
            </p:cNvSpPr>
            <p:nvPr/>
          </p:nvSpPr>
          <p:spPr bwMode="auto">
            <a:xfrm>
              <a:off x="2353713" y="691832"/>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简介</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1"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5" name="组合 14"/>
          <p:cNvGrpSpPr/>
          <p:nvPr/>
        </p:nvGrpSpPr>
        <p:grpSpPr>
          <a:xfrm>
            <a:off x="2112083" y="2079307"/>
            <a:ext cx="4620097" cy="492443"/>
            <a:chOff x="2112083" y="1493678"/>
            <a:chExt cx="4620097" cy="492443"/>
          </a:xfrm>
        </p:grpSpPr>
        <p:sp>
          <p:nvSpPr>
            <p:cNvPr id="4119" name="TextBox 28"/>
            <p:cNvSpPr>
              <a:spLocks noChangeArrowheads="1"/>
            </p:cNvSpPr>
            <p:nvPr/>
          </p:nvSpPr>
          <p:spPr bwMode="auto">
            <a:xfrm>
              <a:off x="2743006" y="1493678"/>
              <a:ext cx="39891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配置</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9" name="组合 78"/>
          <p:cNvGrpSpPr/>
          <p:nvPr/>
        </p:nvGrpSpPr>
        <p:grpSpPr>
          <a:xfrm flipH="1">
            <a:off x="5220054" y="1152327"/>
            <a:ext cx="1415096" cy="310673"/>
            <a:chOff x="8659959" y="1800225"/>
            <a:chExt cx="1535242" cy="449263"/>
          </a:xfrm>
          <a:effectLst>
            <a:outerShdw blurRad="50800" dist="38100" dir="2700000" algn="tl" rotWithShape="0">
              <a:prstClr val="black">
                <a:alpha val="40000"/>
              </a:prstClr>
            </a:outerShdw>
          </a:effectLst>
        </p:grpSpPr>
        <p:sp>
          <p:nvSpPr>
            <p:cNvPr id="80"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81"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2"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
        <p:nvSpPr>
          <p:cNvPr id="2" name="灯片编号占位符 1"/>
          <p:cNvSpPr>
            <a:spLocks noGrp="1"/>
          </p:cNvSpPr>
          <p:nvPr>
            <p:ph type="sldNum" sz="quarter" idx="4"/>
          </p:nvPr>
        </p:nvSpPr>
        <p:spPr>
          <a:xfrm>
            <a:off x="8316312" y="4745317"/>
            <a:ext cx="658512" cy="274637"/>
          </a:xfrm>
        </p:spPr>
        <p:txBody>
          <a:bodyPr/>
          <a:lstStyle/>
          <a:p>
            <a:fld id="{3408BFDE-A7BC-406B-A9FD-0881E389B5D9}" type="slidenum">
              <a:rPr lang="zh-CN" altLang="en-US" smtClean="0"/>
              <a:pPr/>
              <a:t>1</a:t>
            </a:fld>
            <a:endParaRPr lang="zh-CN" altLang="en-US" sz="1800">
              <a:solidFill>
                <a:schemeClr val="tx1"/>
              </a:solidFill>
            </a:endParaRPr>
          </a:p>
        </p:txBody>
      </p:sp>
    </p:spTree>
    <p:extLst>
      <p:ext uri="{BB962C8B-B14F-4D97-AF65-F5344CB8AC3E}">
        <p14:creationId xmlns:p14="http://schemas.microsoft.com/office/powerpoint/2010/main" val="170275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zh-CN" altLang="en-US" dirty="0" smtClean="0"/>
              <a:t>传值并返回的情况</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2</a:t>
            </a:fld>
            <a:endParaRPr lang="zh-CN" altLang="en-US" sz="1800">
              <a:solidFill>
                <a:schemeClr val="tx1"/>
              </a:solidFill>
            </a:endParaRPr>
          </a:p>
        </p:txBody>
      </p:sp>
      <p:sp>
        <p:nvSpPr>
          <p:cNvPr id="5" name="内容占位符 4"/>
          <p:cNvSpPr>
            <a:spLocks noGrp="1"/>
          </p:cNvSpPr>
          <p:nvPr>
            <p:ph idx="1"/>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472336" y="843606"/>
            <a:ext cx="8204006" cy="2880240"/>
          </a:xfrm>
          <a:prstGeom prst="rect">
            <a:avLst/>
          </a:prstGeom>
        </p:spPr>
      </p:pic>
    </p:spTree>
    <p:extLst>
      <p:ext uri="{BB962C8B-B14F-4D97-AF65-F5344CB8AC3E}">
        <p14:creationId xmlns:p14="http://schemas.microsoft.com/office/powerpoint/2010/main" val="510777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zh-CN" altLang="en-US" dirty="0"/>
              <a:t>传值并返回的情况</a:t>
            </a:r>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3</a:t>
            </a:fld>
            <a:endParaRPr lang="zh-CN" altLang="en-US" sz="1800">
              <a:solidFill>
                <a:schemeClr val="tx1"/>
              </a:solidFill>
            </a:endParaRPr>
          </a:p>
        </p:txBody>
      </p:sp>
      <p:sp>
        <p:nvSpPr>
          <p:cNvPr id="5" name="内容占位符 4"/>
          <p:cNvSpPr>
            <a:spLocks noGrp="1"/>
          </p:cNvSpPr>
          <p:nvPr>
            <p:ph idx="1"/>
          </p:nvPr>
        </p:nvSpPr>
        <p:spPr/>
        <p:txBody>
          <a:bodyPr/>
          <a:lstStyle/>
          <a:p>
            <a:endParaRPr lang="zh-CN" altLang="en-US" dirty="0"/>
          </a:p>
        </p:txBody>
      </p:sp>
      <p:pic>
        <p:nvPicPr>
          <p:cNvPr id="9" name="图片 8"/>
          <p:cNvPicPr>
            <a:picLocks noChangeAspect="1"/>
          </p:cNvPicPr>
          <p:nvPr/>
        </p:nvPicPr>
        <p:blipFill>
          <a:blip r:embed="rId3"/>
          <a:stretch>
            <a:fillRect/>
          </a:stretch>
        </p:blipFill>
        <p:spPr>
          <a:xfrm>
            <a:off x="457199" y="861029"/>
            <a:ext cx="7975951" cy="3726889"/>
          </a:xfrm>
          <a:prstGeom prst="rect">
            <a:avLst/>
          </a:prstGeom>
        </p:spPr>
      </p:pic>
    </p:spTree>
    <p:extLst>
      <p:ext uri="{BB962C8B-B14F-4D97-AF65-F5344CB8AC3E}">
        <p14:creationId xmlns:p14="http://schemas.microsoft.com/office/powerpoint/2010/main" val="336102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zh-CN" altLang="en-US" dirty="0"/>
              <a:t>传值并返回的情况</a:t>
            </a:r>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4</a:t>
            </a:fld>
            <a:endParaRPr lang="zh-CN" altLang="en-US" sz="1800">
              <a:solidFill>
                <a:schemeClr val="tx1"/>
              </a:solidFill>
            </a:endParaRPr>
          </a:p>
        </p:txBody>
      </p:sp>
      <p:sp>
        <p:nvSpPr>
          <p:cNvPr id="5" name="内容占位符 4"/>
          <p:cNvSpPr>
            <a:spLocks noGrp="1"/>
          </p:cNvSpPr>
          <p:nvPr>
            <p:ph idx="1"/>
          </p:nvPr>
        </p:nvSpPr>
        <p:spPr/>
        <p:txBody>
          <a:bodyPr/>
          <a:lstStyle/>
          <a:p>
            <a:endParaRPr lang="zh-CN" altLang="en-US" dirty="0"/>
          </a:p>
        </p:txBody>
      </p:sp>
      <p:sp>
        <p:nvSpPr>
          <p:cNvPr id="6" name="文本框 5"/>
          <p:cNvSpPr txBox="1"/>
          <p:nvPr/>
        </p:nvSpPr>
        <p:spPr>
          <a:xfrm>
            <a:off x="1187718" y="3675750"/>
            <a:ext cx="6264522" cy="461665"/>
          </a:xfrm>
          <a:prstGeom prst="rect">
            <a:avLst/>
          </a:prstGeom>
          <a:solidFill>
            <a:srgbClr val="80CAD7"/>
          </a:solidFill>
          <a:ln>
            <a:solidFill>
              <a:schemeClr val="tx1"/>
            </a:solidFill>
          </a:ln>
        </p:spPr>
        <p:txBody>
          <a:bodyPr wrap="square" rtlCol="0">
            <a:spAutoFit/>
          </a:bodyPr>
          <a:lstStyle/>
          <a:p>
            <a:r>
              <a:rPr lang="zh-CN" altLang="en-US" sz="2400" dirty="0" smtClean="0"/>
              <a:t>逻辑复杂，代码繁琐，如何简化？</a:t>
            </a:r>
            <a:endParaRPr lang="zh-CN" altLang="en-US" sz="2400" dirty="0"/>
          </a:p>
        </p:txBody>
      </p:sp>
      <p:pic>
        <p:nvPicPr>
          <p:cNvPr id="8" name="图片 7"/>
          <p:cNvPicPr>
            <a:picLocks noChangeAspect="1"/>
          </p:cNvPicPr>
          <p:nvPr/>
        </p:nvPicPr>
        <p:blipFill>
          <a:blip r:embed="rId3"/>
          <a:stretch>
            <a:fillRect/>
          </a:stretch>
        </p:blipFill>
        <p:spPr>
          <a:xfrm>
            <a:off x="323646" y="915612"/>
            <a:ext cx="8497312" cy="2232186"/>
          </a:xfrm>
          <a:prstGeom prst="rect">
            <a:avLst/>
          </a:prstGeom>
        </p:spPr>
      </p:pic>
    </p:spTree>
    <p:extLst>
      <p:ext uri="{BB962C8B-B14F-4D97-AF65-F5344CB8AC3E}">
        <p14:creationId xmlns:p14="http://schemas.microsoft.com/office/powerpoint/2010/main" val="9261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prstGeom prst="rect">
            <a:avLst/>
          </a:prstGeom>
        </p:spPr>
        <p:txBody>
          <a:bodyPr/>
          <a:lstStyle/>
          <a:p>
            <a:r>
              <a:rPr lang="en-US" altLang="zh-CN" dirty="0" smtClean="0"/>
              <a:t>EventBus</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5</a:t>
            </a:fld>
            <a:endParaRPr lang="zh-CN" altLang="en-US" sz="1800">
              <a:solidFill>
                <a:schemeClr val="tx1"/>
              </a:solidFill>
            </a:endParaRPr>
          </a:p>
        </p:txBody>
      </p:sp>
      <p:sp>
        <p:nvSpPr>
          <p:cNvPr id="7" name="内容占位符 6"/>
          <p:cNvSpPr>
            <a:spLocks noGrp="1"/>
          </p:cNvSpPr>
          <p:nvPr>
            <p:ph idx="1"/>
          </p:nvPr>
        </p:nvSpPr>
        <p:spPr/>
        <p:txBody>
          <a:bodyPr/>
          <a:lstStyle/>
          <a:p>
            <a:r>
              <a:rPr lang="zh-CN" altLang="en-US" dirty="0" smtClean="0"/>
              <a:t>类似于发布者</a:t>
            </a:r>
            <a:r>
              <a:rPr lang="en-US" altLang="zh-CN" dirty="0" smtClean="0"/>
              <a:t>/</a:t>
            </a:r>
            <a:r>
              <a:rPr lang="zh-CN" altLang="en-US" dirty="0" smtClean="0"/>
              <a:t>订阅者模式</a:t>
            </a:r>
            <a:endParaRPr lang="zh-CN" altLang="en-US" dirty="0"/>
          </a:p>
        </p:txBody>
      </p:sp>
      <p:sp>
        <p:nvSpPr>
          <p:cNvPr id="8" name="椭圆 7"/>
          <p:cNvSpPr/>
          <p:nvPr/>
        </p:nvSpPr>
        <p:spPr bwMode="auto">
          <a:xfrm>
            <a:off x="3635922" y="1563666"/>
            <a:ext cx="2160180" cy="280823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EventBus</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400" dirty="0" smtClean="0">
                <a:latin typeface="微软雅黑" panose="020B0503020204020204" pitchFamily="34" charset="-122"/>
                <a:ea typeface="微软雅黑" panose="020B0503020204020204" pitchFamily="34" charset="-122"/>
              </a:rPr>
              <a:t>事件</a:t>
            </a:r>
            <a:endParaRPr lang="en-US" altLang="zh-CN" sz="2400" dirty="0" smtClean="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register</a:t>
            </a:r>
            <a:r>
              <a:rPr lang="en-US" altLang="zh-CN" sz="2400" dirty="0" smtClean="0">
                <a:latin typeface="微软雅黑" panose="020B0503020204020204" pitchFamily="34" charset="-122"/>
                <a:ea typeface="微软雅黑" panose="020B0503020204020204" pitchFamily="34" charset="-122"/>
              </a:rPr>
              <a:t>)</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7283718" y="1347648"/>
            <a:ext cx="1440120" cy="64805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订阅者</a:t>
            </a:r>
          </a:p>
        </p:txBody>
      </p:sp>
      <p:sp>
        <p:nvSpPr>
          <p:cNvPr id="10" name="矩形 9"/>
          <p:cNvSpPr/>
          <p:nvPr/>
        </p:nvSpPr>
        <p:spPr bwMode="auto">
          <a:xfrm>
            <a:off x="7298041" y="3867858"/>
            <a:ext cx="1440120" cy="64805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订阅者</a:t>
            </a:r>
          </a:p>
        </p:txBody>
      </p:sp>
      <p:sp>
        <p:nvSpPr>
          <p:cNvPr id="11" name="矩形 10"/>
          <p:cNvSpPr/>
          <p:nvPr/>
        </p:nvSpPr>
        <p:spPr bwMode="auto">
          <a:xfrm>
            <a:off x="467658" y="2643756"/>
            <a:ext cx="1440120" cy="64805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发布者</a:t>
            </a:r>
          </a:p>
        </p:txBody>
      </p:sp>
      <p:cxnSp>
        <p:nvCxnSpPr>
          <p:cNvPr id="13" name="直接箭头连接符 12"/>
          <p:cNvCxnSpPr>
            <a:stCxn id="11" idx="3"/>
            <a:endCxn id="8" idx="2"/>
          </p:cNvCxnSpPr>
          <p:nvPr/>
        </p:nvCxnSpPr>
        <p:spPr bwMode="auto">
          <a:xfrm>
            <a:off x="1907778" y="2967783"/>
            <a:ext cx="1728144"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stCxn id="10" idx="1"/>
            <a:endCxn id="8" idx="6"/>
          </p:cNvCxnSpPr>
          <p:nvPr/>
        </p:nvCxnSpPr>
        <p:spPr bwMode="auto">
          <a:xfrm flipH="1" flipV="1">
            <a:off x="5796102" y="2967783"/>
            <a:ext cx="1501939" cy="1224102"/>
          </a:xfrm>
          <a:prstGeom prst="straightConnector1">
            <a:avLst/>
          </a:prstGeom>
          <a:solidFill>
            <a:schemeClr val="accent1"/>
          </a:solidFill>
          <a:ln w="28575" cap="flat" cmpd="sng" algn="ctr">
            <a:solidFill>
              <a:schemeClr val="tx1"/>
            </a:solidFill>
            <a:prstDash val="solid"/>
            <a:round/>
            <a:headEnd type="stealth"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a:stCxn id="9" idx="1"/>
            <a:endCxn id="8" idx="6"/>
          </p:cNvCxnSpPr>
          <p:nvPr/>
        </p:nvCxnSpPr>
        <p:spPr bwMode="auto">
          <a:xfrm flipH="1">
            <a:off x="5796102" y="1671675"/>
            <a:ext cx="1487616" cy="1296108"/>
          </a:xfrm>
          <a:prstGeom prst="straightConnector1">
            <a:avLst/>
          </a:prstGeom>
          <a:solidFill>
            <a:schemeClr val="accent1"/>
          </a:solidFill>
          <a:ln w="28575" cap="flat" cmpd="sng" algn="ctr">
            <a:solidFill>
              <a:schemeClr val="tx1"/>
            </a:solidFill>
            <a:prstDash val="solid"/>
            <a:round/>
            <a:headEnd type="stealth"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bwMode="auto">
          <a:xfrm rot="19100968">
            <a:off x="5741580" y="1957004"/>
            <a:ext cx="1512126" cy="28802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1600" dirty="0" smtClean="0">
                <a:latin typeface="微软雅黑" panose="020B0503020204020204" pitchFamily="34" charset="-122"/>
                <a:ea typeface="微软雅黑" panose="020B0503020204020204" pitchFamily="34" charset="-122"/>
              </a:rPr>
              <a:t>@Subscribe</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矩形 24"/>
          <p:cNvSpPr/>
          <p:nvPr/>
        </p:nvSpPr>
        <p:spPr bwMode="auto">
          <a:xfrm rot="2335658">
            <a:off x="5902879" y="3285079"/>
            <a:ext cx="1512126" cy="28802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1600" dirty="0">
                <a:latin typeface="微软雅黑" panose="020B0503020204020204" pitchFamily="34" charset="-122"/>
                <a:ea typeface="微软雅黑" panose="020B0503020204020204" pitchFamily="34" charset="-122"/>
              </a:rPr>
              <a:t>@Subscribe</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矩形 25"/>
          <p:cNvSpPr/>
          <p:nvPr/>
        </p:nvSpPr>
        <p:spPr bwMode="auto">
          <a:xfrm>
            <a:off x="2229655" y="2615594"/>
            <a:ext cx="796365" cy="392045"/>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1600" dirty="0">
                <a:latin typeface="微软雅黑" panose="020B0503020204020204" pitchFamily="34" charset="-122"/>
                <a:ea typeface="微软雅黑" panose="020B0503020204020204" pitchFamily="34" charset="-122"/>
              </a:rPr>
              <a:t>post()</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2254437" y="3003332"/>
            <a:ext cx="589420" cy="316642"/>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1600" dirty="0" smtClean="0">
                <a:latin typeface="微软雅黑" panose="020B0503020204020204" pitchFamily="34" charset="-122"/>
                <a:ea typeface="微软雅黑" panose="020B0503020204020204" pitchFamily="34" charset="-122"/>
              </a:rPr>
              <a:t>事件</a:t>
            </a:r>
            <a:endParaRPr lang="zh-CN" altLang="en-US" sz="1600" dirty="0">
              <a:latin typeface="微软雅黑" panose="020B0503020204020204" pitchFamily="34" charset="-122"/>
              <a:ea typeface="微软雅黑" panose="020B0503020204020204" pitchFamily="34" charset="-122"/>
            </a:endParaRPr>
          </a:p>
        </p:txBody>
      </p:sp>
      <p:sp>
        <p:nvSpPr>
          <p:cNvPr id="35" name="矩形 34"/>
          <p:cNvSpPr/>
          <p:nvPr/>
        </p:nvSpPr>
        <p:spPr bwMode="auto">
          <a:xfrm rot="19002540">
            <a:off x="6394410" y="2273410"/>
            <a:ext cx="589420" cy="316642"/>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1600" dirty="0" smtClean="0">
                <a:latin typeface="微软雅黑" panose="020B0503020204020204" pitchFamily="34" charset="-122"/>
                <a:ea typeface="微软雅黑" panose="020B0503020204020204" pitchFamily="34" charset="-122"/>
              </a:rPr>
              <a:t>事件</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nvSpPr>
        <p:spPr bwMode="auto">
          <a:xfrm rot="2457182">
            <a:off x="6071333" y="3508270"/>
            <a:ext cx="589420" cy="316642"/>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sz="1600" dirty="0" smtClean="0">
                <a:latin typeface="微软雅黑" panose="020B0503020204020204" pitchFamily="34" charset="-122"/>
                <a:ea typeface="微软雅黑" panose="020B0503020204020204" pitchFamily="34" charset="-122"/>
              </a:rPr>
              <a:t>事件</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2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竖排标题 5"/>
          <p:cNvSpPr>
            <a:spLocks noGrp="1"/>
          </p:cNvSpPr>
          <p:nvPr>
            <p:ph type="title" orient="vert"/>
          </p:nvPr>
        </p:nvSpPr>
        <p:spPr/>
        <p:txBody>
          <a:bodyPr/>
          <a:lstStyle/>
          <a:p>
            <a:r>
              <a:rPr lang="en-US" altLang="zh-CN" dirty="0" smtClean="0"/>
              <a:t>EventBus</a:t>
            </a:r>
            <a:endParaRPr lang="zh-CN" altLang="en-US" dirty="0"/>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6</a:t>
            </a:fld>
            <a:endParaRPr lang="zh-CN" altLang="en-US" sz="1800">
              <a:solidFill>
                <a:schemeClr val="tx1"/>
              </a:solidFill>
            </a:endParaRPr>
          </a:p>
        </p:txBody>
      </p:sp>
      <p:sp>
        <p:nvSpPr>
          <p:cNvPr id="7" name="内容占位符 6"/>
          <p:cNvSpPr>
            <a:spLocks noGrp="1"/>
          </p:cNvSpPr>
          <p:nvPr>
            <p:ph idx="1"/>
          </p:nvPr>
        </p:nvSpPr>
        <p:spPr/>
        <p:txBody>
          <a:bodyPr/>
          <a:lstStyle/>
          <a:p>
            <a:r>
              <a:rPr lang="zh-CN" altLang="en-US" dirty="0" smtClean="0"/>
              <a:t>最新版本 </a:t>
            </a:r>
            <a:r>
              <a:rPr lang="en-US" altLang="zh-CN" dirty="0" smtClean="0"/>
              <a:t>3.1.1</a:t>
            </a:r>
          </a:p>
          <a:p>
            <a:r>
              <a:rPr lang="zh-CN" altLang="en-US" dirty="0" smtClean="0"/>
              <a:t>三要素</a:t>
            </a:r>
            <a:endParaRPr lang="en-US" altLang="zh-CN" dirty="0" smtClean="0"/>
          </a:p>
          <a:p>
            <a:pPr lvl="1"/>
            <a:r>
              <a:rPr lang="zh-CN" altLang="en-US" sz="2000" dirty="0" smtClean="0"/>
              <a:t>事件</a:t>
            </a:r>
            <a:endParaRPr lang="en-US" altLang="zh-CN" sz="1800" dirty="0" smtClean="0"/>
          </a:p>
          <a:p>
            <a:pPr lvl="1"/>
            <a:r>
              <a:rPr lang="zh-CN" altLang="en-US" sz="2000" dirty="0" smtClean="0"/>
              <a:t>事件订阅者</a:t>
            </a:r>
            <a:endParaRPr lang="en-US" altLang="zh-CN" sz="2000" dirty="0" smtClean="0"/>
          </a:p>
          <a:p>
            <a:pPr lvl="1"/>
            <a:r>
              <a:rPr lang="zh-CN" altLang="en-US" sz="2000" dirty="0" smtClean="0"/>
              <a:t>事件发布者</a:t>
            </a:r>
            <a:endParaRPr lang="en-US" altLang="zh-CN" sz="2000" dirty="0" smtClean="0"/>
          </a:p>
          <a:p>
            <a:r>
              <a:rPr lang="zh-CN" altLang="en-US" sz="2000" dirty="0" smtClean="0"/>
              <a:t>注意</a:t>
            </a:r>
            <a:endParaRPr lang="en-US" altLang="zh-CN" sz="2000" dirty="0" smtClean="0"/>
          </a:p>
          <a:p>
            <a:pPr lvl="1"/>
            <a:r>
              <a:rPr lang="en-US" altLang="zh-CN" sz="2000" dirty="0" smtClean="0">
                <a:solidFill>
                  <a:srgbClr val="FF0000"/>
                </a:solidFill>
              </a:rPr>
              <a:t>EventBus</a:t>
            </a:r>
            <a:r>
              <a:rPr lang="zh-CN" altLang="en-US" sz="2000" dirty="0" smtClean="0">
                <a:solidFill>
                  <a:srgbClr val="FF0000"/>
                </a:solidFill>
              </a:rPr>
              <a:t>事件必须注册才有效</a:t>
            </a:r>
            <a:endParaRPr lang="zh-CN" altLang="en-US" sz="2000" dirty="0">
              <a:solidFill>
                <a:srgbClr val="FF0000"/>
              </a:solidFill>
            </a:endParaRPr>
          </a:p>
        </p:txBody>
      </p:sp>
    </p:spTree>
    <p:extLst>
      <p:ext uri="{BB962C8B-B14F-4D97-AF65-F5344CB8AC3E}">
        <p14:creationId xmlns:p14="http://schemas.microsoft.com/office/powerpoint/2010/main" val="1258887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dirty="0" smtClean="0"/>
              <a:t>EventBus</a:t>
            </a:r>
            <a:r>
              <a:rPr lang="zh-CN" altLang="en-US" dirty="0" smtClean="0"/>
              <a:t>简介</a:t>
            </a:r>
            <a:endParaRPr lang="zh-CN" altLang="en-US" dirty="0"/>
          </a:p>
        </p:txBody>
      </p:sp>
      <p:sp>
        <p:nvSpPr>
          <p:cNvPr id="3" name="灯片编号占位符 2"/>
          <p:cNvSpPr>
            <a:spLocks noGrp="1"/>
          </p:cNvSpPr>
          <p:nvPr>
            <p:ph type="sldNum" sz="quarter" idx="4"/>
          </p:nvPr>
        </p:nvSpPr>
        <p:spPr/>
        <p:txBody>
          <a:bodyPr/>
          <a:lstStyle/>
          <a:p>
            <a:fld id="{3408BFDE-A7BC-406B-A9FD-0881E389B5D9}" type="slidenum">
              <a:rPr lang="zh-CN" altLang="en-US" smtClean="0"/>
              <a:pPr/>
              <a:t>7</a:t>
            </a:fld>
            <a:endParaRPr lang="zh-CN" altLang="en-US" sz="1800">
              <a:solidFill>
                <a:schemeClr val="tx1"/>
              </a:solidFill>
            </a:endParaRPr>
          </a:p>
        </p:txBody>
      </p:sp>
      <p:sp>
        <p:nvSpPr>
          <p:cNvPr id="5" name="内容占位符 4"/>
          <p:cNvSpPr>
            <a:spLocks noGrp="1"/>
          </p:cNvSpPr>
          <p:nvPr>
            <p:ph idx="1"/>
          </p:nvPr>
        </p:nvSpPr>
        <p:spPr/>
        <p:txBody>
          <a:bodyPr/>
          <a:lstStyle/>
          <a:p>
            <a:pPr>
              <a:lnSpc>
                <a:spcPct val="150000"/>
              </a:lnSpc>
            </a:pPr>
            <a:r>
              <a:rPr lang="zh-CN" altLang="en-US" dirty="0"/>
              <a:t>优点</a:t>
            </a:r>
            <a:endParaRPr lang="en-US" altLang="zh-CN" dirty="0" smtClean="0"/>
          </a:p>
          <a:p>
            <a:pPr lvl="1"/>
            <a:r>
              <a:rPr lang="zh-CN" altLang="en-US" sz="2000" dirty="0" smtClean="0"/>
              <a:t>简化</a:t>
            </a:r>
            <a:r>
              <a:rPr lang="zh-CN" altLang="en-US" sz="2000" dirty="0"/>
              <a:t>组件之间的</a:t>
            </a:r>
            <a:r>
              <a:rPr lang="zh-CN" altLang="en-US" sz="2000" dirty="0" smtClean="0"/>
              <a:t>通信</a:t>
            </a:r>
            <a:endParaRPr lang="en-US" altLang="zh-CN" sz="2000" dirty="0" smtClean="0"/>
          </a:p>
          <a:p>
            <a:pPr lvl="1"/>
            <a:r>
              <a:rPr lang="zh-CN" altLang="en-US" sz="2000" dirty="0" smtClean="0"/>
              <a:t>解耦</a:t>
            </a:r>
            <a:endParaRPr lang="en-US" altLang="zh-CN" sz="2000" dirty="0" smtClean="0"/>
          </a:p>
          <a:p>
            <a:pPr lvl="1"/>
            <a:r>
              <a:rPr lang="zh-CN" altLang="en-US" sz="2000" dirty="0"/>
              <a:t>速度快</a:t>
            </a:r>
            <a:endParaRPr lang="en-US" altLang="zh-CN" sz="2000" dirty="0" smtClean="0"/>
          </a:p>
          <a:p>
            <a:pPr lvl="1"/>
            <a:r>
              <a:rPr lang="zh-CN" altLang="en-US" sz="2000" dirty="0" smtClean="0"/>
              <a:t>结构清晰，使用简单</a:t>
            </a:r>
            <a:endParaRPr lang="en-US" altLang="zh-CN" sz="2000" dirty="0" smtClean="0"/>
          </a:p>
          <a:p>
            <a:pPr lvl="1"/>
            <a:r>
              <a:rPr lang="zh-CN" altLang="en-US" sz="2000" dirty="0" smtClean="0"/>
              <a:t>包小（大概</a:t>
            </a:r>
            <a:r>
              <a:rPr lang="en-US" altLang="zh-CN" sz="2000" dirty="0" smtClean="0"/>
              <a:t>50K</a:t>
            </a:r>
            <a:r>
              <a:rPr lang="zh-CN" altLang="en-US" sz="2000" dirty="0" smtClean="0"/>
              <a:t>）</a:t>
            </a:r>
            <a:endParaRPr lang="en-US" altLang="zh-CN" sz="1800" dirty="0" smtClean="0"/>
          </a:p>
        </p:txBody>
      </p:sp>
    </p:spTree>
    <p:extLst>
      <p:ext uri="{BB962C8B-B14F-4D97-AF65-F5344CB8AC3E}">
        <p14:creationId xmlns:p14="http://schemas.microsoft.com/office/powerpoint/2010/main" val="15156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组合 14"/>
          <p:cNvGrpSpPr>
            <a:grpSpLocks/>
          </p:cNvGrpSpPr>
          <p:nvPr/>
        </p:nvGrpSpPr>
        <p:grpSpPr bwMode="auto">
          <a:xfrm rot="2108365" flipV="1">
            <a:off x="1105568" y="4190669"/>
            <a:ext cx="609600" cy="576263"/>
            <a:chOff x="0" y="0"/>
            <a:chExt cx="1630597" cy="2119745"/>
          </a:xfrm>
        </p:grpSpPr>
        <p:sp>
          <p:nvSpPr>
            <p:cNvPr id="410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7" name="组合 14"/>
          <p:cNvGrpSpPr>
            <a:grpSpLocks/>
          </p:cNvGrpSpPr>
          <p:nvPr/>
        </p:nvGrpSpPr>
        <p:grpSpPr bwMode="auto">
          <a:xfrm rot="8399407" flipV="1">
            <a:off x="1109179" y="348766"/>
            <a:ext cx="609600" cy="576263"/>
            <a:chOff x="0" y="0"/>
            <a:chExt cx="1630597" cy="2119745"/>
          </a:xfrm>
        </p:grpSpPr>
        <p:sp>
          <p:nvSpPr>
            <p:cNvPr id="28"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2" name="组合 11"/>
          <p:cNvGrpSpPr/>
          <p:nvPr/>
        </p:nvGrpSpPr>
        <p:grpSpPr>
          <a:xfrm>
            <a:off x="1752053" y="3147798"/>
            <a:ext cx="4211969" cy="492443"/>
            <a:chOff x="1752053" y="3948747"/>
            <a:chExt cx="4211969" cy="492443"/>
          </a:xfrm>
        </p:grpSpPr>
        <p:sp>
          <p:nvSpPr>
            <p:cNvPr id="4122"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基本用法</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5"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6" name="组合 15"/>
          <p:cNvGrpSpPr/>
          <p:nvPr/>
        </p:nvGrpSpPr>
        <p:grpSpPr>
          <a:xfrm>
            <a:off x="1752053" y="1061443"/>
            <a:ext cx="4201660" cy="492443"/>
            <a:chOff x="1752053" y="691832"/>
            <a:chExt cx="4201660" cy="492443"/>
          </a:xfrm>
        </p:grpSpPr>
        <p:sp>
          <p:nvSpPr>
            <p:cNvPr id="4118" name="TextBox 27"/>
            <p:cNvSpPr>
              <a:spLocks noChangeArrowheads="1"/>
            </p:cNvSpPr>
            <p:nvPr/>
          </p:nvSpPr>
          <p:spPr bwMode="auto">
            <a:xfrm>
              <a:off x="2353713" y="691832"/>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简介</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1"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5" name="组合 14"/>
          <p:cNvGrpSpPr/>
          <p:nvPr/>
        </p:nvGrpSpPr>
        <p:grpSpPr>
          <a:xfrm>
            <a:off x="2112083" y="2079307"/>
            <a:ext cx="4620097" cy="492443"/>
            <a:chOff x="2112083" y="1493678"/>
            <a:chExt cx="4620097" cy="492443"/>
          </a:xfrm>
        </p:grpSpPr>
        <p:sp>
          <p:nvSpPr>
            <p:cNvPr id="4119" name="TextBox 28"/>
            <p:cNvSpPr>
              <a:spLocks noChangeArrowheads="1"/>
            </p:cNvSpPr>
            <p:nvPr/>
          </p:nvSpPr>
          <p:spPr bwMode="auto">
            <a:xfrm>
              <a:off x="2743006" y="1493678"/>
              <a:ext cx="39891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EventBus</a:t>
              </a:r>
              <a:r>
                <a:rPr lang="zh-CN" altLang="en-US" sz="2600" b="1" dirty="0"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配置</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9" name="组合 78"/>
          <p:cNvGrpSpPr/>
          <p:nvPr/>
        </p:nvGrpSpPr>
        <p:grpSpPr>
          <a:xfrm flipH="1">
            <a:off x="5580084" y="2211720"/>
            <a:ext cx="1415096" cy="310673"/>
            <a:chOff x="8659959" y="1800225"/>
            <a:chExt cx="1535242" cy="449263"/>
          </a:xfrm>
          <a:effectLst>
            <a:outerShdw blurRad="50800" dist="38100" dir="2700000" algn="tl" rotWithShape="0">
              <a:prstClr val="black">
                <a:alpha val="40000"/>
              </a:prstClr>
            </a:outerShdw>
          </a:effectLst>
        </p:grpSpPr>
        <p:sp>
          <p:nvSpPr>
            <p:cNvPr id="80"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81"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2"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
        <p:nvSpPr>
          <p:cNvPr id="2" name="灯片编号占位符 1"/>
          <p:cNvSpPr>
            <a:spLocks noGrp="1"/>
          </p:cNvSpPr>
          <p:nvPr>
            <p:ph type="sldNum" sz="quarter" idx="4"/>
          </p:nvPr>
        </p:nvSpPr>
        <p:spPr>
          <a:xfrm>
            <a:off x="8316312" y="4745317"/>
            <a:ext cx="658512" cy="274637"/>
          </a:xfrm>
        </p:spPr>
        <p:txBody>
          <a:bodyPr/>
          <a:lstStyle/>
          <a:p>
            <a:fld id="{3408BFDE-A7BC-406B-A9FD-0881E389B5D9}" type="slidenum">
              <a:rPr lang="zh-CN" altLang="en-US" smtClean="0"/>
              <a:pPr/>
              <a:t>8</a:t>
            </a:fld>
            <a:endParaRPr lang="zh-CN" altLang="en-US" sz="1800">
              <a:solidFill>
                <a:schemeClr val="tx1"/>
              </a:solidFill>
            </a:endParaRPr>
          </a:p>
        </p:txBody>
      </p:sp>
    </p:spTree>
    <p:extLst>
      <p:ext uri="{BB962C8B-B14F-4D97-AF65-F5344CB8AC3E}">
        <p14:creationId xmlns:p14="http://schemas.microsoft.com/office/powerpoint/2010/main" val="387394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8750</TotalTime>
  <Pages>0</Pages>
  <Words>973</Words>
  <Characters>0</Characters>
  <Application>Microsoft Office PowerPoint</Application>
  <DocSecurity>0</DocSecurity>
  <PresentationFormat>全屏显示(16:9)</PresentationFormat>
  <Lines>0</Lines>
  <Paragraphs>148</Paragraphs>
  <Slides>19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宋体</vt:lpstr>
      <vt:lpstr>微软雅黑</vt:lpstr>
      <vt:lpstr>幼圆</vt:lpstr>
      <vt:lpstr>Arial</vt:lpstr>
      <vt:lpstr>Calibri</vt:lpstr>
      <vt:lpstr>Consolas</vt:lpstr>
      <vt:lpstr>Wingdings</vt:lpstr>
      <vt:lpstr>Office 主题​​</vt:lpstr>
      <vt:lpstr>EventBus</vt:lpstr>
      <vt:lpstr>PowerPoint 演示文稿</vt:lpstr>
      <vt:lpstr>传值并返回的情况</vt:lpstr>
      <vt:lpstr>传值并返回的情况</vt:lpstr>
      <vt:lpstr>传值并返回的情况</vt:lpstr>
      <vt:lpstr>EventBus</vt:lpstr>
      <vt:lpstr>EventBus</vt:lpstr>
      <vt:lpstr>EventBus简介</vt:lpstr>
      <vt:lpstr>PowerPoint 演示文稿</vt:lpstr>
      <vt:lpstr>EventBus配置</vt:lpstr>
      <vt:lpstr>EventBus配置</vt:lpstr>
      <vt:lpstr>PowerPoint 演示文稿</vt:lpstr>
      <vt:lpstr>EventBus基本用法</vt:lpstr>
      <vt:lpstr>EventBus基本用法</vt:lpstr>
      <vt:lpstr>EventBus基本用法</vt:lpstr>
      <vt:lpstr>EventBus基本用法</vt:lpstr>
      <vt:lpstr>EventBus基本用法</vt:lpstr>
      <vt:lpstr>扩展</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李玮玮</dc:creator>
  <cp:keywords/>
  <dc:description/>
  <cp:lastModifiedBy>李玮玮</cp:lastModifiedBy>
  <cp:revision>787</cp:revision>
  <dcterms:created xsi:type="dcterms:W3CDTF">2014-07-20T15:00:00Z</dcterms:created>
  <dcterms:modified xsi:type="dcterms:W3CDTF">2019-07-15T01:33:33Z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