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363" r:id="rId3"/>
    <p:sldId id="342" r:id="rId4"/>
    <p:sldId id="359" r:id="rId5"/>
    <p:sldId id="360" r:id="rId6"/>
    <p:sldId id="361" r:id="rId7"/>
    <p:sldId id="362" r:id="rId8"/>
    <p:sldId id="364" r:id="rId9"/>
    <p:sldId id="384" r:id="rId10"/>
    <p:sldId id="345" r:id="rId11"/>
    <p:sldId id="366" r:id="rId12"/>
    <p:sldId id="343" r:id="rId13"/>
    <p:sldId id="365" r:id="rId14"/>
    <p:sldId id="367" r:id="rId15"/>
    <p:sldId id="368" r:id="rId16"/>
    <p:sldId id="369" r:id="rId17"/>
    <p:sldId id="370" r:id="rId18"/>
    <p:sldId id="385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80" r:id="rId27"/>
    <p:sldId id="381" r:id="rId28"/>
    <p:sldId id="382" r:id="rId29"/>
    <p:sldId id="386" r:id="rId30"/>
    <p:sldId id="389" r:id="rId31"/>
    <p:sldId id="387" r:id="rId32"/>
    <p:sldId id="388" r:id="rId33"/>
    <p:sldId id="390" r:id="rId34"/>
    <p:sldId id="393" r:id="rId35"/>
    <p:sldId id="394" r:id="rId36"/>
    <p:sldId id="395" r:id="rId37"/>
    <p:sldId id="391" r:id="rId38"/>
    <p:sldId id="396" r:id="rId39"/>
    <p:sldId id="397" r:id="rId40"/>
    <p:sldId id="399" r:id="rId41"/>
    <p:sldId id="400" r:id="rId42"/>
    <p:sldId id="401" r:id="rId43"/>
    <p:sldId id="402" r:id="rId44"/>
    <p:sldId id="403" r:id="rId45"/>
    <p:sldId id="404" r:id="rId46"/>
    <p:sldId id="274" r:id="rId4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73874" autoAdjust="0"/>
  </p:normalViewPr>
  <p:slideViewPr>
    <p:cSldViewPr>
      <p:cViewPr varScale="1">
        <p:scale>
          <a:sx n="80" d="100"/>
          <a:sy n="80" d="100"/>
        </p:scale>
        <p:origin x="944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919501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1752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551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59176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8864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 String url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"http://api.map.baidu.com/geocoder/v2/?address=" </a:t>
            </a:r>
            <a:r>
              <a:rPr lang="en-US" altLang="zh-CN" dirty="0" smtClean="0"/>
              <a:t>+ address 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"&amp;output=json&amp;ak=" </a:t>
            </a:r>
            <a:r>
              <a:rPr lang="en-US" altLang="zh-CN" dirty="0" smtClean="0"/>
              <a:t>+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AK </a:t>
            </a:r>
            <a:r>
              <a:rPr lang="en-US" altLang="zh-CN" dirty="0" smtClean="0"/>
              <a:t>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"&amp;mcode=" </a:t>
            </a:r>
            <a:r>
              <a:rPr lang="en-US" altLang="zh-CN" dirty="0" smtClean="0"/>
              <a:t>+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SHAI </a:t>
            </a:r>
            <a:r>
              <a:rPr lang="en-US" altLang="zh-CN" dirty="0" smtClean="0"/>
              <a:t>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";" </a:t>
            </a:r>
            <a:r>
              <a:rPr lang="en-US" altLang="zh-CN" dirty="0" smtClean="0"/>
              <a:t>+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PACKAGE</a:t>
            </a:r>
            <a:r>
              <a:rPr lang="en-US" altLang="zh-CN" dirty="0" smtClean="0"/>
              <a:t>;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根据地址（北京天安门）得到其经纬度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en-US" altLang="zh-CN" dirty="0" smtClean="0"/>
          </a:p>
          <a:p>
            <a:r>
              <a:rPr lang="en-US" altLang="zh-CN" dirty="0" smtClean="0"/>
              <a:t>http://api.map.baidu.com/geocoder/v2/?address=</a:t>
            </a:r>
            <a:r>
              <a:rPr lang="zh-CN" altLang="en-US" dirty="0" smtClean="0"/>
              <a:t>天安门</a:t>
            </a:r>
            <a:r>
              <a:rPr lang="en-US" altLang="zh-CN" dirty="0" smtClean="0"/>
              <a:t>&amp;output=json&amp;ak=joBHCZTf0SxXhDNSSj9EgSUBepT5Tjc4&amp;mcode=8F:4D:67:55:F7:43:81:19:9F:CB:AB:97:4A:2F:2C:3C:14:F6:9D:71;net.onest.ch09baidumaptest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String url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"http://api.map.baidu.com/geocoder/v2/?ak=" </a:t>
            </a:r>
            <a:r>
              <a:rPr lang="en-US" altLang="zh-CN" dirty="0" smtClean="0"/>
              <a:t>+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AK </a:t>
            </a:r>
            <a:r>
              <a:rPr lang="en-US" altLang="zh-CN" dirty="0" smtClean="0"/>
              <a:t>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"&amp;location="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lat </a:t>
            </a:r>
            <a:r>
              <a:rPr lang="en-US" altLang="zh-CN" dirty="0" smtClean="0"/>
              <a:t>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"," </a:t>
            </a:r>
            <a:r>
              <a:rPr lang="en-US" altLang="zh-CN" dirty="0" smtClean="0"/>
              <a:t>+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lng </a:t>
            </a:r>
            <a:r>
              <a:rPr lang="en-US" altLang="zh-CN" dirty="0" smtClean="0"/>
              <a:t>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"&amp;output=json&amp;pois=0&amp;mcode=" </a:t>
            </a:r>
            <a:r>
              <a:rPr lang="en-US" altLang="zh-CN" dirty="0" smtClean="0"/>
              <a:t>+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SHAI </a:t>
            </a:r>
            <a:r>
              <a:rPr lang="en-US" altLang="zh-CN" dirty="0" smtClean="0"/>
              <a:t>+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";" </a:t>
            </a:r>
            <a:r>
              <a:rPr lang="en-US" altLang="zh-CN" dirty="0" smtClean="0"/>
              <a:t>+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PACKAGE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根据经纬度得到地址信息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41902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zIndex  </a:t>
            </a:r>
            <a:r>
              <a:rPr lang="zh-CN" altLang="en-US" dirty="0" smtClean="0"/>
              <a:t>设置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垂直方向上的堆叠次序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94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9881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621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6432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950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4795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不能拖拽</a:t>
            </a:r>
            <a:endParaRPr lang="en-US" altLang="zh-CN" dirty="0" smtClean="0"/>
          </a:p>
          <a:p>
            <a:r>
              <a:rPr lang="en-US" altLang="zh-CN" dirty="0" smtClean="0"/>
              <a:t>title</a:t>
            </a:r>
            <a:r>
              <a:rPr lang="zh-CN" altLang="en-US" dirty="0" smtClean="0"/>
              <a:t>不显示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1347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1898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0164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 dirty="0"/>
              <a:t>标注覆盖</a:t>
            </a:r>
            <a:r>
              <a:rPr lang="zh-CN" altLang="en-US" dirty="0" smtClean="0"/>
              <a:t>物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标注</a:t>
            </a:r>
            <a:r>
              <a:rPr lang="zh-CN" altLang="en-US" dirty="0"/>
              <a:t>覆盖物选项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043706" y="699594"/>
            <a:ext cx="748862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MarkerOptions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标注覆盖物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1400"/>
              </p:ext>
            </p:extLst>
          </p:nvPr>
        </p:nvGraphicFramePr>
        <p:xfrm>
          <a:off x="467658" y="1131630"/>
          <a:ext cx="8167452" cy="3657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19620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364783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alpha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(float alpha)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 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marker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覆盖物图标的透明度，取值为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[0,1]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，默认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，若超出范围则默认为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draggable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draggable)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是否允许拖拽，默认不可拖拽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icon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BitmapDescriptor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icon)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覆盖物的图标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perspective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perspective)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设置是否开启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覆盖物近大远小效果，默认开启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position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LatLng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position)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覆盖物的位置坐标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rotate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(float rotate)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覆盖物旋转角度，逆时针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7228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title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title)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覆盖物的标题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457041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MarkerOptions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boolean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marker </a:t>
                      </a: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覆盖物的可见性</a:t>
                      </a:r>
                      <a:endParaRPr kumimoji="0" lang="en-US" altLang="zh-CN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487149"/>
          </a:xfrm>
        </p:spPr>
        <p:txBody>
          <a:bodyPr/>
          <a:lstStyle/>
          <a:p>
            <a:r>
              <a:rPr lang="zh-CN" altLang="en-US" dirty="0"/>
              <a:t>标注覆盖</a:t>
            </a:r>
            <a:r>
              <a:rPr lang="zh-CN" altLang="en-US" dirty="0" smtClean="0"/>
              <a:t>物 </a:t>
            </a:r>
            <a:r>
              <a:rPr lang="en-US" altLang="zh-CN" dirty="0"/>
              <a:t>- bitmap </a:t>
            </a:r>
            <a:r>
              <a:rPr lang="zh-CN" altLang="en-US" dirty="0"/>
              <a:t>描述信息工厂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63691" y="627588"/>
            <a:ext cx="7992666" cy="115209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BitmapDescriptorFactory -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bitmap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描述信息工厂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注意：在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使用该类方法之前请确保已经调用了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SDKInitializer.initialize(Context) 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函数以提供全局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endParaRPr lang="en-US" altLang="zh-CN" sz="200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1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34752"/>
              </p:ext>
            </p:extLst>
          </p:nvPr>
        </p:nvGraphicFramePr>
        <p:xfrm>
          <a:off x="285211" y="1747548"/>
          <a:ext cx="8391131" cy="3200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643397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3747734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</a:t>
                      </a: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BitmapDescriptor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fromAsset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java.lang.String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assetName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根据资源名称创建</a:t>
                      </a:r>
                      <a:r>
                        <a:rPr lang="en-US" altLang="zh-CN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bitmap</a:t>
                      </a:r>
                      <a:r>
                        <a:rPr lang="zh-CN" alt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描述信息</a:t>
                      </a:r>
                      <a:endParaRPr kumimoji="0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fromAssetWithDpi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assetName)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根据资源名称和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dpi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描述信息，根据不同设备的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dpi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，对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asset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下图片等比例缩放</a:t>
                      </a:r>
                      <a:endParaRPr kumimoji="0" lang="en-US" altLang="zh-CN" sz="1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fromBitmap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(Bitmap image)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 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 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创建描述信息</a:t>
                      </a:r>
                      <a:endParaRPr kumimoji="0" lang="en-US" altLang="zh-CN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fromFile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fileName)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根据应用程序私有文件夹里包含文件的文件名创建 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 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描述信息</a:t>
                      </a:r>
                      <a:endParaRPr kumimoji="0" lang="en-US" altLang="zh-CN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fromPath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absolutePath)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根据文件绝对路径创建 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 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描述信息</a:t>
                      </a:r>
                      <a:endParaRPr kumimoji="0" lang="en-US" altLang="zh-CN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fromResource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resourceId)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根据资源 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Id 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 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 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描述信息</a:t>
                      </a:r>
                      <a:endParaRPr kumimoji="0" lang="en-US" altLang="zh-CN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7228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BitmapDescriptor </a:t>
                      </a:r>
                      <a:r>
                        <a:rPr kumimoji="0" lang="en-US" altLang="zh-CN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fromView</a:t>
                      </a: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(View view)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根据一个 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View 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 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Bitmap 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描述信息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, 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当 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view 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为 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null 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时返回 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457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标注覆盖物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27688" y="696199"/>
            <a:ext cx="2376198" cy="5704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827688" y="1255270"/>
            <a:ext cx="7704642" cy="3548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Maker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坐标点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 = new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(39.915, 116.404);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图标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 =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BitmapDescriptorFactory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fromResource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R.drawable.flag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MarkerOption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，用于在地图上添加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 = new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MarkerOptions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.position(point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的位置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.icon(bitmap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必须设置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图标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在地图上添加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，并显示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(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Marker)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mBaiduMap.addOverlay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(option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4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标注覆盖物 </a:t>
            </a:r>
            <a:r>
              <a:rPr lang="en-US" altLang="zh-CN"/>
              <a:t>- </a:t>
            </a:r>
            <a:r>
              <a:rPr lang="zh-CN" altLang="en-US"/>
              <a:t>设置监听方法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7280" y="1538366"/>
            <a:ext cx="7992666" cy="2592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调用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setOnMarkerClickListener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点击事件的监听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mBaiduMap.setOnMarkerClickListener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(new </a:t>
            </a:r>
            <a:r>
              <a:rPr lang="en-US" altLang="zh-C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OnMarkerClickListener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onMarkerClick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(Marker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点击处理</a:t>
            </a:r>
            <a:endParaRPr lang="zh-CN" altLang="en-US" sz="1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});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52902" y="843606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设置点击事件监听</a:t>
            </a:r>
            <a:endParaRPr lang="zh-CN" altLang="en-US" sz="2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5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标注覆盖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设置</a:t>
            </a:r>
            <a:r>
              <a:rPr lang="zh-CN" altLang="en-US"/>
              <a:t>监听方法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75286" y="987618"/>
            <a:ext cx="7957044" cy="302425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设置监听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 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OnMarkerClickListener</a:t>
            </a:r>
            <a:endParaRPr lang="en-US" altLang="zh-CN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Marker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覆盖物点击事件监听接口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interface 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BaiduMap.</a:t>
            </a:r>
            <a:r>
              <a:rPr lang="en-US" altLang="zh-CN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OnMarkerDragListener</a:t>
            </a:r>
            <a:endParaRPr lang="en-US" altLang="zh-CN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- 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Marker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覆盖物拖拽事件监听接口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标注覆盖物 </a:t>
            </a:r>
            <a:r>
              <a:rPr lang="en-US" altLang="zh-CN"/>
              <a:t>- </a:t>
            </a:r>
            <a:r>
              <a:rPr lang="zh-CN" altLang="en-US"/>
              <a:t>设置监听方法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35091" y="1234111"/>
            <a:ext cx="7992666" cy="3692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调用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对象的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setOnMarkerDragListener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方法设置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marker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拖拽事件的监听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mBaiduMap.setOnMarkerDragListener(new OnMarkerDragListener()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public void onMarkerDrag(Marker marker)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拖拽中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public void onMarkerDragEnd(Marker marker)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拖拽结束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public void onMarkerDragStart(Marker marker)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开始拖拽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});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设置拖拽事件监听</a:t>
            </a:r>
            <a:endParaRPr lang="zh-CN" altLang="en-US" sz="2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5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标注覆盖物 </a:t>
            </a:r>
            <a:r>
              <a:rPr lang="en-US" altLang="zh-CN"/>
              <a:t>- </a:t>
            </a:r>
            <a:r>
              <a:rPr lang="zh-CN" altLang="en-US"/>
              <a:t>设置监听方法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251640" y="1255271"/>
            <a:ext cx="8723184" cy="3751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setOnMarkerClickListener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(new BaiduMap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.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OnMarkerClickListener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@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Override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boolean onMarkerClick(Marker marker)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final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latLng = marker.getPosition();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Toast.makeText(MainActivity.this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latLng.toString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(),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Toast.LENGTH_SHORT)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.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show();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return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false;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});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1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标注覆盖物 </a:t>
            </a:r>
            <a:r>
              <a:rPr lang="en-US" altLang="zh-CN"/>
              <a:t>- </a:t>
            </a:r>
            <a:r>
              <a:rPr lang="zh-CN" altLang="en-US"/>
              <a:t>设置监听方法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运行效果</a:t>
            </a:r>
            <a:endParaRPr lang="zh-CN" altLang="en-US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68" y="805108"/>
            <a:ext cx="2802266" cy="418945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 bwMode="auto">
          <a:xfrm>
            <a:off x="3491910" y="4227888"/>
            <a:ext cx="1800150" cy="50404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29987" y="2610296"/>
            <a:ext cx="686025" cy="50404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9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868108" y="208610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0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99072" y="754294"/>
            <a:ext cx="8236702" cy="1673443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提供多种结合图形覆盖物，利用这些图形，可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帮助构建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更加丰富多彩的地图应用。目前提供的几何图形有：点（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）、折线（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Polyline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）、弧线（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Arc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）、圆（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Circle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）、多边形（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Polygon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5406"/>
              </p:ext>
            </p:extLst>
          </p:nvPr>
        </p:nvGraphicFramePr>
        <p:xfrm>
          <a:off x="1907778" y="2589233"/>
          <a:ext cx="5442871" cy="1981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50655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592216">
                  <a:extLst>
                    <a:ext uri="{9D8B030D-6E8A-4147-A177-3AD203B41FA5}">
                      <a16:colId xmlns="" xmlns:a16="http://schemas.microsoft.com/office/drawing/2014/main" val="2873784444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DotOptions</a:t>
                      </a:r>
                      <a:endParaRPr lang="en-US" altLang="zh-CN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创建圆点的选项类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PolylineOptions</a:t>
                      </a:r>
                      <a:endParaRPr lang="en-US" altLang="zh-CN" sz="1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折线选项类</a:t>
                      </a:r>
                      <a:endParaRPr lang="zh-CN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ArcOptions</a:t>
                      </a:r>
                      <a:endParaRPr lang="en-US" altLang="zh-CN" sz="1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弧线构造选项</a:t>
                      </a:r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altLang="en-US" sz="16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455028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CircleOptions</a:t>
                      </a:r>
                      <a:endParaRPr lang="en-US" altLang="zh-CN" sz="1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创建圆的选项</a:t>
                      </a:r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altLang="en-US" sz="16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PolygonOptions</a:t>
                      </a:r>
                      <a:endParaRPr lang="en-US" altLang="zh-CN" sz="18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多边形选项类</a:t>
                      </a:r>
                      <a:endParaRPr lang="zh-CN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457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2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67880" y="808810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9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圆点</a:t>
            </a:r>
            <a:r>
              <a:rPr lang="zh-CN" altLang="en-US"/>
              <a:t>的选项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043706" y="915612"/>
            <a:ext cx="748862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DotOptions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圆点的选项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01042"/>
              </p:ext>
            </p:extLst>
          </p:nvPr>
        </p:nvGraphicFramePr>
        <p:xfrm>
          <a:off x="766140" y="1778316"/>
          <a:ext cx="7879428" cy="201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80892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4098536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center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(LatLng center)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设置圆点的圆心坐标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设置圆点的颜色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设置圆点的额外信息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radius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radius)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设置圆点的半径，单位：像素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,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默认为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5px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设置圆点是否可见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设置圆点的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7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折线</a:t>
            </a:r>
            <a:r>
              <a:rPr lang="zh-CN" altLang="en-US"/>
              <a:t>覆盖物选项类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13488" y="907187"/>
            <a:ext cx="8506866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PolylineOptions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折线覆盖物选项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34388"/>
              </p:ext>
            </p:extLst>
          </p:nvPr>
        </p:nvGraphicFramePr>
        <p:xfrm>
          <a:off x="766140" y="1672011"/>
          <a:ext cx="7879428" cy="3169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57956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92147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设置折线颜色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colorsValues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(java.util.List&lt;java.lang.Integer&gt; colors)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设置折线每段的颜色值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6961180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dottedLine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dottedLine)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设置折线是否虚线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设置折线额外信息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points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(java.util.List&lt;LatLng&gt; points)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设置折线坐标点列表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设置折线可见性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width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width)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设置折线线宽， 默认为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， 单位：像素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PolylineOptions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设置折线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693649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8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弧线</a:t>
            </a:r>
            <a:r>
              <a:rPr lang="zh-CN" altLang="en-US"/>
              <a:t>覆盖物选项类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13488" y="907187"/>
            <a:ext cx="8506866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ArcOptions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创建弧线覆盖物选项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89300"/>
              </p:ext>
            </p:extLst>
          </p:nvPr>
        </p:nvGraphicFramePr>
        <p:xfrm>
          <a:off x="766140" y="1672011"/>
          <a:ext cx="7879428" cy="2255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57956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92147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设置弧线的颜色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设置弧线的额外信息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points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(LatLng start, LatLng middle, LatLng end)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设置弧线的起点、中点、终点坐标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设置弧线是否可见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width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width)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设置弧线的线宽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ArcOptions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设置弧线的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693649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圆</a:t>
            </a:r>
            <a:r>
              <a:rPr lang="zh-CN" altLang="en-US"/>
              <a:t>覆盖物选项类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13488" y="907187"/>
            <a:ext cx="8506866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CircleOptions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创建圆覆盖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物选项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9292"/>
              </p:ext>
            </p:extLst>
          </p:nvPr>
        </p:nvGraphicFramePr>
        <p:xfrm>
          <a:off x="766140" y="1672011"/>
          <a:ext cx="7879428" cy="2346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57956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92147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center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(LatLng center)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设置圆心坐标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radius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radius)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设置圆半径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设置圆额外信息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fillColor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设置圆填充颜色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stroke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(Stroke stroke)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设置圆边框信息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设置圆是否可见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CircleOptions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设置圆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693649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3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多边形</a:t>
            </a:r>
            <a:r>
              <a:rPr lang="zh-CN" altLang="en-US"/>
              <a:t>覆盖物选项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13488" y="907187"/>
            <a:ext cx="8506866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PolygonOptions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创建多边形覆盖物选项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75323"/>
              </p:ext>
            </p:extLst>
          </p:nvPr>
        </p:nvGraphicFramePr>
        <p:xfrm>
          <a:off x="667608" y="1703094"/>
          <a:ext cx="7879428" cy="201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57956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92147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设置多边形额外信息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fillColor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设置多边形填充颜色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points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(java.util.List&lt;LatLng&gt; points)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设置多边形坐标点列表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stroke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(Stroke stroke)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设置多边形边框信息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设置多边形可见性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PolygonOptions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设置多边形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693649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几何图形覆盖</a:t>
            </a:r>
            <a:r>
              <a:rPr lang="zh-CN" altLang="en-US" smtClean="0"/>
              <a:t>物 </a:t>
            </a:r>
            <a:r>
              <a:rPr lang="en-US" altLang="zh-CN" smtClean="0"/>
              <a:t>- </a:t>
            </a:r>
            <a:r>
              <a:rPr lang="zh-CN" altLang="en-US" smtClean="0"/>
              <a:t>示例</a:t>
            </a:r>
            <a:r>
              <a:rPr lang="zh-CN" altLang="en-US"/>
              <a:t>：</a:t>
            </a:r>
            <a:r>
              <a:rPr lang="zh-CN" altLang="en-US" smtClean="0"/>
              <a:t>多边形</a:t>
            </a:r>
            <a:r>
              <a:rPr lang="zh-CN" altLang="en-US"/>
              <a:t>覆盖</a:t>
            </a:r>
            <a:r>
              <a:rPr lang="zh-CN" altLang="en-US" smtClean="0"/>
              <a:t>物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899694" y="771600"/>
            <a:ext cx="7704642" cy="4257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定义多边形的五个顶点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pt1 = new LatLng(40.115,  116.404);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pt2 = new LatLng(39.915,  116.104);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pt3 = new LatLng(39.715,  116.304);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pt4 = new LatLng(39.715,  116.504);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pt5 = new LatLng(39.915,  116.704);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List&lt;LatLng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&gt; pts = new ArrayList&lt;LatLng&gt;();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pts.add(pt1);  pts.add(pt2);  pts.add(pt3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pts.add(pt4);  pts.add(pt5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构建用户绘制多边形的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polygonOption = new PolygonOptions()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.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points(pts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).stroke(new Stroke(5, 0xAA00FF00))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.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fillColor(0xAAFFFF00);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在地图上添加多边形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，用于显示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mBaiduMap.addOverlay(polygonOption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5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几何图形覆盖物 </a:t>
            </a:r>
            <a:r>
              <a:rPr lang="en-US" altLang="zh-CN"/>
              <a:t>- </a:t>
            </a:r>
            <a:r>
              <a:rPr lang="zh-CN" altLang="en-US"/>
              <a:t>示例：多边形覆盖物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27688" y="696199"/>
            <a:ext cx="2376198" cy="5704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68" y="696200"/>
            <a:ext cx="2880240" cy="431319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68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几何图形覆盖物 </a:t>
            </a:r>
            <a:r>
              <a:rPr lang="en-US" altLang="zh-CN"/>
              <a:t>- </a:t>
            </a:r>
            <a:r>
              <a:rPr lang="zh-CN" altLang="en-US"/>
              <a:t>示例</a:t>
            </a:r>
            <a:r>
              <a:rPr lang="zh-CN" altLang="en-US" smtClean="0"/>
              <a:t>：</a:t>
            </a:r>
            <a:r>
              <a:rPr lang="zh-CN" altLang="en-US"/>
              <a:t>折线</a:t>
            </a:r>
            <a:r>
              <a:rPr lang="zh-CN" altLang="en-US" smtClean="0"/>
              <a:t>覆盖</a:t>
            </a:r>
            <a:r>
              <a:rPr lang="zh-CN" altLang="en-US"/>
              <a:t>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115712" y="638058"/>
            <a:ext cx="7488624" cy="4257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构造折线点坐标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List&lt;LatLng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&gt; points = new ArrayList&lt;LatLng&gt;();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points.add(new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LatLng(39.965,116.404));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points.add(new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LatLng(39.925,116.454));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points.add(new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LatLng(39.955,116.494));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points.add(new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LatLng(39.905,116.554));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points.add(new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LatLng(39.965,116.604</a:t>
            </a: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));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构建分段颜色索引数组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List&lt;Integer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&gt; colors = new ArrayList&lt;&gt;();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colors.add(Integer.valueOf(Color.BLUE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colors.add(Integer.valueOf(Color.RED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colors.add(Integer.valueOf(Color.YELLOW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colors.add(Integer.valueOf(Color.GREEN));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 polyline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= new PolylineOptions().width(20)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.colorsValues(colors).points(points);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添加在地图中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mBaiduMap.addOverlay(polyline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1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几何图形覆盖物 </a:t>
            </a:r>
            <a:r>
              <a:rPr lang="en-US" altLang="zh-CN"/>
              <a:t>- </a:t>
            </a:r>
            <a:r>
              <a:rPr lang="zh-CN" altLang="en-US"/>
              <a:t>示例：折线覆盖物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64" y="771600"/>
            <a:ext cx="2867638" cy="429428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3"/>
          <p:cNvSpPr txBox="1">
            <a:spLocks/>
          </p:cNvSpPr>
          <p:nvPr/>
        </p:nvSpPr>
        <p:spPr>
          <a:xfrm>
            <a:off x="827688" y="696199"/>
            <a:ext cx="2376198" cy="5704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运行效果</a:t>
            </a:r>
          </a:p>
        </p:txBody>
      </p:sp>
    </p:spTree>
    <p:extLst>
      <p:ext uri="{BB962C8B-B14F-4D97-AF65-F5344CB8AC3E}">
        <p14:creationId xmlns:p14="http://schemas.microsoft.com/office/powerpoint/2010/main" val="4261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246165" y="275931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4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 smtClean="0"/>
              <a:t>覆盖物介绍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467658" y="771600"/>
            <a:ext cx="8352696" cy="99809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所有叠加或覆盖到地图的内容，我们统称为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地图覆盖物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如文本、标注、几何图形 、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信息窗口等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8" y="1923696"/>
            <a:ext cx="1921121" cy="289133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59" y="1923696"/>
            <a:ext cx="1921121" cy="289133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570" y="1923696"/>
            <a:ext cx="1932401" cy="289133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462" y="1923696"/>
            <a:ext cx="1904880" cy="289133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0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文字覆盖物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27688" y="696198"/>
            <a:ext cx="7560630" cy="1011479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文字，在地图中也是一种覆盖物，开发者可利用相关的接口，快速实现在地图上书写文字的需求。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170" y="1519806"/>
            <a:ext cx="2329902" cy="350656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3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文字覆盖物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99694" y="699594"/>
            <a:ext cx="8506866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TextOptions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文字覆盖物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选项类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05308"/>
              </p:ext>
            </p:extLst>
          </p:nvPr>
        </p:nvGraphicFramePr>
        <p:xfrm>
          <a:off x="766140" y="1140603"/>
          <a:ext cx="7879428" cy="3688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877866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4001562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align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alignX, int alignY)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设置文字覆盖物对齐方式，默认居中对齐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bgColor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bgColor)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设置文字覆盖物背景颜色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6961180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设置文字覆盖物额外信息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fontColor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color)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设置文字覆盖物字体颜色，默认黑色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fontSize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size)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设置文字覆盖物字体大小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position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(LatLng position)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设置文字覆盖物地理坐标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rotate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(float rotate)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设置文字覆盖物旋转角度，逆时针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text)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设置文字覆盖物的文字内容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693649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typeface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(Typeface typeface)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设置文字覆盖物字体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006938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设置文字覆盖物可见性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3231489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TextOptions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设置文字覆盖物 </a:t>
                      </a:r>
                      <a:r>
                        <a:rPr kumimoji="0" lang="en-US" altLang="zh-CN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692771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3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文字覆盖物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755682" y="1259924"/>
            <a:ext cx="7704642" cy="3746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定义文字所显示的坐标点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llText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new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(39.86923, 116.397428);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构建文字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Option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对象，用于在地图上添加文字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textOption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new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TextOptions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bgColor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(0xAAFFFF00)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fontSize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(32)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fontColor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(0xFFFF00FF)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text("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河北师范大学软件学院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rotate(-30)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position(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llText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在地图上添加该文字对象并显示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mBaiduMap.addOverlay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textOption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22765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868108" y="3425703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8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地形图图层覆盖物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27688" y="696198"/>
            <a:ext cx="4968414" cy="403573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地形图图层（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GroundOverlay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），又可叫做图片图层，即开发者可在地图的指定位置上添加图片。该图片可随地图的平移、缩放、旋转等操作做相应的变换。该图层是一种特殊的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 它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位于地图和地标注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层之间（即该图层不会遮挡地图标注信息）。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24" y="696198"/>
            <a:ext cx="2639712" cy="396620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0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559155"/>
          </a:xfrm>
        </p:spPr>
        <p:txBody>
          <a:bodyPr/>
          <a:lstStyle/>
          <a:p>
            <a:r>
              <a:rPr lang="zh-CN" altLang="en-US"/>
              <a:t>地形图图层覆盖物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99694" y="685732"/>
            <a:ext cx="7920660" cy="94994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GroundOverlayOptions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          -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ground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覆盖物的选项类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67987"/>
              </p:ext>
            </p:extLst>
          </p:nvPr>
        </p:nvGraphicFramePr>
        <p:xfrm>
          <a:off x="766140" y="1491660"/>
          <a:ext cx="7879428" cy="2987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25920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3353508">
                  <a:extLst>
                    <a:ext uri="{9D8B030D-6E8A-4147-A177-3AD203B41FA5}">
                      <a16:colId xmlns=""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image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(BitmapDescriptor image)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 </a:t>
                      </a:r>
                      <a:r>
                        <a:rPr lang="en-US" altLang="zh-CN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Ground 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覆盖物的图片信息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positionFromBounds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(LatLngBounds bounds)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Ground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覆盖物的位置信息，设置西南与东北坐标范围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6961180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transparency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(float transparency)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Ground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覆盖物透明度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visible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(boolean visible)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Ground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覆盖物的可见性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zIndex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(int zIndex)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Ground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zIndex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GroundOverlayOptions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extraInfo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(Bundle extraInfo)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 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Ground </a:t>
                      </a: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覆盖物的额外信息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6927717"/>
                  </a:ext>
                </a:extLst>
              </a:tr>
            </a:tbl>
          </a:graphicData>
        </a:graphic>
      </p:graphicFrame>
      <p:sp>
        <p:nvSpPr>
          <p:cNvPr id="9" name="内容占位符 3"/>
          <p:cNvSpPr txBox="1">
            <a:spLocks/>
          </p:cNvSpPr>
          <p:nvPr/>
        </p:nvSpPr>
        <p:spPr>
          <a:xfrm>
            <a:off x="5569407" y="4709297"/>
            <a:ext cx="3250947" cy="4136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更多方法请查阅百度地图</a:t>
            </a:r>
            <a:r>
              <a:rPr lang="en-US" altLang="zh-CN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1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帮助文档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0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地形图图层覆盖物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755682" y="1259925"/>
            <a:ext cx="7704642" cy="3544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Ground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显示的图片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bdGround = BitmapDescriptorFactory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.fromResource(R.drawable.box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Ground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覆盖物选项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ooGround = new GroundOverlayOptions()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.positionFromBounds(bounds)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.image(bdGround)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.transparency(0.8f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地图中添加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Ground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覆盖物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mBaiduMap.addOverlay(ooGround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</a:t>
            </a:r>
          </a:p>
        </p:txBody>
      </p:sp>
    </p:spTree>
    <p:extLst>
      <p:ext uri="{BB962C8B-B14F-4D97-AF65-F5344CB8AC3E}">
        <p14:creationId xmlns:p14="http://schemas.microsoft.com/office/powerpoint/2010/main" val="26719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88018" y="4071948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11670" y="764377"/>
            <a:ext cx="4824402" cy="267144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在百度地图上可以添加一种可以弹出的覆盖物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，弹出的窗口布局可以自定义，开发者可利用此接口，构建具有更强交互性的地图页面。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695" y="718043"/>
            <a:ext cx="2747663" cy="412839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3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95652" y="833516"/>
            <a:ext cx="8424702" cy="403573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构造方法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791685" y="1347649"/>
            <a:ext cx="7632636" cy="1656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InfoWindow(View view,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position,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yOffset)</a:t>
            </a:r>
          </a:p>
          <a:p>
            <a:pPr marL="857250" lvl="3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view     - InfoWindow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展示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</a:p>
          <a:p>
            <a:pPr marL="857250" lvl="3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position - InfoWindow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的地理位置</a:t>
            </a:r>
          </a:p>
          <a:p>
            <a:pPr marL="857250" lvl="3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yOffset  - InfoWindow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轴偏移量</a:t>
            </a:r>
          </a:p>
        </p:txBody>
      </p:sp>
    </p:spTree>
    <p:extLst>
      <p:ext uri="{BB962C8B-B14F-4D97-AF65-F5344CB8AC3E}">
        <p14:creationId xmlns:p14="http://schemas.microsoft.com/office/powerpoint/2010/main" val="1955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 dirty="0" smtClean="0"/>
              <a:t>覆盖物介绍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63587" y="982118"/>
            <a:ext cx="7848654" cy="373432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地图上添加覆盖物，一般需要以下几个步骤：</a:t>
            </a:r>
          </a:p>
          <a:p>
            <a:pPr marL="857250" lvl="1" indent="-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坐标点，有可能是一个，有可能是多个（比如：多边形覆盖物）。</a:t>
            </a:r>
          </a:p>
          <a:p>
            <a:pPr marL="857250" lvl="1" indent="-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（地图覆盖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物选型基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类）。</a:t>
            </a:r>
          </a:p>
          <a:p>
            <a:pPr marL="857250" lvl="1" indent="-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地图上添加覆盖物。</a:t>
            </a:r>
          </a:p>
          <a:p>
            <a:pPr marL="857250" lvl="1" indent="-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相应的监听事件。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1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95652" y="833516"/>
            <a:ext cx="8424702" cy="403573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构造方法二：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通过此构造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方法，可以添加点击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事件监听。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39664" y="1347648"/>
            <a:ext cx="8183139" cy="2736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InfoWindow(BitmapDescriptor bd,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LatLng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position,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int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yOffset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InfoWindow.OnInfoWindowClickListener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listener)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57250" lvl="3" indent="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bd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-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展示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</a:t>
            </a:r>
          </a:p>
          <a:p>
            <a:pPr marL="857250" lvl="3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position - InfoWindow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的地理位置</a:t>
            </a:r>
          </a:p>
          <a:p>
            <a:pPr marL="857250" lvl="3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yOffset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Y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轴偏移量</a:t>
            </a:r>
          </a:p>
          <a:p>
            <a:pPr marL="857250" lvl="3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listener - InfoWindow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监听者</a:t>
            </a:r>
          </a:p>
        </p:txBody>
      </p:sp>
    </p:spTree>
    <p:extLst>
      <p:ext uri="{BB962C8B-B14F-4D97-AF65-F5344CB8AC3E}">
        <p14:creationId xmlns:p14="http://schemas.microsoft.com/office/powerpoint/2010/main" val="17745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51640" y="1557985"/>
            <a:ext cx="8651178" cy="2520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InfoWindow.OnInfoWindowClickListener infoWindowClickListener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=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new InfoWindow.OnInfoWindowClickListener() {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public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void onInfoWindowClick() {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点击处理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98707" y="849212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点击事件监听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endParaRPr lang="zh-CN" altLang="en-US" sz="2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3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4152" y="1491660"/>
            <a:ext cx="8496708" cy="257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展示的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Button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btn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new Button(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getApplicationContext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btn.setBackgroundResource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R.drawable.popup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btn.setText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("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弹出窗覆盖物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btn.setTextColor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Color.BLACK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BitmapDescriptorFactory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fromView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btn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 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Part 1</a:t>
            </a:r>
            <a:endParaRPr lang="zh-CN" altLang="en-US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23984" y="1308843"/>
            <a:ext cx="8052358" cy="3423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点击事件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InfoWindow.OnInfoWindowClickListener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infoWindowClickListener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=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new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InfoWindow.OnInfoWindowClickListener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@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Override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onInfoWindowClick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隐藏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mBaiduMap.hideInfoWindow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 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Part 2</a:t>
            </a:r>
            <a:endParaRPr lang="zh-CN" altLang="en-US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5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23984" y="1374358"/>
            <a:ext cx="8034166" cy="320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point = new LatLng(39.915, 116.404);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 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=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new InfoWindow(bitmapDescriptor, 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point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-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47,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infoWindowClickListener);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InfoWindow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mBaiduMap.showInfoWindow(infoWindow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3984" y="730069"/>
            <a:ext cx="7957044" cy="5040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 </a:t>
            </a:r>
            <a:r>
              <a:rPr lang="en-US" altLang="zh-CN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Part 3</a:t>
            </a:r>
            <a:endParaRPr lang="zh-CN" altLang="en-US" sz="2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3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弹出窗覆盖物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27688" y="696199"/>
            <a:ext cx="2376198" cy="57044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运行效果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68" y="712437"/>
            <a:ext cx="2834086" cy="4294288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6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覆盖物</a:t>
            </a:r>
            <a:r>
              <a:rPr lang="zh-CN" altLang="en-US" smtClean="0"/>
              <a:t>介绍 </a:t>
            </a:r>
            <a:r>
              <a:rPr lang="en-US" altLang="zh-CN" smtClean="0"/>
              <a:t>- </a:t>
            </a:r>
            <a:r>
              <a:rPr lang="zh-CN" altLang="en-US" smtClean="0"/>
              <a:t>坐标点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55682" y="893353"/>
            <a:ext cx="7632636" cy="963061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LatLng  </a:t>
            </a:r>
          </a:p>
          <a:p>
            <a:pPr marL="0" indent="0">
              <a:lnSpc>
                <a:spcPts val="28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- 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地理坐标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基本数据结构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1547748" y="2139714"/>
            <a:ext cx="5688474" cy="2592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构造函数</a:t>
            </a:r>
            <a:endParaRPr lang="en-US" altLang="zh-CN" sz="2400" b="1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LatLng(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double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latitude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double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longitude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latitude  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纬度</a:t>
            </a:r>
          </a:p>
          <a:p>
            <a:pPr marL="40005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longitude 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经度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3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覆盖物</a:t>
            </a:r>
            <a:r>
              <a:rPr lang="zh-CN" altLang="en-US" smtClean="0"/>
              <a:t>介绍</a:t>
            </a:r>
            <a:r>
              <a:rPr lang="en-US" altLang="zh-CN" smtClean="0"/>
              <a:t> - </a:t>
            </a:r>
            <a:r>
              <a:rPr lang="zh-CN" altLang="en-US" smtClean="0"/>
              <a:t>覆盖物选项</a:t>
            </a:r>
            <a:r>
              <a:rPr lang="zh-CN" altLang="en-US"/>
              <a:t>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395651" y="3251393"/>
            <a:ext cx="2178168" cy="504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99072" y="754295"/>
            <a:ext cx="8236702" cy="129050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想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要在地图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上添加覆盖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物需要一个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类型的参数，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本身是一个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抽象类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，想要添加覆盖物则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必须实例化其子类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96173"/>
              </p:ext>
            </p:extLst>
          </p:nvPr>
        </p:nvGraphicFramePr>
        <p:xfrm>
          <a:off x="3172036" y="2044797"/>
          <a:ext cx="5442871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50655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2592216">
                  <a:extLst>
                    <a:ext uri="{9D8B030D-6E8A-4147-A177-3AD203B41FA5}">
                      <a16:colId xmlns="" xmlns:a16="http://schemas.microsoft.com/office/drawing/2014/main" val="2873784444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ArcOptions</a:t>
                      </a:r>
                      <a:endParaRPr lang="en-US" altLang="zh-CN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弧线构造选项</a:t>
                      </a:r>
                      <a:r>
                        <a:rPr lang="zh-CN" altLang="en-US" sz="16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altLang="en-US" sz="14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CircleOptions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创建圆的选项</a:t>
                      </a:r>
                      <a:r>
                        <a:rPr lang="zh-CN" altLang="en-US" sz="16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</a:t>
                      </a:r>
                      <a:endParaRPr lang="zh-CN" altLang="en-US" sz="1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DotOptions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创建圆点的选项类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GroundOverlayOptions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地形图图层选项类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MarkerOptions</a:t>
                      </a:r>
                      <a:endParaRPr lang="en-US" altLang="zh-CN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标注覆盖物选项类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PolygonOptions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多边形选项类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7228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PolylineOptions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折线选项类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457041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TextOptions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文本选项类</a:t>
                      </a:r>
                      <a:endParaRPr lang="zh-CN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</a:tbl>
          </a:graphicData>
        </a:graphic>
      </p:graphicFrame>
      <p:sp>
        <p:nvSpPr>
          <p:cNvPr id="17" name="左大括号 16"/>
          <p:cNvSpPr/>
          <p:nvPr/>
        </p:nvSpPr>
        <p:spPr bwMode="auto">
          <a:xfrm>
            <a:off x="2684253" y="2182097"/>
            <a:ext cx="377349" cy="2687151"/>
          </a:xfrm>
          <a:prstGeom prst="leftBrace">
            <a:avLst>
              <a:gd name="adj1" fmla="val 73769"/>
              <a:gd name="adj2" fmla="val 50370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 smtClean="0"/>
              <a:t>覆盖物介绍 </a:t>
            </a:r>
            <a:r>
              <a:rPr lang="en-US" altLang="zh-CN" smtClean="0"/>
              <a:t>- </a:t>
            </a:r>
            <a:r>
              <a:rPr lang="zh-CN" altLang="en-US" smtClean="0"/>
              <a:t>地图上添加覆盖物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878113" y="849212"/>
            <a:ext cx="8236702" cy="1060901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在地图上添加覆盖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物通过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类的</a:t>
            </a:r>
            <a:r>
              <a:rPr lang="en-US" altLang="zh-CN" sz="2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addOverlay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025627" y="2024913"/>
            <a:ext cx="7272606" cy="2592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地图添加一个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addOverlay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OverlayOptions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options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0" indent="0">
              <a:lnSpc>
                <a:spcPts val="2800"/>
              </a:lnSpc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Parameters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options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将要添加的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Returns: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添加的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1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覆盖物</a:t>
            </a:r>
            <a:r>
              <a:rPr lang="zh-CN" altLang="en-US" smtClean="0"/>
              <a:t>介绍</a:t>
            </a:r>
            <a:r>
              <a:rPr lang="en-US" altLang="zh-CN" smtClean="0"/>
              <a:t> - </a:t>
            </a:r>
            <a:r>
              <a:rPr lang="zh-CN" altLang="en-US" smtClean="0"/>
              <a:t>地图</a:t>
            </a:r>
            <a:r>
              <a:rPr lang="zh-CN" altLang="en-US"/>
              <a:t>覆盖</a:t>
            </a:r>
            <a:r>
              <a:rPr lang="zh-CN" altLang="en-US" smtClean="0"/>
              <a:t>物类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1259723" y="2940440"/>
            <a:ext cx="1602119" cy="504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endParaRPr lang="en-US" altLang="zh-CN" sz="1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99072" y="754295"/>
            <a:ext cx="8236702" cy="129050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BaiduMap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addOverlay()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方法可以获得一个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对象，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Overlay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抽象类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，所有地图覆盖物的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基类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87849"/>
              </p:ext>
            </p:extLst>
          </p:nvPr>
        </p:nvGraphicFramePr>
        <p:xfrm>
          <a:off x="3460060" y="1733844"/>
          <a:ext cx="3776162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92030">
                  <a:extLst>
                    <a:ext uri="{9D8B030D-6E8A-4147-A177-3AD203B41FA5}">
                      <a16:colId xmlns="" xmlns:a16="http://schemas.microsoft.com/office/drawing/2014/main" val="3763852114"/>
                    </a:ext>
                  </a:extLst>
                </a:gridCol>
                <a:gridCol w="1584132">
                  <a:extLst>
                    <a:ext uri="{9D8B030D-6E8A-4147-A177-3AD203B41FA5}">
                      <a16:colId xmlns="" xmlns:a16="http://schemas.microsoft.com/office/drawing/2014/main" val="2873784444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Arc</a:t>
                      </a:r>
                      <a:endParaRPr lang="en-US" altLang="zh-CN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弧线类</a:t>
                      </a:r>
                      <a:endParaRPr lang="zh-CN" altLang="en-US" sz="1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Circle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圆类</a:t>
                      </a:r>
                      <a:endParaRPr lang="zh-CN" altLang="en-US" sz="18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Dot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GroundOverlay</a:t>
                      </a:r>
                      <a:endParaRPr lang="en-US" altLang="zh-CN" sz="16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图层类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Marker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标注类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Polygon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多边形类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7228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Polyline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折线类</a:t>
                      </a:r>
                      <a:endParaRPr lang="zh-CN" altLang="en-US" sz="18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457041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Text</a:t>
                      </a:r>
                      <a:endParaRPr lang="en-US" altLang="zh-CN" sz="16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文本类</a:t>
                      </a:r>
                      <a:endParaRPr lang="zh-CN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345257"/>
                  </a:ext>
                </a:extLst>
              </a:tr>
            </a:tbl>
          </a:graphicData>
        </a:graphic>
      </p:graphicFrame>
      <p:sp>
        <p:nvSpPr>
          <p:cNvPr id="17" name="左大括号 16"/>
          <p:cNvSpPr/>
          <p:nvPr/>
        </p:nvSpPr>
        <p:spPr bwMode="auto">
          <a:xfrm>
            <a:off x="2972277" y="1871144"/>
            <a:ext cx="377349" cy="2687151"/>
          </a:xfrm>
          <a:prstGeom prst="leftBrace">
            <a:avLst>
              <a:gd name="adj1" fmla="val 73769"/>
              <a:gd name="adj2" fmla="val 50370"/>
            </a:avLst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3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00998" y="266501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文字覆盖物</a:t>
              </a: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05441" y="1995217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几何图形覆盖物</a:t>
              </a: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55615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覆盖物介绍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100" y="1325416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标注覆盖物</a:t>
              </a: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09680" y="1412888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06440" y="3334819"/>
            <a:ext cx="4201660" cy="492443"/>
            <a:chOff x="1752053" y="691832"/>
            <a:chExt cx="4201660" cy="492443"/>
          </a:xfrm>
        </p:grpSpPr>
        <p:sp>
          <p:nvSpPr>
            <p:cNvPr id="33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地形图图层覆盖物</a:t>
              </a:r>
            </a:p>
          </p:txBody>
        </p:sp>
        <p:sp>
          <p:nvSpPr>
            <p:cNvPr id="34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52053" y="4004618"/>
            <a:ext cx="4230923" cy="492443"/>
            <a:chOff x="2112083" y="1493678"/>
            <a:chExt cx="4230923" cy="492443"/>
          </a:xfrm>
        </p:grpSpPr>
        <p:sp>
          <p:nvSpPr>
            <p:cNvPr id="36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弹出窗覆盖物</a:t>
              </a:r>
            </a:p>
          </p:txBody>
        </p:sp>
        <p:sp>
          <p:nvSpPr>
            <p:cNvPr id="37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4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4265</TotalTime>
  <Pages>0</Pages>
  <Words>2716</Words>
  <Characters>0</Characters>
  <Application>Microsoft Office PowerPoint</Application>
  <DocSecurity>0</DocSecurity>
  <PresentationFormat>全屏显示(16:9)</PresentationFormat>
  <Lines>0</Lines>
  <Paragraphs>549</Paragraphs>
  <Slides>46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覆盖物介绍</vt:lpstr>
      <vt:lpstr>覆盖物介绍</vt:lpstr>
      <vt:lpstr>覆盖物介绍 - 坐标点</vt:lpstr>
      <vt:lpstr>覆盖物介绍 - 覆盖物选项类</vt:lpstr>
      <vt:lpstr>覆盖物介绍 - 地图上添加覆盖物</vt:lpstr>
      <vt:lpstr>覆盖物介绍 - 地图覆盖物类</vt:lpstr>
      <vt:lpstr>PowerPoint 演示文稿</vt:lpstr>
      <vt:lpstr>标注覆盖物 - 标注覆盖物选项类</vt:lpstr>
      <vt:lpstr>标注覆盖物 - bitmap 描述信息工厂类</vt:lpstr>
      <vt:lpstr>标注覆盖物</vt:lpstr>
      <vt:lpstr>标注覆盖物 - 设置监听方法</vt:lpstr>
      <vt:lpstr>标注覆盖物 - 设置监听方法</vt:lpstr>
      <vt:lpstr>标注覆盖物 - 设置监听方法</vt:lpstr>
      <vt:lpstr>标注覆盖物 - 设置监听方法</vt:lpstr>
      <vt:lpstr>标注覆盖物 - 设置监听方法</vt:lpstr>
      <vt:lpstr>PowerPoint 演示文稿</vt:lpstr>
      <vt:lpstr>几何图形覆盖物</vt:lpstr>
      <vt:lpstr>几何图形覆盖物 - 圆点的选项类</vt:lpstr>
      <vt:lpstr>几何图形覆盖物 - 折线覆盖物选项类</vt:lpstr>
      <vt:lpstr>几何图形覆盖物 - 弧线覆盖物选项类</vt:lpstr>
      <vt:lpstr>几何图形覆盖物 - 圆覆盖物选项类</vt:lpstr>
      <vt:lpstr>几何图形覆盖物 - 多边形覆盖物选项类</vt:lpstr>
      <vt:lpstr>几何图形覆盖物 - 示例：多边形覆盖物</vt:lpstr>
      <vt:lpstr>几何图形覆盖物 - 示例：多边形覆盖物</vt:lpstr>
      <vt:lpstr>几何图形覆盖物 - 示例：折线覆盖物</vt:lpstr>
      <vt:lpstr>几何图形覆盖物 - 示例：折线覆盖物</vt:lpstr>
      <vt:lpstr>PowerPoint 演示文稿</vt:lpstr>
      <vt:lpstr>文字覆盖物</vt:lpstr>
      <vt:lpstr>文字覆盖物</vt:lpstr>
      <vt:lpstr>文字覆盖物</vt:lpstr>
      <vt:lpstr>PowerPoint 演示文稿</vt:lpstr>
      <vt:lpstr>地形图图层覆盖物</vt:lpstr>
      <vt:lpstr>地形图图层覆盖物</vt:lpstr>
      <vt:lpstr>地形图图层覆盖物</vt:lpstr>
      <vt:lpstr>PowerPoint 演示文稿</vt:lpstr>
      <vt:lpstr>弹出窗覆盖物</vt:lpstr>
      <vt:lpstr>弹出窗覆盖物</vt:lpstr>
      <vt:lpstr>弹出窗覆盖物</vt:lpstr>
      <vt:lpstr>弹出窗覆盖物</vt:lpstr>
      <vt:lpstr>弹出窗覆盖物</vt:lpstr>
      <vt:lpstr>弹出窗覆盖物</vt:lpstr>
      <vt:lpstr>弹出窗覆盖物</vt:lpstr>
      <vt:lpstr>弹出窗覆盖物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李玮玮</dc:creator>
  <cp:keywords/>
  <dc:description/>
  <cp:lastModifiedBy>李玮玮</cp:lastModifiedBy>
  <cp:revision>547</cp:revision>
  <dcterms:created xsi:type="dcterms:W3CDTF">2014-07-20T15:00:00Z</dcterms:created>
  <dcterms:modified xsi:type="dcterms:W3CDTF">2019-07-15T01:37:49Z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