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1"/>
  </p:notesMasterIdLst>
  <p:handoutMasterIdLst>
    <p:handoutMasterId r:id="rId32"/>
  </p:handoutMasterIdLst>
  <p:sldIdLst>
    <p:sldId id="257" r:id="rId2"/>
    <p:sldId id="363" r:id="rId3"/>
    <p:sldId id="342" r:id="rId4"/>
    <p:sldId id="359" r:id="rId5"/>
    <p:sldId id="365" r:id="rId6"/>
    <p:sldId id="385" r:id="rId7"/>
    <p:sldId id="387" r:id="rId8"/>
    <p:sldId id="367" r:id="rId9"/>
    <p:sldId id="386" r:id="rId10"/>
    <p:sldId id="376" r:id="rId11"/>
    <p:sldId id="360" r:id="rId12"/>
    <p:sldId id="369" r:id="rId13"/>
    <p:sldId id="368" r:id="rId14"/>
    <p:sldId id="372" r:id="rId15"/>
    <p:sldId id="373" r:id="rId16"/>
    <p:sldId id="374" r:id="rId17"/>
    <p:sldId id="375" r:id="rId18"/>
    <p:sldId id="362" r:id="rId19"/>
    <p:sldId id="377" r:id="rId20"/>
    <p:sldId id="378" r:id="rId21"/>
    <p:sldId id="379" r:id="rId22"/>
    <p:sldId id="380" r:id="rId23"/>
    <p:sldId id="382" r:id="rId24"/>
    <p:sldId id="381" r:id="rId25"/>
    <p:sldId id="383" r:id="rId26"/>
    <p:sldId id="361" r:id="rId27"/>
    <p:sldId id="384" r:id="rId28"/>
    <p:sldId id="364" r:id="rId29"/>
    <p:sldId id="274" r:id="rId30"/>
  </p:sldIdLst>
  <p:sldSz cx="9144000" cy="5143500" type="screen16x9"/>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98DA4"/>
    <a:srgbClr val="D9A56B"/>
    <a:srgbClr val="80CAD7"/>
    <a:srgbClr val="C37D9E"/>
    <a:srgbClr val="DB9649"/>
    <a:srgbClr val="D88F4B"/>
    <a:srgbClr val="BF6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3964" autoAdjust="0"/>
  </p:normalViewPr>
  <p:slideViewPr>
    <p:cSldViewPr>
      <p:cViewPr varScale="1">
        <p:scale>
          <a:sx n="108" d="100"/>
          <a:sy n="108" d="100"/>
        </p:scale>
        <p:origin x="60" y="56"/>
      </p:cViewPr>
      <p:guideLst>
        <p:guide orient="horz" pos="162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9583D78-C483-43F8-96E3-8B24687A3845}" type="datetime1">
              <a:rPr lang="zh-CN" altLang="en-US" smtClean="0"/>
              <a:t>2019/7/15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7D4FFAE-2DDB-41F3-BE9E-6AA4F6A8210E}" type="slidenum">
              <a:rPr lang="zh-CN" altLang="en-US" smtClean="0"/>
              <a:t>‹#›</a:t>
            </a:fld>
            <a:endParaRPr lang="zh-CN" altLang="en-US"/>
          </a:p>
        </p:txBody>
      </p:sp>
    </p:spTree>
    <p:extLst>
      <p:ext uri="{BB962C8B-B14F-4D97-AF65-F5344CB8AC3E}">
        <p14:creationId xmlns:p14="http://schemas.microsoft.com/office/powerpoint/2010/main" val="8678759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a:lvl1pPr>
          </a:lstStyle>
          <a:p>
            <a:fld id="{25BB3D98-82C9-4471-8C57-2B80C06EFB33}" type="datetime1">
              <a:rPr lang="zh-CN" altLang="en-US" smtClean="0"/>
              <a:t>2019/7/15</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bevel/>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zh-CN"/>
              <a:t>单击此处编辑母版文本样式</a:t>
            </a:r>
          </a:p>
          <a:p>
            <a:pPr>
              <a:buFontTx/>
              <a:buNone/>
            </a:pPr>
            <a:r>
              <a:rPr lang="zh-CN" altLang="zh-CN"/>
              <a:t>第二级</a:t>
            </a:r>
          </a:p>
          <a:p>
            <a:pPr>
              <a:buFontTx/>
              <a:buNone/>
            </a:pPr>
            <a:r>
              <a:rPr lang="zh-CN" altLang="zh-CN"/>
              <a:t>第三级</a:t>
            </a:r>
          </a:p>
          <a:p>
            <a:pPr>
              <a:buFontTx/>
              <a:buNone/>
            </a:pPr>
            <a:r>
              <a:rPr lang="zh-CN" altLang="zh-CN"/>
              <a:t>第四级</a:t>
            </a:r>
          </a:p>
          <a:p>
            <a:pPr>
              <a:buFontTx/>
              <a:buNone/>
            </a:pPr>
            <a:r>
              <a:rPr lang="zh-CN" altLang="zh-CN"/>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a:lvl1pPr>
          </a:lstStyle>
          <a:p>
            <a:fld id="{BB9ECD2D-21F3-425B-B2E2-82D9DE6FDE2B}" type="slidenum">
              <a:rPr lang="zh-CN" altLang="en-US"/>
              <a:pPr/>
              <a:t>‹#›</a:t>
            </a:fld>
            <a:endParaRPr lang="zh-CN" altLang="en-US" sz="1200"/>
          </a:p>
        </p:txBody>
      </p:sp>
    </p:spTree>
    <p:extLst>
      <p:ext uri="{BB962C8B-B14F-4D97-AF65-F5344CB8AC3E}">
        <p14:creationId xmlns:p14="http://schemas.microsoft.com/office/powerpoint/2010/main" val="2630289420"/>
      </p:ext>
    </p:extLst>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smtClean="0"/>
              <a:t>基站精度为平均</a:t>
            </a:r>
            <a:r>
              <a:rPr lang="en-US" altLang="zh-CN" dirty="0" smtClean="0"/>
              <a:t>200</a:t>
            </a:r>
            <a:r>
              <a:rPr lang="zh-CN" altLang="en-US" dirty="0" smtClean="0"/>
              <a:t>米左右，视运营商基站覆盖范围而定。</a:t>
            </a:r>
            <a:r>
              <a:rPr lang="en-US" altLang="zh-CN" dirty="0" smtClean="0"/>
              <a:t>WIFI</a:t>
            </a:r>
            <a:r>
              <a:rPr lang="zh-CN" altLang="en-US" dirty="0" smtClean="0"/>
              <a:t>精度为</a:t>
            </a:r>
            <a:r>
              <a:rPr lang="en-US" altLang="zh-CN" dirty="0" smtClean="0"/>
              <a:t>20</a:t>
            </a:r>
            <a:r>
              <a:rPr lang="zh-CN" altLang="en-US" dirty="0" smtClean="0"/>
              <a:t>米左右。</a:t>
            </a:r>
            <a:r>
              <a:rPr lang="en-US" altLang="zh-CN" dirty="0" smtClean="0"/>
              <a:t>GPS</a:t>
            </a:r>
            <a:r>
              <a:rPr lang="zh-CN" altLang="en-US" dirty="0" smtClean="0"/>
              <a:t>精度最高，为</a:t>
            </a:r>
            <a:r>
              <a:rPr lang="en-US" altLang="zh-CN" dirty="0" smtClean="0"/>
              <a:t>10</a:t>
            </a:r>
            <a:r>
              <a:rPr lang="zh-CN" altLang="en-US" dirty="0" smtClean="0"/>
              <a:t>米左右（取决于芯片）。在户外，先开启</a:t>
            </a:r>
            <a:r>
              <a:rPr lang="en-US" altLang="zh-CN" dirty="0" smtClean="0"/>
              <a:t>GPS</a:t>
            </a:r>
            <a:r>
              <a:rPr lang="zh-CN" altLang="en-US" dirty="0" smtClean="0"/>
              <a:t>再进行定位，结果较准。但</a:t>
            </a:r>
            <a:r>
              <a:rPr lang="en-US" altLang="zh-CN" dirty="0" smtClean="0"/>
              <a:t>GPS</a:t>
            </a:r>
            <a:r>
              <a:rPr lang="zh-CN" altLang="en-US" dirty="0" smtClean="0"/>
              <a:t>比较费电，且在室内不可用。</a:t>
            </a:r>
            <a:endParaRPr lang="en-US" altLang="zh-CN" dirty="0" smtClean="0"/>
          </a:p>
          <a:p>
            <a:endParaRPr lang="en-US" altLang="zh-CN" dirty="0" smtClean="0"/>
          </a:p>
          <a:p>
            <a:r>
              <a:rPr lang="zh-CN" altLang="en-US" smtClean="0"/>
              <a:t>有人说：</a:t>
            </a:r>
            <a:r>
              <a:rPr lang="zh-CN" altLang="en-US" sz="1200" b="0" i="0" kern="1200" smtClean="0">
                <a:solidFill>
                  <a:schemeClr val="tx1"/>
                </a:solidFill>
                <a:effectLst/>
                <a:latin typeface="Arial" panose="020B0604020202020204" pitchFamily="34" charset="0"/>
                <a:ea typeface="+mn-ea"/>
                <a:cs typeface="+mn-cs"/>
              </a:rPr>
              <a:t>墨卡托是投影方式，就是把球面坐标投影到一个平面上，得到的是平面坐标。单位是米。而百度坐标是国测局加密过然后百度自己又自己做过便宜的经纬度坐标。单位是度。</a:t>
            </a:r>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15</a:t>
            </a:fld>
            <a:endParaRPr lang="zh-CN" altLang="en-US" sz="1200"/>
          </a:p>
        </p:txBody>
      </p:sp>
    </p:spTree>
    <p:extLst>
      <p:ext uri="{BB962C8B-B14F-4D97-AF65-F5344CB8AC3E}">
        <p14:creationId xmlns:p14="http://schemas.microsoft.com/office/powerpoint/2010/main" val="1164444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25BB3D98-82C9-4471-8C57-2B80C06EFB33}" type="datetime1">
              <a:rPr lang="zh-CN" altLang="en-US" smtClean="0"/>
              <a:t>2019/7/15</a:t>
            </a:fld>
            <a:endParaRPr lang="zh-CN" altLang="en-US" sz="1200"/>
          </a:p>
        </p:txBody>
      </p:sp>
      <p:sp>
        <p:nvSpPr>
          <p:cNvPr id="5" name="灯片编号占位符 4"/>
          <p:cNvSpPr>
            <a:spLocks noGrp="1"/>
          </p:cNvSpPr>
          <p:nvPr>
            <p:ph type="sldNum" sz="quarter" idx="11"/>
          </p:nvPr>
        </p:nvSpPr>
        <p:spPr/>
        <p:txBody>
          <a:bodyPr/>
          <a:lstStyle/>
          <a:p>
            <a:fld id="{BB9ECD2D-21F3-425B-B2E2-82D9DE6FDE2B}" type="slidenum">
              <a:rPr lang="zh-CN" altLang="en-US" smtClean="0"/>
              <a:pPr/>
              <a:t>22</a:t>
            </a:fld>
            <a:endParaRPr lang="zh-CN" altLang="en-US" sz="1200"/>
          </a:p>
        </p:txBody>
      </p:sp>
    </p:spTree>
    <p:extLst>
      <p:ext uri="{BB962C8B-B14F-4D97-AF65-F5344CB8AC3E}">
        <p14:creationId xmlns:p14="http://schemas.microsoft.com/office/powerpoint/2010/main" val="456701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7"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08151092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87718" y="140439"/>
            <a:ext cx="6096000" cy="708773"/>
          </a:xfrm>
          <a:prstGeom prst="rect">
            <a:avLst/>
          </a:prstGeom>
        </p:spPr>
        <p:txBody>
          <a:bodyPr vert="horz"/>
          <a:lstStyle>
            <a:lvl1pPr algn="l">
              <a:defRPr sz="2600" b="1">
                <a:solidFill>
                  <a:schemeClr val="tx1">
                    <a:lumMod val="65000"/>
                    <a:lumOff val="35000"/>
                  </a:schemeClr>
                </a:solidFill>
                <a:latin typeface="幼圆" panose="02010509060101010101" pitchFamily="49" charset="-122"/>
                <a:ea typeface="幼圆" panose="02010509060101010101" pitchFamily="49" charset="-122"/>
              </a:defRPr>
            </a:lvl1pPr>
          </a:lstStyle>
          <a:p>
            <a:r>
              <a:rPr lang="zh-CN" altLang="en-US" smtClean="0"/>
              <a:t>单击此处编辑母版标题样式</a:t>
            </a:r>
            <a:endParaRPr lang="zh-CN" altLang="en-US"/>
          </a:p>
        </p:txBody>
      </p:sp>
      <p:grpSp>
        <p:nvGrpSpPr>
          <p:cNvPr id="8" name="组合 1"/>
          <p:cNvGrpSpPr>
            <a:grpSpLocks/>
          </p:cNvGrpSpPr>
          <p:nvPr userDrawn="1"/>
        </p:nvGrpSpPr>
        <p:grpSpPr bwMode="auto">
          <a:xfrm>
            <a:off x="395652" y="171731"/>
            <a:ext cx="689576" cy="647083"/>
            <a:chOff x="0" y="0"/>
            <a:chExt cx="12463730" cy="9279959"/>
          </a:xfrm>
        </p:grpSpPr>
        <p:sp>
          <p:nvSpPr>
            <p:cNvPr id="9" name="椭圆 5"/>
            <p:cNvSpPr>
              <a:spLocks noChangeArrowheads="1"/>
            </p:cNvSpPr>
            <p:nvPr/>
          </p:nvSpPr>
          <p:spPr bwMode="auto">
            <a:xfrm rot="17654843">
              <a:off x="2770714" y="611512"/>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17654843">
              <a:off x="8243321" y="2987775"/>
              <a:ext cx="1821541" cy="603993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5568637">
              <a:off x="2405421" y="1481606"/>
              <a:ext cx="1680787" cy="649162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6441754">
              <a:off x="8526874" y="1956637"/>
              <a:ext cx="1830219" cy="6043491"/>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14857024">
              <a:off x="2376812" y="2863720"/>
              <a:ext cx="2172737" cy="65527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rot="4071505">
              <a:off x="8109088" y="514583"/>
              <a:ext cx="2277756" cy="618451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3127628">
              <a:off x="4191902" y="4237601"/>
              <a:ext cx="1636042" cy="48368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13314377">
              <a:off x="7038878" y="920119"/>
              <a:ext cx="1645619" cy="430052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椭圆 5"/>
            <p:cNvSpPr>
              <a:spLocks noChangeArrowheads="1"/>
            </p:cNvSpPr>
            <p:nvPr/>
          </p:nvSpPr>
          <p:spPr bwMode="auto">
            <a:xfrm rot="352707">
              <a:off x="5801383" y="0"/>
              <a:ext cx="1772403" cy="4752556"/>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 name="椭圆 5"/>
            <p:cNvSpPr>
              <a:spLocks noChangeArrowheads="1"/>
            </p:cNvSpPr>
            <p:nvPr/>
          </p:nvSpPr>
          <p:spPr bwMode="auto">
            <a:xfrm>
              <a:off x="5543493" y="4721390"/>
              <a:ext cx="2060016" cy="45199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81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椭圆 5"/>
            <p:cNvSpPr>
              <a:spLocks noChangeArrowheads="1"/>
            </p:cNvSpPr>
            <p:nvPr/>
          </p:nvSpPr>
          <p:spPr bwMode="auto">
            <a:xfrm rot="19232120">
              <a:off x="3815776" y="159115"/>
              <a:ext cx="1909511" cy="5281812"/>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椭圆 5"/>
            <p:cNvSpPr>
              <a:spLocks noChangeArrowheads="1"/>
            </p:cNvSpPr>
            <p:nvPr/>
          </p:nvSpPr>
          <p:spPr bwMode="auto">
            <a:xfrm rot="8213685">
              <a:off x="7348069" y="4032106"/>
              <a:ext cx="1912542" cy="5247853"/>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2"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276842587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9" name="图片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554" y="0"/>
            <a:ext cx="3564000" cy="5143500"/>
          </a:xfrm>
          <a:prstGeom prst="rect">
            <a:avLst/>
          </a:prstGeom>
        </p:spPr>
      </p:pic>
      <p:sp>
        <p:nvSpPr>
          <p:cNvPr id="6" name="TextBox 6"/>
          <p:cNvSpPr>
            <a:spLocks noChangeArrowheads="1"/>
          </p:cNvSpPr>
          <p:nvPr userDrawn="1"/>
        </p:nvSpPr>
        <p:spPr bwMode="auto">
          <a:xfrm>
            <a:off x="3851940" y="1707678"/>
            <a:ext cx="509432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6000" b="1">
                <a:solidFill>
                  <a:srgbClr val="CC0066"/>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sym typeface="Calibri" panose="020F0502020204030204" pitchFamily="34" charset="0"/>
              </a:rPr>
              <a:t>百度</a:t>
            </a:r>
            <a:r>
              <a:rPr lang="zh-CN" altLang="en-US" sz="6000" b="1" smtClean="0">
                <a:solidFill>
                  <a:srgbClr val="CC0066"/>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sym typeface="Calibri" panose="020F0502020204030204" pitchFamily="34" charset="0"/>
              </a:rPr>
              <a:t>地图实战</a:t>
            </a:r>
            <a:endParaRPr lang="zh-CN" altLang="en-US" sz="6000" b="1">
              <a:solidFill>
                <a:srgbClr val="CC0066"/>
              </a:solidFill>
              <a:effectLst>
                <a:outerShdw blurRad="38100" dist="38100" dir="2700000" algn="tl">
                  <a:srgbClr val="000000">
                    <a:alpha val="43137"/>
                  </a:srgbClr>
                </a:outerShdw>
              </a:effectLst>
              <a:latin typeface="幼圆" panose="02010509060101010101" pitchFamily="49" charset="-122"/>
              <a:ea typeface="幼圆" panose="02010509060101010101" pitchFamily="49" charset="-122"/>
              <a:sym typeface="宋体" panose="02010600030101010101" pitchFamily="2" charset="-122"/>
            </a:endParaRPr>
          </a:p>
        </p:txBody>
      </p:sp>
      <p:sp>
        <p:nvSpPr>
          <p:cNvPr id="7" name="TextBox 7"/>
          <p:cNvSpPr>
            <a:spLocks noChangeArrowheads="1"/>
          </p:cNvSpPr>
          <p:nvPr userDrawn="1"/>
        </p:nvSpPr>
        <p:spPr bwMode="auto">
          <a:xfrm>
            <a:off x="5662677" y="3250048"/>
            <a:ext cx="3127375" cy="55399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300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Android</a:t>
            </a:r>
            <a:r>
              <a:rPr lang="zh-CN" altLang="en-US" sz="3000" smtClean="0">
                <a:solidFill>
                  <a:srgbClr val="595959"/>
                </a:solidFill>
                <a:latin typeface="微软雅黑" panose="020B0503020204020204" pitchFamily="34" charset="-122"/>
                <a:ea typeface="微软雅黑" panose="020B0503020204020204" pitchFamily="34" charset="-122"/>
                <a:sym typeface="微软雅黑" panose="020B0503020204020204" pitchFamily="34" charset="-122"/>
              </a:rPr>
              <a:t>教研室</a:t>
            </a:r>
            <a:endParaRPr lang="zh-CN" altLang="en-US" sz="3000">
              <a:solidFill>
                <a:srgbClr val="595959"/>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8" name="图片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644006" y="2931780"/>
            <a:ext cx="1008084" cy="1190534"/>
          </a:xfrm>
          <a:prstGeom prst="rect">
            <a:avLst/>
          </a:prstGeom>
          <a:effectLst>
            <a:outerShdw blurRad="50800" dist="38100" dir="2700000" algn="tl" rotWithShape="0">
              <a:prstClr val="black">
                <a:alpha val="40000"/>
              </a:prstClr>
            </a:outerShdw>
          </a:effectLst>
        </p:spPr>
      </p:pic>
      <p:pic>
        <p:nvPicPr>
          <p:cNvPr id="10" name="图片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276975" y="123546"/>
            <a:ext cx="2686050" cy="504825"/>
          </a:xfrm>
          <a:prstGeom prst="rect">
            <a:avLst/>
          </a:prstGeom>
        </p:spPr>
      </p:pic>
    </p:spTree>
    <p:extLst>
      <p:ext uri="{BB962C8B-B14F-4D97-AF65-F5344CB8AC3E}">
        <p14:creationId xmlns:p14="http://schemas.microsoft.com/office/powerpoint/2010/main" val="189990677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grpSp>
        <p:nvGrpSpPr>
          <p:cNvPr id="8" name="组合 34"/>
          <p:cNvGrpSpPr>
            <a:grpSpLocks/>
          </p:cNvGrpSpPr>
          <p:nvPr userDrawn="1"/>
        </p:nvGrpSpPr>
        <p:grpSpPr bwMode="auto">
          <a:xfrm>
            <a:off x="275771" y="344940"/>
            <a:ext cx="3735387" cy="3698875"/>
            <a:chOff x="0" y="0"/>
            <a:chExt cx="3102120" cy="3072590"/>
          </a:xfrm>
        </p:grpSpPr>
        <p:sp>
          <p:nvSpPr>
            <p:cNvPr id="9"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1"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2"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3"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4"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7"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8"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9"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0"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1"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2"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3"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4"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5"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6"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7"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8"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2"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33" name="组合 35"/>
          <p:cNvGrpSpPr>
            <a:grpSpLocks/>
          </p:cNvGrpSpPr>
          <p:nvPr userDrawn="1"/>
        </p:nvGrpSpPr>
        <p:grpSpPr bwMode="auto">
          <a:xfrm rot="13787496">
            <a:off x="4192563" y="3218921"/>
            <a:ext cx="1079500" cy="1068387"/>
            <a:chOff x="0" y="0"/>
            <a:chExt cx="3102120" cy="3072590"/>
          </a:xfrm>
        </p:grpSpPr>
        <p:sp>
          <p:nvSpPr>
            <p:cNvPr id="34"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5"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6"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7"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8"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9"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0"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2"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3"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4"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5"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6"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7"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8"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9"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0"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1"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2"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3"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4"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5"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6"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57"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58" name="组合 60"/>
          <p:cNvGrpSpPr>
            <a:grpSpLocks/>
          </p:cNvGrpSpPr>
          <p:nvPr userDrawn="1"/>
        </p:nvGrpSpPr>
        <p:grpSpPr bwMode="auto">
          <a:xfrm rot="13787496">
            <a:off x="5541131" y="913146"/>
            <a:ext cx="522287" cy="517525"/>
            <a:chOff x="0" y="0"/>
            <a:chExt cx="3102120" cy="3072590"/>
          </a:xfrm>
        </p:grpSpPr>
        <p:sp>
          <p:nvSpPr>
            <p:cNvPr id="59" name="椭圆 5"/>
            <p:cNvSpPr>
              <a:spLocks noChangeArrowheads="1"/>
            </p:cNvSpPr>
            <p:nvPr/>
          </p:nvSpPr>
          <p:spPr bwMode="auto">
            <a:xfrm rot="7424618">
              <a:off x="621523" y="340971"/>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0" name="椭圆 5"/>
            <p:cNvSpPr>
              <a:spLocks noChangeArrowheads="1"/>
            </p:cNvSpPr>
            <p:nvPr/>
          </p:nvSpPr>
          <p:spPr bwMode="auto">
            <a:xfrm rot="8324619">
              <a:off x="725136" y="21827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1" name="椭圆 5"/>
            <p:cNvSpPr>
              <a:spLocks noChangeArrowheads="1"/>
            </p:cNvSpPr>
            <p:nvPr/>
          </p:nvSpPr>
          <p:spPr bwMode="auto">
            <a:xfrm rot="9224619">
              <a:off x="895160"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2" name="椭圆 5"/>
            <p:cNvSpPr>
              <a:spLocks noChangeArrowheads="1"/>
            </p:cNvSpPr>
            <p:nvPr/>
          </p:nvSpPr>
          <p:spPr bwMode="auto">
            <a:xfrm rot="10124619">
              <a:off x="1058122" y="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3" name="椭圆 5"/>
            <p:cNvSpPr>
              <a:spLocks noChangeArrowheads="1"/>
            </p:cNvSpPr>
            <p:nvPr/>
          </p:nvSpPr>
          <p:spPr bwMode="auto">
            <a:xfrm rot="11024619">
              <a:off x="1295608" y="1457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4" name="椭圆 5"/>
            <p:cNvSpPr>
              <a:spLocks noChangeArrowheads="1"/>
            </p:cNvSpPr>
            <p:nvPr/>
          </p:nvSpPr>
          <p:spPr bwMode="auto">
            <a:xfrm rot="11924619">
              <a:off x="1474194" y="3010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5" name="椭圆 5"/>
            <p:cNvSpPr>
              <a:spLocks noChangeArrowheads="1"/>
            </p:cNvSpPr>
            <p:nvPr/>
          </p:nvSpPr>
          <p:spPr bwMode="auto">
            <a:xfrm rot="12824619">
              <a:off x="1648441" y="9608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6" name="椭圆 5"/>
            <p:cNvSpPr>
              <a:spLocks noChangeArrowheads="1"/>
            </p:cNvSpPr>
            <p:nvPr/>
          </p:nvSpPr>
          <p:spPr bwMode="auto">
            <a:xfrm rot="13724619">
              <a:off x="1839423" y="25931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7" name="椭圆 5"/>
            <p:cNvSpPr>
              <a:spLocks noChangeArrowheads="1"/>
            </p:cNvSpPr>
            <p:nvPr/>
          </p:nvSpPr>
          <p:spPr bwMode="auto">
            <a:xfrm rot="14624619">
              <a:off x="1940154" y="43527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8" name="椭圆 5"/>
            <p:cNvSpPr>
              <a:spLocks noChangeArrowheads="1"/>
            </p:cNvSpPr>
            <p:nvPr/>
          </p:nvSpPr>
          <p:spPr bwMode="auto">
            <a:xfrm rot="15524617">
              <a:off x="2012056" y="61915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69" name="椭圆 5"/>
            <p:cNvSpPr>
              <a:spLocks noChangeArrowheads="1"/>
            </p:cNvSpPr>
            <p:nvPr/>
          </p:nvSpPr>
          <p:spPr bwMode="auto">
            <a:xfrm rot="16424617">
              <a:off x="2011137" y="811840"/>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0" name="椭圆 5"/>
            <p:cNvSpPr>
              <a:spLocks noChangeArrowheads="1"/>
            </p:cNvSpPr>
            <p:nvPr/>
          </p:nvSpPr>
          <p:spPr bwMode="auto">
            <a:xfrm rot="17324617">
              <a:off x="1966106" y="101268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1" name="椭圆 5"/>
            <p:cNvSpPr>
              <a:spLocks noChangeArrowheads="1"/>
            </p:cNvSpPr>
            <p:nvPr/>
          </p:nvSpPr>
          <p:spPr bwMode="auto">
            <a:xfrm rot="18224617">
              <a:off x="1866209" y="1163792"/>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2" name="椭圆 5"/>
            <p:cNvSpPr>
              <a:spLocks noChangeArrowheads="1"/>
            </p:cNvSpPr>
            <p:nvPr/>
          </p:nvSpPr>
          <p:spPr bwMode="auto">
            <a:xfrm rot="19124617">
              <a:off x="1758064" y="13226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3" name="椭圆 5"/>
            <p:cNvSpPr>
              <a:spLocks noChangeArrowheads="1"/>
            </p:cNvSpPr>
            <p:nvPr/>
          </p:nvSpPr>
          <p:spPr bwMode="auto">
            <a:xfrm rot="20024617">
              <a:off x="1583583" y="143952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4" name="椭圆 5"/>
            <p:cNvSpPr>
              <a:spLocks noChangeArrowheads="1"/>
            </p:cNvSpPr>
            <p:nvPr/>
          </p:nvSpPr>
          <p:spPr bwMode="auto">
            <a:xfrm rot="20924617">
              <a:off x="1365191" y="149571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5" name="椭圆 5"/>
            <p:cNvSpPr>
              <a:spLocks noChangeArrowheads="1"/>
            </p:cNvSpPr>
            <p:nvPr/>
          </p:nvSpPr>
          <p:spPr bwMode="auto">
            <a:xfrm rot="224618">
              <a:off x="1179673" y="1547416"/>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6" name="椭圆 5"/>
            <p:cNvSpPr>
              <a:spLocks noChangeArrowheads="1"/>
            </p:cNvSpPr>
            <p:nvPr/>
          </p:nvSpPr>
          <p:spPr bwMode="auto">
            <a:xfrm rot="1124618">
              <a:off x="960765" y="149377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7" name="椭圆 5"/>
            <p:cNvSpPr>
              <a:spLocks noChangeArrowheads="1"/>
            </p:cNvSpPr>
            <p:nvPr/>
          </p:nvSpPr>
          <p:spPr bwMode="auto">
            <a:xfrm rot="2024618">
              <a:off x="778287" y="142676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8" name="椭圆 5"/>
            <p:cNvSpPr>
              <a:spLocks noChangeArrowheads="1"/>
            </p:cNvSpPr>
            <p:nvPr/>
          </p:nvSpPr>
          <p:spPr bwMode="auto">
            <a:xfrm rot="2924618">
              <a:off x="594737" y="1298393"/>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79" name="椭圆 5"/>
            <p:cNvSpPr>
              <a:spLocks noChangeArrowheads="1"/>
            </p:cNvSpPr>
            <p:nvPr/>
          </p:nvSpPr>
          <p:spPr bwMode="auto">
            <a:xfrm rot="17324617">
              <a:off x="468668" y="514825"/>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0" name="椭圆 5"/>
            <p:cNvSpPr>
              <a:spLocks noChangeArrowheads="1"/>
            </p:cNvSpPr>
            <p:nvPr/>
          </p:nvSpPr>
          <p:spPr bwMode="auto">
            <a:xfrm rot="3824618">
              <a:off x="467265" y="114020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1" name="椭圆 5"/>
            <p:cNvSpPr>
              <a:spLocks noChangeArrowheads="1"/>
            </p:cNvSpPr>
            <p:nvPr/>
          </p:nvSpPr>
          <p:spPr bwMode="auto">
            <a:xfrm rot="4724618">
              <a:off x="449895" y="937917"/>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498DA4">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82" name="椭圆 5"/>
            <p:cNvSpPr>
              <a:spLocks noChangeArrowheads="1"/>
            </p:cNvSpPr>
            <p:nvPr/>
          </p:nvSpPr>
          <p:spPr bwMode="auto">
            <a:xfrm rot="16424617">
              <a:off x="435110" y="726908"/>
              <a:ext cx="654951" cy="152517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27E50">
                <a:alpha val="64999"/>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83" name="TextBox 85"/>
          <p:cNvSpPr>
            <a:spLocks noChangeArrowheads="1"/>
          </p:cNvSpPr>
          <p:nvPr userDrawn="1"/>
        </p:nvSpPr>
        <p:spPr bwMode="auto">
          <a:xfrm>
            <a:off x="4325788" y="1885735"/>
            <a:ext cx="386590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6000" b="1" smtClean="0">
                <a:solidFill>
                  <a:srgbClr val="CC0066"/>
                </a:solidFill>
                <a:latin typeface="Calibri" panose="020F0502020204030204" pitchFamily="34" charset="0"/>
                <a:ea typeface="Calibri" panose="020F0502020204030204" pitchFamily="34" charset="0"/>
                <a:cs typeface="Calibri" panose="020F0502020204030204" pitchFamily="34" charset="0"/>
                <a:sym typeface="Calibri" panose="020F0502020204030204" pitchFamily="34" charset="0"/>
              </a:rPr>
              <a:t>Thank </a:t>
            </a:r>
            <a:r>
              <a:rPr lang="en-US" altLang="zh-CN" sz="6000" b="1" smtClean="0">
                <a:solidFill>
                  <a:srgbClr val="CC0066"/>
                </a:solidFill>
                <a:latin typeface="Calibri" panose="020F0502020204030204" pitchFamily="34" charset="0"/>
                <a:sym typeface="Calibri" panose="020F0502020204030204" pitchFamily="34" charset="0"/>
              </a:rPr>
              <a:t>You!</a:t>
            </a:r>
            <a:endParaRPr lang="zh-CN" altLang="en-US" sz="6000" b="1">
              <a:solidFill>
                <a:srgbClr val="CC0066"/>
              </a:solidFill>
              <a:latin typeface="Calibri" panose="020F0502020204030204" pitchFamily="34" charset="0"/>
              <a:sym typeface="宋体" panose="02010600030101010101" pitchFamily="2" charset="-122"/>
            </a:endParaRPr>
          </a:p>
        </p:txBody>
      </p:sp>
    </p:spTree>
    <p:extLst>
      <p:ext uri="{BB962C8B-B14F-4D97-AF65-F5344CB8AC3E}">
        <p14:creationId xmlns:p14="http://schemas.microsoft.com/office/powerpoint/2010/main" val="12865911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0"/>
            <a:ext cx="8229600" cy="3394075"/>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97942176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7"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3195341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8"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228722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0" name="灯片编号占位符 5"/>
          <p:cNvSpPr>
            <a:spLocks noGrp="1" noChangeArrowheads="1"/>
          </p:cNvSpPr>
          <p:nvPr>
            <p:ph type="sldNum" sz="quarter" idx="10"/>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403691590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smtClean="0"/>
              <a:t>单击此处编辑母版标题样式</a:t>
            </a:r>
            <a:endParaRPr lang="zh-CN" altLang="en-US"/>
          </a:p>
        </p:txBody>
      </p:sp>
      <p:sp>
        <p:nvSpPr>
          <p:cNvPr id="6"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9140294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137101884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8"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05062157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8" name="灯片编号占位符 5"/>
          <p:cNvSpPr>
            <a:spLocks noGrp="1" noChangeArrowheads="1"/>
          </p:cNvSpPr>
          <p:nvPr>
            <p:ph type="sldNum" sz="quarter" idx="4"/>
          </p:nvPr>
        </p:nvSpPr>
        <p:spPr bwMode="auto">
          <a:xfrm>
            <a:off x="8316312" y="4731930"/>
            <a:ext cx="6585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408BFDE-A7BC-406B-A9FD-0881E389B5D9}" type="slidenum">
              <a:rPr lang="zh-CN" altLang="en-US"/>
              <a:pPr/>
              <a:t>‹#›</a:t>
            </a:fld>
            <a:endParaRPr lang="zh-CN" altLang="en-US" sz="1800">
              <a:solidFill>
                <a:schemeClr val="tx1"/>
              </a:solidFill>
            </a:endParaRPr>
          </a:p>
        </p:txBody>
      </p:sp>
    </p:spTree>
    <p:extLst>
      <p:ext uri="{BB962C8B-B14F-4D97-AF65-F5344CB8AC3E}">
        <p14:creationId xmlns:p14="http://schemas.microsoft.com/office/powerpoint/2010/main" val="37769755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D1DCE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0" r:id="rId11"/>
    <p:sldLayoutId id="2147483658" r:id="rId12"/>
  </p:sldLayoutIdLst>
  <p:timing>
    <p:tnLst>
      <p:par>
        <p:cTn id="1" dur="indefinite" restart="never" nodeType="tmRoot"/>
      </p:par>
    </p:tnLst>
  </p:timing>
  <p:hf hdr="0" ftr="0" dt="0"/>
  <p:txStyles>
    <p:titleStyle>
      <a:lvl1pPr marL="914400" indent="-914400" algn="ctr" rtl="0" fontAlgn="base">
        <a:spcBef>
          <a:spcPct val="0"/>
        </a:spcBef>
        <a:spcAft>
          <a:spcPct val="0"/>
        </a:spcAft>
        <a:defRPr sz="4400" kern="1200">
          <a:solidFill>
            <a:schemeClr val="tx1"/>
          </a:solidFill>
          <a:latin typeface="+mj-lt"/>
          <a:ea typeface="+mj-ea"/>
          <a:cs typeface="+mj-cs"/>
          <a:sym typeface="Calibri" panose="020F0502020204030204" pitchFamily="34" charset="0"/>
        </a:defRPr>
      </a:lvl1pPr>
      <a:lvl2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2pPr>
      <a:lvl3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3pPr>
      <a:lvl4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4pPr>
      <a:lvl5pPr marL="9144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5pPr>
      <a:lvl6pPr marL="13716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6pPr>
      <a:lvl7pPr marL="18288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7pPr>
      <a:lvl8pPr marL="22860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8pPr>
      <a:lvl9pPr marL="2743200" indent="-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sym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9</a:t>
            </a:fld>
            <a:endParaRPr lang="zh-CN" altLang="en-US" sz="1800">
              <a:solidFill>
                <a:schemeClr val="tx1"/>
              </a:solidFill>
            </a:endParaRPr>
          </a:p>
        </p:txBody>
      </p:sp>
      <p:sp>
        <p:nvSpPr>
          <p:cNvPr id="7" name="内容占位符 3"/>
          <p:cNvSpPr txBox="1">
            <a:spLocks/>
          </p:cNvSpPr>
          <p:nvPr/>
        </p:nvSpPr>
        <p:spPr>
          <a:xfrm>
            <a:off x="323646" y="872734"/>
            <a:ext cx="8651178" cy="3427160"/>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chemeClr val="accent1">
                  <a:lumMod val="50000"/>
                </a:schemeClr>
              </a:buClr>
              <a:buFont typeface="Wingdings" panose="05000000000000000000" pitchFamily="2" charset="2"/>
              <a:buChar char="v"/>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定位</a:t>
            </a:r>
            <a:r>
              <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rPr>
              <a:t>SDK</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rPr>
              <a:t>使用步骤</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1200"/>
              </a:spcBef>
              <a:buClr>
                <a:schemeClr val="accent1">
                  <a:lumMod val="50000"/>
                </a:schemeClr>
              </a:buClr>
              <a:buFont typeface="+mj-lt"/>
              <a:buAutoNum type="arabicPeriod"/>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创建定位</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服务的</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客户端（</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LocationClient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1200"/>
              </a:spcBef>
              <a:buClr>
                <a:schemeClr val="accent1">
                  <a:lumMod val="50000"/>
                </a:schemeClr>
              </a:buClr>
              <a:buFont typeface="+mj-lt"/>
              <a:buAutoNum type="arabicPeriod"/>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对定位服务客户端进行设置（</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LocationClientOption</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1200"/>
              </a:spcBef>
              <a:buClr>
                <a:schemeClr val="accent1">
                  <a:lumMod val="50000"/>
                </a:schemeClr>
              </a:buClr>
              <a:buFont typeface="+mj-lt"/>
              <a:buAutoNum type="arabicPeriod"/>
            </a:pP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实现</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监听接口（</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rPr>
              <a:t>BDAbstractLocationListener</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1200"/>
              </a:spcBef>
              <a:buClr>
                <a:schemeClr val="accent1">
                  <a:lumMod val="50000"/>
                </a:schemeClr>
              </a:buClr>
              <a:buFont typeface="+mj-lt"/>
              <a:buAutoNum type="arabicPeriod"/>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开启定位服务（</a:t>
            </a:r>
            <a:r>
              <a:rPr lang="en-US" altLang="zh-CN" dirty="0" err="1"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LocationClient</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err="1"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start</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8248223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a:t>
            </a:r>
            <a:r>
              <a:rPr lang="zh-CN" altLang="en-US" smtClean="0"/>
              <a:t>功能 </a:t>
            </a:r>
            <a:r>
              <a:rPr lang="en-US" altLang="zh-CN" smtClean="0"/>
              <a:t>- </a:t>
            </a:r>
            <a:r>
              <a:rPr lang="zh-CN" altLang="en-US" smtClean="0"/>
              <a:t>定位</a:t>
            </a:r>
            <a:r>
              <a:rPr lang="zh-CN" altLang="en-US"/>
              <a:t>服务的客户端类</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10</a:t>
            </a:fld>
            <a:endParaRPr lang="zh-CN" altLang="en-US" sz="1800">
              <a:solidFill>
                <a:schemeClr val="tx1"/>
              </a:solidFill>
            </a:endParaRPr>
          </a:p>
        </p:txBody>
      </p:sp>
      <p:sp>
        <p:nvSpPr>
          <p:cNvPr id="7" name="内容占位符 3"/>
          <p:cNvSpPr txBox="1">
            <a:spLocks/>
          </p:cNvSpPr>
          <p:nvPr/>
        </p:nvSpPr>
        <p:spPr>
          <a:xfrm>
            <a:off x="537540" y="699594"/>
            <a:ext cx="7992358" cy="2232186"/>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buClr>
                <a:schemeClr val="accent1">
                  <a:lumMod val="50000"/>
                </a:schemeClr>
              </a:buClr>
              <a:buFont typeface="Wingdings" panose="05000000000000000000" pitchFamily="2" charset="2"/>
              <a:buChar char="v"/>
            </a:pPr>
            <a:r>
              <a:rPr lang="en-US" altLang="zh-CN" sz="2800" dirty="0">
                <a:solidFill>
                  <a:schemeClr val="tx1">
                    <a:lumMod val="75000"/>
                    <a:lumOff val="25000"/>
                  </a:schemeClr>
                </a:solidFill>
                <a:latin typeface="Consolas" panose="020B0609020204030204" pitchFamily="49" charset="0"/>
                <a:sym typeface="微软雅黑" panose="020B0503020204020204" pitchFamily="34" charset="-122"/>
              </a:rPr>
              <a:t>Class </a:t>
            </a:r>
            <a:r>
              <a:rPr lang="en-US" altLang="zh-CN" sz="2800" b="1" dirty="0">
                <a:solidFill>
                  <a:schemeClr val="tx1">
                    <a:lumMod val="75000"/>
                    <a:lumOff val="25000"/>
                  </a:schemeClr>
                </a:solidFill>
                <a:latin typeface="Consolas" panose="020B0609020204030204" pitchFamily="49" charset="0"/>
                <a:sym typeface="微软雅黑" panose="020B0503020204020204" pitchFamily="34" charset="-122"/>
              </a:rPr>
              <a:t>LocationClient </a:t>
            </a:r>
            <a:endParaRPr lang="en-US" altLang="zh-CN" sz="2800" b="1" dirty="0" smtClean="0">
              <a:solidFill>
                <a:schemeClr val="tx1">
                  <a:lumMod val="75000"/>
                  <a:lumOff val="25000"/>
                </a:schemeClr>
              </a:solidFill>
              <a:latin typeface="Consolas" panose="020B0609020204030204" pitchFamily="49" charset="0"/>
              <a:sym typeface="微软雅黑" panose="020B0503020204020204" pitchFamily="34" charset="-122"/>
            </a:endParaRPr>
          </a:p>
          <a:p>
            <a:pPr marL="0" indent="0">
              <a:spcBef>
                <a:spcPts val="0"/>
              </a:spcBef>
              <a:buClr>
                <a:schemeClr val="accent1">
                  <a:lumMod val="50000"/>
                </a:schemeClr>
              </a:buClr>
              <a:buNone/>
            </a:pPr>
            <a:r>
              <a:rPr lang="en-US" altLang="zh-CN" sz="2800" b="1" dirty="0" smtClean="0">
                <a:solidFill>
                  <a:schemeClr val="tx1">
                    <a:lumMod val="75000"/>
                    <a:lumOff val="25000"/>
                  </a:schemeClr>
                </a:solidFill>
                <a:latin typeface="Consolas" panose="020B0609020204030204" pitchFamily="49" charset="0"/>
                <a:sym typeface="微软雅黑" panose="020B0503020204020204" pitchFamily="34" charset="-122"/>
              </a:rPr>
              <a:t>                - </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服务的</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客户端</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00050" lvl="1" indent="0">
              <a:spcBef>
                <a:spcPts val="1200"/>
              </a:spcBef>
              <a:buClr>
                <a:schemeClr val="accent1">
                  <a:lumMod val="50000"/>
                </a:schemeClr>
              </a:buClr>
              <a:buNone/>
            </a:pP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LocationClient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类</a:t>
            </a: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必须在主线程中声明</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，需要</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Context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类型的参数</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Context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需要是全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进程有效的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Context,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推荐用</a:t>
            </a:r>
            <a:r>
              <a:rPr lang="en-US" altLang="zh-CN"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getApplicationConext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获取全进程有效的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Context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内容占位符 3"/>
          <p:cNvSpPr txBox="1">
            <a:spLocks/>
          </p:cNvSpPr>
          <p:nvPr/>
        </p:nvSpPr>
        <p:spPr>
          <a:xfrm>
            <a:off x="725216" y="2931780"/>
            <a:ext cx="7920352" cy="1899211"/>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spcBef>
                <a:spcPts val="0"/>
              </a:spcBef>
              <a:buNone/>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public LocationClient mLocationClient = null;</a:t>
            </a:r>
          </a:p>
          <a:p>
            <a:pPr marL="0" indent="0">
              <a:lnSpc>
                <a:spcPts val="2800"/>
              </a:lnSpc>
              <a:spcBef>
                <a:spcPts val="0"/>
              </a:spcBef>
              <a:buNone/>
            </a:pP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public void onCreate() {</a:t>
            </a:r>
          </a:p>
          <a:p>
            <a:pPr marL="0" indent="0">
              <a:lnSpc>
                <a:spcPts val="2800"/>
              </a:lnSpc>
              <a:spcBef>
                <a:spcPts val="0"/>
              </a:spcBef>
              <a:buNone/>
            </a:pP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    mLocationClient </a:t>
            </a:r>
          </a:p>
          <a:p>
            <a:pPr marL="0" indent="0">
              <a:lnSpc>
                <a:spcPts val="2800"/>
              </a:lnSpc>
              <a:spcBef>
                <a:spcPts val="0"/>
              </a:spcBef>
              <a:buNone/>
            </a:pPr>
            <a:r>
              <a:rPr lang="en-US" altLang="zh-CN" sz="2000" b="1">
                <a:solidFill>
                  <a:schemeClr val="tx1">
                    <a:lumMod val="75000"/>
                    <a:lumOff val="25000"/>
                  </a:schemeClr>
                </a:solidFill>
                <a:latin typeface="Consolas" panose="020B0609020204030204" pitchFamily="49" charset="0"/>
                <a:sym typeface="微软雅黑" panose="020B0503020204020204" pitchFamily="34" charset="-122"/>
              </a:rPr>
              <a:t> </a:t>
            </a: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       = new LocationClient(getApplicationContext());     </a:t>
            </a:r>
            <a:endParaRPr lang="zh-CN" altLang="en-US" sz="2000" b="1" smtClean="0">
              <a:solidFill>
                <a:schemeClr val="tx1">
                  <a:lumMod val="75000"/>
                  <a:lumOff val="25000"/>
                </a:schemeClr>
              </a:solidFill>
              <a:latin typeface="Consolas" panose="020B0609020204030204" pitchFamily="49" charset="0"/>
              <a:sym typeface="微软雅黑" panose="020B0503020204020204" pitchFamily="34" charset="-122"/>
            </a:endParaRPr>
          </a:p>
          <a:p>
            <a:pPr marL="0" indent="0">
              <a:lnSpc>
                <a:spcPts val="2800"/>
              </a:lnSpc>
              <a:spcBef>
                <a:spcPts val="0"/>
              </a:spcBef>
              <a:buNone/>
            </a:pP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a:t>
            </a:r>
            <a:endParaRPr lang="en-US" altLang="zh-CN" sz="2000" b="1">
              <a:solidFill>
                <a:schemeClr val="tx1">
                  <a:lumMod val="75000"/>
                  <a:lumOff val="25000"/>
                </a:schemeClr>
              </a:solidFill>
              <a:latin typeface="Consolas" panose="020B0609020204030204" pitchFamily="49" charset="0"/>
              <a:sym typeface="微软雅黑" panose="020B0503020204020204" pitchFamily="34" charset="-122"/>
            </a:endParaRPr>
          </a:p>
        </p:txBody>
      </p:sp>
    </p:spTree>
    <p:extLst>
      <p:ext uri="{BB962C8B-B14F-4D97-AF65-F5344CB8AC3E}">
        <p14:creationId xmlns:p14="http://schemas.microsoft.com/office/powerpoint/2010/main" val="11523204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定位服务的客户端类</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11</a:t>
            </a:fld>
            <a:endParaRPr lang="zh-CN" altLang="en-US" sz="1800">
              <a:solidFill>
                <a:schemeClr val="tx1"/>
              </a:solidFill>
            </a:endParaRPr>
          </a:p>
        </p:txBody>
      </p:sp>
      <p:sp>
        <p:nvSpPr>
          <p:cNvPr id="7" name="内容占位符 3"/>
          <p:cNvSpPr txBox="1">
            <a:spLocks/>
          </p:cNvSpPr>
          <p:nvPr/>
        </p:nvSpPr>
        <p:spPr>
          <a:xfrm>
            <a:off x="856824" y="873744"/>
            <a:ext cx="7488624" cy="504042"/>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800"/>
              </a:lnSpc>
              <a:spcBef>
                <a:spcPts val="0"/>
              </a:spcBef>
              <a:buClr>
                <a:schemeClr val="accent1">
                  <a:lumMod val="50000"/>
                </a:schemeClr>
              </a:buClr>
              <a:buFont typeface="Wingdings" panose="05000000000000000000" pitchFamily="2" charset="2"/>
              <a:buChar char="v"/>
            </a:pPr>
            <a:r>
              <a:rPr lang="zh-CN" altLang="en-US" sz="26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主要方法介绍</a:t>
            </a:r>
            <a:r>
              <a:rPr lang="zh-CN" altLang="en-US" sz="2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ts val="2800"/>
              </a:lnSpc>
              <a:spcBef>
                <a:spcPts val="0"/>
              </a:spcBef>
              <a:buFont typeface="Wingdings" panose="05000000000000000000" pitchFamily="2" charset="2"/>
              <a:buChar char="Ø"/>
            </a:pPr>
            <a:endParaRPr lang="en-US" altLang="zh-CN" sz="2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2083863944"/>
              </p:ext>
            </p:extLst>
          </p:nvPr>
        </p:nvGraphicFramePr>
        <p:xfrm>
          <a:off x="409401" y="1477810"/>
          <a:ext cx="8383470" cy="2468880"/>
        </p:xfrm>
        <a:graphic>
          <a:graphicData uri="http://schemas.openxmlformats.org/drawingml/2006/table">
            <a:tbl>
              <a:tblPr firstRow="1" bandRow="1">
                <a:tableStyleId>{B301B821-A1FF-4177-AEE7-76D212191A09}</a:tableStyleId>
              </a:tblPr>
              <a:tblGrid>
                <a:gridCol w="5648783">
                  <a:extLst>
                    <a:ext uri="{9D8B030D-6E8A-4147-A177-3AD203B41FA5}">
                      <a16:colId xmlns:a16="http://schemas.microsoft.com/office/drawing/2014/main" xmlns="" val="3763852114"/>
                    </a:ext>
                  </a:extLst>
                </a:gridCol>
                <a:gridCol w="2734687">
                  <a:extLst>
                    <a:ext uri="{9D8B030D-6E8A-4147-A177-3AD203B41FA5}">
                      <a16:colId xmlns:a16="http://schemas.microsoft.com/office/drawing/2014/main" xmlns="" val="1540584446"/>
                    </a:ext>
                  </a:extLst>
                </a:gridCol>
              </a:tblGrid>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setLocOption</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(LocationClientOption locOption)</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smtClean="0">
                          <a:solidFill>
                            <a:schemeClr val="tx1">
                              <a:lumMod val="75000"/>
                              <a:lumOff val="25000"/>
                            </a:schemeClr>
                          </a:solidFill>
                          <a:effectLst/>
                          <a:latin typeface="微软雅黑" panose="020B0503020204020204" pitchFamily="34" charset="-122"/>
                          <a:ea typeface="微软雅黑" panose="020B0503020204020204" pitchFamily="34" charset="-122"/>
                          <a:cs typeface="+mn-cs"/>
                        </a:rPr>
                        <a:t>设置 定位</a:t>
                      </a:r>
                      <a:r>
                        <a:rPr lang="en-US" altLang="zh-CN" sz="1800" b="0" i="0" kern="1200" smtClean="0">
                          <a:solidFill>
                            <a:schemeClr val="tx1">
                              <a:lumMod val="75000"/>
                              <a:lumOff val="25000"/>
                            </a:schemeClr>
                          </a:solidFill>
                          <a:effectLst/>
                          <a:latin typeface="微软雅黑" panose="020B0503020204020204" pitchFamily="34" charset="-122"/>
                          <a:ea typeface="微软雅黑" panose="020B0503020204020204" pitchFamily="34" charset="-122"/>
                          <a:cs typeface="+mn-cs"/>
                        </a:rPr>
                        <a:t>SDK</a:t>
                      </a:r>
                      <a:r>
                        <a:rPr lang="zh-CN" altLang="en-US" sz="1800" b="0" i="0" kern="1200" smtClean="0">
                          <a:solidFill>
                            <a:schemeClr val="tx1">
                              <a:lumMod val="75000"/>
                              <a:lumOff val="25000"/>
                            </a:schemeClr>
                          </a:solidFill>
                          <a:effectLst/>
                          <a:latin typeface="微软雅黑" panose="020B0503020204020204" pitchFamily="34" charset="-122"/>
                          <a:ea typeface="微软雅黑" panose="020B0503020204020204" pitchFamily="34" charset="-122"/>
                          <a:cs typeface="+mn-cs"/>
                        </a:rPr>
                        <a:t>参数</a:t>
                      </a:r>
                      <a:endParaRPr kumimoji="0" lang="en-US" altLang="zh-CN" sz="1800" b="1"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890370621"/>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start</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启动定位</a:t>
                      </a:r>
                      <a:endParaRPr kumimoji="0" lang="en-US" altLang="zh-CN" sz="1800" b="1" i="0" u="none" strike="noStrike" kern="1200" cap="none" spc="0" normalizeH="0" baseline="0" noProof="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481669913"/>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stop</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停止定位</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514384956"/>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registerLocationListener</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(BDLocationListener listener)</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注册定位监听函数</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325006158"/>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registerNotify</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(BDNotifyListener mNotify)</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注册位置提醒监听</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748294004"/>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removeNotifyEvent</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(BDNotifyListener mNotify)</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取消注册的位置提醒监听</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663345257"/>
                  </a:ext>
                </a:extLst>
              </a:tr>
            </a:tbl>
          </a:graphicData>
        </a:graphic>
      </p:graphicFrame>
      <p:sp>
        <p:nvSpPr>
          <p:cNvPr id="9" name="内容占位符 3"/>
          <p:cNvSpPr txBox="1">
            <a:spLocks/>
          </p:cNvSpPr>
          <p:nvPr/>
        </p:nvSpPr>
        <p:spPr>
          <a:xfrm>
            <a:off x="5569407" y="4709297"/>
            <a:ext cx="3250947" cy="413645"/>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spcBef>
                <a:spcPts val="0"/>
              </a:spcBef>
              <a:buClr>
                <a:schemeClr val="accent1">
                  <a:lumMod val="50000"/>
                </a:schemeClr>
              </a:buClr>
              <a:buNone/>
            </a:pPr>
            <a:r>
              <a:rPr lang="zh-CN" altLang="en-US"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更多方法请查阅百度地图</a:t>
            </a:r>
            <a:r>
              <a:rPr lang="en-US" altLang="zh-CN"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帮助文档</a:t>
            </a:r>
            <a:endParaRPr lang="en-US" altLang="zh-CN" sz="11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407064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smtClean="0"/>
              <a:t>- </a:t>
            </a:r>
            <a:r>
              <a:rPr lang="zh-CN" altLang="en-US" smtClean="0"/>
              <a:t>配置</a:t>
            </a:r>
            <a:r>
              <a:rPr lang="zh-CN" altLang="en-US"/>
              <a:t>定位</a:t>
            </a:r>
            <a:r>
              <a:rPr lang="en-US" altLang="zh-CN"/>
              <a:t>SDK</a:t>
            </a:r>
            <a:r>
              <a:rPr lang="zh-CN" altLang="en-US"/>
              <a:t>参数类</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12</a:t>
            </a:fld>
            <a:endParaRPr lang="zh-CN" altLang="en-US" sz="1800">
              <a:solidFill>
                <a:schemeClr val="tx1"/>
              </a:solidFill>
            </a:endParaRPr>
          </a:p>
        </p:txBody>
      </p:sp>
      <p:sp>
        <p:nvSpPr>
          <p:cNvPr id="7" name="内容占位符 3"/>
          <p:cNvSpPr txBox="1">
            <a:spLocks/>
          </p:cNvSpPr>
          <p:nvPr/>
        </p:nvSpPr>
        <p:spPr>
          <a:xfrm>
            <a:off x="539972" y="987618"/>
            <a:ext cx="7992358" cy="1800150"/>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buClr>
                <a:schemeClr val="accent1">
                  <a:lumMod val="50000"/>
                </a:schemeClr>
              </a:buClr>
              <a:buFont typeface="Wingdings" panose="05000000000000000000" pitchFamily="2" charset="2"/>
              <a:buChar char="v"/>
            </a:pPr>
            <a:r>
              <a:rPr lang="en-US" altLang="zh-CN" sz="2800">
                <a:solidFill>
                  <a:schemeClr val="tx1">
                    <a:lumMod val="75000"/>
                    <a:lumOff val="25000"/>
                  </a:schemeClr>
                </a:solidFill>
                <a:latin typeface="Consolas" panose="020B0609020204030204" pitchFamily="49" charset="0"/>
                <a:sym typeface="微软雅黑" panose="020B0503020204020204" pitchFamily="34" charset="-122"/>
              </a:rPr>
              <a:t>Class </a:t>
            </a:r>
            <a:r>
              <a:rPr lang="en-US" altLang="zh-CN" sz="2800" b="1">
                <a:solidFill>
                  <a:schemeClr val="tx1">
                    <a:lumMod val="75000"/>
                    <a:lumOff val="25000"/>
                  </a:schemeClr>
                </a:solidFill>
                <a:latin typeface="Consolas" panose="020B0609020204030204" pitchFamily="49" charset="0"/>
                <a:sym typeface="微软雅黑" panose="020B0503020204020204" pitchFamily="34" charset="-122"/>
              </a:rPr>
              <a:t>LocationClientOption </a:t>
            </a:r>
          </a:p>
          <a:p>
            <a:pPr marL="0" indent="0">
              <a:spcBef>
                <a:spcPts val="0"/>
              </a:spcBef>
              <a:buClr>
                <a:schemeClr val="accent1">
                  <a:lumMod val="50000"/>
                </a:schemeClr>
              </a:buClr>
              <a:buNone/>
            </a:pPr>
            <a:r>
              <a:rPr lang="en-US" altLang="zh-CN" sz="2800" b="1" smtClean="0">
                <a:solidFill>
                  <a:schemeClr val="tx1">
                    <a:lumMod val="75000"/>
                    <a:lumOff val="25000"/>
                  </a:schemeClr>
                </a:solidFill>
                <a:latin typeface="Consolas" panose="020B0609020204030204" pitchFamily="49" charset="0"/>
                <a:sym typeface="微软雅黑" panose="020B0503020204020204" pitchFamily="34" charset="-122"/>
              </a:rPr>
              <a:t>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配置</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参数</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类。</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00050" lvl="1" indent="0">
              <a:spcBef>
                <a:spcPts val="1200"/>
              </a:spcBef>
              <a:buClr>
                <a:schemeClr val="accent1">
                  <a:lumMod val="50000"/>
                </a:schemeClr>
              </a:buClr>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配置定位</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各配置参数，比如定位模式、定位时间间隔、坐标系类型</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等。</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00050" lvl="1" indent="0">
              <a:spcBef>
                <a:spcPts val="1200"/>
              </a:spcBef>
              <a:buClr>
                <a:schemeClr val="accent1">
                  <a:lumMod val="50000"/>
                </a:schemeClr>
              </a:buClr>
              <a:buNone/>
            </a:pP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4224026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配置定位</a:t>
            </a:r>
            <a:r>
              <a:rPr lang="en-US" altLang="zh-CN"/>
              <a:t>SDK</a:t>
            </a:r>
            <a:r>
              <a:rPr lang="zh-CN" altLang="en-US"/>
              <a:t>参数类</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13</a:t>
            </a:fld>
            <a:endParaRPr lang="zh-CN" altLang="en-US" sz="1800">
              <a:solidFill>
                <a:schemeClr val="tx1"/>
              </a:solidFill>
            </a:endParaRPr>
          </a:p>
        </p:txBody>
      </p:sp>
      <p:sp>
        <p:nvSpPr>
          <p:cNvPr id="7" name="内容占位符 3"/>
          <p:cNvSpPr txBox="1">
            <a:spLocks/>
          </p:cNvSpPr>
          <p:nvPr/>
        </p:nvSpPr>
        <p:spPr>
          <a:xfrm>
            <a:off x="171592" y="786140"/>
            <a:ext cx="8473976" cy="4234967"/>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342900">
              <a:spcBef>
                <a:spcPts val="1200"/>
              </a:spcBef>
              <a:buClr>
                <a:schemeClr val="accent1">
                  <a:lumMod val="50000"/>
                </a:schemeClr>
              </a:buClr>
              <a:buFont typeface="Wingdings" panose="05000000000000000000" pitchFamily="2" charset="2"/>
              <a:buChar char="v"/>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主要的参数有：定位模式、返回坐标类型、是否打开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等。</a:t>
            </a:r>
          </a:p>
          <a:p>
            <a:pPr lvl="1" indent="-342900">
              <a:spcBef>
                <a:spcPts val="1200"/>
              </a:spcBef>
              <a:buClr>
                <a:schemeClr val="accent1">
                  <a:lumMod val="50000"/>
                </a:schemeClr>
              </a:buClr>
              <a:buFont typeface="Wingdings" panose="05000000000000000000" pitchFamily="2" charset="2"/>
              <a:buChar char="v"/>
            </a:pPr>
            <a:r>
              <a:rPr lang="zh-CN" altLang="en-US" sz="24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定位模式</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分为三种：</a:t>
            </a:r>
          </a:p>
          <a:p>
            <a:pPr marL="1257300" lvl="2" indent="-457200">
              <a:spcBef>
                <a:spcPts val="1200"/>
              </a:spcBef>
              <a:buClr>
                <a:schemeClr val="accent1">
                  <a:lumMod val="50000"/>
                </a:schemeClr>
              </a:buClr>
              <a:buFont typeface="+mj-lt"/>
              <a:buAutoNum type="arabicPeriod"/>
            </a:pPr>
            <a:r>
              <a:rPr lang="zh-CN" altLang="en-US"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高</a:t>
            </a:r>
            <a:r>
              <a:rPr lang="zh-CN" altLang="en-US"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精度定位模式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：同时使用网络定位和</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定位，优先返回最高精度的定位结果。</a:t>
            </a:r>
          </a:p>
          <a:p>
            <a:pPr marL="1257300" lvl="2" indent="-457200">
              <a:spcBef>
                <a:spcPts val="1200"/>
              </a:spcBef>
              <a:buClr>
                <a:schemeClr val="accent1">
                  <a:lumMod val="50000"/>
                </a:schemeClr>
              </a:buClr>
              <a:buFont typeface="+mj-lt"/>
              <a:buAutoNum type="arabicPeriod"/>
            </a:pPr>
            <a:r>
              <a:rPr lang="zh-CN" altLang="en-US"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低功耗</a:t>
            </a:r>
            <a:r>
              <a:rPr lang="zh-CN" altLang="en-US"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定位模式</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：不使用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只使用网络定位（</a:t>
            </a:r>
            <a:r>
              <a:rPr lang="en-US" altLang="zh-CN"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WiFi</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和基站）。</a:t>
            </a:r>
          </a:p>
          <a:p>
            <a:pPr marL="1257300" lvl="2" indent="-457200">
              <a:spcBef>
                <a:spcPts val="1200"/>
              </a:spcBef>
              <a:buClr>
                <a:schemeClr val="accent1">
                  <a:lumMod val="50000"/>
                </a:schemeClr>
              </a:buClr>
              <a:buFont typeface="+mj-lt"/>
              <a:buAutoNum type="arabicPeriod"/>
            </a:pPr>
            <a:r>
              <a:rPr lang="zh-CN" altLang="en-US"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仅</a:t>
            </a:r>
            <a:r>
              <a:rPr lang="zh-CN" altLang="en-US"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用设备定位模式</a:t>
            </a:r>
            <a:r>
              <a:rPr lang="zh-CN" altLang="en-US">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不使用</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网络定位，只使用</a:t>
            </a:r>
            <a:r>
              <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进行定位。但是此模式下不支持室内环境的定位。</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3995545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配置定位</a:t>
            </a:r>
            <a:r>
              <a:rPr lang="en-US" altLang="zh-CN"/>
              <a:t>SDK</a:t>
            </a:r>
            <a:r>
              <a:rPr lang="zh-CN" altLang="en-US"/>
              <a:t>参数类</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14</a:t>
            </a:fld>
            <a:endParaRPr lang="zh-CN" altLang="en-US" sz="1800">
              <a:solidFill>
                <a:schemeClr val="tx1"/>
              </a:solidFill>
            </a:endParaRPr>
          </a:p>
        </p:txBody>
      </p:sp>
      <p:sp>
        <p:nvSpPr>
          <p:cNvPr id="7" name="内容占位符 3"/>
          <p:cNvSpPr txBox="1">
            <a:spLocks/>
          </p:cNvSpPr>
          <p:nvPr/>
        </p:nvSpPr>
        <p:spPr>
          <a:xfrm>
            <a:off x="856824" y="873744"/>
            <a:ext cx="7488624" cy="504042"/>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2800"/>
              </a:lnSpc>
              <a:spcBef>
                <a:spcPts val="0"/>
              </a:spcBef>
              <a:buClr>
                <a:schemeClr val="accent1">
                  <a:lumMod val="50000"/>
                </a:schemeClr>
              </a:buClr>
              <a:buFont typeface="Wingdings" panose="05000000000000000000" pitchFamily="2" charset="2"/>
              <a:buChar char="v"/>
            </a:pPr>
            <a:r>
              <a:rPr lang="zh-CN" altLang="en-US" sz="26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主要方法介绍</a:t>
            </a:r>
            <a:r>
              <a:rPr lang="zh-CN" altLang="en-US" sz="2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ts val="2800"/>
              </a:lnSpc>
              <a:spcBef>
                <a:spcPts val="0"/>
              </a:spcBef>
              <a:buFont typeface="Wingdings" panose="05000000000000000000" pitchFamily="2" charset="2"/>
              <a:buChar char="Ø"/>
            </a:pPr>
            <a:endParaRPr lang="en-US" altLang="zh-CN" sz="26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248867154"/>
              </p:ext>
            </p:extLst>
          </p:nvPr>
        </p:nvGraphicFramePr>
        <p:xfrm>
          <a:off x="436884" y="1491660"/>
          <a:ext cx="8383470" cy="2651760"/>
        </p:xfrm>
        <a:graphic>
          <a:graphicData uri="http://schemas.openxmlformats.org/drawingml/2006/table">
            <a:tbl>
              <a:tblPr firstRow="1" bandRow="1">
                <a:tableStyleId>{B301B821-A1FF-4177-AEE7-76D212191A09}</a:tableStyleId>
              </a:tblPr>
              <a:tblGrid>
                <a:gridCol w="4999188">
                  <a:extLst>
                    <a:ext uri="{9D8B030D-6E8A-4147-A177-3AD203B41FA5}">
                      <a16:colId xmlns:a16="http://schemas.microsoft.com/office/drawing/2014/main" xmlns="" val="3763852114"/>
                    </a:ext>
                  </a:extLst>
                </a:gridCol>
                <a:gridCol w="3384282">
                  <a:extLst>
                    <a:ext uri="{9D8B030D-6E8A-4147-A177-3AD203B41FA5}">
                      <a16:colId xmlns:a16="http://schemas.microsoft.com/office/drawing/2014/main" xmlns="" val="1540584446"/>
                    </a:ext>
                  </a:extLst>
                </a:gridCol>
              </a:tblGrid>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setCoorType</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(java.lang.String coorType)</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smtClean="0">
                          <a:solidFill>
                            <a:schemeClr val="tx1">
                              <a:lumMod val="75000"/>
                              <a:lumOff val="25000"/>
                            </a:schemeClr>
                          </a:solidFill>
                          <a:effectLst/>
                          <a:latin typeface="微软雅黑" panose="020B0503020204020204" pitchFamily="34" charset="-122"/>
                          <a:ea typeface="微软雅黑" panose="020B0503020204020204" pitchFamily="34" charset="-122"/>
                          <a:cs typeface="+mn-cs"/>
                        </a:rPr>
                        <a:t>设置坐标类型</a:t>
                      </a:r>
                      <a:endParaRPr kumimoji="0" lang="en-US" altLang="zh-CN" sz="1800" b="1"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890370621"/>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setIsNeedAddress</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(boolean isNeed)</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设置是否需要地址信息，默认为无地址</a:t>
                      </a:r>
                      <a:endParaRPr kumimoji="0" lang="en-US" altLang="zh-CN" sz="1800" b="1" i="0" u="none" strike="noStrike" kern="1200" cap="none" spc="0" normalizeH="0" baseline="0" noProof="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481669913"/>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setLocationMode</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(LocationClientOption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                   .LocationMode mode)</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设置定位模式</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514384956"/>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setOpenGps</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(boolean openGps)</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设置是否打开</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gps</a:t>
                      </a: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进行定位</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325006158"/>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void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setScanSpan</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(int scanSpan)</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设置扫描间隔，单位是毫秒 当</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&lt;1000(1s)</a:t>
                      </a: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时，定时定位无效</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663345257"/>
                  </a:ext>
                </a:extLst>
              </a:tr>
            </a:tbl>
          </a:graphicData>
        </a:graphic>
      </p:graphicFrame>
      <p:sp>
        <p:nvSpPr>
          <p:cNvPr id="9" name="内容占位符 3"/>
          <p:cNvSpPr txBox="1">
            <a:spLocks/>
          </p:cNvSpPr>
          <p:nvPr/>
        </p:nvSpPr>
        <p:spPr>
          <a:xfrm>
            <a:off x="5569407" y="4709297"/>
            <a:ext cx="3250947" cy="413645"/>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spcBef>
                <a:spcPts val="0"/>
              </a:spcBef>
              <a:buClr>
                <a:schemeClr val="accent1">
                  <a:lumMod val="50000"/>
                </a:schemeClr>
              </a:buClr>
              <a:buNone/>
            </a:pPr>
            <a:r>
              <a:rPr lang="zh-CN" altLang="en-US"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更多方法请查阅百度地图</a:t>
            </a:r>
            <a:r>
              <a:rPr lang="en-US" altLang="zh-CN"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帮助文档</a:t>
            </a:r>
            <a:endParaRPr lang="en-US" altLang="zh-CN" sz="11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038921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配置定位</a:t>
            </a:r>
            <a:r>
              <a:rPr lang="en-US" altLang="zh-CN"/>
              <a:t>SDK</a:t>
            </a:r>
            <a:r>
              <a:rPr lang="zh-CN" altLang="en-US"/>
              <a:t>参数类</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15</a:t>
            </a:fld>
            <a:endParaRPr lang="zh-CN" altLang="en-US" sz="1800">
              <a:solidFill>
                <a:schemeClr val="tx1"/>
              </a:solidFill>
            </a:endParaRPr>
          </a:p>
        </p:txBody>
      </p:sp>
      <p:sp>
        <p:nvSpPr>
          <p:cNvPr id="7" name="内容占位符 3"/>
          <p:cNvSpPr txBox="1">
            <a:spLocks/>
          </p:cNvSpPr>
          <p:nvPr/>
        </p:nvSpPr>
        <p:spPr>
          <a:xfrm>
            <a:off x="395652" y="771600"/>
            <a:ext cx="8473976" cy="4234967"/>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342900">
              <a:spcBef>
                <a:spcPts val="1200"/>
              </a:spcBef>
              <a:buClr>
                <a:schemeClr val="accent1">
                  <a:lumMod val="50000"/>
                </a:schemeClr>
              </a:buClr>
              <a:buFont typeface="Wingdings" panose="05000000000000000000" pitchFamily="2" charset="2"/>
              <a:buChar char="v"/>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坐标类型：</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2" indent="-342900">
              <a:spcBef>
                <a:spcPts val="1200"/>
              </a:spcBef>
              <a:buClr>
                <a:schemeClr val="accent1">
                  <a:lumMod val="50000"/>
                </a:schemeClr>
              </a:buClr>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国</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测局经纬度坐标系</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"gcj02" </a:t>
            </a:r>
          </a:p>
          <a:p>
            <a:pPr lvl="2" indent="-342900">
              <a:spcBef>
                <a:spcPts val="1200"/>
              </a:spcBef>
              <a:buClr>
                <a:schemeClr val="accent1">
                  <a:lumMod val="50000"/>
                </a:schemeClr>
              </a:buClr>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百</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度墨卡托</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坐标系：</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"bd09" </a:t>
            </a:r>
          </a:p>
          <a:p>
            <a:pPr lvl="2" indent="-342900">
              <a:spcBef>
                <a:spcPts val="1200"/>
              </a:spcBef>
              <a:buClr>
                <a:schemeClr val="accent1">
                  <a:lumMod val="50000"/>
                </a:schemeClr>
              </a:buClr>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百</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度经纬度</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坐标系：</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"bd09ll"</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1" indent="-342900">
              <a:spcBef>
                <a:spcPts val="1200"/>
              </a:spcBef>
              <a:buClr>
                <a:schemeClr val="accent1">
                  <a:lumMod val="50000"/>
                </a:schemeClr>
              </a:buClr>
              <a:buFont typeface="Wingdings" panose="05000000000000000000" pitchFamily="2" charset="2"/>
              <a:buChar char="v"/>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模式：</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257300" lvl="2" indent="-457200">
              <a:spcBef>
                <a:spcPts val="1200"/>
              </a:spcBef>
              <a:buClr>
                <a:schemeClr val="accent1">
                  <a:lumMod val="50000"/>
                </a:schemeClr>
              </a:buClr>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高</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精度定位模式</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Hight_Accuracy</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257300" lvl="2" indent="-457200">
              <a:spcBef>
                <a:spcPts val="1200"/>
              </a:spcBef>
              <a:buClr>
                <a:schemeClr val="accent1">
                  <a:lumMod val="50000"/>
                </a:schemeClr>
              </a:buClr>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低功耗</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定位模式</a:t>
            </a: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Battery_Saving</a:t>
            </a:r>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1257300" lvl="2" indent="-457200">
              <a:spcBef>
                <a:spcPts val="1200"/>
              </a:spcBef>
              <a:buClr>
                <a:schemeClr val="accent1">
                  <a:lumMod val="50000"/>
                </a:schemeClr>
              </a:buClr>
              <a:buFont typeface="Wingdings" panose="05000000000000000000" pitchFamily="2" charset="2"/>
              <a:buChar char="Ø"/>
            </a:pPr>
            <a:r>
              <a:rPr lang="zh-CN" altLang="en-US"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仅</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用设备定位模式： </a:t>
            </a:r>
            <a:r>
              <a:rPr lang="en-US" altLang="zh-CN"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Device_Sensors</a:t>
            </a:r>
            <a:endParaRPr lang="en-US" altLang="zh-CN"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7374193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配置定位</a:t>
            </a:r>
            <a:r>
              <a:rPr lang="en-US" altLang="zh-CN"/>
              <a:t>SDK</a:t>
            </a:r>
            <a:r>
              <a:rPr lang="zh-CN" altLang="en-US"/>
              <a:t>参数类</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16</a:t>
            </a:fld>
            <a:endParaRPr lang="zh-CN" altLang="en-US" sz="1800">
              <a:solidFill>
                <a:schemeClr val="tx1"/>
              </a:solidFill>
            </a:endParaRPr>
          </a:p>
        </p:txBody>
      </p:sp>
      <p:sp>
        <p:nvSpPr>
          <p:cNvPr id="5" name="内容占位符 3"/>
          <p:cNvSpPr txBox="1">
            <a:spLocks/>
          </p:cNvSpPr>
          <p:nvPr/>
        </p:nvSpPr>
        <p:spPr>
          <a:xfrm>
            <a:off x="611670" y="849211"/>
            <a:ext cx="7992666" cy="4157355"/>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spcBef>
                <a:spcPts val="0"/>
              </a:spcBef>
              <a:buNone/>
            </a:pPr>
            <a:r>
              <a:rPr lang="en-US" altLang="zh-CN"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40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设置定位的相关配置</a:t>
            </a:r>
          </a:p>
          <a:p>
            <a:pPr marL="0" indent="0">
              <a:lnSpc>
                <a:spcPts val="2800"/>
              </a:lnSpc>
              <a:spcBef>
                <a:spcPts val="0"/>
              </a:spcBef>
              <a:buNone/>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LocationClientOption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option </a:t>
            </a:r>
            <a:endPar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new LocationClientOption();</a:t>
            </a:r>
          </a:p>
          <a:p>
            <a:pPr marL="0" indent="0">
              <a:lnSpc>
                <a:spcPts val="2800"/>
              </a:lnSpc>
              <a:spcBef>
                <a:spcPts val="0"/>
              </a:spcBef>
              <a:buNone/>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option.setOpenGps(true);       </a:t>
            </a:r>
            <a:r>
              <a:rPr lang="en-US" altLang="zh-CN"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打开</a:t>
            </a:r>
            <a:r>
              <a:rPr lang="en-US" altLang="zh-CN"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GPS</a:t>
            </a:r>
            <a:endParaRPr lang="en-US" altLang="zh-CN" sz="240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option.setCoorType</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("bd09ll");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坐标</a:t>
            </a:r>
            <a:r>
              <a:rPr lang="zh-CN" altLang="en-US" sz="240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类型</a:t>
            </a:r>
          </a:p>
          <a:p>
            <a:pPr marL="0" indent="0">
              <a:lnSpc>
                <a:spcPts val="2800"/>
              </a:lnSpc>
              <a:spcBef>
                <a:spcPts val="0"/>
              </a:spcBef>
              <a:buNone/>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option.setScanSpan(1000);      </a:t>
            </a:r>
            <a:r>
              <a:rPr lang="en-US" altLang="zh-CN"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扫描间隔</a:t>
            </a:r>
            <a:endParaRPr lang="en-US" altLang="zh-CN"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40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40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定位模式</a:t>
            </a:r>
            <a:endParaRPr lang="en-US" altLang="zh-CN" sz="240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option.setLocationMode(LocationClientOption</a:t>
            </a:r>
          </a:p>
          <a:p>
            <a:pPr marL="0" indent="0">
              <a:lnSpc>
                <a:spcPts val="2800"/>
              </a:lnSpc>
              <a:spcBef>
                <a:spcPts val="0"/>
              </a:spcBef>
              <a:buNone/>
            </a:pPr>
            <a:r>
              <a:rPr lang="en-US" altLang="zh-CN" sz="24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LocationMode.Hight_Accuracy</a:t>
            </a: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lnSpc>
                <a:spcPts val="2800"/>
              </a:lnSpc>
              <a:spcBef>
                <a:spcPts val="0"/>
              </a:spcBef>
              <a:buNone/>
            </a:pPr>
            <a:r>
              <a:rPr lang="en-US" altLang="zh-CN"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通过配置参数对定位客户端进行设置</a:t>
            </a:r>
            <a:endParaRPr lang="en-US" altLang="zh-CN" sz="240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4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mLocationClient.setLocOption(option);  </a:t>
            </a:r>
            <a:endParaRPr lang="en-US" altLang="zh-CN" sz="2000" b="1">
              <a:solidFill>
                <a:schemeClr val="tx1">
                  <a:lumMod val="75000"/>
                  <a:lumOff val="25000"/>
                </a:schemeClr>
              </a:solidFill>
              <a:latin typeface="Consolas" panose="020B0609020204030204" pitchFamily="49" charset="0"/>
              <a:sym typeface="微软雅黑" panose="020B0503020204020204" pitchFamily="34" charset="-122"/>
            </a:endParaRPr>
          </a:p>
        </p:txBody>
      </p:sp>
    </p:spTree>
    <p:extLst>
      <p:ext uri="{BB962C8B-B14F-4D97-AF65-F5344CB8AC3E}">
        <p14:creationId xmlns:p14="http://schemas.microsoft.com/office/powerpoint/2010/main" val="12065458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smtClean="0"/>
              <a:t>- </a:t>
            </a:r>
            <a:r>
              <a:rPr lang="zh-CN" altLang="en-US" smtClean="0"/>
              <a:t>定位</a:t>
            </a:r>
            <a:r>
              <a:rPr lang="zh-CN" altLang="en-US"/>
              <a:t>请求回调接口</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17</a:t>
            </a:fld>
            <a:endParaRPr lang="zh-CN" altLang="en-US" sz="1800">
              <a:solidFill>
                <a:schemeClr val="tx1"/>
              </a:solidFill>
            </a:endParaRPr>
          </a:p>
        </p:txBody>
      </p:sp>
      <p:sp>
        <p:nvSpPr>
          <p:cNvPr id="7" name="内容占位符 3"/>
          <p:cNvSpPr txBox="1">
            <a:spLocks/>
          </p:cNvSpPr>
          <p:nvPr/>
        </p:nvSpPr>
        <p:spPr>
          <a:xfrm>
            <a:off x="880545" y="697413"/>
            <a:ext cx="8236702" cy="650236"/>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1200"/>
              </a:spcBef>
              <a:buClr>
                <a:schemeClr val="accent1">
                  <a:lumMod val="50000"/>
                </a:schemeClr>
              </a:buClr>
              <a:buFont typeface="Wingdings" panose="05000000000000000000" pitchFamily="2" charset="2"/>
              <a:buChar char="v"/>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实现定位请求回调接口（</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BDLocationListener</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内容占位符 3"/>
          <p:cNvSpPr txBox="1">
            <a:spLocks/>
          </p:cNvSpPr>
          <p:nvPr/>
        </p:nvSpPr>
        <p:spPr>
          <a:xfrm>
            <a:off x="251640" y="1313070"/>
            <a:ext cx="8579172" cy="3556178"/>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spcBef>
                <a:spcPts val="0"/>
              </a:spcBef>
              <a:buNone/>
            </a:pPr>
            <a:r>
              <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定位服务客户端设置回调接口</a:t>
            </a:r>
            <a:endPar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0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locationClient.registerLocationListener</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r>
              <a:rPr lang="en-US" altLang="zh-CN" sz="20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locationListener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lnSpc>
                <a:spcPts val="2800"/>
              </a:lnSpc>
              <a:spcBef>
                <a:spcPts val="0"/>
              </a:spcBef>
              <a:buNone/>
            </a:pP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lvl="0" indent="0">
              <a:lnSpc>
                <a:spcPts val="2800"/>
              </a:lnSpc>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class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MyLocationListener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zh-CN" sz="2000" b="1" dirty="0">
                <a:solidFill>
                  <a:schemeClr val="tx1">
                    <a:lumMod val="75000"/>
                    <a:lumOff val="25000"/>
                  </a:schemeClr>
                </a:solidFill>
                <a:latin typeface="Consolas" panose="020B0609020204030204" pitchFamily="49" charset="0"/>
                <a:ea typeface="微软雅黑" panose="020B0503020204020204" pitchFamily="34" charset="-122"/>
              </a:rPr>
              <a:t>extends </a:t>
            </a:r>
            <a:r>
              <a:rPr lang="zh-CN" altLang="zh-CN" sz="2000" b="1" dirty="0" smtClean="0">
                <a:solidFill>
                  <a:schemeClr val="tx1">
                    <a:lumMod val="75000"/>
                    <a:lumOff val="25000"/>
                  </a:schemeClr>
                </a:solidFill>
                <a:latin typeface="Consolas" panose="020B0609020204030204" pitchFamily="49" charset="0"/>
                <a:ea typeface="微软雅黑" panose="020B0503020204020204" pitchFamily="34" charset="-122"/>
              </a:rPr>
              <a:t>BDAbstractLocationListener</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异步返回的定位结果  </a:t>
            </a:r>
          </a:p>
          <a:p>
            <a:pPr marL="0" indent="0">
              <a:lnSpc>
                <a:spcPts val="2800"/>
              </a:lnSpc>
              <a:spcBef>
                <a:spcPts val="0"/>
              </a:spcBef>
              <a:buNone/>
            </a:pPr>
            <a:r>
              <a:rPr lang="zh-CN" altLang="en-US"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Override  </a:t>
            </a:r>
          </a:p>
          <a:p>
            <a:pPr marL="0" indent="0">
              <a:lnSpc>
                <a:spcPts val="2800"/>
              </a:lnSpc>
              <a:spcBef>
                <a:spcPts val="0"/>
              </a:spcBef>
              <a:buNone/>
            </a:pP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public </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void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onReceiveLocation</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BDLocation</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location) { </a:t>
            </a:r>
            <a:endPar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dirty="0" smtClean="0">
                <a:solidFill>
                  <a:srgbClr val="C00000"/>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smtClean="0">
                <a:solidFill>
                  <a:srgbClr val="C00000"/>
                </a:solidFill>
                <a:latin typeface="Consolas" panose="020B0609020204030204" pitchFamily="49" charset="0"/>
                <a:ea typeface="微软雅黑" panose="020B0503020204020204" pitchFamily="34" charset="-122"/>
                <a:sym typeface="微软雅黑" panose="020B0503020204020204" pitchFamily="34" charset="-122"/>
              </a:rPr>
              <a:t>处理定位信息</a:t>
            </a:r>
            <a:r>
              <a:rPr lang="en-US" altLang="zh-CN" sz="2000" dirty="0" smtClean="0">
                <a:solidFill>
                  <a:srgbClr val="C00000"/>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dirty="0">
              <a:solidFill>
                <a:srgbClr val="C00000"/>
              </a:solidFill>
              <a:latin typeface="Consolas" panose="020B0609020204030204" pitchFamily="49" charset="0"/>
              <a:ea typeface="微软雅黑" panose="020B0503020204020204" pitchFamily="34" charset="-122"/>
              <a:sym typeface="微软雅黑" panose="020B0503020204020204" pitchFamily="34" charset="-122"/>
            </a:endParaRPr>
          </a:p>
          <a:p>
            <a:pPr marL="0" indent="0">
              <a:lnSpc>
                <a:spcPts val="2800"/>
              </a:lnSpc>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  </a:t>
            </a:r>
          </a:p>
          <a:p>
            <a:pPr marL="0" indent="0">
              <a:lnSpc>
                <a:spcPts val="2800"/>
              </a:lnSpc>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1800" b="1" dirty="0">
              <a:solidFill>
                <a:schemeClr val="tx1">
                  <a:lumMod val="75000"/>
                  <a:lumOff val="25000"/>
                </a:schemeClr>
              </a:solidFill>
              <a:latin typeface="Consolas" panose="020B0609020204030204" pitchFamily="49" charset="0"/>
              <a:sym typeface="微软雅黑" panose="020B0503020204020204" pitchFamily="34" charset="-122"/>
            </a:endParaRPr>
          </a:p>
        </p:txBody>
      </p:sp>
    </p:spTree>
    <p:extLst>
      <p:ext uri="{BB962C8B-B14F-4D97-AF65-F5344CB8AC3E}">
        <p14:creationId xmlns:p14="http://schemas.microsoft.com/office/powerpoint/2010/main" val="26111841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定位请求回调接口</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18</a:t>
            </a:fld>
            <a:endParaRPr lang="zh-CN" altLang="en-US" sz="1800">
              <a:solidFill>
                <a:schemeClr val="tx1"/>
              </a:solidFill>
            </a:endParaRPr>
          </a:p>
        </p:txBody>
      </p:sp>
      <p:sp>
        <p:nvSpPr>
          <p:cNvPr id="7" name="内容占位符 3"/>
          <p:cNvSpPr txBox="1">
            <a:spLocks/>
          </p:cNvSpPr>
          <p:nvPr/>
        </p:nvSpPr>
        <p:spPr>
          <a:xfrm>
            <a:off x="537540" y="699594"/>
            <a:ext cx="7992358" cy="1584132"/>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buClr>
                <a:schemeClr val="accent1">
                  <a:lumMod val="50000"/>
                </a:schemeClr>
              </a:buClr>
              <a:buFont typeface="Wingdings" panose="05000000000000000000" pitchFamily="2" charset="2"/>
              <a:buChar char="v"/>
            </a:pPr>
            <a:r>
              <a:rPr lang="en-US" altLang="zh-CN" sz="2800">
                <a:solidFill>
                  <a:schemeClr val="tx1">
                    <a:lumMod val="75000"/>
                    <a:lumOff val="25000"/>
                  </a:schemeClr>
                </a:solidFill>
                <a:latin typeface="Consolas" panose="020B0609020204030204" pitchFamily="49" charset="0"/>
                <a:sym typeface="微软雅黑" panose="020B0503020204020204" pitchFamily="34" charset="-122"/>
              </a:rPr>
              <a:t>Class </a:t>
            </a:r>
            <a:r>
              <a:rPr lang="en-US" altLang="zh-CN" sz="2800" b="1">
                <a:solidFill>
                  <a:schemeClr val="tx1">
                    <a:lumMod val="75000"/>
                    <a:lumOff val="25000"/>
                  </a:schemeClr>
                </a:solidFill>
                <a:latin typeface="Consolas" panose="020B0609020204030204" pitchFamily="49" charset="0"/>
                <a:sym typeface="微软雅黑" panose="020B0503020204020204" pitchFamily="34" charset="-122"/>
              </a:rPr>
              <a:t>BDLocation </a:t>
            </a:r>
            <a:endParaRPr lang="en-US" altLang="zh-CN" sz="2800" b="1" smtClean="0">
              <a:solidFill>
                <a:schemeClr val="tx1">
                  <a:lumMod val="75000"/>
                  <a:lumOff val="25000"/>
                </a:schemeClr>
              </a:solidFill>
              <a:latin typeface="Consolas" panose="020B0609020204030204" pitchFamily="49" charset="0"/>
              <a:sym typeface="微软雅黑" panose="020B0503020204020204" pitchFamily="34" charset="-122"/>
            </a:endParaRPr>
          </a:p>
          <a:p>
            <a:pPr marL="0" indent="0">
              <a:spcBef>
                <a:spcPts val="0"/>
              </a:spcBef>
              <a:buClr>
                <a:schemeClr val="accent1">
                  <a:lumMod val="50000"/>
                </a:schemeClr>
              </a:buClr>
              <a:buNone/>
            </a:pPr>
            <a:r>
              <a:rPr lang="en-US" altLang="zh-CN" sz="2800" b="1" smtClean="0">
                <a:solidFill>
                  <a:schemeClr val="tx1">
                    <a:lumMod val="75000"/>
                    <a:lumOff val="25000"/>
                  </a:schemeClr>
                </a:solidFill>
                <a:latin typeface="Consolas" panose="020B0609020204030204" pitchFamily="49" charset="0"/>
                <a:sym typeface="微软雅黑" panose="020B0503020204020204" pitchFamily="34" charset="-122"/>
              </a:rPr>
              <a:t>                -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回</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调的百度</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坐标类</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400050" lvl="1" indent="0">
              <a:spcBef>
                <a:spcPts val="1200"/>
              </a:spcBef>
              <a:buClr>
                <a:schemeClr val="accent1">
                  <a:lumMod val="50000"/>
                </a:schemeClr>
              </a:buClr>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内部封装了如经纬度、半径等属性</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信息</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1372820448"/>
              </p:ext>
            </p:extLst>
          </p:nvPr>
        </p:nvGraphicFramePr>
        <p:xfrm>
          <a:off x="893825" y="2283726"/>
          <a:ext cx="7865200" cy="2103120"/>
        </p:xfrm>
        <a:graphic>
          <a:graphicData uri="http://schemas.openxmlformats.org/drawingml/2006/table">
            <a:tbl>
              <a:tblPr firstRow="1" bandRow="1">
                <a:tableStyleId>{B301B821-A1FF-4177-AEE7-76D212191A09}</a:tableStyleId>
              </a:tblPr>
              <a:tblGrid>
                <a:gridCol w="3428078">
                  <a:extLst>
                    <a:ext uri="{9D8B030D-6E8A-4147-A177-3AD203B41FA5}">
                      <a16:colId xmlns:a16="http://schemas.microsoft.com/office/drawing/2014/main" xmlns="" val="3763852114"/>
                    </a:ext>
                  </a:extLst>
                </a:gridCol>
                <a:gridCol w="4437122">
                  <a:extLst>
                    <a:ext uri="{9D8B030D-6E8A-4147-A177-3AD203B41FA5}">
                      <a16:colId xmlns:a16="http://schemas.microsoft.com/office/drawing/2014/main" xmlns="" val="1540584446"/>
                    </a:ext>
                  </a:extLst>
                </a:gridCol>
              </a:tblGrid>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java.lang.String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getAddrStr</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smtClean="0">
                          <a:solidFill>
                            <a:schemeClr val="tx1">
                              <a:lumMod val="75000"/>
                              <a:lumOff val="25000"/>
                            </a:schemeClr>
                          </a:solidFill>
                          <a:effectLst/>
                          <a:latin typeface="微软雅黑" panose="020B0503020204020204" pitchFamily="34" charset="-122"/>
                          <a:ea typeface="微软雅黑" panose="020B0503020204020204" pitchFamily="34" charset="-122"/>
                          <a:cs typeface="+mn-cs"/>
                        </a:rPr>
                        <a:t>获取详细地址信息，仅在网络定位下使用</a:t>
                      </a:r>
                      <a:endParaRPr kumimoji="0" lang="en-US" altLang="zh-CN" sz="1800" b="1"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381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2890370621"/>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double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getLatitude</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获取纬度坐标</a:t>
                      </a:r>
                      <a:endParaRPr kumimoji="0" lang="en-US" altLang="zh-CN" sz="1800" b="1" i="0" u="none" strike="noStrike" kern="1200" cap="none" spc="0" normalizeH="0" baseline="0" noProof="0" smtClean="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481669913"/>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double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getLongitude</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获取经度坐标</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3514384956"/>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float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getDirection</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gps</a:t>
                      </a: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定位结果时，行进的方向，单位度</a:t>
                      </a:r>
                      <a:endPar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127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1325006158"/>
                  </a:ext>
                </a:extLst>
              </a:tr>
              <a:tr h="2343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float </a:t>
                      </a:r>
                      <a:r>
                        <a:rPr kumimoji="0" lang="en-US" altLang="zh-CN" sz="1800" b="1"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getSpeed</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Arial" panose="020B0604020202020204" pitchFamily="34" charset="0"/>
                          <a:ea typeface="微软雅黑" panose="020B0503020204020204" pitchFamily="34" charset="-122"/>
                          <a:cs typeface="Arial" panose="020B0604020202020204" pitchFamily="34" charset="0"/>
                          <a:sym typeface="微软雅黑" panose="020B0503020204020204" pitchFamily="34" charset="-122"/>
                        </a:rPr>
                        <a:t>()</a:t>
                      </a:r>
                    </a:p>
                  </a:txBody>
                  <a:tcPr anchor="ctr">
                    <a:lnL w="38100" cap="flat" cmpd="sng" algn="ctr">
                      <a:solidFill>
                        <a:schemeClr val="accent1">
                          <a:lumMod val="50000"/>
                        </a:schemeClr>
                      </a:solidFill>
                      <a:prstDash val="solid"/>
                      <a:round/>
                      <a:headEnd type="none" w="med" len="med"/>
                      <a:tailEnd type="none" w="med" len="med"/>
                    </a:lnL>
                    <a:lnR w="127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获取速度，仅</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gps</a:t>
                      </a: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定位结果时有速度信息，单位公里</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a:t>
                      </a:r>
                      <a:r>
                        <a:rPr kumimoji="0" lang="zh-CN" altLang="en-US"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小时，默认值</a:t>
                      </a:r>
                      <a:r>
                        <a:rPr kumimoji="0" lang="en-US" altLang="zh-CN" sz="1800" b="0" i="0" u="none" strike="noStrike" kern="1200" cap="none" spc="0" normalizeH="0" baseline="0" noProof="0" smtClean="0">
                          <a:ln>
                            <a:noFill/>
                          </a:ln>
                          <a:solidFill>
                            <a:srgbClr val="000000">
                              <a:lumMod val="75000"/>
                              <a:lumOff val="25000"/>
                            </a:srgb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0.0f</a:t>
                      </a:r>
                    </a:p>
                  </a:txBody>
                  <a:tcPr anchor="ctr">
                    <a:lnL w="12700" cap="flat" cmpd="sng" algn="ctr">
                      <a:solidFill>
                        <a:schemeClr val="accent1">
                          <a:lumMod val="50000"/>
                        </a:schemeClr>
                      </a:solidFill>
                      <a:prstDash val="solid"/>
                      <a:round/>
                      <a:headEnd type="none" w="med" len="med"/>
                      <a:tailEnd type="none" w="med" len="med"/>
                    </a:lnL>
                    <a:lnR w="38100" cap="flat" cmpd="sng" algn="ctr">
                      <a:solidFill>
                        <a:schemeClr val="accent1">
                          <a:lumMod val="50000"/>
                        </a:schemeClr>
                      </a:solidFill>
                      <a:prstDash val="solid"/>
                      <a:round/>
                      <a:headEnd type="none" w="med" len="med"/>
                      <a:tailEnd type="none" w="med" len="med"/>
                    </a:lnR>
                    <a:lnT w="12700" cap="flat" cmpd="sng" algn="ctr">
                      <a:solidFill>
                        <a:schemeClr val="accent1">
                          <a:lumMod val="50000"/>
                        </a:schemeClr>
                      </a:solidFill>
                      <a:prstDash val="solid"/>
                      <a:round/>
                      <a:headEnd type="none" w="med" len="med"/>
                      <a:tailEnd type="none" w="med" len="med"/>
                    </a:lnT>
                    <a:lnB w="38100" cap="flat" cmpd="sng" algn="ctr">
                      <a:solidFill>
                        <a:schemeClr val="accent1">
                          <a:lumMod val="50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xmlns="" val="663345257"/>
                  </a:ext>
                </a:extLst>
              </a:tr>
            </a:tbl>
          </a:graphicData>
        </a:graphic>
      </p:graphicFrame>
      <p:sp>
        <p:nvSpPr>
          <p:cNvPr id="9" name="内容占位符 3"/>
          <p:cNvSpPr txBox="1">
            <a:spLocks/>
          </p:cNvSpPr>
          <p:nvPr/>
        </p:nvSpPr>
        <p:spPr>
          <a:xfrm>
            <a:off x="5508078" y="4592922"/>
            <a:ext cx="3250947" cy="413645"/>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2800"/>
              </a:lnSpc>
              <a:spcBef>
                <a:spcPts val="0"/>
              </a:spcBef>
              <a:buClr>
                <a:schemeClr val="accent1">
                  <a:lumMod val="50000"/>
                </a:schemeClr>
              </a:buClr>
              <a:buNone/>
            </a:pPr>
            <a:r>
              <a:rPr lang="zh-CN" altLang="en-US"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更多方法请查阅百度地图</a:t>
            </a:r>
            <a:r>
              <a:rPr lang="en-US" altLang="zh-CN"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API</a:t>
            </a:r>
            <a:r>
              <a:rPr lang="zh-CN" altLang="en-US" sz="1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帮助文档</a:t>
            </a:r>
            <a:endParaRPr lang="en-US" altLang="zh-CN" sz="11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11011293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6" name="组合 14"/>
          <p:cNvGrpSpPr>
            <a:grpSpLocks/>
          </p:cNvGrpSpPr>
          <p:nvPr/>
        </p:nvGrpSpPr>
        <p:grpSpPr bwMode="auto">
          <a:xfrm rot="2108365" flipV="1">
            <a:off x="1105568" y="4638835"/>
            <a:ext cx="609600" cy="576263"/>
            <a:chOff x="0" y="0"/>
            <a:chExt cx="1630597" cy="2119745"/>
          </a:xfrm>
        </p:grpSpPr>
        <p:sp>
          <p:nvSpPr>
            <p:cNvPr id="4107"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9"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10"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7" name="组合 14"/>
          <p:cNvGrpSpPr>
            <a:grpSpLocks/>
          </p:cNvGrpSpPr>
          <p:nvPr/>
        </p:nvGrpSpPr>
        <p:grpSpPr bwMode="auto">
          <a:xfrm rot="8399407" flipV="1">
            <a:off x="1109179" y="-20845"/>
            <a:ext cx="609600" cy="576263"/>
            <a:chOff x="0" y="0"/>
            <a:chExt cx="1630597" cy="2119745"/>
          </a:xfrm>
        </p:grpSpPr>
        <p:sp>
          <p:nvSpPr>
            <p:cNvPr id="28"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4" name="组合 13"/>
          <p:cNvGrpSpPr/>
          <p:nvPr/>
        </p:nvGrpSpPr>
        <p:grpSpPr>
          <a:xfrm>
            <a:off x="1906591" y="3172216"/>
            <a:ext cx="4229603" cy="492443"/>
            <a:chOff x="2430270" y="2307114"/>
            <a:chExt cx="4229603" cy="492443"/>
          </a:xfrm>
        </p:grpSpPr>
        <p:sp>
          <p:nvSpPr>
            <p:cNvPr id="4120" name="TextBox 29"/>
            <p:cNvSpPr>
              <a:spLocks noChangeArrowheads="1"/>
            </p:cNvSpPr>
            <p:nvPr/>
          </p:nvSpPr>
          <p:spPr bwMode="auto">
            <a:xfrm>
              <a:off x="3059873" y="2307114"/>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定位功能</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3" name="椭圆 21"/>
            <p:cNvSpPr>
              <a:spLocks noChangeArrowheads="1"/>
            </p:cNvSpPr>
            <p:nvPr/>
          </p:nvSpPr>
          <p:spPr bwMode="auto">
            <a:xfrm>
              <a:off x="2430270" y="2441575"/>
              <a:ext cx="312737" cy="312738"/>
            </a:xfrm>
            <a:prstGeom prst="ellipse">
              <a:avLst/>
            </a:prstGeom>
            <a:solidFill>
              <a:srgbClr val="498DA4"/>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6" name="组合 15"/>
          <p:cNvGrpSpPr/>
          <p:nvPr/>
        </p:nvGrpSpPr>
        <p:grpSpPr>
          <a:xfrm>
            <a:off x="1892955" y="1099211"/>
            <a:ext cx="4201660" cy="492443"/>
            <a:chOff x="1752053" y="691832"/>
            <a:chExt cx="4201660" cy="492443"/>
          </a:xfrm>
        </p:grpSpPr>
        <p:sp>
          <p:nvSpPr>
            <p:cNvPr id="4118" name="TextBox 27"/>
            <p:cNvSpPr>
              <a:spLocks noChangeArrowheads="1"/>
            </p:cNvSpPr>
            <p:nvPr/>
          </p:nvSpPr>
          <p:spPr bwMode="auto">
            <a:xfrm>
              <a:off x="2353713" y="691832"/>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定位</a:t>
              </a:r>
              <a:r>
                <a:rPr lang="en-US" altLang="zh-CN"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SDK</a:t>
              </a:r>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介绍</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1"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5" name="组合 14"/>
          <p:cNvGrpSpPr/>
          <p:nvPr/>
        </p:nvGrpSpPr>
        <p:grpSpPr>
          <a:xfrm>
            <a:off x="2351913" y="2121426"/>
            <a:ext cx="4230923" cy="492443"/>
            <a:chOff x="2112083" y="1493678"/>
            <a:chExt cx="4230923" cy="492443"/>
          </a:xfrm>
        </p:grpSpPr>
        <p:sp>
          <p:nvSpPr>
            <p:cNvPr id="4119" name="TextBox 28"/>
            <p:cNvSpPr>
              <a:spLocks noChangeArrowheads="1"/>
            </p:cNvSpPr>
            <p:nvPr/>
          </p:nvSpPr>
          <p:spPr bwMode="auto">
            <a:xfrm>
              <a:off x="2743006" y="1493678"/>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环境配置</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2"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9" name="组合 78"/>
          <p:cNvGrpSpPr/>
          <p:nvPr/>
        </p:nvGrpSpPr>
        <p:grpSpPr>
          <a:xfrm flipH="1">
            <a:off x="4708782" y="1252406"/>
            <a:ext cx="1415096" cy="310673"/>
            <a:chOff x="8659959" y="1800225"/>
            <a:chExt cx="1535242" cy="449263"/>
          </a:xfrm>
          <a:effectLst>
            <a:outerShdw blurRad="50800" dist="38100" dir="2700000" algn="tl" rotWithShape="0">
              <a:prstClr val="black">
                <a:alpha val="40000"/>
              </a:prstClr>
            </a:outerShdw>
          </a:effectLst>
        </p:grpSpPr>
        <p:sp>
          <p:nvSpPr>
            <p:cNvPr id="80"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81"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82"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sp>
        <p:nvSpPr>
          <p:cNvPr id="2" name="灯片编号占位符 1"/>
          <p:cNvSpPr>
            <a:spLocks noGrp="1"/>
          </p:cNvSpPr>
          <p:nvPr>
            <p:ph type="sldNum" sz="quarter" idx="4"/>
          </p:nvPr>
        </p:nvSpPr>
        <p:spPr/>
        <p:txBody>
          <a:bodyPr/>
          <a:lstStyle/>
          <a:p>
            <a:fld id="{3408BFDE-A7BC-406B-A9FD-0881E389B5D9}" type="slidenum">
              <a:rPr lang="zh-CN" altLang="en-US" smtClean="0"/>
              <a:pPr/>
              <a:t>1</a:t>
            </a:fld>
            <a:endParaRPr lang="zh-CN" altLang="en-US" sz="1800">
              <a:solidFill>
                <a:schemeClr val="tx1"/>
              </a:solidFill>
            </a:endParaRPr>
          </a:p>
        </p:txBody>
      </p:sp>
    </p:spTree>
    <p:extLst>
      <p:ext uri="{BB962C8B-B14F-4D97-AF65-F5344CB8AC3E}">
        <p14:creationId xmlns:p14="http://schemas.microsoft.com/office/powerpoint/2010/main" val="22879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定位请求回调接口</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19</a:t>
            </a:fld>
            <a:endParaRPr lang="zh-CN" altLang="en-US" sz="1800">
              <a:solidFill>
                <a:schemeClr val="tx1"/>
              </a:solidFill>
            </a:endParaRPr>
          </a:p>
        </p:txBody>
      </p:sp>
      <p:sp>
        <p:nvSpPr>
          <p:cNvPr id="7" name="内容占位符 3"/>
          <p:cNvSpPr txBox="1">
            <a:spLocks/>
          </p:cNvSpPr>
          <p:nvPr/>
        </p:nvSpPr>
        <p:spPr>
          <a:xfrm>
            <a:off x="779889" y="635198"/>
            <a:ext cx="7752441" cy="1224583"/>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chemeClr val="accent1">
                  <a:lumMod val="50000"/>
                </a:schemeClr>
              </a:buClr>
              <a:buFont typeface="Wingdings" panose="05000000000000000000" pitchFamily="2" charset="2"/>
              <a:buChar char="v"/>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定位成功与否，定位的错误码都是</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24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BDLocation.getLocType</a:t>
            </a:r>
            <a:r>
              <a:rPr lang="en-US" altLang="zh-CN" sz="24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这个方法得到</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724" y="1486987"/>
            <a:ext cx="5088219" cy="3604973"/>
          </a:xfrm>
          <a:prstGeom prst="rect">
            <a:avLst/>
          </a:prstGeom>
          <a:ln w="38100">
            <a:solidFill>
              <a:schemeClr val="accent1">
                <a:lumMod val="50000"/>
              </a:schemeClr>
            </a:solidFill>
          </a:ln>
        </p:spPr>
      </p:pic>
    </p:spTree>
    <p:extLst>
      <p:ext uri="{BB962C8B-B14F-4D97-AF65-F5344CB8AC3E}">
        <p14:creationId xmlns:p14="http://schemas.microsoft.com/office/powerpoint/2010/main" val="32433463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定位请求回调接口</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20</a:t>
            </a:fld>
            <a:endParaRPr lang="zh-CN" altLang="en-US" sz="1800">
              <a:solidFill>
                <a:schemeClr val="tx1"/>
              </a:solidFill>
            </a:endParaRPr>
          </a:p>
        </p:txBody>
      </p:sp>
      <p:sp>
        <p:nvSpPr>
          <p:cNvPr id="7" name="内容占位符 3"/>
          <p:cNvSpPr txBox="1">
            <a:spLocks/>
          </p:cNvSpPr>
          <p:nvPr/>
        </p:nvSpPr>
        <p:spPr>
          <a:xfrm>
            <a:off x="395652" y="829328"/>
            <a:ext cx="8579172" cy="3902602"/>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1200"/>
              </a:spcBef>
              <a:buClr>
                <a:schemeClr val="accent1">
                  <a:lumMod val="50000"/>
                </a:schemeClr>
              </a:buClr>
              <a:buFont typeface="Wingdings" panose="05000000000000000000" pitchFamily="2" charset="2"/>
              <a:buChar char="v"/>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此时可以完成了一个基本的地图定位</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功能。</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如果要显示在地图上，</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就像百</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度那样出现一个点表示地图的定位点，就需要用</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到下面两个类：</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lvl="1">
              <a:spcBef>
                <a:spcPts val="1200"/>
              </a:spcBef>
              <a:buClr>
                <a:schemeClr val="accent1">
                  <a:lumMod val="50000"/>
                </a:schemeClr>
              </a:buClr>
              <a:buFont typeface="Wingdings" panose="05000000000000000000" pitchFamily="2" charset="2"/>
              <a:buChar char="Ø"/>
            </a:pPr>
            <a:r>
              <a:rPr lang="en-US" altLang="zh-CN" sz="2600" b="1" dirty="0" err="1"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MyLocationConfiguration</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配置定位图层显示方式</a:t>
            </a:r>
            <a:r>
              <a:rPr lang="en-US" altLang="zh-CN" sz="26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a:p>
            <a:pPr lvl="1">
              <a:spcBef>
                <a:spcPts val="1200"/>
              </a:spcBef>
              <a:buClr>
                <a:schemeClr val="accent1">
                  <a:lumMod val="50000"/>
                </a:schemeClr>
              </a:buClr>
              <a:buFont typeface="Wingdings" panose="05000000000000000000" pitchFamily="2" charset="2"/>
              <a:buChar char="Ø"/>
            </a:pPr>
            <a:r>
              <a:rPr lang="en-US" altLang="zh-CN" sz="2600" b="1" dirty="0" err="1"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MylocationData</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定位数据</a:t>
            </a:r>
            <a:r>
              <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3809035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定位请求回调接口</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21</a:t>
            </a:fld>
            <a:endParaRPr lang="zh-CN" altLang="en-US" sz="1800">
              <a:solidFill>
                <a:schemeClr val="tx1"/>
              </a:solidFill>
            </a:endParaRPr>
          </a:p>
        </p:txBody>
      </p:sp>
      <p:sp>
        <p:nvSpPr>
          <p:cNvPr id="7" name="内容占位符 3"/>
          <p:cNvSpPr txBox="1">
            <a:spLocks/>
          </p:cNvSpPr>
          <p:nvPr/>
        </p:nvSpPr>
        <p:spPr>
          <a:xfrm>
            <a:off x="537540" y="699594"/>
            <a:ext cx="7992358" cy="1800150"/>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buClr>
                <a:schemeClr val="accent1">
                  <a:lumMod val="50000"/>
                </a:schemeClr>
              </a:buClr>
              <a:buFont typeface="Wingdings" panose="05000000000000000000" pitchFamily="2" charset="2"/>
              <a:buChar char="v"/>
            </a:pPr>
            <a:r>
              <a:rPr lang="en-US" altLang="zh-CN" sz="2800" dirty="0">
                <a:solidFill>
                  <a:schemeClr val="tx1">
                    <a:lumMod val="75000"/>
                    <a:lumOff val="25000"/>
                  </a:schemeClr>
                </a:solidFill>
                <a:latin typeface="Consolas" panose="020B0609020204030204" pitchFamily="49" charset="0"/>
                <a:sym typeface="微软雅黑" panose="020B0503020204020204" pitchFamily="34" charset="-122"/>
              </a:rPr>
              <a:t>Class </a:t>
            </a:r>
            <a:r>
              <a:rPr lang="en-US" altLang="zh-CN" sz="2800" b="1" dirty="0" err="1">
                <a:solidFill>
                  <a:schemeClr val="tx1">
                    <a:lumMod val="75000"/>
                    <a:lumOff val="25000"/>
                  </a:schemeClr>
                </a:solidFill>
                <a:latin typeface="Consolas" panose="020B0609020204030204" pitchFamily="49" charset="0"/>
                <a:sym typeface="微软雅黑" panose="020B0503020204020204" pitchFamily="34" charset="-122"/>
              </a:rPr>
              <a:t>MyLocationConfiguration</a:t>
            </a:r>
            <a:r>
              <a:rPr lang="en-US" altLang="zh-CN" sz="2800" b="1" dirty="0">
                <a:solidFill>
                  <a:schemeClr val="tx1">
                    <a:lumMod val="75000"/>
                    <a:lumOff val="25000"/>
                  </a:schemeClr>
                </a:solidFill>
                <a:latin typeface="Consolas" panose="020B0609020204030204" pitchFamily="49" charset="0"/>
                <a:sym typeface="微软雅黑" panose="020B0503020204020204" pitchFamily="34" charset="-122"/>
              </a:rPr>
              <a:t> </a:t>
            </a:r>
            <a:endParaRPr lang="en-US" altLang="zh-CN" sz="2800" b="1" dirty="0" smtClean="0">
              <a:solidFill>
                <a:schemeClr val="tx1">
                  <a:lumMod val="75000"/>
                  <a:lumOff val="25000"/>
                </a:schemeClr>
              </a:solidFill>
              <a:latin typeface="Consolas" panose="020B0609020204030204" pitchFamily="49" charset="0"/>
              <a:sym typeface="微软雅黑" panose="020B0503020204020204" pitchFamily="34" charset="-122"/>
            </a:endParaRPr>
          </a:p>
          <a:p>
            <a:pPr marL="0" indent="0">
              <a:spcBef>
                <a:spcPts val="0"/>
              </a:spcBef>
              <a:buClr>
                <a:schemeClr val="accent1">
                  <a:lumMod val="50000"/>
                </a:schemeClr>
              </a:buClr>
              <a:buNone/>
            </a:pPr>
            <a:r>
              <a:rPr lang="en-US" altLang="zh-CN" sz="2800" b="1" dirty="0" smtClean="0">
                <a:solidFill>
                  <a:schemeClr val="tx1">
                    <a:lumMod val="75000"/>
                    <a:lumOff val="25000"/>
                  </a:schemeClr>
                </a:solidFill>
                <a:latin typeface="Consolas" panose="020B0609020204030204" pitchFamily="49" charset="0"/>
                <a:sym typeface="微软雅黑" panose="020B0503020204020204" pitchFamily="34" charset="-122"/>
              </a:rPr>
              <a:t>                - </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配置</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定位图层显示方式类</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Clr>
                <a:schemeClr val="accent1">
                  <a:lumMod val="50000"/>
                </a:schemeClr>
              </a:buClr>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2400" dirty="0" err="1"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BaiduMap.setMyLocationConfigeration</a:t>
            </a:r>
            <a:r>
              <a:rPr lang="en-US" altLang="zh-CN" sz="2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方法设置定位图层信息。</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内容占位符 3"/>
          <p:cNvSpPr txBox="1">
            <a:spLocks/>
          </p:cNvSpPr>
          <p:nvPr/>
        </p:nvSpPr>
        <p:spPr>
          <a:xfrm>
            <a:off x="537540" y="2388482"/>
            <a:ext cx="8066796" cy="2595722"/>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public </a:t>
            </a:r>
            <a:r>
              <a:rPr lang="en-US" altLang="zh-CN" sz="20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MyLocationConfiguration</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MyLocationConfiguration.LocationMode</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mode</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boolean</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enableDirection</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BitmapDescriptor</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customMarker</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18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None/>
            </a:pPr>
            <a:r>
              <a:rPr lang="zh-CN" altLang="en-US" sz="2000"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参数</a:t>
            </a:r>
            <a:r>
              <a:rPr lang="en-US" altLang="zh-CN"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p>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mode - </a:t>
            </a:r>
            <a:r>
              <a:rPr lang="zh-CN" altLang="en-US"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定位图层显示方式</a:t>
            </a:r>
            <a:r>
              <a:rPr lang="en-US" altLang="zh-CN"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默认为 </a:t>
            </a:r>
            <a:r>
              <a:rPr lang="en-US" altLang="zh-CN" sz="2000"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LocationMode.NORMAL</a:t>
            </a:r>
            <a:r>
              <a:rPr lang="en-US" altLang="zh-CN"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普通态</a:t>
            </a:r>
          </a:p>
          <a:p>
            <a:pPr marL="0" indent="0">
              <a:spcBef>
                <a:spcPts val="0"/>
              </a:spcBef>
              <a:buNone/>
            </a:pP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enableDirection</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 </a:t>
            </a:r>
            <a:r>
              <a:rPr lang="zh-CN" altLang="en-US"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是否允许显示方向信息</a:t>
            </a:r>
          </a:p>
          <a:p>
            <a:pPr marL="0" indent="0">
              <a:spcBef>
                <a:spcPts val="0"/>
              </a:spcBef>
              <a:buNone/>
            </a:pP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customMarker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 </a:t>
            </a:r>
            <a:r>
              <a:rPr lang="zh-CN" altLang="en-US"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设置用户自定义定位图标，可以为 </a:t>
            </a:r>
            <a:r>
              <a:rPr lang="en-US" altLang="zh-CN" sz="2000"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null</a:t>
            </a:r>
            <a:endParaRPr lang="en-US" altLang="zh-CN" sz="2000" dirty="0">
              <a:solidFill>
                <a:schemeClr val="tx1">
                  <a:lumMod val="75000"/>
                  <a:lumOff val="25000"/>
                </a:schemeClr>
              </a:solidFill>
              <a:latin typeface="Consolas" panose="020B0609020204030204" pitchFamily="49" charset="0"/>
              <a:sym typeface="微软雅黑" panose="020B0503020204020204" pitchFamily="34" charset="-122"/>
            </a:endParaRPr>
          </a:p>
        </p:txBody>
      </p:sp>
    </p:spTree>
    <p:extLst>
      <p:ext uri="{BB962C8B-B14F-4D97-AF65-F5344CB8AC3E}">
        <p14:creationId xmlns:p14="http://schemas.microsoft.com/office/powerpoint/2010/main" val="22693312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定位请求回调接口</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22</a:t>
            </a:fld>
            <a:endParaRPr lang="zh-CN" altLang="en-US" sz="1800">
              <a:solidFill>
                <a:schemeClr val="tx1"/>
              </a:solidFill>
            </a:endParaRPr>
          </a:p>
        </p:txBody>
      </p:sp>
      <p:sp>
        <p:nvSpPr>
          <p:cNvPr id="7" name="内容占位符 3"/>
          <p:cNvSpPr txBox="1">
            <a:spLocks/>
          </p:cNvSpPr>
          <p:nvPr/>
        </p:nvSpPr>
        <p:spPr>
          <a:xfrm>
            <a:off x="323646" y="882883"/>
            <a:ext cx="8651178" cy="4123683"/>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buClr>
                <a:schemeClr val="accent1">
                  <a:lumMod val="50000"/>
                </a:schemeClr>
              </a:buClr>
              <a:buFont typeface="Wingdings" panose="05000000000000000000" pitchFamily="2" charset="2"/>
              <a:buChar char="v"/>
            </a:pP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定位图层显示方式：</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spcBef>
                <a:spcPts val="1800"/>
              </a:spcBef>
              <a:buClr>
                <a:schemeClr val="accent1">
                  <a:lumMod val="50000"/>
                </a:schemeClr>
              </a:buClr>
              <a:buFont typeface="Wingdings" panose="05000000000000000000" pitchFamily="2" charset="2"/>
              <a:buChar char="Ø"/>
            </a:pPr>
            <a:r>
              <a:rPr lang="en-US" altLang="zh-CN" sz="2400" dirty="0" err="1"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MyLocationConfiguration.LocationMode.</a:t>
            </a:r>
            <a:r>
              <a:rPr lang="en-US" altLang="zh-CN" sz="2400" dirty="0" err="1"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COMPASS</a:t>
            </a:r>
            <a:endParaRPr lang="en-US" altLang="zh-CN" sz="2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00050" lvl="1" indent="0">
              <a:spcBef>
                <a:spcPts val="600"/>
              </a:spcBef>
              <a:buClr>
                <a:schemeClr val="accent1">
                  <a:lumMod val="50000"/>
                </a:schemeClr>
              </a:buClr>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罗盘态，显示定位方向圈，保持定位图标在地图中心</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spcBef>
                <a:spcPts val="1800"/>
              </a:spcBef>
              <a:buClr>
                <a:schemeClr val="accent1">
                  <a:lumMod val="50000"/>
                </a:schemeClr>
              </a:buClr>
              <a:buFont typeface="Wingdings" panose="05000000000000000000" pitchFamily="2" charset="2"/>
              <a:buChar char="Ø"/>
            </a:pPr>
            <a:r>
              <a:rPr lang="en-US" altLang="zh-CN" sz="2400" dirty="0" err="1"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MyLocationConfiguration.LocationMode.</a:t>
            </a:r>
            <a:r>
              <a:rPr lang="en-US" altLang="zh-CN" sz="2400" dirty="0" err="1"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FOLLOWING</a:t>
            </a:r>
            <a:endParaRPr lang="en-US" altLang="zh-CN" sz="2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57200" lvl="1" indent="0">
              <a:spcBef>
                <a:spcPts val="600"/>
              </a:spcBef>
              <a:buClr>
                <a:schemeClr val="accent1">
                  <a:lumMod val="50000"/>
                </a:schemeClr>
              </a:buClr>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跟随态，保持定位图标在地图中心</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spcBef>
                <a:spcPts val="1800"/>
              </a:spcBef>
              <a:buClr>
                <a:schemeClr val="accent1">
                  <a:lumMod val="50000"/>
                </a:schemeClr>
              </a:buClr>
              <a:buFont typeface="Wingdings" panose="05000000000000000000" pitchFamily="2" charset="2"/>
              <a:buChar char="Ø"/>
            </a:pPr>
            <a:r>
              <a:rPr lang="en-US" altLang="zh-CN" sz="2400" dirty="0" err="1"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MyLocationConfiguration.LocationMode.</a:t>
            </a:r>
            <a:r>
              <a:rPr lang="en-US" altLang="zh-CN" sz="2400" dirty="0" err="1"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NORMAL</a:t>
            </a:r>
            <a:endParaRPr lang="en-US" altLang="zh-CN" sz="24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endParaRPr>
          </a:p>
          <a:p>
            <a:pPr marL="400050" lvl="1" indent="0">
              <a:spcBef>
                <a:spcPts val="600"/>
              </a:spcBef>
              <a:buClr>
                <a:schemeClr val="accent1">
                  <a:lumMod val="50000"/>
                </a:schemeClr>
              </a:buClr>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普通态： 更新定位数据时不对地图做任何操作</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984219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定位请求回调接口</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23</a:t>
            </a:fld>
            <a:endParaRPr lang="zh-CN" altLang="en-US" sz="1800">
              <a:solidFill>
                <a:schemeClr val="tx1"/>
              </a:solidFill>
            </a:endParaRPr>
          </a:p>
        </p:txBody>
      </p:sp>
      <p:sp>
        <p:nvSpPr>
          <p:cNvPr id="7" name="内容占位符 3"/>
          <p:cNvSpPr txBox="1">
            <a:spLocks/>
          </p:cNvSpPr>
          <p:nvPr/>
        </p:nvSpPr>
        <p:spPr>
          <a:xfrm>
            <a:off x="537540" y="699594"/>
            <a:ext cx="7994790" cy="1440120"/>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800"/>
              </a:spcBef>
              <a:buClr>
                <a:schemeClr val="accent1">
                  <a:lumMod val="50000"/>
                </a:schemeClr>
              </a:buClr>
              <a:buFont typeface="Wingdings" panose="05000000000000000000" pitchFamily="2" charset="2"/>
              <a:buChar char="v"/>
            </a:pPr>
            <a:r>
              <a:rPr lang="en-US" altLang="zh-CN" sz="2800" dirty="0">
                <a:solidFill>
                  <a:schemeClr val="tx1">
                    <a:lumMod val="75000"/>
                    <a:lumOff val="25000"/>
                  </a:schemeClr>
                </a:solidFill>
                <a:latin typeface="Consolas" panose="020B0609020204030204" pitchFamily="49" charset="0"/>
                <a:sym typeface="微软雅黑" panose="020B0503020204020204" pitchFamily="34" charset="-122"/>
              </a:rPr>
              <a:t>Class </a:t>
            </a:r>
            <a:r>
              <a:rPr lang="en-US" altLang="zh-CN" sz="2800" b="1" dirty="0" err="1">
                <a:solidFill>
                  <a:schemeClr val="tx1">
                    <a:lumMod val="75000"/>
                    <a:lumOff val="25000"/>
                  </a:schemeClr>
                </a:solidFill>
                <a:latin typeface="Consolas" panose="020B0609020204030204" pitchFamily="49" charset="0"/>
                <a:sym typeface="微软雅黑" panose="020B0503020204020204" pitchFamily="34" charset="-122"/>
              </a:rPr>
              <a:t>MyLocationData</a:t>
            </a:r>
            <a:r>
              <a:rPr lang="en-US" altLang="zh-CN" sz="2800" b="1" dirty="0">
                <a:solidFill>
                  <a:schemeClr val="tx1">
                    <a:lumMod val="75000"/>
                    <a:lumOff val="25000"/>
                  </a:schemeClr>
                </a:solidFill>
                <a:latin typeface="Consolas" panose="020B0609020204030204" pitchFamily="49" charset="0"/>
                <a:sym typeface="微软雅黑" panose="020B0503020204020204" pitchFamily="34" charset="-122"/>
              </a:rPr>
              <a:t> </a:t>
            </a:r>
            <a:endParaRPr lang="en-US" altLang="zh-CN" sz="2800" b="1" dirty="0" smtClean="0">
              <a:solidFill>
                <a:schemeClr val="tx1">
                  <a:lumMod val="75000"/>
                  <a:lumOff val="25000"/>
                </a:schemeClr>
              </a:solidFill>
              <a:latin typeface="Consolas" panose="020B0609020204030204" pitchFamily="49" charset="0"/>
              <a:sym typeface="微软雅黑" panose="020B0503020204020204" pitchFamily="34" charset="-122"/>
            </a:endParaRPr>
          </a:p>
          <a:p>
            <a:pPr marL="0" indent="0">
              <a:spcBef>
                <a:spcPts val="0"/>
              </a:spcBef>
              <a:buClr>
                <a:schemeClr val="accent1">
                  <a:lumMod val="50000"/>
                </a:schemeClr>
              </a:buClr>
              <a:buNone/>
            </a:pPr>
            <a:r>
              <a:rPr lang="en-US" altLang="zh-CN" sz="2800" b="1" dirty="0" smtClean="0">
                <a:solidFill>
                  <a:schemeClr val="tx1">
                    <a:lumMod val="75000"/>
                    <a:lumOff val="25000"/>
                  </a:schemeClr>
                </a:solidFill>
                <a:latin typeface="Consolas" panose="020B0609020204030204" pitchFamily="49" charset="0"/>
                <a:sym typeface="微软雅黑" panose="020B0503020204020204" pitchFamily="34" charset="-122"/>
              </a:rPr>
              <a:t>                    - </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数据类</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Clr>
                <a:schemeClr val="accent1">
                  <a:lumMod val="50000"/>
                </a:schemeClr>
              </a:buClr>
              <a:buNone/>
            </a:pP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MyLocationData</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包含一个</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内</a:t>
            </a: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部类</a:t>
            </a:r>
            <a:r>
              <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Builder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用于</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构建对象</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内容占位符 3"/>
          <p:cNvSpPr txBox="1">
            <a:spLocks/>
          </p:cNvSpPr>
          <p:nvPr/>
        </p:nvSpPr>
        <p:spPr>
          <a:xfrm>
            <a:off x="578772" y="1995701"/>
            <a:ext cx="8066796" cy="3010865"/>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构造定位数据 </a:t>
            </a:r>
            <a:r>
              <a:rPr lang="zh-CN" altLang="en-US"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spcBef>
                <a:spcPts val="0"/>
              </a:spcBef>
              <a:buNone/>
            </a:pPr>
            <a:r>
              <a:rPr lang="en-US" altLang="zh-CN" sz="20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MyLocationData</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locData</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 new </a:t>
            </a:r>
            <a:r>
              <a:rPr lang="en-US" altLang="zh-CN" sz="20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MyLocationData.Builder</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.accuracy(radius</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精度</a:t>
            </a:r>
            <a:r>
              <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.direction(direction)</a:t>
            </a:r>
            <a:r>
              <a:rPr lang="en-US" altLang="zh-CN"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方向</a:t>
            </a:r>
            <a:r>
              <a:rPr lang="zh-CN" altLang="en-US" sz="2000"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spcBef>
                <a:spcPts val="0"/>
              </a:spcBef>
              <a:buNone/>
            </a:pPr>
            <a:r>
              <a:rPr lang="zh-CN" altLang="en-US"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.latitude(latitude</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纬度</a:t>
            </a:r>
            <a:endParaRPr lang="en-US" altLang="zh-CN"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.longitude(longitude)</a:t>
            </a:r>
            <a:r>
              <a:rPr lang="en-US" altLang="zh-CN"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经度</a:t>
            </a:r>
            <a:r>
              <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.build();  </a:t>
            </a:r>
            <a:r>
              <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构建</a:t>
            </a:r>
            <a:r>
              <a:rPr lang="zh-CN" altLang="en-US"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生成定位数据对象</a:t>
            </a:r>
            <a:endParaRPr lang="en-US" altLang="zh-CN"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None/>
            </a:pPr>
            <a:r>
              <a:rPr lang="en-US" altLang="zh-CN"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zh-CN" altLang="en-US"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通过</a:t>
            </a:r>
            <a:r>
              <a:rPr lang="en-US" altLang="zh-CN" sz="2000" b="1" dirty="0" err="1" smtClean="0">
                <a:solidFill>
                  <a:srgbClr val="C00000"/>
                </a:solidFill>
                <a:latin typeface="Consolas" panose="020B0609020204030204" pitchFamily="49" charset="0"/>
                <a:ea typeface="微软雅黑" panose="020B0503020204020204" pitchFamily="34" charset="-122"/>
                <a:sym typeface="微软雅黑" panose="020B0503020204020204" pitchFamily="34" charset="-122"/>
              </a:rPr>
              <a:t>BaiduMap.setMyLocationData</a:t>
            </a:r>
            <a:r>
              <a:rPr lang="en-US" altLang="zh-CN" sz="2000" b="1" dirty="0" smtClean="0">
                <a:solidFill>
                  <a:srgbClr val="C00000"/>
                </a:solidFill>
                <a:latin typeface="Consolas" panose="020B0609020204030204" pitchFamily="49" charset="0"/>
                <a:ea typeface="微软雅黑" panose="020B0503020204020204" pitchFamily="34" charset="-122"/>
                <a:sym typeface="微软雅黑" panose="020B0503020204020204" pitchFamily="34" charset="-122"/>
              </a:rPr>
              <a:t>()</a:t>
            </a:r>
            <a:r>
              <a:rPr lang="zh-CN" altLang="en-US" sz="2000" dirty="0" smtClean="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设置</a:t>
            </a:r>
            <a:r>
              <a:rPr lang="zh-CN" altLang="en-US" sz="2000" dirty="0">
                <a:solidFill>
                  <a:schemeClr val="accent1">
                    <a:lumMod val="50000"/>
                  </a:schemeClr>
                </a:solidFill>
                <a:latin typeface="Consolas" panose="020B0609020204030204" pitchFamily="49" charset="0"/>
                <a:ea typeface="微软雅黑" panose="020B0503020204020204" pitchFamily="34" charset="-122"/>
                <a:sym typeface="微软雅黑" panose="020B0503020204020204" pitchFamily="34" charset="-122"/>
              </a:rPr>
              <a:t>定位数据</a:t>
            </a:r>
            <a:r>
              <a:rPr lang="zh-CN" altLang="en-US"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p>
          <a:p>
            <a:pPr marL="0" indent="0">
              <a:spcBef>
                <a:spcPts val="0"/>
              </a:spcBef>
              <a:buNone/>
            </a:pPr>
            <a:r>
              <a:rPr lang="en-US" altLang="zh-CN" sz="2000" b="1" dirty="0" err="1" smtClean="0">
                <a:solidFill>
                  <a:srgbClr val="C00000"/>
                </a:solidFill>
                <a:latin typeface="Consolas" panose="020B0609020204030204" pitchFamily="49" charset="0"/>
                <a:ea typeface="微软雅黑" panose="020B0503020204020204" pitchFamily="34" charset="-122"/>
                <a:sym typeface="微软雅黑" panose="020B0503020204020204" pitchFamily="34" charset="-122"/>
              </a:rPr>
              <a:t>bdMap.setMyLocationData</a:t>
            </a:r>
            <a:r>
              <a:rPr lang="en-US" altLang="zh-CN" sz="2000" b="1" dirty="0" smtClean="0">
                <a:solidFill>
                  <a:srgbClr val="C00000"/>
                </a:solidFill>
                <a:latin typeface="Consolas" panose="020B0609020204030204" pitchFamily="49" charset="0"/>
                <a:ea typeface="微软雅黑" panose="020B0503020204020204" pitchFamily="34" charset="-122"/>
                <a:sym typeface="微软雅黑" panose="020B0503020204020204" pitchFamily="34" charset="-122"/>
              </a:rPr>
              <a:t>(</a:t>
            </a:r>
            <a:r>
              <a:rPr lang="en-US" altLang="zh-CN" sz="2000" b="1" dirty="0" err="1" smtClean="0">
                <a:solidFill>
                  <a:srgbClr val="C00000"/>
                </a:solidFill>
                <a:latin typeface="Consolas" panose="020B0609020204030204" pitchFamily="49" charset="0"/>
                <a:ea typeface="微软雅黑" panose="020B0503020204020204" pitchFamily="34" charset="-122"/>
                <a:sym typeface="微软雅黑" panose="020B0503020204020204" pitchFamily="34" charset="-122"/>
              </a:rPr>
              <a:t>locData</a:t>
            </a:r>
            <a:r>
              <a:rPr lang="en-US" altLang="zh-CN" sz="2000" b="1" dirty="0">
                <a:solidFill>
                  <a:srgbClr val="C00000"/>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dirty="0">
              <a:solidFill>
                <a:srgbClr val="C00000"/>
              </a:solidFill>
              <a:latin typeface="Consolas" panose="020B0609020204030204" pitchFamily="49" charset="0"/>
              <a:sym typeface="微软雅黑" panose="020B0503020204020204" pitchFamily="34" charset="-122"/>
            </a:endParaRPr>
          </a:p>
        </p:txBody>
      </p:sp>
    </p:spTree>
    <p:extLst>
      <p:ext uri="{BB962C8B-B14F-4D97-AF65-F5344CB8AC3E}">
        <p14:creationId xmlns:p14="http://schemas.microsoft.com/office/powerpoint/2010/main" val="2559852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定位请求回调接口</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24</a:t>
            </a:fld>
            <a:endParaRPr lang="zh-CN" altLang="en-US" sz="1800">
              <a:solidFill>
                <a:schemeClr val="tx1"/>
              </a:solidFill>
            </a:endParaRPr>
          </a:p>
        </p:txBody>
      </p:sp>
      <p:sp>
        <p:nvSpPr>
          <p:cNvPr id="7" name="内容占位符 3"/>
          <p:cNvSpPr txBox="1">
            <a:spLocks/>
          </p:cNvSpPr>
          <p:nvPr/>
        </p:nvSpPr>
        <p:spPr>
          <a:xfrm>
            <a:off x="323646" y="882883"/>
            <a:ext cx="8651178" cy="1400843"/>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800"/>
              </a:spcBef>
              <a:buClr>
                <a:schemeClr val="accent1">
                  <a:lumMod val="50000"/>
                </a:schemeClr>
              </a:buClr>
              <a:buNone/>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通过定位的</a:t>
            </a:r>
            <a:r>
              <a:rPr lang="en-US" altLang="zh-CN" sz="2800" dirty="0" err="1">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onReceiveLocation</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方法可以得到定位的经纬度，然后可以</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a:t>
            </a:r>
            <a:r>
              <a:rPr lang="en-US" altLang="zh-CN" sz="2800" dirty="0" err="1"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animateMapStatus</a:t>
            </a:r>
            <a:r>
              <a:rPr lang="en-US" altLang="zh-CN" sz="2800" dirty="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方法把定位到的</a:t>
            </a:r>
            <a:r>
              <a:rPr lang="zh-CN" altLang="en-US" sz="2800" dirty="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点移动到地图中心</a:t>
            </a:r>
            <a:r>
              <a:rPr lang="zh-CN" altLang="en-US" sz="28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内容占位符 3"/>
          <p:cNvSpPr txBox="1">
            <a:spLocks/>
          </p:cNvSpPr>
          <p:nvPr/>
        </p:nvSpPr>
        <p:spPr>
          <a:xfrm>
            <a:off x="516340" y="2339633"/>
            <a:ext cx="8265789" cy="205195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LatLng</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 new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LatLng</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mCurrentLantitude</a:t>
            </a:r>
            <a:r>
              <a:rPr lang="en-US" altLang="zh-CN" sz="2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p>
          <a:p>
            <a:pPr marL="0" indent="0">
              <a:spcBef>
                <a:spcPts val="0"/>
              </a:spcBef>
              <a:buNone/>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mCurrentLongitude</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p>
          <a:p>
            <a:pPr marL="0" indent="0">
              <a:spcBef>
                <a:spcPts val="0"/>
              </a:spcBef>
              <a:buNone/>
            </a:pPr>
            <a:r>
              <a:rPr lang="en-US" altLang="zh-CN" sz="24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MapStatusUpdate</a:t>
            </a:r>
            <a:r>
              <a:rPr lang="en-US" altLang="zh-CN" sz="2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 </a:t>
            </a:r>
            <a:endParaRPr lang="en-US" altLang="zh-CN" sz="2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None/>
            </a:pP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 </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MapStatusUpdateFactory.newLatLng</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r>
              <a:rPr lang="en-US" altLang="zh-CN" sz="2400" b="1" dirty="0" err="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ll</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p>
          <a:p>
            <a:pPr marL="0" indent="0">
              <a:spcBef>
                <a:spcPts val="0"/>
              </a:spcBef>
              <a:buNone/>
            </a:pPr>
            <a:r>
              <a:rPr lang="en-US" altLang="zh-CN" sz="2400" b="1" dirty="0" err="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mBaiduMap.animateMapStatus</a:t>
            </a:r>
            <a:r>
              <a:rPr lang="en-US" altLang="zh-CN" sz="2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a:t>
            </a:r>
            <a:r>
              <a:rPr lang="en-US" altLang="zh-CN" sz="2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endParaRPr lang="en-US" altLang="zh-CN" sz="2400" dirty="0">
              <a:solidFill>
                <a:srgbClr val="C00000"/>
              </a:solidFill>
              <a:latin typeface="Consolas" panose="020B0609020204030204" pitchFamily="49" charset="0"/>
              <a:sym typeface="微软雅黑" panose="020B0503020204020204" pitchFamily="34" charset="-122"/>
            </a:endParaRPr>
          </a:p>
        </p:txBody>
      </p:sp>
    </p:spTree>
    <p:extLst>
      <p:ext uri="{BB962C8B-B14F-4D97-AF65-F5344CB8AC3E}">
        <p14:creationId xmlns:p14="http://schemas.microsoft.com/office/powerpoint/2010/main" val="23438213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开启</a:t>
            </a:r>
            <a:r>
              <a:rPr lang="zh-CN" altLang="en-US" smtClean="0"/>
              <a:t>定位</a:t>
            </a:r>
            <a:endParaRPr lang="zh-CN" altLang="en-US"/>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25</a:t>
            </a:fld>
            <a:endParaRPr lang="zh-CN" altLang="en-US" sz="1800">
              <a:solidFill>
                <a:schemeClr val="tx1"/>
              </a:solidFill>
            </a:endParaRPr>
          </a:p>
        </p:txBody>
      </p:sp>
      <p:sp>
        <p:nvSpPr>
          <p:cNvPr id="6" name="内容占位符 3"/>
          <p:cNvSpPr txBox="1">
            <a:spLocks/>
          </p:cNvSpPr>
          <p:nvPr/>
        </p:nvSpPr>
        <p:spPr>
          <a:xfrm>
            <a:off x="539664" y="987618"/>
            <a:ext cx="8236702" cy="3312276"/>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1200"/>
              </a:spcBef>
              <a:buClr>
                <a:schemeClr val="accent1">
                  <a:lumMod val="50000"/>
                </a:schemeClr>
              </a:buClr>
              <a:buFont typeface="Wingdings" panose="05000000000000000000" pitchFamily="2" charset="2"/>
              <a:buChar char="v"/>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通过定位服务客户端的</a:t>
            </a:r>
            <a:r>
              <a:rPr lang="en-US" altLang="zh-CN" sz="28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start</a:t>
            </a:r>
            <a:r>
              <a:rPr lang="en-US" altLang="zh-CN" sz="28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函数来</a:t>
            </a:r>
            <a:r>
              <a:rPr lang="zh-CN" altLang="en-US" sz="28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开启</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定位服务，通过</a:t>
            </a:r>
            <a:r>
              <a:rPr lang="en-US" altLang="zh-CN" sz="28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stop</a:t>
            </a:r>
            <a:r>
              <a:rPr lang="en-US" altLang="zh-CN" sz="28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函数来</a:t>
            </a:r>
            <a:r>
              <a:rPr lang="zh-CN" altLang="en-US" sz="28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关闭</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定位服务。</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10000"/>
              </a:lnSpc>
              <a:spcBef>
                <a:spcPts val="1200"/>
              </a:spcBef>
              <a:buClr>
                <a:schemeClr val="accent1">
                  <a:lumMod val="50000"/>
                </a:schemeClr>
              </a:buClr>
              <a:buFont typeface="Wingdings" panose="05000000000000000000" pitchFamily="2" charset="2"/>
              <a:buChar char="v"/>
            </a:pP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因为定位</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也是比较耗电的，</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所以通常我们在</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Activity </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a:t>
            </a:r>
            <a:r>
              <a:rPr lang="en-US" altLang="zh-CN" sz="28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onStart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中</a:t>
            </a:r>
            <a:r>
              <a:rPr lang="zh-CN" altLang="en-US" sz="28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开启定位</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a:t>
            </a:r>
            <a:r>
              <a:rPr lang="en-US" altLang="zh-CN" sz="28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onStop</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中</a:t>
            </a:r>
            <a:r>
              <a:rPr lang="zh-CN" altLang="en-US" sz="280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关闭</a:t>
            </a:r>
            <a:r>
              <a:rPr lang="zh-CN" altLang="en-US" sz="2800" smtClean="0">
                <a:solidFill>
                  <a:srgbClr val="C00000"/>
                </a:solidFill>
                <a:latin typeface="微软雅黑" panose="020B0503020204020204" pitchFamily="34" charset="-122"/>
                <a:ea typeface="微软雅黑" panose="020B0503020204020204" pitchFamily="34" charset="-122"/>
                <a:sym typeface="微软雅黑" panose="020B0503020204020204" pitchFamily="34" charset="-122"/>
              </a:rPr>
              <a:t>定位</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，这样</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应用最小化时就不会</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一直进行</a:t>
            </a:r>
            <a:r>
              <a:rPr lang="en-US" altLang="zh-CN"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请求定位</a:t>
            </a:r>
            <a:r>
              <a:rPr lang="zh-CN" altLang="en-US" sz="28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5704783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r>
              <a:rPr lang="en-US" altLang="zh-CN"/>
              <a:t>- </a:t>
            </a:r>
            <a:r>
              <a:rPr lang="zh-CN" altLang="en-US"/>
              <a:t>开启</a:t>
            </a:r>
            <a:r>
              <a:rPr lang="zh-CN" altLang="en-US" smtClean="0"/>
              <a:t>定位</a:t>
            </a:r>
            <a:endParaRPr lang="zh-CN" altLang="en-US"/>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26</a:t>
            </a:fld>
            <a:endParaRPr lang="zh-CN" altLang="en-US" sz="1800">
              <a:solidFill>
                <a:schemeClr val="tx1"/>
              </a:solidFill>
            </a:endParaRPr>
          </a:p>
        </p:txBody>
      </p:sp>
      <p:sp>
        <p:nvSpPr>
          <p:cNvPr id="9" name="内容占位符 3"/>
          <p:cNvSpPr txBox="1">
            <a:spLocks/>
          </p:cNvSpPr>
          <p:nvPr/>
        </p:nvSpPr>
        <p:spPr>
          <a:xfrm>
            <a:off x="436884" y="915613"/>
            <a:ext cx="8208684" cy="4090954"/>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protected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void onStart</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p>
          <a:p>
            <a:pPr marL="0" indent="0">
              <a:spcBef>
                <a:spcPts val="0"/>
              </a:spcBef>
              <a:buNone/>
            </a:pPr>
            <a:r>
              <a:rPr lang="en-US" altLang="zh-CN" sz="20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mBaiduMap.setMyLocationEnabled(true); </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r>
              <a:rPr lang="en-US" altLang="zh-CN" sz="2000" smtClean="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开启图层定位</a:t>
            </a:r>
            <a:endParaRPr lang="en-US" altLang="zh-CN" sz="200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if </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(!mLocationClient.isStarted</a:t>
            </a: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None/>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mLocationClient.start</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p>
          <a:p>
            <a:pPr marL="0" indent="0">
              <a:spcBef>
                <a:spcPts val="0"/>
              </a:spcBef>
              <a:buNone/>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t>
            </a:r>
            <a:endParaRPr lang="en-US" altLang="zh-CN" sz="20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None/>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super.onStart</a:t>
            </a:r>
            <a:r>
              <a:rPr lang="en-US" altLang="zh-CN" sz="2000" b="1">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p>
          <a:p>
            <a:pPr marL="0" indent="0">
              <a:spcBef>
                <a:spcPts val="0"/>
              </a:spcBef>
              <a:buNone/>
            </a:pPr>
            <a:r>
              <a:rPr lang="en-US" altLang="zh-CN" sz="2000" b="1"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t>
            </a:r>
          </a:p>
          <a:p>
            <a:pPr marL="0" indent="0">
              <a:spcBef>
                <a:spcPts val="0"/>
              </a:spcBef>
              <a:buNone/>
            </a:pP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protected </a:t>
            </a:r>
            <a:r>
              <a:rPr lang="en-US" altLang="zh-CN" sz="2000" b="1">
                <a:solidFill>
                  <a:schemeClr val="tx1">
                    <a:lumMod val="75000"/>
                    <a:lumOff val="25000"/>
                  </a:schemeClr>
                </a:solidFill>
                <a:latin typeface="Consolas" panose="020B0609020204030204" pitchFamily="49" charset="0"/>
                <a:sym typeface="微软雅黑" panose="020B0503020204020204" pitchFamily="34" charset="-122"/>
              </a:rPr>
              <a:t>void onStop</a:t>
            </a: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 {</a:t>
            </a:r>
            <a:endParaRPr lang="en-US" altLang="zh-CN" sz="2000" b="1">
              <a:solidFill>
                <a:schemeClr val="tx1">
                  <a:lumMod val="75000"/>
                  <a:lumOff val="25000"/>
                </a:schemeClr>
              </a:solidFill>
              <a:latin typeface="Consolas" panose="020B0609020204030204" pitchFamily="49" charset="0"/>
              <a:sym typeface="微软雅黑" panose="020B0503020204020204" pitchFamily="34" charset="-122"/>
            </a:endParaRPr>
          </a:p>
          <a:p>
            <a:pPr marL="0" indent="0">
              <a:spcBef>
                <a:spcPts val="0"/>
              </a:spcBef>
              <a:buNone/>
            </a:pP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    mBaiduMap.setMyLocationEnabled(false);</a:t>
            </a:r>
            <a:r>
              <a:rPr lang="zh-CN" altLang="en-US" sz="2000" b="1">
                <a:solidFill>
                  <a:schemeClr val="tx1">
                    <a:lumMod val="75000"/>
                    <a:lumOff val="25000"/>
                  </a:schemeClr>
                </a:solidFill>
                <a:latin typeface="Consolas" panose="020B0609020204030204" pitchFamily="49" charset="0"/>
                <a:sym typeface="微软雅黑" panose="020B0503020204020204" pitchFamily="34" charset="-122"/>
              </a:rPr>
              <a:t> </a:t>
            </a:r>
            <a:r>
              <a:rPr lang="en-US" altLang="zh-CN" sz="2000" smtClean="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2000" smtClean="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关闭</a:t>
            </a:r>
            <a:r>
              <a:rPr lang="zh-CN" altLang="en-US" sz="200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rPr>
              <a:t>图层定位</a:t>
            </a:r>
            <a:endParaRPr lang="en-US" altLang="zh-CN" sz="2000">
              <a:solidFill>
                <a:schemeClr val="accent1">
                  <a:lumMod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0">
              <a:spcBef>
                <a:spcPts val="0"/>
              </a:spcBef>
              <a:buNone/>
            </a:pP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    mLocationClient.stop();</a:t>
            </a:r>
            <a:endParaRPr lang="en-US" altLang="zh-CN" sz="2000" b="1">
              <a:solidFill>
                <a:schemeClr val="tx1">
                  <a:lumMod val="75000"/>
                  <a:lumOff val="25000"/>
                </a:schemeClr>
              </a:solidFill>
              <a:latin typeface="Consolas" panose="020B0609020204030204" pitchFamily="49" charset="0"/>
              <a:sym typeface="微软雅黑" panose="020B0503020204020204" pitchFamily="34" charset="-122"/>
            </a:endParaRPr>
          </a:p>
          <a:p>
            <a:pPr marL="0" indent="0">
              <a:spcBef>
                <a:spcPts val="0"/>
              </a:spcBef>
              <a:buNone/>
            </a:pP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    super.onStop</a:t>
            </a:r>
            <a:r>
              <a:rPr lang="en-US" altLang="zh-CN" sz="2000" b="1">
                <a:solidFill>
                  <a:schemeClr val="tx1">
                    <a:lumMod val="75000"/>
                    <a:lumOff val="25000"/>
                  </a:schemeClr>
                </a:solidFill>
                <a:latin typeface="Consolas" panose="020B0609020204030204" pitchFamily="49" charset="0"/>
                <a:sym typeface="微软雅黑" panose="020B0503020204020204" pitchFamily="34" charset="-122"/>
              </a:rPr>
              <a:t>();</a:t>
            </a:r>
          </a:p>
          <a:p>
            <a:pPr marL="0" indent="0">
              <a:spcBef>
                <a:spcPts val="0"/>
              </a:spcBef>
              <a:buNone/>
            </a:pPr>
            <a:r>
              <a:rPr lang="en-US" altLang="zh-CN" sz="2000" b="1" smtClean="0">
                <a:solidFill>
                  <a:schemeClr val="tx1">
                    <a:lumMod val="75000"/>
                    <a:lumOff val="25000"/>
                  </a:schemeClr>
                </a:solidFill>
                <a:latin typeface="Consolas" panose="020B0609020204030204" pitchFamily="49" charset="0"/>
                <a:sym typeface="微软雅黑" panose="020B0503020204020204" pitchFamily="34" charset="-122"/>
              </a:rPr>
              <a:t>}</a:t>
            </a:r>
            <a:endParaRPr lang="en-US" altLang="zh-CN" sz="2000" b="1">
              <a:solidFill>
                <a:schemeClr val="tx1">
                  <a:lumMod val="75000"/>
                  <a:lumOff val="25000"/>
                </a:schemeClr>
              </a:solidFill>
              <a:latin typeface="Consolas" panose="020B0609020204030204" pitchFamily="49" charset="0"/>
              <a:sym typeface="微软雅黑" panose="020B0503020204020204" pitchFamily="34" charset="-122"/>
            </a:endParaRPr>
          </a:p>
        </p:txBody>
      </p:sp>
    </p:spTree>
    <p:extLst>
      <p:ext uri="{BB962C8B-B14F-4D97-AF65-F5344CB8AC3E}">
        <p14:creationId xmlns:p14="http://schemas.microsoft.com/office/powerpoint/2010/main" val="3070515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定位功能 </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27</a:t>
            </a:fld>
            <a:endParaRPr lang="zh-CN" altLang="en-US" sz="1800">
              <a:solidFill>
                <a:schemeClr val="tx1"/>
              </a:solidFill>
            </a:endParaRPr>
          </a:p>
        </p:txBody>
      </p:sp>
      <p:sp>
        <p:nvSpPr>
          <p:cNvPr id="6" name="内容占位符 3"/>
          <p:cNvSpPr txBox="1">
            <a:spLocks/>
          </p:cNvSpPr>
          <p:nvPr/>
        </p:nvSpPr>
        <p:spPr>
          <a:xfrm>
            <a:off x="599072" y="754295"/>
            <a:ext cx="3324874" cy="596295"/>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Bef>
                <a:spcPts val="1200"/>
              </a:spcBef>
              <a:buClr>
                <a:schemeClr val="accent1">
                  <a:lumMod val="50000"/>
                </a:schemeClr>
              </a:buClr>
              <a:buFont typeface="Wingdings" panose="05000000000000000000" pitchFamily="2" charset="2"/>
              <a:buChar char="v"/>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示例效果</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2728496" y="826427"/>
            <a:ext cx="2493535" cy="3751144"/>
          </a:xfrm>
          <a:prstGeom prst="rect">
            <a:avLst/>
          </a:prstGeom>
          <a:ln w="38100">
            <a:noFill/>
          </a:ln>
          <a:effectLst>
            <a:outerShdw blurRad="50800" dist="38100" dir="2700000" algn="tl" rotWithShape="0">
              <a:prstClr val="black">
                <a:alpha val="40000"/>
              </a:prstClr>
            </a:outerShdw>
          </a:effectLst>
        </p:spPr>
      </p:pic>
      <p:pic>
        <p:nvPicPr>
          <p:cNvPr id="7" name="图片 6"/>
          <p:cNvPicPr>
            <a:picLocks noChangeAspect="1"/>
          </p:cNvPicPr>
          <p:nvPr/>
        </p:nvPicPr>
        <p:blipFill>
          <a:blip r:embed="rId3"/>
          <a:stretch>
            <a:fillRect/>
          </a:stretch>
        </p:blipFill>
        <p:spPr>
          <a:xfrm>
            <a:off x="5580084" y="826427"/>
            <a:ext cx="2479080" cy="3751144"/>
          </a:xfrm>
          <a:prstGeom prst="rect">
            <a:avLst/>
          </a:prstGeom>
          <a:ln w="38100">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7543487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a:t>
            </a:r>
            <a:r>
              <a:rPr lang="en-US" altLang="zh-CN"/>
              <a:t>SDK</a:t>
            </a:r>
            <a:r>
              <a:rPr lang="zh-CN" altLang="en-US"/>
              <a:t>介绍</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2</a:t>
            </a:fld>
            <a:endParaRPr lang="zh-CN" altLang="en-US" sz="1800">
              <a:solidFill>
                <a:schemeClr val="tx1"/>
              </a:solidFill>
            </a:endParaRPr>
          </a:p>
        </p:txBody>
      </p:sp>
      <p:sp>
        <p:nvSpPr>
          <p:cNvPr id="7" name="内容占位符 3"/>
          <p:cNvSpPr txBox="1">
            <a:spLocks/>
          </p:cNvSpPr>
          <p:nvPr/>
        </p:nvSpPr>
        <p:spPr>
          <a:xfrm>
            <a:off x="749297" y="721114"/>
            <a:ext cx="6079165" cy="2642702"/>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0000"/>
              </a:lnSpc>
              <a:spcBef>
                <a:spcPts val="1200"/>
              </a:spcBef>
              <a:buClr>
                <a:schemeClr val="accent1">
                  <a:lumMod val="50000"/>
                </a:schemeClr>
              </a:buClr>
              <a:buNone/>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百度地图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Android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是为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Android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移动端应用提供的一套简单易用的定位服务接口，专注于为广大开发者提供最好的综合定位服务。通过使用百度定位</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，开发者可以轻松为应用程序实现智能、精准、高效的定位功能</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4117" y="915612"/>
            <a:ext cx="1707678" cy="1707678"/>
          </a:xfrm>
          <a:prstGeom prst="rect">
            <a:avLst/>
          </a:prstGeom>
        </p:spPr>
      </p:pic>
      <p:sp>
        <p:nvSpPr>
          <p:cNvPr id="10" name="内容占位符 3"/>
          <p:cNvSpPr txBox="1">
            <a:spLocks/>
          </p:cNvSpPr>
          <p:nvPr/>
        </p:nvSpPr>
        <p:spPr>
          <a:xfrm>
            <a:off x="749297" y="3224549"/>
            <a:ext cx="8064672" cy="1152096"/>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0000"/>
              </a:lnSpc>
              <a:spcBef>
                <a:spcPts val="1200"/>
              </a:spcBef>
              <a:buClr>
                <a:schemeClr val="accent1">
                  <a:lumMod val="50000"/>
                </a:schemeClr>
              </a:buClr>
              <a:buNone/>
            </a:pPr>
            <a:r>
              <a:rPr lang="zh-CN" altLang="en-US"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该</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套定位</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免费对外开放，接口使用无次数限制。在使用前，您需先申请密钥（</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AK</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）才可使用。</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2298067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a:t>
            </a:r>
            <a:r>
              <a:rPr lang="en-US" altLang="zh-CN"/>
              <a:t>SDK</a:t>
            </a:r>
            <a:r>
              <a:rPr lang="zh-CN" altLang="en-US"/>
              <a:t>介绍</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3</a:t>
            </a:fld>
            <a:endParaRPr lang="zh-CN" altLang="en-US" sz="1800">
              <a:solidFill>
                <a:schemeClr val="tx1"/>
              </a:solidFill>
            </a:endParaRPr>
          </a:p>
        </p:txBody>
      </p:sp>
      <p:sp>
        <p:nvSpPr>
          <p:cNvPr id="7" name="内容占位符 3"/>
          <p:cNvSpPr txBox="1">
            <a:spLocks/>
          </p:cNvSpPr>
          <p:nvPr/>
        </p:nvSpPr>
        <p:spPr>
          <a:xfrm>
            <a:off x="692140" y="685119"/>
            <a:ext cx="7848654" cy="1728144"/>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10000"/>
              </a:lnSpc>
              <a:spcBef>
                <a:spcPts val="1200"/>
              </a:spcBef>
              <a:buClr>
                <a:schemeClr val="accent1">
                  <a:lumMod val="50000"/>
                </a:schemeClr>
              </a:buClr>
              <a:buNone/>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百度地图</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Android</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提供</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、基站、</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WiFi</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等多种定位方式，适用于室内、室外多种定位场景，具有出色的定位性能：定位精度高、覆盖率广、网络定位请求流量小、定位速度快。</a:t>
            </a:r>
            <a:endPar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026" name="Picture 2" descr="andr-locsdk-0808.png"/>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1043706" y="2371823"/>
            <a:ext cx="6768564" cy="2634744"/>
          </a:xfrm>
          <a:prstGeom prst="rect">
            <a:avLst/>
          </a:prstGeom>
          <a:noFill/>
          <a:ln w="12700">
            <a:solidFill>
              <a:schemeClr val="tx1"/>
            </a:solid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1874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定位</a:t>
            </a:r>
            <a:r>
              <a:rPr lang="en-US" altLang="zh-CN"/>
              <a:t>SDK</a:t>
            </a:r>
            <a:r>
              <a:rPr lang="zh-CN" altLang="en-US"/>
              <a:t>介绍</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4</a:t>
            </a:fld>
            <a:endParaRPr lang="zh-CN" altLang="en-US" sz="1800">
              <a:solidFill>
                <a:schemeClr val="tx1"/>
              </a:solidFill>
            </a:endParaRPr>
          </a:p>
        </p:txBody>
      </p:sp>
      <p:sp>
        <p:nvSpPr>
          <p:cNvPr id="7" name="内容占位符 3"/>
          <p:cNvSpPr txBox="1">
            <a:spLocks/>
          </p:cNvSpPr>
          <p:nvPr/>
        </p:nvSpPr>
        <p:spPr>
          <a:xfrm>
            <a:off x="683676" y="771601"/>
            <a:ext cx="7848654" cy="3960329"/>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chemeClr val="accent1">
                  <a:lumMod val="50000"/>
                </a:schemeClr>
              </a:buClr>
              <a:buFont typeface="Wingdings" panose="05000000000000000000" pitchFamily="2" charset="2"/>
              <a:buChar char="v"/>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定位原理</a:t>
            </a:r>
            <a:endParaRPr lang="en-US" altLang="zh-CN" sz="24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0" indent="457200">
              <a:spcBef>
                <a:spcPts val="600"/>
              </a:spcBef>
              <a:buClr>
                <a:schemeClr val="accent1">
                  <a:lumMod val="50000"/>
                </a:schemeClr>
              </a:buClr>
              <a:buNone/>
            </a:pPr>
            <a:r>
              <a:rPr lang="zh-CN" altLang="en-US" sz="200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百度</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Android</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必须注册</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和网络使用权限。定位</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采用</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、基站、</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Wi-Fi</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信号进行定位。当应用程序向定位</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发起定位请求时，定位</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会根据应用的定位因素（</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、基站、</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Wi-Fi</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信号）的实际情况（如是否开启</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、是否连接网络、是否有信号等）来生成相应定位依据进行定位。</a:t>
            </a:r>
          </a:p>
          <a:p>
            <a:pPr marL="0" indent="0">
              <a:spcBef>
                <a:spcPts val="1200"/>
              </a:spcBef>
              <a:buClr>
                <a:schemeClr val="accent1">
                  <a:lumMod val="50000"/>
                </a:schemeClr>
              </a:buClr>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用户可以设置满足自身需求的定位依据：</a:t>
            </a:r>
          </a:p>
          <a:p>
            <a:pPr marL="0" indent="457200">
              <a:spcBef>
                <a:spcPts val="600"/>
              </a:spcBef>
              <a:buClr>
                <a:schemeClr val="accent1">
                  <a:lumMod val="50000"/>
                </a:schemeClr>
              </a:buClr>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若用户设置</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优先，则优先使用</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进行定位，如果</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GPS</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定位未打开或者没有可用位置信息，且网络连接正常，定位</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SDK</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则会返回网络定位（即</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Wi-Fi</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与基站）的最优结果。为了使获得的网络定位结果更加精确，请打开手机的</a:t>
            </a:r>
            <a:r>
              <a:rPr lang="en-US" altLang="zh-CN"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Wi-Fi</a:t>
            </a: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开关。</a:t>
            </a:r>
            <a:endParaRPr lang="en-US" altLang="zh-CN" sz="180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3318846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6" name="组合 14"/>
          <p:cNvGrpSpPr>
            <a:grpSpLocks/>
          </p:cNvGrpSpPr>
          <p:nvPr/>
        </p:nvGrpSpPr>
        <p:grpSpPr bwMode="auto">
          <a:xfrm rot="2108365" flipV="1">
            <a:off x="1105568" y="4638835"/>
            <a:ext cx="609600" cy="576263"/>
            <a:chOff x="0" y="0"/>
            <a:chExt cx="1630597" cy="2119745"/>
          </a:xfrm>
        </p:grpSpPr>
        <p:sp>
          <p:nvSpPr>
            <p:cNvPr id="4107"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9"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10"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7" name="组合 14"/>
          <p:cNvGrpSpPr>
            <a:grpSpLocks/>
          </p:cNvGrpSpPr>
          <p:nvPr/>
        </p:nvGrpSpPr>
        <p:grpSpPr bwMode="auto">
          <a:xfrm rot="8399407" flipV="1">
            <a:off x="1109179" y="-20845"/>
            <a:ext cx="609600" cy="576263"/>
            <a:chOff x="0" y="0"/>
            <a:chExt cx="1630597" cy="2119745"/>
          </a:xfrm>
        </p:grpSpPr>
        <p:sp>
          <p:nvSpPr>
            <p:cNvPr id="28"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4" name="组合 13"/>
          <p:cNvGrpSpPr/>
          <p:nvPr/>
        </p:nvGrpSpPr>
        <p:grpSpPr>
          <a:xfrm>
            <a:off x="1906591" y="3172216"/>
            <a:ext cx="4229603" cy="492443"/>
            <a:chOff x="2430270" y="2307114"/>
            <a:chExt cx="4229603" cy="492443"/>
          </a:xfrm>
        </p:grpSpPr>
        <p:sp>
          <p:nvSpPr>
            <p:cNvPr id="4120" name="TextBox 29"/>
            <p:cNvSpPr>
              <a:spLocks noChangeArrowheads="1"/>
            </p:cNvSpPr>
            <p:nvPr/>
          </p:nvSpPr>
          <p:spPr bwMode="auto">
            <a:xfrm>
              <a:off x="3059873" y="2307114"/>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定位功能</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3" name="椭圆 21"/>
            <p:cNvSpPr>
              <a:spLocks noChangeArrowheads="1"/>
            </p:cNvSpPr>
            <p:nvPr/>
          </p:nvSpPr>
          <p:spPr bwMode="auto">
            <a:xfrm>
              <a:off x="2430270" y="2441575"/>
              <a:ext cx="312737" cy="312738"/>
            </a:xfrm>
            <a:prstGeom prst="ellipse">
              <a:avLst/>
            </a:prstGeom>
            <a:solidFill>
              <a:srgbClr val="498DA4"/>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6" name="组合 15"/>
          <p:cNvGrpSpPr/>
          <p:nvPr/>
        </p:nvGrpSpPr>
        <p:grpSpPr>
          <a:xfrm>
            <a:off x="1892955" y="1099211"/>
            <a:ext cx="4201660" cy="492443"/>
            <a:chOff x="1752053" y="691832"/>
            <a:chExt cx="4201660" cy="492443"/>
          </a:xfrm>
        </p:grpSpPr>
        <p:sp>
          <p:nvSpPr>
            <p:cNvPr id="4118" name="TextBox 27"/>
            <p:cNvSpPr>
              <a:spLocks noChangeArrowheads="1"/>
            </p:cNvSpPr>
            <p:nvPr/>
          </p:nvSpPr>
          <p:spPr bwMode="auto">
            <a:xfrm>
              <a:off x="2353713" y="691832"/>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定位</a:t>
              </a:r>
              <a:r>
                <a:rPr lang="en-US" altLang="zh-CN"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SDK</a:t>
              </a:r>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介绍</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1"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5" name="组合 14"/>
          <p:cNvGrpSpPr/>
          <p:nvPr/>
        </p:nvGrpSpPr>
        <p:grpSpPr>
          <a:xfrm>
            <a:off x="2351913" y="2121426"/>
            <a:ext cx="4230923" cy="492443"/>
            <a:chOff x="2112083" y="1493678"/>
            <a:chExt cx="4230923" cy="492443"/>
          </a:xfrm>
        </p:grpSpPr>
        <p:sp>
          <p:nvSpPr>
            <p:cNvPr id="4119" name="TextBox 28"/>
            <p:cNvSpPr>
              <a:spLocks noChangeArrowheads="1"/>
            </p:cNvSpPr>
            <p:nvPr/>
          </p:nvSpPr>
          <p:spPr bwMode="auto">
            <a:xfrm>
              <a:off x="2743006" y="1493678"/>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环境配置</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2"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9" name="组合 78"/>
          <p:cNvGrpSpPr/>
          <p:nvPr/>
        </p:nvGrpSpPr>
        <p:grpSpPr>
          <a:xfrm flipH="1">
            <a:off x="4782836" y="2226598"/>
            <a:ext cx="1415096" cy="310673"/>
            <a:chOff x="8659959" y="1800225"/>
            <a:chExt cx="1535242" cy="449263"/>
          </a:xfrm>
          <a:effectLst>
            <a:outerShdw blurRad="50800" dist="38100" dir="2700000" algn="tl" rotWithShape="0">
              <a:prstClr val="black">
                <a:alpha val="40000"/>
              </a:prstClr>
            </a:outerShdw>
          </a:effectLst>
        </p:grpSpPr>
        <p:sp>
          <p:nvSpPr>
            <p:cNvPr id="80"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81"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82"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sp>
        <p:nvSpPr>
          <p:cNvPr id="2" name="灯片编号占位符 1"/>
          <p:cNvSpPr>
            <a:spLocks noGrp="1"/>
          </p:cNvSpPr>
          <p:nvPr>
            <p:ph type="sldNum" sz="quarter" idx="4"/>
          </p:nvPr>
        </p:nvSpPr>
        <p:spPr/>
        <p:txBody>
          <a:bodyPr/>
          <a:lstStyle/>
          <a:p>
            <a:fld id="{3408BFDE-A7BC-406B-A9FD-0881E389B5D9}" type="slidenum">
              <a:rPr lang="zh-CN" altLang="en-US" smtClean="0"/>
              <a:pPr/>
              <a:t>5</a:t>
            </a:fld>
            <a:endParaRPr lang="zh-CN" altLang="en-US" sz="1800">
              <a:solidFill>
                <a:schemeClr val="tx1"/>
              </a:solidFill>
            </a:endParaRPr>
          </a:p>
        </p:txBody>
      </p:sp>
    </p:spTree>
    <p:extLst>
      <p:ext uri="{BB962C8B-B14F-4D97-AF65-F5344CB8AC3E}">
        <p14:creationId xmlns:p14="http://schemas.microsoft.com/office/powerpoint/2010/main" val="192306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环境配置</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6</a:t>
            </a:fld>
            <a:endParaRPr lang="zh-CN" altLang="en-US" sz="1800">
              <a:solidFill>
                <a:schemeClr val="tx1"/>
              </a:solidFill>
            </a:endParaRPr>
          </a:p>
        </p:txBody>
      </p:sp>
      <p:sp>
        <p:nvSpPr>
          <p:cNvPr id="7" name="内容占位符 3"/>
          <p:cNvSpPr txBox="1">
            <a:spLocks/>
          </p:cNvSpPr>
          <p:nvPr/>
        </p:nvSpPr>
        <p:spPr>
          <a:xfrm>
            <a:off x="683676" y="670285"/>
            <a:ext cx="8568714" cy="3960329"/>
          </a:xfrm>
          <a:prstGeom prst="rect">
            <a:avLst/>
          </a:prstGeom>
          <a:noFill/>
          <a:ln w="38100">
            <a:noFill/>
          </a:ln>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200"/>
              </a:spcBef>
              <a:buClr>
                <a:schemeClr val="accent1">
                  <a:lumMod val="50000"/>
                </a:schemeClr>
              </a:buClr>
              <a:buFont typeface="Wingdings" panose="05000000000000000000" pitchFamily="2" charset="2"/>
              <a:buChar char="v"/>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rPr>
              <a:t>配置环境</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600"/>
              </a:spcBef>
              <a:buClr>
                <a:schemeClr val="accent1">
                  <a:lumMod val="50000"/>
                </a:schemeClr>
              </a:buClr>
              <a:buFont typeface="+mj-lt"/>
              <a:buAutoNum type="arabicPeriod"/>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导入库文件（</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liblocsSDK7.so</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600"/>
              </a:spcBef>
              <a:buClr>
                <a:schemeClr val="accent1">
                  <a:lumMod val="50000"/>
                </a:schemeClr>
              </a:buClr>
              <a:buFont typeface="+mj-lt"/>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添加定位</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service</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AndroidManifest.xml</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600"/>
              </a:spcBef>
              <a:buClr>
                <a:schemeClr val="accent1">
                  <a:lumMod val="50000"/>
                </a:schemeClr>
              </a:buClr>
              <a:buFont typeface="+mj-lt"/>
              <a:buAutoNum type="arabicPeriod"/>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600"/>
              </a:spcBef>
              <a:buClr>
                <a:schemeClr val="accent1">
                  <a:lumMod val="50000"/>
                </a:schemeClr>
              </a:buClr>
              <a:buFont typeface="+mj-lt"/>
              <a:buAutoNum type="arabicPeriod"/>
            </a:pP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600"/>
              </a:spcBef>
              <a:buClr>
                <a:schemeClr val="accent1">
                  <a:lumMod val="50000"/>
                </a:schemeClr>
              </a:buClr>
              <a:buFont typeface="+mj-lt"/>
              <a:buAutoNum type="arabicPeriod"/>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600"/>
              </a:spcBef>
              <a:buClr>
                <a:schemeClr val="accent1">
                  <a:lumMod val="50000"/>
                </a:schemeClr>
              </a:buClr>
              <a:buFont typeface="+mj-lt"/>
              <a:buAutoNum type="arabicPeriod"/>
            </a:pPr>
            <a:endParaRPr lang="en-US" altLang="zh-CN"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600"/>
              </a:spcBef>
              <a:buClr>
                <a:schemeClr val="accent1">
                  <a:lumMod val="50000"/>
                </a:schemeClr>
              </a:buClr>
              <a:buFont typeface="+mj-lt"/>
              <a:buAutoNum type="arabicPeriod"/>
            </a:pP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marL="857250" lvl="1" indent="-457200">
              <a:spcBef>
                <a:spcPts val="1800"/>
              </a:spcBef>
              <a:buClr>
                <a:schemeClr val="accent1">
                  <a:lumMod val="50000"/>
                </a:schemeClr>
              </a:buClr>
              <a:buFont typeface="+mj-lt"/>
              <a:buAutoNum type="arabicPeriod"/>
            </a:pP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添加</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权限（</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AndroidManifest.xml</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2400" dirty="0" smtClean="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内容占位符 3"/>
          <p:cNvSpPr txBox="1">
            <a:spLocks/>
          </p:cNvSpPr>
          <p:nvPr/>
        </p:nvSpPr>
        <p:spPr>
          <a:xfrm>
            <a:off x="251641" y="1923696"/>
            <a:ext cx="8640720" cy="2520210"/>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accent1">
                  <a:lumMod val="50000"/>
                </a:schemeClr>
              </a:buClr>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&lt;service</a:t>
            </a:r>
          </a:p>
          <a:p>
            <a:pPr marL="0" indent="0">
              <a:spcBef>
                <a:spcPts val="0"/>
              </a:spcBef>
              <a:buClr>
                <a:schemeClr val="accent1">
                  <a:lumMod val="50000"/>
                </a:schemeClr>
              </a:buClr>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android:name="com.baidu.location.f"</a:t>
            </a:r>
          </a:p>
          <a:p>
            <a:pPr marL="0" indent="0">
              <a:spcBef>
                <a:spcPts val="0"/>
              </a:spcBef>
              <a:buClr>
                <a:schemeClr val="accent1">
                  <a:lumMod val="50000"/>
                </a:schemeClr>
              </a:buClr>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android:enabled="true"</a:t>
            </a:r>
          </a:p>
          <a:p>
            <a:pPr marL="0" indent="0">
              <a:spcBef>
                <a:spcPts val="0"/>
              </a:spcBef>
              <a:buClr>
                <a:schemeClr val="accent1">
                  <a:lumMod val="50000"/>
                </a:schemeClr>
              </a:buClr>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    android:process=":remote</a:t>
            </a: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"&gt;</a:t>
            </a:r>
          </a:p>
          <a:p>
            <a:pPr marL="0" indent="0">
              <a:spcBef>
                <a:spcPts val="0"/>
              </a:spcBef>
              <a:buClr>
                <a:schemeClr val="accent1">
                  <a:lumMod val="50000"/>
                </a:schemeClr>
              </a:buClr>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&lt;intent-filter&gt;</a:t>
            </a:r>
          </a:p>
          <a:p>
            <a:pPr marL="0" indent="0">
              <a:spcBef>
                <a:spcPts val="0"/>
              </a:spcBef>
              <a:buClr>
                <a:schemeClr val="accent1">
                  <a:lumMod val="50000"/>
                </a:schemeClr>
              </a:buClr>
              <a:buNone/>
            </a:pP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action android:name="com.baidu.location.service_v5.0.0"/&gt;</a:t>
            </a:r>
          </a:p>
          <a:p>
            <a:pPr marL="0" indent="0">
              <a:spcBef>
                <a:spcPts val="0"/>
              </a:spcBef>
              <a:buClr>
                <a:schemeClr val="accent1">
                  <a:lumMod val="50000"/>
                </a:schemeClr>
              </a:buClr>
              <a:buNone/>
            </a:pPr>
            <a:r>
              <a:rPr lang="en-US" altLang="zh-CN" sz="20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intent-filter&gt;</a:t>
            </a:r>
          </a:p>
          <a:p>
            <a:pPr marL="0" indent="0">
              <a:spcBef>
                <a:spcPts val="0"/>
              </a:spcBef>
              <a:buClr>
                <a:schemeClr val="accent1">
                  <a:lumMod val="50000"/>
                </a:schemeClr>
              </a:buClr>
              <a:buNone/>
            </a:pPr>
            <a:r>
              <a:rPr lang="en-US" altLang="zh-CN" sz="20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&lt;/service&gt;</a:t>
            </a:r>
          </a:p>
        </p:txBody>
      </p:sp>
    </p:spTree>
    <p:extLst>
      <p:ext uri="{BB962C8B-B14F-4D97-AF65-F5344CB8AC3E}">
        <p14:creationId xmlns:p14="http://schemas.microsoft.com/office/powerpoint/2010/main" val="33115631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竖排标题 2"/>
          <p:cNvSpPr>
            <a:spLocks noGrp="1"/>
          </p:cNvSpPr>
          <p:nvPr>
            <p:ph type="title" orient="vert"/>
          </p:nvPr>
        </p:nvSpPr>
        <p:spPr>
          <a:xfrm>
            <a:off x="1187718" y="140439"/>
            <a:ext cx="7344612" cy="708773"/>
          </a:xfrm>
        </p:spPr>
        <p:txBody>
          <a:bodyPr/>
          <a:lstStyle/>
          <a:p>
            <a:r>
              <a:rPr lang="zh-CN" altLang="en-US"/>
              <a:t>环境配置</a:t>
            </a:r>
          </a:p>
        </p:txBody>
      </p:sp>
      <p:sp>
        <p:nvSpPr>
          <p:cNvPr id="2" name="灯片编号占位符 1"/>
          <p:cNvSpPr>
            <a:spLocks noGrp="1"/>
          </p:cNvSpPr>
          <p:nvPr>
            <p:ph type="sldNum" sz="quarter" idx="4"/>
          </p:nvPr>
        </p:nvSpPr>
        <p:spPr/>
        <p:txBody>
          <a:bodyPr/>
          <a:lstStyle/>
          <a:p>
            <a:fld id="{3408BFDE-A7BC-406B-A9FD-0881E389B5D9}" type="slidenum">
              <a:rPr lang="zh-CN" altLang="en-US" smtClean="0"/>
              <a:pPr/>
              <a:t>7</a:t>
            </a:fld>
            <a:endParaRPr lang="zh-CN" altLang="en-US" sz="1800">
              <a:solidFill>
                <a:schemeClr val="tx1"/>
              </a:solidFill>
            </a:endParaRPr>
          </a:p>
        </p:txBody>
      </p:sp>
      <p:sp>
        <p:nvSpPr>
          <p:cNvPr id="8" name="内容占位符 3"/>
          <p:cNvSpPr txBox="1">
            <a:spLocks/>
          </p:cNvSpPr>
          <p:nvPr/>
        </p:nvSpPr>
        <p:spPr>
          <a:xfrm>
            <a:off x="516298" y="867923"/>
            <a:ext cx="8232049" cy="3970676"/>
          </a:xfrm>
          <a:prstGeom prst="rect">
            <a:avLst/>
          </a:prstGeom>
          <a:solidFill>
            <a:schemeClr val="accent1">
              <a:lumMod val="20000"/>
              <a:lumOff val="80000"/>
            </a:schemeClr>
          </a:solidFill>
          <a:ln w="38100">
            <a:solidFill>
              <a:schemeClr val="accent1">
                <a:lumMod val="50000"/>
              </a:schemeClr>
            </a:solidFill>
          </a:ln>
          <a:effectLst>
            <a:outerShdw blurRad="50800" dist="38100" dir="2700000" algn="tl" rotWithShape="0">
              <a:prstClr val="black">
                <a:alpha val="40000"/>
              </a:prstClr>
            </a:outerShdw>
          </a:effectLst>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Calibri" panose="020F050202020403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chemeClr val="accent1">
                  <a:lumMod val="50000"/>
                </a:schemeClr>
              </a:buClr>
              <a:buNone/>
            </a:pP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&lt;uses-permission android:name="android.permission.FOREGROUND_SERVICE" /&gt;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android:name="android.permission.ACCESS_NETWORK_STATE" /&gt;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android:name="android.permission.INTERNET" /&gt;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android:name="com.android.launcher.permission.READ_SETTINGS" /&gt;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android:name="android.permission.WAKE_LOCK" /&gt;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android:name="android.permission.CHANGE_WIFI_STATE" /&gt;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android:name="android.permission.ACCESS_WIFI_STATE" /&gt;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android:name="android.permission.WRITE_EXTERNAL_STORAGE" </a:t>
            </a: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/&gt;</a:t>
            </a:r>
            <a:endPar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endParaRP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 </a:t>
            </a:r>
            <a:r>
              <a:rPr lang="zh-CN" altLang="en-US"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这个权限用于进行网络定位</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android:name="android.permission.ACCESS_COARSE_LOCATION"/&gt;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 </a:t>
            </a:r>
            <a:r>
              <a:rPr lang="zh-CN" altLang="en-US"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这个权限用于访问</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GPS</a:t>
            </a:r>
            <a:r>
              <a:rPr lang="zh-CN" altLang="en-US"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定位</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android:name="android.permission.ACCESS_FINE_LOCATION"/&gt;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 </a:t>
            </a:r>
            <a:r>
              <a:rPr lang="zh-CN" altLang="en-US"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获取运营商信息，用于支持提供运营商信息相关的接口</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android:name="android.permission.ACCESS_NETWORK_STATE"/&gt;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 </a:t>
            </a:r>
            <a:r>
              <a:rPr lang="zh-CN" altLang="en-US"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用于读取手机当前的状态</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--&gt;</a:t>
            </a:r>
          </a:p>
          <a:p>
            <a:pPr marL="0" indent="0">
              <a:spcBef>
                <a:spcPts val="0"/>
              </a:spcBef>
              <a:buClr>
                <a:schemeClr val="accent1">
                  <a:lumMod val="50000"/>
                </a:schemeClr>
              </a:buClr>
              <a:buNone/>
            </a:pPr>
            <a:r>
              <a:rPr lang="en-US" altLang="zh-CN" sz="1400" b="1" dirty="0" smtClean="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&lt;</a:t>
            </a:r>
            <a:r>
              <a:rPr lang="en-US" altLang="zh-CN" sz="1400" b="1" dirty="0">
                <a:solidFill>
                  <a:schemeClr val="tx1">
                    <a:lumMod val="75000"/>
                    <a:lumOff val="25000"/>
                  </a:schemeClr>
                </a:solidFill>
                <a:latin typeface="Consolas" panose="020B0609020204030204" pitchFamily="49" charset="0"/>
                <a:ea typeface="微软雅黑" panose="020B0503020204020204" pitchFamily="34" charset="-122"/>
                <a:sym typeface="微软雅黑" panose="020B0503020204020204" pitchFamily="34" charset="-122"/>
              </a:rPr>
              <a:t>uses-permission android:name="android.permission.READ_PHONE_STATE"/&gt;</a:t>
            </a:r>
          </a:p>
        </p:txBody>
      </p:sp>
    </p:spTree>
    <p:extLst>
      <p:ext uri="{BB962C8B-B14F-4D97-AF65-F5344CB8AC3E}">
        <p14:creationId xmlns:p14="http://schemas.microsoft.com/office/powerpoint/2010/main" val="29888760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6" name="组合 14"/>
          <p:cNvGrpSpPr>
            <a:grpSpLocks/>
          </p:cNvGrpSpPr>
          <p:nvPr/>
        </p:nvGrpSpPr>
        <p:grpSpPr bwMode="auto">
          <a:xfrm rot="2108365" flipV="1">
            <a:off x="1105568" y="4638835"/>
            <a:ext cx="609600" cy="576263"/>
            <a:chOff x="0" y="0"/>
            <a:chExt cx="1630597" cy="2119745"/>
          </a:xfrm>
        </p:grpSpPr>
        <p:sp>
          <p:nvSpPr>
            <p:cNvPr id="4107"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8"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09"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4110"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27" name="组合 14"/>
          <p:cNvGrpSpPr>
            <a:grpSpLocks/>
          </p:cNvGrpSpPr>
          <p:nvPr/>
        </p:nvGrpSpPr>
        <p:grpSpPr bwMode="auto">
          <a:xfrm rot="8399407" flipV="1">
            <a:off x="1109179" y="-20845"/>
            <a:ext cx="609600" cy="576263"/>
            <a:chOff x="0" y="0"/>
            <a:chExt cx="1630597" cy="2119745"/>
          </a:xfrm>
        </p:grpSpPr>
        <p:sp>
          <p:nvSpPr>
            <p:cNvPr id="28" name="椭圆 5"/>
            <p:cNvSpPr>
              <a:spLocks noChangeArrowheads="1"/>
            </p:cNvSpPr>
            <p:nvPr/>
          </p:nvSpPr>
          <p:spPr bwMode="auto">
            <a:xfrm rot="12652035">
              <a:off x="0" y="0"/>
              <a:ext cx="651879" cy="2096960"/>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DB9649">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29" name="椭圆 5"/>
            <p:cNvSpPr>
              <a:spLocks noChangeArrowheads="1"/>
            </p:cNvSpPr>
            <p:nvPr/>
          </p:nvSpPr>
          <p:spPr bwMode="auto">
            <a:xfrm rot="735593">
              <a:off x="303593" y="102717"/>
              <a:ext cx="700839" cy="1966828"/>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6694AB">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0" name="椭圆 5"/>
            <p:cNvSpPr>
              <a:spLocks noChangeArrowheads="1"/>
            </p:cNvSpPr>
            <p:nvPr/>
          </p:nvSpPr>
          <p:spPr bwMode="auto">
            <a:xfrm rot="20991934">
              <a:off x="647630" y="101041"/>
              <a:ext cx="680843" cy="2018704"/>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BF638A">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31" name="椭圆 5"/>
            <p:cNvSpPr>
              <a:spLocks noChangeArrowheads="1"/>
            </p:cNvSpPr>
            <p:nvPr/>
          </p:nvSpPr>
          <p:spPr bwMode="auto">
            <a:xfrm rot="19847620">
              <a:off x="995842" y="21627"/>
              <a:ext cx="634755" cy="2004599"/>
            </a:xfrm>
            <a:custGeom>
              <a:avLst/>
              <a:gdLst>
                <a:gd name="T0" fmla="*/ 0 w 1575088"/>
                <a:gd name="T1" fmla="*/ 0 h 3343692"/>
                <a:gd name="T2" fmla="*/ 1575088 w 1575088"/>
                <a:gd name="T3" fmla="*/ 3343692 h 3343692"/>
              </a:gdLst>
              <a:ahLst/>
              <a:cxnLst/>
              <a:rect l="T0" t="T1" r="T2" b="T3"/>
              <a:pathLst>
                <a:path w="1575088" h="3343692">
                  <a:moveTo>
                    <a:pt x="741969" y="0"/>
                  </a:moveTo>
                  <a:cubicBezTo>
                    <a:pt x="1249728" y="396941"/>
                    <a:pt x="1575088" y="1015447"/>
                    <a:pt x="1575088" y="1709944"/>
                  </a:cubicBezTo>
                  <a:cubicBezTo>
                    <a:pt x="1575088" y="2361702"/>
                    <a:pt x="1288542" y="2946533"/>
                    <a:pt x="833120" y="3343692"/>
                  </a:cubicBezTo>
                  <a:cubicBezTo>
                    <a:pt x="325360" y="2946751"/>
                    <a:pt x="0" y="2328246"/>
                    <a:pt x="0" y="1633748"/>
                  </a:cubicBezTo>
                  <a:cubicBezTo>
                    <a:pt x="0" y="981991"/>
                    <a:pt x="286547" y="397160"/>
                    <a:pt x="741969" y="0"/>
                  </a:cubicBezTo>
                  <a:close/>
                </a:path>
              </a:pathLst>
            </a:custGeom>
            <a:solidFill>
              <a:srgbClr val="80CAD7">
                <a:alpha val="78000"/>
              </a:srgbClr>
            </a:solidFill>
            <a:ln>
              <a:noFill/>
            </a:ln>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4" name="组合 13"/>
          <p:cNvGrpSpPr/>
          <p:nvPr/>
        </p:nvGrpSpPr>
        <p:grpSpPr>
          <a:xfrm>
            <a:off x="1906591" y="3172216"/>
            <a:ext cx="4229603" cy="492443"/>
            <a:chOff x="2430270" y="2307114"/>
            <a:chExt cx="4229603" cy="492443"/>
          </a:xfrm>
        </p:grpSpPr>
        <p:sp>
          <p:nvSpPr>
            <p:cNvPr id="4120" name="TextBox 29"/>
            <p:cNvSpPr>
              <a:spLocks noChangeArrowheads="1"/>
            </p:cNvSpPr>
            <p:nvPr/>
          </p:nvSpPr>
          <p:spPr bwMode="auto">
            <a:xfrm>
              <a:off x="3059873" y="2307114"/>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定位功能</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3" name="椭圆 21"/>
            <p:cNvSpPr>
              <a:spLocks noChangeArrowheads="1"/>
            </p:cNvSpPr>
            <p:nvPr/>
          </p:nvSpPr>
          <p:spPr bwMode="auto">
            <a:xfrm>
              <a:off x="2430270" y="2441575"/>
              <a:ext cx="312737" cy="312738"/>
            </a:xfrm>
            <a:prstGeom prst="ellipse">
              <a:avLst/>
            </a:prstGeom>
            <a:solidFill>
              <a:srgbClr val="498DA4"/>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6" name="组合 15"/>
          <p:cNvGrpSpPr/>
          <p:nvPr/>
        </p:nvGrpSpPr>
        <p:grpSpPr>
          <a:xfrm>
            <a:off x="1892955" y="1099211"/>
            <a:ext cx="4201660" cy="492443"/>
            <a:chOff x="1752053" y="691832"/>
            <a:chExt cx="4201660" cy="492443"/>
          </a:xfrm>
        </p:grpSpPr>
        <p:sp>
          <p:nvSpPr>
            <p:cNvPr id="4118" name="TextBox 27"/>
            <p:cNvSpPr>
              <a:spLocks noChangeArrowheads="1"/>
            </p:cNvSpPr>
            <p:nvPr/>
          </p:nvSpPr>
          <p:spPr bwMode="auto">
            <a:xfrm>
              <a:off x="2353713" y="691832"/>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定位</a:t>
              </a:r>
              <a:r>
                <a:rPr lang="en-US" altLang="zh-CN"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SDK</a:t>
              </a:r>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介绍</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1" name="椭圆 19"/>
            <p:cNvSpPr>
              <a:spLocks noChangeArrowheads="1"/>
            </p:cNvSpPr>
            <p:nvPr/>
          </p:nvSpPr>
          <p:spPr bwMode="auto">
            <a:xfrm>
              <a:off x="1752053" y="842963"/>
              <a:ext cx="312737" cy="312737"/>
            </a:xfrm>
            <a:prstGeom prst="ellipse">
              <a:avLst/>
            </a:prstGeom>
            <a:solidFill>
              <a:srgbClr val="80CAD7"/>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15" name="组合 14"/>
          <p:cNvGrpSpPr/>
          <p:nvPr/>
        </p:nvGrpSpPr>
        <p:grpSpPr>
          <a:xfrm>
            <a:off x="2351913" y="2121426"/>
            <a:ext cx="4230923" cy="492443"/>
            <a:chOff x="2112083" y="1493678"/>
            <a:chExt cx="4230923" cy="492443"/>
          </a:xfrm>
        </p:grpSpPr>
        <p:sp>
          <p:nvSpPr>
            <p:cNvPr id="4119" name="TextBox 28"/>
            <p:cNvSpPr>
              <a:spLocks noChangeArrowheads="1"/>
            </p:cNvSpPr>
            <p:nvPr/>
          </p:nvSpPr>
          <p:spPr bwMode="auto">
            <a:xfrm>
              <a:off x="2743006" y="1493678"/>
              <a:ext cx="3600000"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600" b="1" smtClean="0">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rPr>
                <a:t>环境配置</a:t>
              </a:r>
              <a:endParaRPr lang="zh-CN" altLang="en-US" sz="2600" b="1">
                <a:solidFill>
                  <a:schemeClr val="tx1">
                    <a:lumMod val="65000"/>
                    <a:lumOff val="35000"/>
                  </a:schemeClr>
                </a:solidFill>
                <a:latin typeface="幼圆" panose="02010509060101010101" pitchFamily="49" charset="-122"/>
                <a:ea typeface="幼圆" panose="02010509060101010101" pitchFamily="49" charset="-122"/>
                <a:sym typeface="微软雅黑" panose="020B0503020204020204" pitchFamily="34" charset="-122"/>
              </a:endParaRPr>
            </a:p>
          </p:txBody>
        </p:sp>
        <p:sp>
          <p:nvSpPr>
            <p:cNvPr id="4112" name="椭圆 20"/>
            <p:cNvSpPr>
              <a:spLocks noChangeArrowheads="1"/>
            </p:cNvSpPr>
            <p:nvPr/>
          </p:nvSpPr>
          <p:spPr bwMode="auto">
            <a:xfrm>
              <a:off x="2112083" y="1641475"/>
              <a:ext cx="312737" cy="314325"/>
            </a:xfrm>
            <a:prstGeom prst="ellipse">
              <a:avLst/>
            </a:prstGeom>
            <a:solidFill>
              <a:srgbClr val="BF638A"/>
            </a:solidFill>
            <a:ln>
              <a:noFill/>
            </a:ln>
            <a:effectLst>
              <a:outerShdw blurRad="50800" dist="38100" dir="2700000" algn="tl" rotWithShape="0">
                <a:prstClr val="black">
                  <a:alpha val="40000"/>
                </a:prstClr>
              </a:outerShdw>
            </a:effectLst>
            <a:extLst>
              <a:ext uri="{91240B29-F687-4F45-9708-019B960494DF}">
                <a14:hiddenLine xmlns:a14="http://schemas.microsoft.com/office/drawing/2010/main" w="25400" cap="flat" cmpd="sng">
                  <a:solidFill>
                    <a:srgbClr val="395E8A"/>
                  </a:solidFill>
                  <a:bevel/>
                  <a:headEnd/>
                  <a:tailEnd/>
                </a14:hiddenLine>
              </a:ext>
            </a:extLst>
          </p:spPr>
          <p:txBody>
            <a:bodyPr anchor="ctr"/>
            <a:lstStyle/>
            <a:p>
              <a:pPr algn="ctr"/>
              <a:endParaRPr lang="zh-CN" altLang="zh-CN">
                <a:solidFill>
                  <a:srgbClr val="FFFFFF"/>
                </a:solidFill>
                <a:latin typeface="幼圆" panose="02010509060101010101" pitchFamily="49" charset="-122"/>
                <a:ea typeface="幼圆" panose="02010509060101010101" pitchFamily="49" charset="-122"/>
                <a:sym typeface="宋体" panose="02010600030101010101" pitchFamily="2" charset="-122"/>
              </a:endParaRPr>
            </a:p>
          </p:txBody>
        </p:sp>
      </p:grpSp>
      <p:grpSp>
        <p:nvGrpSpPr>
          <p:cNvPr id="79" name="组合 78"/>
          <p:cNvGrpSpPr/>
          <p:nvPr/>
        </p:nvGrpSpPr>
        <p:grpSpPr>
          <a:xfrm flipH="1">
            <a:off x="4572000" y="3263100"/>
            <a:ext cx="1415096" cy="310673"/>
            <a:chOff x="8659959" y="1800225"/>
            <a:chExt cx="1535242" cy="449263"/>
          </a:xfrm>
          <a:effectLst>
            <a:outerShdw blurRad="50800" dist="38100" dir="2700000" algn="tl" rotWithShape="0">
              <a:prstClr val="black">
                <a:alpha val="40000"/>
              </a:prstClr>
            </a:outerShdw>
          </a:effectLst>
        </p:grpSpPr>
        <p:sp>
          <p:nvSpPr>
            <p:cNvPr id="80" name="自选图形 45"/>
            <p:cNvSpPr>
              <a:spLocks noChangeArrowheads="1"/>
            </p:cNvSpPr>
            <p:nvPr/>
          </p:nvSpPr>
          <p:spPr bwMode="gray">
            <a:xfrm>
              <a:off x="8659959" y="1800225"/>
              <a:ext cx="533261" cy="449263"/>
            </a:xfrm>
            <a:prstGeom prst="chevron">
              <a:avLst>
                <a:gd name="adj" fmla="val 52514"/>
              </a:avLst>
            </a:prstGeom>
            <a:solidFill>
              <a:srgbClr val="80CAD7"/>
            </a:solidFill>
            <a:ln w="0" algn="ctr">
              <a:noFill/>
              <a:miter lim="800000"/>
              <a:headEnd/>
              <a:tailEnd/>
            </a:ln>
            <a:effectLst/>
          </p:spPr>
          <p:txBody>
            <a:bodyPr wrap="none" anchor="ctr"/>
            <a:lstStyle/>
            <a:p>
              <a:endParaRPr lang="zh-CN" altLang="en-US"/>
            </a:p>
          </p:txBody>
        </p:sp>
        <p:sp>
          <p:nvSpPr>
            <p:cNvPr id="81" name="自选图形 46"/>
            <p:cNvSpPr>
              <a:spLocks noChangeArrowheads="1"/>
            </p:cNvSpPr>
            <p:nvPr/>
          </p:nvSpPr>
          <p:spPr bwMode="gray">
            <a:xfrm>
              <a:off x="9164897" y="1800225"/>
              <a:ext cx="533261" cy="449263"/>
            </a:xfrm>
            <a:prstGeom prst="chevron">
              <a:avLst>
                <a:gd name="adj" fmla="val 52514"/>
              </a:avLst>
            </a:prstGeom>
            <a:solidFill>
              <a:srgbClr val="D9A56B"/>
            </a:solidFill>
            <a:ln w="0" algn="ctr">
              <a:noFill/>
              <a:miter lim="800000"/>
              <a:headEnd/>
              <a:tailEnd/>
            </a:ln>
            <a:effectLst/>
          </p:spPr>
          <p:txBody>
            <a:bodyPr wrap="none" anchor="ctr"/>
            <a:lstStyle/>
            <a:p>
              <a:endParaRPr lang="zh-CN" altLang="en-US"/>
            </a:p>
          </p:txBody>
        </p:sp>
        <p:sp>
          <p:nvSpPr>
            <p:cNvPr id="82" name="自选图形 47"/>
            <p:cNvSpPr>
              <a:spLocks noChangeArrowheads="1"/>
            </p:cNvSpPr>
            <p:nvPr/>
          </p:nvSpPr>
          <p:spPr bwMode="gray">
            <a:xfrm>
              <a:off x="9661940" y="1800225"/>
              <a:ext cx="533261" cy="449263"/>
            </a:xfrm>
            <a:prstGeom prst="chevron">
              <a:avLst>
                <a:gd name="adj" fmla="val 52514"/>
              </a:avLst>
            </a:prstGeom>
            <a:solidFill>
              <a:srgbClr val="C37D9E"/>
            </a:solidFill>
            <a:ln w="0" algn="ctr">
              <a:noFill/>
              <a:miter lim="800000"/>
              <a:headEnd/>
              <a:tailEnd/>
            </a:ln>
            <a:effectLst/>
          </p:spPr>
          <p:txBody>
            <a:bodyPr wrap="none" anchor="ctr"/>
            <a:lstStyle/>
            <a:p>
              <a:endParaRPr lang="zh-CN" altLang="en-US"/>
            </a:p>
          </p:txBody>
        </p:sp>
      </p:grpSp>
      <p:sp>
        <p:nvSpPr>
          <p:cNvPr id="2" name="灯片编号占位符 1"/>
          <p:cNvSpPr>
            <a:spLocks noGrp="1"/>
          </p:cNvSpPr>
          <p:nvPr>
            <p:ph type="sldNum" sz="quarter" idx="4"/>
          </p:nvPr>
        </p:nvSpPr>
        <p:spPr/>
        <p:txBody>
          <a:bodyPr/>
          <a:lstStyle/>
          <a:p>
            <a:fld id="{3408BFDE-A7BC-406B-A9FD-0881E389B5D9}" type="slidenum">
              <a:rPr lang="zh-CN" altLang="en-US" smtClean="0"/>
              <a:pPr/>
              <a:t>8</a:t>
            </a:fld>
            <a:endParaRPr lang="zh-CN" altLang="en-US" sz="1800">
              <a:solidFill>
                <a:schemeClr val="tx1"/>
              </a:solidFill>
            </a:endParaRPr>
          </a:p>
        </p:txBody>
      </p:sp>
    </p:spTree>
    <p:extLst>
      <p:ext uri="{BB962C8B-B14F-4D97-AF65-F5344CB8AC3E}">
        <p14:creationId xmlns:p14="http://schemas.microsoft.com/office/powerpoint/2010/main" val="386177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2969</TotalTime>
  <Pages>0</Pages>
  <Words>1796</Words>
  <Characters>0</Characters>
  <Application>Microsoft Office PowerPoint</Application>
  <DocSecurity>0</DocSecurity>
  <PresentationFormat>全屏显示(16:9)</PresentationFormat>
  <Lines>0</Lines>
  <Paragraphs>254</Paragraphs>
  <Slides>29</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等线</vt:lpstr>
      <vt:lpstr>宋体</vt:lpstr>
      <vt:lpstr>微软雅黑</vt:lpstr>
      <vt:lpstr>幼圆</vt:lpstr>
      <vt:lpstr>Arial</vt:lpstr>
      <vt:lpstr>Calibri</vt:lpstr>
      <vt:lpstr>Consolas</vt:lpstr>
      <vt:lpstr>Wingdings</vt:lpstr>
      <vt:lpstr>Office 主题​​</vt:lpstr>
      <vt:lpstr>PowerPoint 演示文稿</vt:lpstr>
      <vt:lpstr>PowerPoint 演示文稿</vt:lpstr>
      <vt:lpstr>定位SDK介绍</vt:lpstr>
      <vt:lpstr>定位SDK介绍</vt:lpstr>
      <vt:lpstr>定位SDK介绍</vt:lpstr>
      <vt:lpstr>PowerPoint 演示文稿</vt:lpstr>
      <vt:lpstr>环境配置</vt:lpstr>
      <vt:lpstr>环境配置</vt:lpstr>
      <vt:lpstr>PowerPoint 演示文稿</vt:lpstr>
      <vt:lpstr>定位功能</vt:lpstr>
      <vt:lpstr>定位功能 - 定位服务的客户端类</vt:lpstr>
      <vt:lpstr>定位功能 - 定位服务的客户端类</vt:lpstr>
      <vt:lpstr>定位功能 - 配置定位SDK参数类</vt:lpstr>
      <vt:lpstr>定位功能 - 配置定位SDK参数类</vt:lpstr>
      <vt:lpstr>定位功能 - 配置定位SDK参数类</vt:lpstr>
      <vt:lpstr>定位功能 - 配置定位SDK参数类</vt:lpstr>
      <vt:lpstr>定位功能 - 配置定位SDK参数类</vt:lpstr>
      <vt:lpstr>定位功能 - 定位请求回调接口</vt:lpstr>
      <vt:lpstr>定位功能 - 定位请求回调接口</vt:lpstr>
      <vt:lpstr>定位功能 - 定位请求回调接口</vt:lpstr>
      <vt:lpstr>定位功能 - 定位请求回调接口</vt:lpstr>
      <vt:lpstr>定位功能 - 定位请求回调接口</vt:lpstr>
      <vt:lpstr>定位功能 - 定位请求回调接口</vt:lpstr>
      <vt:lpstr>定位功能 - 定位请求回调接口</vt:lpstr>
      <vt:lpstr>定位功能 - 定位请求回调接口</vt:lpstr>
      <vt:lpstr>定位功能 - 开启定位</vt:lpstr>
      <vt:lpstr>定位功能 - 开启定位</vt:lpstr>
      <vt:lpstr>定位功能 </vt:lpstr>
      <vt:lpstr>PowerPoint 演示文稿</vt:lpstr>
    </vt:vector>
  </TitlesOfParts>
  <Manager/>
  <Company/>
  <LinksUpToDate>false</LinksUpToDate>
  <CharactersWithSpaces>0</CharactersWithSpaces>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李玮玮</dc:creator>
  <cp:keywords/>
  <dc:description/>
  <cp:lastModifiedBy>李玮玮</cp:lastModifiedBy>
  <cp:revision>458</cp:revision>
  <dcterms:created xsi:type="dcterms:W3CDTF">2014-07-20T15:00:00Z</dcterms:created>
  <dcterms:modified xsi:type="dcterms:W3CDTF">2019-07-15T01:38:37Z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2052-9.1.0.4843</vt:lpwstr>
  </property>
</Properties>
</file>