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76" r:id="rId4"/>
    <p:sldId id="275" r:id="rId5"/>
    <p:sldId id="282" r:id="rId6"/>
    <p:sldId id="302" r:id="rId7"/>
    <p:sldId id="283" r:id="rId8"/>
    <p:sldId id="284" r:id="rId9"/>
    <p:sldId id="285" r:id="rId10"/>
    <p:sldId id="286" r:id="rId11"/>
    <p:sldId id="304" r:id="rId12"/>
    <p:sldId id="305" r:id="rId13"/>
    <p:sldId id="306" r:id="rId14"/>
    <p:sldId id="287" r:id="rId15"/>
    <p:sldId id="288" r:id="rId16"/>
    <p:sldId id="289" r:id="rId17"/>
    <p:sldId id="301" r:id="rId18"/>
    <p:sldId id="292" r:id="rId19"/>
    <p:sldId id="293" r:id="rId20"/>
    <p:sldId id="294" r:id="rId21"/>
    <p:sldId id="295" r:id="rId22"/>
    <p:sldId id="277" r:id="rId23"/>
    <p:sldId id="278" r:id="rId24"/>
    <p:sldId id="279" r:id="rId25"/>
    <p:sldId id="303" r:id="rId26"/>
    <p:sldId id="296" r:id="rId27"/>
    <p:sldId id="298" r:id="rId28"/>
    <p:sldId id="299" r:id="rId29"/>
    <p:sldId id="297" r:id="rId30"/>
    <p:sldId id="300" r:id="rId31"/>
    <p:sldId id="274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9" autoAdjust="0"/>
  </p:normalViewPr>
  <p:slideViewPr>
    <p:cSldViewPr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开发者集成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Android SDK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到其应用里，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Android SDK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创建到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Cloud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的长连接，为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提供永远在线的能力。 当开发者想要及时地推送消息到达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时，只需要调用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推送，或者使用其他方便的智能推送工具，即可轻松与用户交流。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图中红色部分，是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开发者的接触点。手机客户端侧，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需要集成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；服务器端部分，开发者调用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REST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来进行推送。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277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51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通知主要用于提示用户的目的，应用于新闻内容、促销活动、产品信息、版本更新提醒、订单状态提醒等多种场景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自定义消息不是通知，所以不会被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展示到通知栏上。其内容完全由开发者自己定义。 自定义消息主要用于应用的内部业务逻辑。一条自定义消息推送过来，有可能没有任何界面显示。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490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37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若没有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res/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drawable-xxxx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jpush_notification_icon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这个资源默认使用应用图标作为通知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以上系统将应用图标作为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statusbar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可能显示不正常，用户可定义没有阴影和渐变色的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替换这个文件，文件名不要变。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636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141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31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4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init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只需要在应用程序启动时调用一次该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即可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7481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定制一个本应用程序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Application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类。需要在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AndoridManifest.xml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里配置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308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3322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2019/7/15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107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   </a:t>
            </a:r>
            <a:r>
              <a:rPr lang="en-US" altLang="zh-CN" sz="60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JPush</a:t>
            </a:r>
            <a:r>
              <a:rPr lang="zh-CN" altLang="en-US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iguang.cn/push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iguang.cn/jpush/resourc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229600" cy="3744312"/>
          </a:xfrm>
        </p:spPr>
        <p:txBody>
          <a:bodyPr/>
          <a:lstStyle/>
          <a:p>
            <a:r>
              <a:rPr lang="zh-CN" altLang="en-US" dirty="0" smtClean="0"/>
              <a:t>必须权限说明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00208"/>
              </p:ext>
            </p:extLst>
          </p:nvPr>
        </p:nvGraphicFramePr>
        <p:xfrm>
          <a:off x="553920" y="1347648"/>
          <a:ext cx="8122422" cy="350150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1972"/>
                <a:gridCol w="5400450"/>
              </a:tblGrid>
              <a:tr h="2189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zh-CN" altLang="en-US" sz="1800" dirty="0">
                          <a:effectLst/>
                        </a:rPr>
                        <a:t>权限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zh-CN" altLang="en-US" sz="1800" dirty="0">
                          <a:effectLst/>
                        </a:rPr>
                        <a:t>用途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7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JPUSH_MESSAGE</a:t>
                      </a:r>
                      <a:endParaRPr lang="en-US" sz="1400" dirty="0">
                        <a:effectLst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官方定义的权限，允许应用接收</a:t>
                      </a:r>
                      <a:r>
                        <a:rPr lang="en-US" altLang="zh-CN" sz="1400">
                          <a:effectLst/>
                        </a:rPr>
                        <a:t>JPUSH</a:t>
                      </a:r>
                      <a:r>
                        <a:rPr lang="zh-CN" altLang="en-US" sz="1400">
                          <a:effectLst/>
                        </a:rPr>
                        <a:t>内部代码发送的广播消息。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RECEIVE_USER_PRESENT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允许应用可以接收点亮屏幕或解锁广播。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INTERNET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允许应用可以访问网络。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59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WAKE_LOCK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允许应用在手机屏幕关闭后后台进程仍然运行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READ_PHONE_STATE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允许应用访问手机状态。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WRITE_EXTERNAL_STORAGE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允许应用写入外部存储。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READ_EXTERNAL_STORAGE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允许应用读取外部存储。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WRITE_SETTINGS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允许应用读写系统设置项。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VIBRATE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允许应用震动。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3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MOUNT_UNMOUNT_FILESYSTEMS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允许应用挂载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卸载 外部文件系统。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ACCESS_NETWORK_STATE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允许应用获取网络信息状态，如当前的网络连接是否有效。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创建极光推送开发者账号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极光推送开发者官网：</a:t>
            </a:r>
            <a:r>
              <a:rPr lang="en-US" altLang="zh-CN" dirty="0">
                <a:hlinkClick r:id="rId2"/>
              </a:rPr>
              <a:t>https://www.jiguang.cn/push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7" y="1707678"/>
            <a:ext cx="416190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使用注册账号登陆，进入极光控制台后，点击“创建应用”按钮</a:t>
            </a:r>
            <a:r>
              <a:rPr lang="zh-CN" altLang="en-US" dirty="0" smtClean="0"/>
              <a:t>。填</a:t>
            </a:r>
            <a:r>
              <a:rPr lang="zh-CN" altLang="en-US" dirty="0"/>
              <a:t>写</a:t>
            </a:r>
            <a:r>
              <a:rPr lang="zh-CN" altLang="en-US" dirty="0" smtClean="0"/>
              <a:t>应用程序</a:t>
            </a:r>
            <a:r>
              <a:rPr lang="zh-CN" altLang="en-US" dirty="0"/>
              <a:t>的</a:t>
            </a:r>
            <a:r>
              <a:rPr lang="zh-CN" altLang="en-US" dirty="0" smtClean="0"/>
              <a:t>名称，完成应用创建。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6" y="2112161"/>
            <a:ext cx="7632927" cy="2889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5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创建完成后即可看见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，如果要使用推送业务，还需要先完成推送设置。（推送设置在后面进行设置的说明）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5528"/>
            <a:ext cx="8088838" cy="30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初始化推送服务</a:t>
            </a:r>
            <a:endParaRPr lang="zh-CN" altLang="zh-CN" dirty="0"/>
          </a:p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public </a:t>
            </a:r>
            <a:r>
              <a:rPr lang="zh-CN" altLang="zh-CN" dirty="0"/>
              <a:t>static void init(Context context) </a:t>
            </a:r>
            <a:endParaRPr lang="en-US" altLang="zh-CN" dirty="0" smtClean="0"/>
          </a:p>
          <a:p>
            <a:pPr lvl="1" indent="-342900" eaLnBrk="0" hangingPunct="0">
              <a:spcBef>
                <a:spcPct val="0"/>
              </a:spcBef>
            </a:pPr>
            <a:r>
              <a:rPr lang="en-US" altLang="zh-CN" dirty="0"/>
              <a:t>context </a:t>
            </a:r>
            <a:r>
              <a:rPr lang="zh-CN" altLang="en-US" dirty="0"/>
              <a:t>应用的 </a:t>
            </a:r>
            <a:r>
              <a:rPr lang="en-US" altLang="zh-CN" dirty="0" err="1" smtClean="0"/>
              <a:t>ApplicationContext</a:t>
            </a:r>
            <a:endParaRPr lang="zh-CN" altLang="zh-CN" dirty="0"/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/>
              <a:t>设置</a:t>
            </a:r>
            <a:r>
              <a:rPr lang="zh-CN" altLang="zh-CN" dirty="0"/>
              <a:t>调试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，该方法需</a:t>
            </a:r>
            <a:r>
              <a:rPr lang="zh-CN" altLang="en-US" dirty="0"/>
              <a:t>在</a:t>
            </a:r>
            <a:r>
              <a:rPr lang="en-US" altLang="zh-CN" dirty="0" err="1" smtClean="0"/>
              <a:t>init</a:t>
            </a:r>
            <a:r>
              <a:rPr lang="zh-CN" altLang="en-US" dirty="0"/>
              <a:t>方法</a:t>
            </a:r>
            <a:r>
              <a:rPr lang="zh-CN" altLang="en-US" dirty="0" smtClean="0"/>
              <a:t>之前</a:t>
            </a:r>
            <a:r>
              <a:rPr lang="zh-CN" altLang="en-US" dirty="0"/>
              <a:t>调用，避免出现部分日志没打印的情况。多进程情况下建议在自定义的</a:t>
            </a:r>
            <a:r>
              <a:rPr lang="en-US" altLang="zh-CN" dirty="0"/>
              <a:t>Application</a:t>
            </a:r>
            <a:r>
              <a:rPr lang="zh-CN" altLang="en-US" dirty="0"/>
              <a:t>中</a:t>
            </a:r>
            <a:r>
              <a:rPr lang="en-US" altLang="zh-CN" dirty="0" err="1"/>
              <a:t>onCreate</a:t>
            </a:r>
            <a:r>
              <a:rPr lang="zh-CN" altLang="en-US" dirty="0"/>
              <a:t>中调用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 eaLnBrk="0" hangingPunct="0">
              <a:spcBef>
                <a:spcPct val="0"/>
              </a:spcBef>
              <a:buNone/>
            </a:pPr>
            <a:r>
              <a:rPr lang="zh-CN" altLang="zh-CN" dirty="0" smtClean="0"/>
              <a:t>public static void setDebugMode(boolean </a:t>
            </a:r>
            <a:r>
              <a:rPr lang="en-US" altLang="zh-CN" dirty="0" smtClean="0"/>
              <a:t>b</a:t>
            </a:r>
            <a:r>
              <a:rPr lang="zh-CN" altLang="zh-CN" dirty="0" smtClean="0"/>
              <a:t>) </a:t>
            </a:r>
            <a:endParaRPr lang="zh-CN" altLang="zh-CN" dirty="0"/>
          </a:p>
          <a:p>
            <a:pPr lvl="1" eaLnBrk="0" hangingPunct="0">
              <a:spcBef>
                <a:spcPct val="0"/>
              </a:spcBef>
            </a:pP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定制一个本应用程序 </a:t>
            </a:r>
            <a:r>
              <a:rPr lang="en-US" altLang="zh-CN" dirty="0"/>
              <a:t>Application </a:t>
            </a:r>
            <a:r>
              <a:rPr lang="zh-CN" altLang="en-US" dirty="0"/>
              <a:t>类。需要在 </a:t>
            </a:r>
            <a:r>
              <a:rPr lang="en-US" altLang="zh-CN" dirty="0"/>
              <a:t>AndoridManifest.xml </a:t>
            </a:r>
            <a:r>
              <a:rPr lang="zh-CN" altLang="en-US" dirty="0"/>
              <a:t>里配置。</a:t>
            </a: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130333" y="2070368"/>
            <a:ext cx="6210770" cy="267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 class MyApplication extends Application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@Override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onCreate()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super.onCreate();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JPushInterface.setDebugMode(true);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JPushInterface.init(this);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0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定制一个本应用程序 </a:t>
            </a:r>
            <a:r>
              <a:rPr lang="en-US" altLang="zh-CN" dirty="0"/>
              <a:t>Application </a:t>
            </a:r>
            <a:r>
              <a:rPr lang="zh-CN" altLang="en-US" dirty="0"/>
              <a:t>类。需要在 </a:t>
            </a:r>
            <a:r>
              <a:rPr lang="en-US" altLang="zh-CN" dirty="0"/>
              <a:t>AndoridManifest.xml </a:t>
            </a:r>
            <a:r>
              <a:rPr lang="zh-CN" altLang="en-US" dirty="0"/>
              <a:t>里配置。</a:t>
            </a: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130333" y="2070368"/>
            <a:ext cx="6210770" cy="267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&lt;application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android:name=".MyApplication"</a:t>
            </a:r>
            <a:b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android:allowBackup="true"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android:icon="@mipmap/ic_launcher"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android:label="@string/app_name“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&lt;/application&gt;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4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698903" y="276712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3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推送设置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1" y="1871804"/>
            <a:ext cx="2112487" cy="30044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49237"/>
          <a:stretch/>
        </p:blipFill>
        <p:spPr>
          <a:xfrm>
            <a:off x="3505174" y="2253184"/>
            <a:ext cx="4787123" cy="224166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>
            <a:off x="2267808" y="2355732"/>
            <a:ext cx="1656138" cy="72006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78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填写应用程序包名，点击保存按钮，完成推送设置。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5" y="1707678"/>
            <a:ext cx="8430630" cy="22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发送通知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在控制台选择应用，点击推送，选择发送通知选项卡，可以在输入框中输入通知的内容，选择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平台并发送。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249" t="2028" r="11622"/>
          <a:stretch/>
        </p:blipFill>
        <p:spPr>
          <a:xfrm>
            <a:off x="1759350" y="2063388"/>
            <a:ext cx="5524368" cy="305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接收通知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的手机能够收到该条通知，即为配置成功。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0" y="1624131"/>
            <a:ext cx="2800000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推送消息的形式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JPush</a:t>
            </a:r>
            <a:r>
              <a:rPr lang="zh-CN" altLang="en-US" dirty="0"/>
              <a:t>提供四种消息形式：通知，自定义消息，富媒体和本地通知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富媒体信息流</a:t>
            </a:r>
            <a:r>
              <a:rPr lang="zh-CN" altLang="en-US" dirty="0" smtClean="0"/>
              <a:t>功能需</a:t>
            </a:r>
            <a:r>
              <a:rPr lang="en-US" altLang="zh-CN" dirty="0"/>
              <a:t>Android3.0</a:t>
            </a:r>
            <a:r>
              <a:rPr lang="zh-CN" altLang="en-US" dirty="0"/>
              <a:t>或以上版本的系统。</a:t>
            </a:r>
            <a:endParaRPr lang="en-US" altLang="zh-CN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4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通知</a:t>
            </a:r>
            <a:r>
              <a:rPr lang="zh-CN" altLang="en-US" dirty="0"/>
              <a:t>（</a:t>
            </a:r>
            <a:r>
              <a:rPr lang="en-US" altLang="zh-CN" dirty="0"/>
              <a:t>Push Notification</a:t>
            </a:r>
            <a:r>
              <a:rPr lang="zh-CN" altLang="en-US" dirty="0" smtClean="0"/>
              <a:t>），指</a:t>
            </a:r>
            <a:r>
              <a:rPr lang="zh-CN" altLang="en-US" dirty="0"/>
              <a:t>在手机的通知栏（状态栏）上会显示的一条通知信息。</a:t>
            </a:r>
            <a:r>
              <a:rPr lang="zh-CN" altLang="en-US" sz="2000" dirty="0"/>
              <a:t> 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通知主要用于提示用户。一条通知，简单的填写纯文本的通知内容即可。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应用加上通知功能，有利于提高应用的活跃度。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推送消息的形式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自定义消息主要用于应用的内部业务逻辑，可能没有任何界面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自定义消息主要用于应用的内部业务逻辑和特殊展示需求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图文并茂的通知，从而更好的传达信息，带来更丰富的用户互动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本地通知</a:t>
            </a:r>
            <a:r>
              <a:rPr lang="en-US" altLang="zh-CN" dirty="0"/>
              <a:t>API</a:t>
            </a:r>
            <a:r>
              <a:rPr lang="zh-CN" altLang="en-US" dirty="0"/>
              <a:t>不依赖于网络，无网条件下依旧可以</a:t>
            </a:r>
            <a:r>
              <a:rPr lang="zh-CN" altLang="en-US" dirty="0" smtClean="0"/>
              <a:t>触发。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6263254" y="359249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0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接收推送消息</a:t>
            </a:r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JPush</a:t>
            </a:r>
            <a:r>
              <a:rPr lang="en-US" altLang="zh-CN" dirty="0"/>
              <a:t> SDK </a:t>
            </a:r>
            <a:r>
              <a:rPr lang="zh-CN" altLang="en-US" dirty="0"/>
              <a:t>收到推送，通过广播的方式，转发给开发者</a:t>
            </a:r>
            <a:r>
              <a:rPr lang="en-US" altLang="zh-CN" dirty="0"/>
              <a:t>App</a:t>
            </a:r>
            <a:r>
              <a:rPr lang="zh-CN" altLang="en-US" dirty="0"/>
              <a:t>，这样开发者就可以灵活地进行处理。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默认情况下当集成了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收到推送消息时：</a:t>
            </a:r>
            <a:endParaRPr lang="zh-CN" altLang="en-US" dirty="0"/>
          </a:p>
          <a:p>
            <a:pPr lvl="1"/>
            <a:r>
              <a:rPr lang="zh-CN" altLang="en-US" dirty="0"/>
              <a:t>接收到推送的自定义消息</a:t>
            </a:r>
            <a:r>
              <a:rPr lang="zh-CN" altLang="en-US" dirty="0" smtClean="0"/>
              <a:t>，并没有</a:t>
            </a:r>
            <a:r>
              <a:rPr lang="zh-CN" altLang="en-US" dirty="0"/>
              <a:t>被</a:t>
            </a:r>
            <a:r>
              <a:rPr lang="zh-CN" altLang="en-US" dirty="0" smtClean="0"/>
              <a:t>处理。</a:t>
            </a:r>
            <a:endParaRPr lang="zh-CN" altLang="en-US" dirty="0"/>
          </a:p>
          <a:p>
            <a:pPr lvl="1"/>
            <a:r>
              <a:rPr lang="zh-CN" altLang="en-US" dirty="0"/>
              <a:t>可以正常收到通知</a:t>
            </a:r>
            <a:r>
              <a:rPr lang="zh-CN" altLang="en-US" dirty="0" smtClean="0"/>
              <a:t>，当用户点击通知时打开</a:t>
            </a:r>
            <a:r>
              <a:rPr lang="zh-CN" altLang="en-US" dirty="0"/>
              <a:t>应用主</a:t>
            </a:r>
            <a:r>
              <a:rPr lang="zh-CN" altLang="en-US" dirty="0" smtClean="0"/>
              <a:t>界面。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如果全部类型的广播都接收，则需要在 </a:t>
            </a:r>
            <a:r>
              <a:rPr lang="en-US" altLang="zh-CN" dirty="0"/>
              <a:t>AndroidManifest.xml </a:t>
            </a:r>
            <a:r>
              <a:rPr lang="zh-CN" altLang="en-US" dirty="0" smtClean="0"/>
              <a:t>里</a:t>
            </a:r>
            <a:r>
              <a:rPr lang="zh-CN" altLang="en-US" dirty="0"/>
              <a:t>注册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时，添加如下的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cn.jpush.android.intent.REGISTRATION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SDK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向 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JPush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 Server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注册所得到的注册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cn.jpush.android.intent.MESSAGE_RECEIVED</a:t>
            </a:r>
            <a:r>
              <a:rPr lang="zh-CN" altLang="en-US" sz="1600" dirty="0"/>
              <a:t>：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接收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自定义消息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Push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cn.jpush.android.intent.NOTIFICATION_RECEIVED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接收推送通知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cn.jpush.android.intent.NOTIFICATION_OPENED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用户点击通知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cn.jpush.android.intent.CONNECTION</a:t>
            </a:r>
            <a:r>
              <a:rPr lang="zh-CN" altLang="en-US" sz="1600" dirty="0" smtClean="0"/>
              <a:t>：</a:t>
            </a:r>
            <a:r>
              <a:rPr lang="en-US" altLang="zh-CN" sz="1600" dirty="0" err="1"/>
              <a:t>JPush</a:t>
            </a:r>
            <a:r>
              <a:rPr lang="zh-CN" altLang="en-US" sz="1600" dirty="0"/>
              <a:t>服务的连接状态发生改变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9649" y="915613"/>
            <a:ext cx="8424702" cy="3384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receiver</a:t>
            </a:r>
            <a:b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你的应用包名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MyReceiver"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:enabled=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:exported=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"cn.jpush.android.intent.REGISTRATION"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"cn.jpush.android.intent.MESSAGE_RECEIVED"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"cn.jpush.android.intent.NOTIFICATION_RECEIVED"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cn.jpush.android.intent.NOTIFICATION_OPENED"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lang="en-US" altLang="zh-CN" sz="16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cn.jpush.android.intent.CONNECTION"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category </a:t>
            </a:r>
            <a:r>
              <a:rPr lang="zh-CN" altLang="zh-CN" sz="1600" b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你的应用包名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&lt;/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zh-CN" altLang="zh-CN" sz="16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receiver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通过定义 </a:t>
            </a:r>
            <a:r>
              <a:rPr lang="en-US" altLang="zh-CN" dirty="0"/>
              <a:t>Receiver </a:t>
            </a:r>
            <a:r>
              <a:rPr lang="zh-CN" altLang="en-US" dirty="0"/>
              <a:t>类来处理程序接收到的广播</a:t>
            </a:r>
            <a:r>
              <a:rPr lang="zh-CN" altLang="en-US" dirty="0" smtClean="0"/>
              <a:t>。创建</a:t>
            </a:r>
            <a:r>
              <a:rPr lang="en-US" altLang="zh-CN" dirty="0" err="1" smtClean="0"/>
              <a:t>MyReceiver</a:t>
            </a:r>
            <a:r>
              <a:rPr lang="zh-CN" altLang="en-US" dirty="0" smtClean="0"/>
              <a:t>类，继承自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，并重写其</a:t>
            </a:r>
            <a:r>
              <a:rPr lang="en-US" altLang="zh-CN" dirty="0" err="1" smtClean="0"/>
              <a:t>onReceive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2586927"/>
            <a:ext cx="7848654" cy="214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 class MyReceiver extends BroadcastReceiver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@Override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public void onReceive(Context context, Intent intent)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}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3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极光推送（</a:t>
            </a:r>
            <a:r>
              <a:rPr lang="en-US" altLang="zh-CN" dirty="0" err="1"/>
              <a:t>JPush</a:t>
            </a:r>
            <a:r>
              <a:rPr lang="zh-CN" altLang="en-US" dirty="0"/>
              <a:t>）是一个端到端的推送服务，使得服务器端消息能够及时地推送到终端用户手机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JPush</a:t>
            </a:r>
            <a:r>
              <a:rPr lang="zh-CN" altLang="en-US" dirty="0" smtClean="0"/>
              <a:t>是常用的</a:t>
            </a:r>
            <a:r>
              <a:rPr lang="en-US" altLang="zh-CN" dirty="0" smtClean="0"/>
              <a:t>APP</a:t>
            </a:r>
            <a:r>
              <a:rPr lang="zh-CN" altLang="en-US" dirty="0"/>
              <a:t>推送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zh-CN" altLang="en-US" dirty="0"/>
              <a:t>开发者集成</a:t>
            </a:r>
            <a:r>
              <a:rPr lang="en-US" altLang="zh-CN" dirty="0"/>
              <a:t>SDK</a:t>
            </a:r>
            <a:r>
              <a:rPr lang="zh-CN" altLang="en-US" dirty="0"/>
              <a:t>后，可以通过调用</a:t>
            </a:r>
            <a:r>
              <a:rPr lang="en-US" altLang="zh-CN" dirty="0"/>
              <a:t>API</a:t>
            </a:r>
            <a:r>
              <a:rPr lang="zh-CN" altLang="en-US" dirty="0"/>
              <a:t>推送消息。同时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JPush</a:t>
            </a:r>
            <a:r>
              <a:rPr lang="zh-CN" altLang="en-US" dirty="0" smtClean="0"/>
              <a:t>还提供</a:t>
            </a:r>
            <a:r>
              <a:rPr lang="zh-CN" altLang="en-US" dirty="0"/>
              <a:t>可视化的</a:t>
            </a:r>
            <a:r>
              <a:rPr lang="en-US" altLang="zh-CN" dirty="0"/>
              <a:t>web</a:t>
            </a:r>
            <a:r>
              <a:rPr lang="zh-CN" altLang="en-US" dirty="0"/>
              <a:t>端控制台发送通知，统计分析推送效果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SDK</a:t>
            </a:r>
            <a:r>
              <a:rPr lang="zh-CN" altLang="en-US" dirty="0"/>
              <a:t>只支持</a:t>
            </a:r>
            <a:r>
              <a:rPr lang="en-US" altLang="zh-CN" dirty="0"/>
              <a:t>Android 2.3</a:t>
            </a:r>
            <a:r>
              <a:rPr lang="zh-CN" altLang="en-US" dirty="0"/>
              <a:t>或以上版本的手机系统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652" y="4549247"/>
            <a:ext cx="8229600" cy="4707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详见帮助文档：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://docs.jiguang.cn/jpush/client/Android/android_api/</a:t>
            </a:r>
            <a:endParaRPr lang="zh-CN" altLang="en-US" sz="180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95652" y="843607"/>
            <a:ext cx="8229600" cy="3528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onReceive(Context context, Intent intent)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ACTION_MESSAGE_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RECEIVED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.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到推送下来的自定义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ACTION_NOTIFICATION_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RECEIVED</a:t>
            </a:r>
            <a:endParaRPr lang="en-US" altLang="zh-CN" sz="1800" b="1" i="1" dirty="0" smtClean="0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到推送下来的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ACTION_NOTIFICATION_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OPENED</a:t>
            </a:r>
            <a:endParaRPr lang="en-US" altLang="zh-CN" sz="1800" b="1" i="1" dirty="0" smtClean="0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点击打开了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738946"/>
            <a:ext cx="6048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5"/>
            <a:ext cx="8229600" cy="4162961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/>
              <a:t>保持与服务器的长连接，以便消息能够即时推送到达</a:t>
            </a:r>
            <a:r>
              <a:rPr lang="zh-CN" altLang="en-US" dirty="0" smtClean="0"/>
              <a:t>客户端。</a:t>
            </a:r>
            <a:endParaRPr lang="zh-CN" altLang="en-US" dirty="0"/>
          </a:p>
          <a:p>
            <a:pPr lvl="1"/>
            <a:r>
              <a:rPr lang="zh-CN" altLang="en-US" dirty="0"/>
              <a:t>接收通知与自定义消息，并向开发者</a:t>
            </a:r>
            <a:r>
              <a:rPr lang="en-US" altLang="zh-CN" dirty="0"/>
              <a:t>App </a:t>
            </a:r>
            <a:r>
              <a:rPr lang="zh-CN" altLang="en-US" dirty="0"/>
              <a:t>传递相关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官方帮助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marL="742950" lvl="2" indent="-34290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https://docs.jiguang.cn/jpush/client/Android/android_sdk/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6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364066" y="195438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7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19142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下载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ndroid SDK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3"/>
              </a:rPr>
              <a:t>https://docs.jiguang.cn/jpush/resources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解压缩 </a:t>
            </a:r>
            <a:r>
              <a:rPr lang="en-US" altLang="zh-CN" sz="2000" dirty="0"/>
              <a:t>jpush-android--3.x.x-release.zip </a:t>
            </a:r>
            <a:r>
              <a:rPr lang="zh-CN" altLang="en-US" sz="2000" dirty="0"/>
              <a:t>集成压缩包。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libs/jcore-android-1.x.x.jar </a:t>
            </a:r>
            <a:r>
              <a:rPr lang="zh-CN" altLang="en-US" sz="2000" dirty="0"/>
              <a:t>到工程 </a:t>
            </a:r>
            <a:r>
              <a:rPr lang="en-US" altLang="zh-CN" sz="2000" dirty="0"/>
              <a:t>libs/ </a:t>
            </a:r>
            <a:r>
              <a:rPr lang="zh-CN" altLang="en-US" sz="2000" dirty="0"/>
              <a:t>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libs/jpush-android-3.x.x.jar </a:t>
            </a:r>
            <a:r>
              <a:rPr lang="zh-CN" altLang="en-US" sz="2000" dirty="0"/>
              <a:t>到工程 </a:t>
            </a:r>
            <a:r>
              <a:rPr lang="en-US" altLang="zh-CN" sz="2000" dirty="0"/>
              <a:t>libs/ </a:t>
            </a:r>
            <a:r>
              <a:rPr lang="zh-CN" altLang="en-US" sz="2000" dirty="0"/>
              <a:t>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libs/(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-type)/libjcore1xy.so </a:t>
            </a:r>
            <a:r>
              <a:rPr lang="zh-CN" altLang="en-US" sz="2000" dirty="0"/>
              <a:t>到你的工程中存放对应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类型的目录下。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res/ 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drawable-hdpi</a:t>
            </a:r>
            <a:r>
              <a:rPr lang="en-US" altLang="zh-CN" sz="2000" dirty="0"/>
              <a:t>, layout, values</a:t>
            </a:r>
            <a:r>
              <a:rPr lang="zh-CN" altLang="en-US" sz="2000" dirty="0"/>
              <a:t>文件夹中的资源文件到你的工程中 </a:t>
            </a:r>
            <a:r>
              <a:rPr lang="en-US" altLang="zh-CN" sz="2000" dirty="0"/>
              <a:t>res/ </a:t>
            </a:r>
            <a:r>
              <a:rPr lang="zh-CN" altLang="en-US" sz="2000" dirty="0"/>
              <a:t>对应同名的目录下。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2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19142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ym typeface="微软雅黑" panose="020B0503020204020204" pitchFamily="34" charset="-122"/>
              </a:rPr>
              <a:t>在 </a:t>
            </a:r>
            <a:r>
              <a:rPr lang="en-US" altLang="zh-CN" sz="2000" dirty="0" err="1">
                <a:solidFill>
                  <a:srgbClr val="C00000"/>
                </a:solidFill>
                <a:sym typeface="微软雅黑" panose="020B0503020204020204" pitchFamily="34" charset="-122"/>
              </a:rPr>
              <a:t>build.gradle</a:t>
            </a:r>
            <a:r>
              <a:rPr lang="en-US" altLang="zh-CN" sz="2000" dirty="0"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ym typeface="微软雅黑" panose="020B0503020204020204" pitchFamily="34" charset="-122"/>
              </a:rPr>
              <a:t>中设置</a:t>
            </a:r>
            <a:r>
              <a:rPr lang="en-US" altLang="zh-CN" sz="2000" dirty="0">
                <a:sym typeface="微软雅黑" panose="020B0503020204020204" pitchFamily="34" charset="-122"/>
              </a:rPr>
              <a:t>so</a:t>
            </a:r>
            <a:r>
              <a:rPr lang="zh-CN" altLang="en-US" sz="2000" dirty="0">
                <a:sym typeface="微软雅黑" panose="020B0503020204020204" pitchFamily="34" charset="-122"/>
              </a:rPr>
              <a:t>文件路径</a:t>
            </a:r>
            <a:r>
              <a:rPr lang="zh-CN" altLang="en-US" sz="2000" dirty="0" smtClean="0"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/>
              <a:t>在</a:t>
            </a:r>
            <a:r>
              <a:rPr lang="en-US" altLang="zh-CN" sz="2000" dirty="0"/>
              <a:t>module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gradle</a:t>
            </a:r>
            <a:r>
              <a:rPr lang="zh-CN" altLang="en-US" sz="2000" dirty="0"/>
              <a:t>配置</a:t>
            </a:r>
            <a:r>
              <a:rPr lang="zh-CN" altLang="en-US" sz="2000" dirty="0" smtClean="0"/>
              <a:t>中的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ndroid</a:t>
            </a:r>
            <a:r>
              <a:rPr lang="zh-CN" altLang="en-US" sz="2000" dirty="0" smtClean="0"/>
              <a:t>节点下添加</a:t>
            </a:r>
            <a:r>
              <a:rPr lang="zh-CN" altLang="en-US" sz="2000" dirty="0"/>
              <a:t>以</a:t>
            </a:r>
            <a:r>
              <a:rPr lang="zh-CN" altLang="en-US" sz="2000" dirty="0" smtClean="0"/>
              <a:t>下配置</a:t>
            </a:r>
            <a:r>
              <a:rPr lang="zh-CN" altLang="en-US" sz="20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6" y="3300329"/>
            <a:ext cx="6114286" cy="1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1313476" y="1909870"/>
            <a:ext cx="6114286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sourceSets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jniLibs.srcDirs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['libs']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2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229600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根据压缩包中示例文件，配置 </a:t>
            </a:r>
            <a:r>
              <a:rPr lang="en-US" altLang="zh-CN" dirty="0"/>
              <a:t>AndroidManifest.xml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</a:t>
            </a:r>
            <a:r>
              <a:rPr lang="zh-CN" altLang="en-US" dirty="0"/>
              <a:t>备注为 </a:t>
            </a:r>
            <a:r>
              <a:rPr lang="en-US" altLang="zh-CN" dirty="0" smtClean="0"/>
              <a:t>“Required” </a:t>
            </a:r>
            <a:r>
              <a:rPr lang="zh-CN" altLang="en-US" dirty="0"/>
              <a:t>的</a:t>
            </a:r>
            <a:r>
              <a:rPr lang="zh-CN" altLang="en-US" dirty="0" smtClean="0"/>
              <a:t>部分。</a:t>
            </a:r>
            <a:endParaRPr lang="zh-CN" altLang="en-US" dirty="0"/>
          </a:p>
          <a:p>
            <a:pPr lvl="1"/>
            <a:r>
              <a:rPr lang="zh-CN" altLang="en-US" dirty="0"/>
              <a:t>将标注为“您应用的包名”的部分，替换为当前应用程序的</a:t>
            </a:r>
            <a:r>
              <a:rPr lang="zh-CN" altLang="en-US" dirty="0" smtClean="0"/>
              <a:t>包名。</a:t>
            </a:r>
            <a:endParaRPr lang="zh-CN" altLang="en-US" dirty="0"/>
          </a:p>
          <a:p>
            <a:pPr lvl="1"/>
            <a:r>
              <a:rPr lang="zh-CN" altLang="en-US" dirty="0"/>
              <a:t>将标注为“您应用的</a:t>
            </a:r>
            <a:r>
              <a:rPr lang="en-US" altLang="zh-CN" dirty="0" err="1"/>
              <a:t>Appkey</a:t>
            </a:r>
            <a:r>
              <a:rPr lang="en-US" altLang="zh-CN" dirty="0"/>
              <a:t>”</a:t>
            </a:r>
            <a:r>
              <a:rPr lang="zh-CN" altLang="en-US" dirty="0"/>
              <a:t>的部分，替换为在</a:t>
            </a:r>
            <a:r>
              <a:rPr lang="en-US" altLang="zh-CN" dirty="0"/>
              <a:t>Portal</a:t>
            </a:r>
            <a:r>
              <a:rPr lang="zh-CN" altLang="en-US" dirty="0"/>
              <a:t>上注册</a:t>
            </a:r>
            <a:r>
              <a:rPr lang="zh-CN" altLang="en-US"/>
              <a:t>该</a:t>
            </a:r>
            <a:r>
              <a:rPr lang="zh-CN" altLang="en-US" smtClean="0"/>
              <a:t>应用的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7537</TotalTime>
  <Pages>0</Pages>
  <Words>1402</Words>
  <Characters>0</Characters>
  <Application>Microsoft Office PowerPoint</Application>
  <DocSecurity>0</DocSecurity>
  <PresentationFormat>全屏显示(16:9)</PresentationFormat>
  <Lines>0</Lines>
  <Paragraphs>205</Paragraphs>
  <Slides>31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JPush概述</vt:lpstr>
      <vt:lpstr>JPush概述</vt:lpstr>
      <vt:lpstr>JPush概述</vt:lpstr>
      <vt:lpstr>PowerPoint 演示文稿</vt:lpstr>
      <vt:lpstr>集成JPush SDK</vt:lpstr>
      <vt:lpstr>集成JPush SDK</vt:lpstr>
      <vt:lpstr>集成JPush SDK </vt:lpstr>
      <vt:lpstr>集成JPush SDK </vt:lpstr>
      <vt:lpstr>创建极光推送开发者账号</vt:lpstr>
      <vt:lpstr>创建应用</vt:lpstr>
      <vt:lpstr>创建应用</vt:lpstr>
      <vt:lpstr>集成JPush SDK </vt:lpstr>
      <vt:lpstr>集成JPush SDK </vt:lpstr>
      <vt:lpstr>集成JPush SDK </vt:lpstr>
      <vt:lpstr>PowerPoint 演示文稿</vt:lpstr>
      <vt:lpstr>创建应用</vt:lpstr>
      <vt:lpstr>创建应用</vt:lpstr>
      <vt:lpstr>发送通知</vt:lpstr>
      <vt:lpstr>接收通知</vt:lpstr>
      <vt:lpstr>推送消息的形式</vt:lpstr>
      <vt:lpstr>推送消息的形式</vt:lpstr>
      <vt:lpstr>推送消息的形式</vt:lpstr>
      <vt:lpstr>PowerPoint 演示文稿</vt:lpstr>
      <vt:lpstr>接收推送消息Receiver</vt:lpstr>
      <vt:lpstr>接收推送消息Receiver</vt:lpstr>
      <vt:lpstr>接收推送消息Receiver</vt:lpstr>
      <vt:lpstr>接收推送消息Receiver</vt:lpstr>
      <vt:lpstr>接收推送消息Receiver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李玮玮</dc:creator>
  <cp:keywords/>
  <dc:description/>
  <cp:lastModifiedBy>李玮玮</cp:lastModifiedBy>
  <cp:revision>721</cp:revision>
  <dcterms:created xsi:type="dcterms:W3CDTF">2014-07-20T15:00:00Z</dcterms:created>
  <dcterms:modified xsi:type="dcterms:W3CDTF">2019-07-15T01:39:08Z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