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9" r:id="rId3"/>
    <p:sldId id="280" r:id="rId4"/>
    <p:sldId id="281" r:id="rId5"/>
    <p:sldId id="282" r:id="rId6"/>
    <p:sldId id="283" r:id="rId7"/>
    <p:sldId id="304" r:id="rId8"/>
    <p:sldId id="301" r:id="rId9"/>
    <p:sldId id="305" r:id="rId10"/>
    <p:sldId id="285" r:id="rId11"/>
    <p:sldId id="303" r:id="rId12"/>
    <p:sldId id="299" r:id="rId13"/>
    <p:sldId id="300" r:id="rId14"/>
    <p:sldId id="302" r:id="rId15"/>
    <p:sldId id="286" r:id="rId16"/>
    <p:sldId id="306" r:id="rId17"/>
    <p:sldId id="287" r:id="rId18"/>
    <p:sldId id="293" r:id="rId19"/>
    <p:sldId id="307" r:id="rId20"/>
    <p:sldId id="308" r:id="rId21"/>
    <p:sldId id="288" r:id="rId22"/>
    <p:sldId id="284" r:id="rId23"/>
    <p:sldId id="289" r:id="rId24"/>
    <p:sldId id="291" r:id="rId25"/>
    <p:sldId id="295" r:id="rId26"/>
    <p:sldId id="290" r:id="rId27"/>
    <p:sldId id="292" r:id="rId28"/>
    <p:sldId id="294" r:id="rId29"/>
    <p:sldId id="296" r:id="rId30"/>
    <p:sldId id="298" r:id="rId31"/>
    <p:sldId id="274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29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0098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4766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对象的默认请求方式是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请求不需要再次设置请求方式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147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73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7492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RequestBody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是一个抽象类，它不能进行实例化。因此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RequestBody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类提供了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create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方法来创建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RequestBody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的实例对象。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7022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453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0025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1568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713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617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981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712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8642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22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6574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2018/2/8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779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  </a:t>
            </a:r>
            <a:r>
              <a:rPr lang="en-US" altLang="zh-CN" sz="6000" b="1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OkHttp</a:t>
            </a:r>
            <a:r>
              <a:rPr lang="zh-CN" altLang="en-US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zh-CN" altLang="en-US" sz="6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media/media_mimeref.asp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media/media_mimeref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" TargetMode="External"/><Relationship Id="rId2" Type="http://schemas.openxmlformats.org/officeDocument/2006/relationships/hyperlink" Target="https://square.github.io/okhttp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539664" y="849212"/>
            <a:ext cx="813667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对象的创建方式有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种是使用构造方法创建对象：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>
          <a:xfrm>
            <a:off x="539664" y="2542996"/>
            <a:ext cx="8136678" cy="769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676" y="2427738"/>
            <a:ext cx="7423827" cy="6924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OkHttpClient okHttpClient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OkHttpClient();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OkHttp</a:t>
            </a:r>
            <a:r>
              <a:rPr lang="zh-CN" altLang="en-US" dirty="0"/>
              <a:t>的核心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16312" y="435455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539664" y="849212"/>
            <a:ext cx="81366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OkHttpClient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要自定义一些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模式创建对象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04042" y="2165623"/>
            <a:ext cx="8316312" cy="218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042" y="1995702"/>
            <a:ext cx="8820354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 okHttpClient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OkHttpClient.Builder()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cache()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 缓存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目录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connectTimeout()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 连接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超时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cookieJar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// 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cookie的读取，保存，需要自己</a:t>
            </a:r>
            <a:r>
              <a:rPr lang="zh-CN" altLang="zh-CN" sz="2400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实现</a:t>
            </a: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请求包含以下几个部分：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请求地址：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HttpUrl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设置请求方式：默认为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构造请求头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构造请求体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RequestBody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RequestBody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上传数据的核心类，请求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有文件、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字符串等多种形式，通常用的是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FormBody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MultipartBody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85" y="2643756"/>
            <a:ext cx="4576639" cy="21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在发起请求时，整个框架主要通过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来封装每一次的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611670" y="3363816"/>
            <a:ext cx="7920660" cy="720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670" y="3219804"/>
            <a:ext cx="7704642" cy="6924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 call = okHttpClient.newCall(request);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请求返回的响应码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或没有找到内容的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，头信息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5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05669" y="325391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配置环境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中添加依赖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491660"/>
            <a:ext cx="8136678" cy="2147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2901" y="1537281"/>
            <a:ext cx="7473521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dependencies {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   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</a:b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//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O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k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H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ttp</a:t>
            </a:r>
            <a:r>
              <a:rPr kumimoji="0" 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框架</a:t>
            </a:r>
            <a:br>
              <a:rPr kumimoji="0" 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compile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'com.squareup.okhttp3:okhttp:3.9.1'</a:t>
            </a:r>
            <a:b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配置环境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Mainfest.xml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添加访问网络的权限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39664" y="1491661"/>
            <a:ext cx="8136678" cy="144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3040" y="1341624"/>
            <a:ext cx="8111516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"android.permission.INTERNET"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16012" y="4043443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7827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HttpURLConnection</a:t>
            </a:r>
            <a:r>
              <a:rPr lang="zh-CN" altLang="en-US" dirty="0" smtClean="0"/>
              <a:t>实现</a:t>
            </a:r>
            <a:r>
              <a:rPr lang="zh-CN" altLang="en-US" dirty="0"/>
              <a:t>网络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2"/>
          <p:cNvSpPr txBox="1">
            <a:spLocks/>
          </p:cNvSpPr>
          <p:nvPr/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57524" y="849212"/>
            <a:ext cx="7902800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3028" y="841539"/>
            <a:ext cx="810117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HttpURLConnection conn = (HttpURLConnection)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url.openConnection();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conn.setRequestMethod(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"GET"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conn.setConnectTimeout(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10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* 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1000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code = conn.getResponseCode();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if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(code == </a:t>
            </a:r>
            <a:r>
              <a:rPr lang="zh-CN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200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 {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InputStream inputStream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=conn.getInputStream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String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result =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StreamUtil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.stremToString(inputStream);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07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57524" y="1073560"/>
            <a:ext cx="8136678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//1.构建一个OkHttpClient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 okHttpClient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//2.构建一个Request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    </a:t>
            </a:r>
          </a:p>
          <a:p>
            <a:pPr eaLnBrk="0" hangingPunct="0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.Builder().url(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"http: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//</a:t>
            </a:r>
            <a:r>
              <a:rPr lang="en-US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baidu.com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//3.获得Call对象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Call call = okHttpClient.newCall(request);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6899" y="1593142"/>
            <a:ext cx="8136678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13271" y="1699149"/>
            <a:ext cx="7943933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Thread(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Runnable()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run()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try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Response </a:t>
            </a:r>
            <a:r>
              <a:rPr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response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= </a:t>
            </a:r>
            <a:r>
              <a:rPr lang="zh-CN" altLang="zh-CN" dirty="0" smtClean="0">
                <a:solidFill>
                  <a:srgbClr val="660E7A"/>
                </a:solidFill>
                <a:latin typeface="宋体" panose="02010600030101010101" pitchFamily="2" charset="-122"/>
              </a:rPr>
              <a:t>call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.execute();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//1)同步请求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}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catch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(IOException e)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    e.printStackTrace();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}).start();</a:t>
            </a:r>
            <a:endParaRPr lang="zh-CN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同步方式实现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16899" y="1593142"/>
            <a:ext cx="8136678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17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异步方式实现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8605" y="1635672"/>
            <a:ext cx="8294258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call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.enqueue(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Callback()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//2）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异步</a:t>
            </a:r>
            <a:r>
              <a:rPr lang="zh-CN" altLang="en-US" i="1" dirty="0">
                <a:solidFill>
                  <a:srgbClr val="808080"/>
                </a:solidFill>
                <a:latin typeface="宋体" panose="02010600030101010101" pitchFamily="2" charset="-122"/>
              </a:rPr>
              <a:t>请求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onFailure(Call call, IOException e)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//发生错误时执行的回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调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onResponse(Call call, Response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</a:rPr>
              <a:t>throws 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IOException{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i="1" dirty="0">
                <a:solidFill>
                  <a:srgbClr val="808080"/>
                </a:solidFill>
                <a:latin typeface="宋体" panose="02010600030101010101" pitchFamily="2" charset="-122"/>
              </a:rPr>
              <a:t>//正确执行，获取返回数据的回</a:t>
            </a:r>
            <a:r>
              <a:rPr lang="zh-CN" altLang="zh-CN" i="1" dirty="0" smtClean="0">
                <a:solidFill>
                  <a:srgbClr val="808080"/>
                </a:solidFill>
                <a:latin typeface="宋体" panose="02010600030101010101" pitchFamily="2" charset="-122"/>
              </a:rPr>
              <a:t>调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});</a:t>
            </a:r>
            <a:endParaRPr lang="zh-CN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539664" y="1593142"/>
            <a:ext cx="8357925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3874" y="1808627"/>
            <a:ext cx="8422498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RequestBody requestBody =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RequestBody.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create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MediaType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parse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"text/plain;charset=utf-8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"{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userName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zhangsan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,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password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123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\"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}"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Request.Builder()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.post(requestBody)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.url(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BASE_URL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"postStringAction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RequestBody.create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MediaType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String content)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编码方式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参考网址：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http://www.w3school.com.cn/media/media_mimeref.asp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616899" y="1593142"/>
            <a:ext cx="8136678" cy="3096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格式数据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682" y="1707678"/>
            <a:ext cx="8219142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FormBody.Builder builder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FormBody.Builder();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builder.add(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"userName"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"zhangsan"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builder.add(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"password"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"123"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FormBody body = builder.build();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post(body)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.url(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BASE_URL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"testAction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实现文件上传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539664" y="987618"/>
            <a:ext cx="8357925" cy="3701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664" y="957303"/>
            <a:ext cx="8604336" cy="40626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File file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File(Environment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zh-CN" sz="2400" i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getExternalStorageDirectory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(),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"test.jpg"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RequestBody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requestBody = RequestBody.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create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hlinkClick r:id="rId3"/>
              </a:rPr>
              <a:t>MediaType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i="1" dirty="0">
                <a:solidFill>
                  <a:srgbClr val="000000"/>
                </a:solidFill>
                <a:latin typeface="宋体" panose="02010600030101010101" pitchFamily="2" charset="-122"/>
              </a:rPr>
              <a:t>parse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"application/octet-stream"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),file)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 builder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Request.Builder();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builder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.post(requestBody)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.url(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BASE_URL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"uploadFileAction"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.build();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实现文件上传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Mainfest.xml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添加访问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卡的权限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39664" y="1563666"/>
            <a:ext cx="8136678" cy="144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0426" y="1509921"/>
            <a:ext cx="8267007" cy="1061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uses-permission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"android.permission.WRITE_EXTERNAL_STORAGE"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smtClean="0"/>
              <a:t>实现文件下载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16312" y="4673311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灯片编号占位符 2"/>
          <p:cNvSpPr txBox="1">
            <a:spLocks/>
          </p:cNvSpPr>
          <p:nvPr/>
        </p:nvSpPr>
        <p:spPr bwMode="auto">
          <a:xfrm>
            <a:off x="8051865" y="6709292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39664" y="843606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9664" y="844482"/>
            <a:ext cx="8136678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//1.构建一个OkHttpClient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 okHttpClient = </a:t>
            </a: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OkHttpClient();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//2.构建一个Request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Request request = </a:t>
            </a:r>
            <a:r>
              <a:rPr lang="zh-CN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new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Request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.Builder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.url</a:t>
            </a:r>
            <a:r>
              <a:rPr lang="en-US" altLang="zh-CN" sz="2400" b="1" i="1" dirty="0" smtClean="0">
                <a:solidFill>
                  <a:srgbClr val="660E7A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400" b="1" i="1" dirty="0" smtClean="0">
                <a:solidFill>
                  <a:srgbClr val="660E7A"/>
                </a:solidFill>
                <a:latin typeface="宋体" panose="02010600030101010101" pitchFamily="2" charset="-122"/>
              </a:rPr>
              <a:t>BASE</a:t>
            </a:r>
            <a:r>
              <a:rPr lang="zh-CN" altLang="zh-CN" sz="2400" b="1" i="1" dirty="0">
                <a:solidFill>
                  <a:srgbClr val="660E7A"/>
                </a:solidFill>
                <a:latin typeface="宋体" panose="02010600030101010101" pitchFamily="2" charset="-122"/>
              </a:rPr>
              <a:t>_URL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"files/test.txt</a:t>
            </a:r>
            <a:r>
              <a:rPr lang="zh-CN" altLang="zh-CN" sz="24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build();</a:t>
            </a:r>
            <a:b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  <a:t>//3.获得Call对象</a:t>
            </a:r>
            <a:br>
              <a:rPr lang="zh-CN" altLang="zh-CN" sz="2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宋体" panose="02010600030101010101" pitchFamily="2" charset="-122"/>
              </a:rPr>
              <a:t>final 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Call call = okHttpClient.newCall(request);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/>
              <a:t>OkHttp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公司推出的一款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目前最流行的网络库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之一，当前版本是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OkHttp3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OkHttp3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Android2.3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及以上版本。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smtClean="0"/>
              <a:t>实现文件下载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39664" y="843606"/>
            <a:ext cx="8435160" cy="388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22" y="782514"/>
            <a:ext cx="929613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</a:rPr>
              <a:t>@Override</a:t>
            </a:r>
            <a:b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public void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onResponse(Call call, Response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r)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throws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IOException{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InputStream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is = response.body().byteStream();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File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file =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File(Environment.</a:t>
            </a:r>
            <a:r>
              <a:rPr lang="zh-CN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getExternalStorageDirectory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(), 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hangingPunct="0"/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zh-CN" sz="2000" b="1" dirty="0" smtClean="0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2000" b="1" dirty="0">
                <a:solidFill>
                  <a:srgbClr val="008000"/>
                </a:solidFill>
                <a:latin typeface="宋体" panose="02010600030101010101" pitchFamily="2" charset="-122"/>
              </a:rPr>
              <a:t>test.txt"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FileOutputStream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fos =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FileOutputStream(file)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/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int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len =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byte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[] buf =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new byte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128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];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while 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((len = is.read(buf)) != -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){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fos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.write(buf, </a:t>
            </a:r>
            <a:r>
              <a:rPr lang="zh-CN" altLang="zh-CN" sz="20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 len);</a:t>
            </a:r>
            <a:b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zh-CN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0" hangingPunct="0"/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   ……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    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下载地址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官网地址：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square.github.io/okhttp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地址：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https://github.com/square/okhttp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7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同一主机的所有请求共享一个套接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通过连接池来减少请求延迟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透明的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GZIP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压缩了下载文件的大小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数据来减少重复的网络请求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减少了对数据流量的消耗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TextBox 24"/>
          <p:cNvSpPr>
            <a:spLocks noChangeArrowheads="1"/>
          </p:cNvSpPr>
          <p:nvPr/>
        </p:nvSpPr>
        <p:spPr bwMode="auto">
          <a:xfrm>
            <a:off x="611670" y="849212"/>
            <a:ext cx="79206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请求文本数据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文件的上传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文件的下载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加载图片（自动压缩图片大小）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0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6156132" y="158456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OkHttp</a:t>
            </a:r>
            <a:r>
              <a:rPr lang="zh-CN" altLang="en-US" dirty="0" smtClean="0"/>
              <a:t>请求处理流程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15634" y="1203636"/>
            <a:ext cx="8615179" cy="2673524"/>
            <a:chOff x="215634" y="1203636"/>
            <a:chExt cx="8615179" cy="267352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95652" y="2699065"/>
              <a:ext cx="1584132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OkHttpClient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右大括号 8"/>
            <p:cNvSpPr/>
            <p:nvPr/>
          </p:nvSpPr>
          <p:spPr bwMode="auto">
            <a:xfrm rot="5400000">
              <a:off x="1086853" y="2612968"/>
              <a:ext cx="201725" cy="158413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634" y="3505897"/>
              <a:ext cx="1944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创建</a:t>
              </a:r>
              <a:r>
                <a:rPr lang="en-US" altLang="zh-CN" dirty="0" err="1" smtClean="0">
                  <a:solidFill>
                    <a:srgbClr val="FF0000"/>
                  </a:solidFill>
                </a:rPr>
                <a:t>HttpClient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5" idx="3"/>
            </p:cNvCxnSpPr>
            <p:nvPr/>
          </p:nvCxnSpPr>
          <p:spPr bwMode="auto">
            <a:xfrm flipV="1">
              <a:off x="1979784" y="2888453"/>
              <a:ext cx="1786003" cy="54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2483826" y="2417102"/>
              <a:ext cx="0" cy="473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圆角矩形 16"/>
            <p:cNvSpPr/>
            <p:nvPr/>
          </p:nvSpPr>
          <p:spPr bwMode="auto">
            <a:xfrm>
              <a:off x="1923917" y="1950879"/>
              <a:ext cx="111981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Reques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t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 rot="16200000">
              <a:off x="2394742" y="1177726"/>
              <a:ext cx="181744" cy="111624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54912" y="1203636"/>
              <a:ext cx="225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创建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Request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请求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601716" y="2890263"/>
              <a:ext cx="116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newCall</a:t>
              </a:r>
              <a:r>
                <a:rPr lang="en-US" altLang="zh-CN" dirty="0" smtClean="0"/>
                <a:t>()</a:t>
              </a:r>
              <a:endParaRPr lang="zh-CN" altLang="en-US" dirty="0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79934" y="2695432"/>
              <a:ext cx="111981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err="1" smtClean="0">
                  <a:solidFill>
                    <a:schemeClr val="bg1"/>
                  </a:solidFill>
                </a:rPr>
                <a:t>RealCall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V="1">
              <a:off x="4896062" y="2890263"/>
              <a:ext cx="723749" cy="36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/>
            <p:cNvSpPr txBox="1"/>
            <p:nvPr/>
          </p:nvSpPr>
          <p:spPr>
            <a:xfrm>
              <a:off x="4927250" y="2900428"/>
              <a:ext cx="665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同步</a:t>
              </a:r>
            </a:p>
          </p:txBody>
        </p:sp>
        <p:cxnSp>
          <p:nvCxnSpPr>
            <p:cNvPr id="32" name="直接箭头连接符 31"/>
            <p:cNvCxnSpPr>
              <a:stCxn id="21" idx="3"/>
              <a:endCxn id="33" idx="1"/>
            </p:cNvCxnSpPr>
            <p:nvPr/>
          </p:nvCxnSpPr>
          <p:spPr bwMode="auto">
            <a:xfrm flipV="1">
              <a:off x="4899751" y="2145710"/>
              <a:ext cx="792066" cy="744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圆角矩形 32"/>
            <p:cNvSpPr/>
            <p:nvPr/>
          </p:nvSpPr>
          <p:spPr bwMode="auto">
            <a:xfrm>
              <a:off x="5691817" y="1950879"/>
              <a:ext cx="1368114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Dispatcher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727373" y="2134903"/>
              <a:ext cx="665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异步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5647309" y="2693622"/>
              <a:ext cx="146011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Interceptors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直接箭头连接符 39"/>
            <p:cNvCxnSpPr>
              <a:stCxn id="33" idx="2"/>
              <a:endCxn id="38" idx="0"/>
            </p:cNvCxnSpPr>
            <p:nvPr/>
          </p:nvCxnSpPr>
          <p:spPr bwMode="auto">
            <a:xfrm>
              <a:off x="6375874" y="2340541"/>
              <a:ext cx="1494" cy="3530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7107426" y="2888453"/>
              <a:ext cx="384540" cy="18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圆角矩形 42"/>
            <p:cNvSpPr/>
            <p:nvPr/>
          </p:nvSpPr>
          <p:spPr bwMode="auto">
            <a:xfrm>
              <a:off x="7524246" y="2677879"/>
              <a:ext cx="1306567" cy="3896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US" altLang="zh-CN" dirty="0" smtClean="0">
                  <a:solidFill>
                    <a:schemeClr val="bg1"/>
                  </a:solidFill>
                </a:rPr>
                <a:t>Response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7" name="右大括号 46"/>
            <p:cNvSpPr/>
            <p:nvPr/>
          </p:nvSpPr>
          <p:spPr bwMode="auto">
            <a:xfrm rot="5400000">
              <a:off x="5694289" y="369372"/>
              <a:ext cx="142080" cy="6130969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95952" y="3507828"/>
              <a:ext cx="3528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发送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Request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，接收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Response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3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主要功能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环境配置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核心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API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简介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OkHttp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请求处理流程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927910" y="2427738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6954</TotalTime>
  <Pages>0</Pages>
  <Words>716</Words>
  <Characters>0</Characters>
  <Application>Microsoft Office PowerPoint</Application>
  <DocSecurity>0</DocSecurity>
  <PresentationFormat>全屏显示(16:9)</PresentationFormat>
  <Lines>0</Lines>
  <Paragraphs>196</Paragraphs>
  <Slides>31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OkHttp简介</vt:lpstr>
      <vt:lpstr>OkHttp下载地址</vt:lpstr>
      <vt:lpstr>OkHttp的优势</vt:lpstr>
      <vt:lpstr>OkHttp的功能</vt:lpstr>
      <vt:lpstr>PowerPoint 演示文稿</vt:lpstr>
      <vt:lpstr>OkHttp请求处理流程</vt:lpstr>
      <vt:lpstr>PowerPoint 演示文稿</vt:lpstr>
      <vt:lpstr>OkHttp的核心API</vt:lpstr>
      <vt:lpstr>OkHttp的核心API</vt:lpstr>
      <vt:lpstr>OkHttp的核心API</vt:lpstr>
      <vt:lpstr>OkHttp的核心API</vt:lpstr>
      <vt:lpstr>OkHttp的核心API</vt:lpstr>
      <vt:lpstr>OkHttp的核心API</vt:lpstr>
      <vt:lpstr>PowerPoint 演示文稿</vt:lpstr>
      <vt:lpstr>配置环境</vt:lpstr>
      <vt:lpstr>配置环境</vt:lpstr>
      <vt:lpstr>PowerPoint 演示文稿</vt:lpstr>
      <vt:lpstr>使用HttpURLConnection实现网络请求</vt:lpstr>
      <vt:lpstr>OkHttp实现get请求</vt:lpstr>
      <vt:lpstr>OkHttp实现get请求</vt:lpstr>
      <vt:lpstr>OkHttp实现get请求</vt:lpstr>
      <vt:lpstr>OkHttp实现post请求</vt:lpstr>
      <vt:lpstr>OkHttp实现post请求</vt:lpstr>
      <vt:lpstr>OkHttp实现post请求</vt:lpstr>
      <vt:lpstr>OkHttp实现文件上传</vt:lpstr>
      <vt:lpstr>OkHttp实现文件上传</vt:lpstr>
      <vt:lpstr>OkHttp实现文件下载</vt:lpstr>
      <vt:lpstr>OkHttp实现文件下载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494</cp:revision>
  <dcterms:created xsi:type="dcterms:W3CDTF">2014-07-20T15:00:00Z</dcterms:created>
  <dcterms:modified xsi:type="dcterms:W3CDTF">2018-02-08T06:42:37Z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