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9" r:id="rId3"/>
    <p:sldId id="280" r:id="rId4"/>
    <p:sldId id="281" r:id="rId5"/>
    <p:sldId id="282" r:id="rId6"/>
    <p:sldId id="308" r:id="rId7"/>
    <p:sldId id="332" r:id="rId8"/>
    <p:sldId id="309" r:id="rId9"/>
    <p:sldId id="310" r:id="rId10"/>
    <p:sldId id="311" r:id="rId11"/>
    <p:sldId id="333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34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274" r:id="rId3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9" autoAdjust="0"/>
  </p:normalViewPr>
  <p:slideViewPr>
    <p:cSldViewPr>
      <p:cViewPr varScale="1">
        <p:scale>
          <a:sx n="77" d="100"/>
          <a:sy n="77" d="100"/>
        </p:scale>
        <p:origin x="117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10727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Glide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中文滑翔的意思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00989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60395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6701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67083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1291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1418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07263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15155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14845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18507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7754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82139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781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8713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5888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137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Repository</a:t>
            </a:r>
            <a:r>
              <a:rPr lang="zh-CN" altLang="en-US" dirty="0" smtClean="0"/>
              <a:t>，远程仓库地址</a:t>
            </a:r>
            <a:endParaRPr lang="en-US" altLang="zh-CN" dirty="0" smtClean="0"/>
          </a:p>
          <a:p>
            <a:r>
              <a:rPr lang="en-US" altLang="zh-CN" dirty="0" smtClean="0"/>
              <a:t>Dependency</a:t>
            </a:r>
            <a:r>
              <a:rPr lang="zh-CN" altLang="en-US" dirty="0" smtClean="0"/>
              <a:t>程序依赖的第三方库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1492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39232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09653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0124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 txBox="1">
            <a:spLocks/>
          </p:cNvSpPr>
          <p:nvPr userDrawn="1"/>
        </p:nvSpPr>
        <p:spPr>
          <a:xfrm>
            <a:off x="557524" y="849212"/>
            <a:ext cx="8136678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531906" y="843606"/>
            <a:ext cx="8154894" cy="3744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7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9" name="内容占位符 3"/>
          <p:cNvSpPr txBox="1">
            <a:spLocks/>
          </p:cNvSpPr>
          <p:nvPr userDrawn="1"/>
        </p:nvSpPr>
        <p:spPr>
          <a:xfrm>
            <a:off x="557524" y="1419654"/>
            <a:ext cx="8136678" cy="324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0"/>
          </p:nvPr>
        </p:nvSpPr>
        <p:spPr>
          <a:xfrm>
            <a:off x="531906" y="1491660"/>
            <a:ext cx="8154894" cy="309625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4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1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6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   Glide</a:t>
            </a:r>
            <a:r>
              <a:rPr lang="zh-CN" altLang="en-US" sz="6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实战</a:t>
            </a:r>
            <a:endParaRPr lang="zh-CN" altLang="en-US" sz="6000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65225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618"/>
            <a:ext cx="8229600" cy="3606607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7222"/>
            <a:ext cx="4038600" cy="369700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7222"/>
            <a:ext cx="4038600" cy="36970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6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  <p:sldLayoutId id="2147483660" r:id="rId13"/>
    <p:sldLayoutId id="214748365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mptech/gl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下载和设置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607493"/>
            <a:ext cx="8101898" cy="42165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如果需要加载网络图片</a:t>
            </a:r>
            <a:endParaRPr lang="en-US" altLang="zh-CN" dirty="0" smtClean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uses-permission </a:t>
            </a:r>
            <a:r>
              <a:rPr lang="zh-CN" altLang="zh-CN" sz="20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"android.permission.INTERNET"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uses-permission </a:t>
            </a:r>
            <a:r>
              <a:rPr lang="zh-CN" altLang="zh-CN" sz="20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endParaRPr lang="en-US" altLang="zh-CN" sz="2000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android.permission.ACCESS_NETWORK_STATE"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要</a:t>
            </a:r>
            <a:r>
              <a:rPr lang="zh-CN" altLang="en-US" dirty="0"/>
              <a:t>从本地文件夹或 </a:t>
            </a:r>
            <a:r>
              <a:rPr lang="en-US" altLang="zh-CN" dirty="0"/>
              <a:t>DCIM </a:t>
            </a:r>
            <a:r>
              <a:rPr lang="zh-CN" altLang="en-US" dirty="0"/>
              <a:t>或图库中</a:t>
            </a:r>
            <a:r>
              <a:rPr lang="zh-CN" altLang="en-US" dirty="0" smtClean="0"/>
              <a:t>加载图片</a:t>
            </a:r>
            <a:endParaRPr lang="en-US" altLang="zh-CN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uses-permission </a:t>
            </a:r>
            <a:r>
              <a:rPr lang="zh-CN" altLang="zh-CN" sz="20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lang="zh-CN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endParaRPr lang="en-US" altLang="zh-CN" sz="2000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android.permission.READ_EXTERNAL_STORAGE"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如果要将 </a:t>
            </a:r>
            <a:r>
              <a:rPr lang="en-US" altLang="zh-CN" dirty="0"/>
              <a:t>Glide </a:t>
            </a:r>
            <a:r>
              <a:rPr lang="zh-CN" altLang="en-US" dirty="0"/>
              <a:t>的缓存存储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SD </a:t>
            </a:r>
            <a:r>
              <a:rPr lang="zh-CN" altLang="en-US" dirty="0"/>
              <a:t>卡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uses-permission </a:t>
            </a:r>
            <a:r>
              <a:rPr lang="zh-CN" altLang="zh-CN" sz="20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lang="zh-CN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endParaRPr lang="en-US" altLang="zh-CN" sz="2000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android.permission.WRITE_EXTERNAL_STORAGE"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Generated API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特性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Glide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下载和设置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25666" y="2747394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基本用法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基本用法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1906" y="1059624"/>
            <a:ext cx="83647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spcBef>
                <a:spcPct val="0"/>
              </a:spcBef>
            </a:pP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myUrl =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"http: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en-US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XXXX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jpg"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imageView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(ImageView) findViewById(R.id.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Glide.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.load(myUrl)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.into(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imageView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基本用法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with()</a:t>
            </a:r>
            <a:r>
              <a:rPr lang="zh-CN" altLang="en-US" dirty="0" smtClean="0"/>
              <a:t>：参数支持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Fragment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FragmentActivity</a:t>
            </a:r>
            <a:r>
              <a:rPr lang="en-US" altLang="zh-CN" dirty="0" smtClean="0"/>
              <a:t> </a:t>
            </a:r>
            <a:r>
              <a:rPr lang="zh-CN" altLang="en-US" dirty="0" smtClean="0"/>
              <a:t>四种类型。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load()</a:t>
            </a:r>
            <a:r>
              <a:rPr lang="zh-CN" altLang="en-US" dirty="0" smtClean="0"/>
              <a:t>：支持加载远程</a:t>
            </a:r>
            <a:r>
              <a:rPr lang="zh-CN" altLang="en-US" dirty="0"/>
              <a:t>图片，本地图片文件，图片资源，多媒体数据库的</a:t>
            </a:r>
            <a:r>
              <a:rPr lang="en-US" altLang="zh-CN" dirty="0" err="1" smtClean="0"/>
              <a:t>uri</a:t>
            </a:r>
            <a:r>
              <a:rPr lang="zh-CN" altLang="en-US" dirty="0" smtClean="0"/>
              <a:t>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into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：指定图片在哪个</a:t>
            </a:r>
            <a:r>
              <a:rPr lang="en-US" altLang="zh-CN" dirty="0" err="1" smtClean="0"/>
              <a:t>ImageView</a:t>
            </a:r>
            <a:r>
              <a:rPr lang="zh-CN" altLang="en-US" dirty="0"/>
              <a:t>中显示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4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只允许加载静态图片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Glide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asBitmap()</a:t>
            </a:r>
            <a:b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load(myUrl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只允许加载动态图片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Glide.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Gif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load(myUrl)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指定图片格式</a:t>
            </a:r>
          </a:p>
        </p:txBody>
      </p:sp>
    </p:spTree>
    <p:extLst>
      <p:ext uri="{BB962C8B-B14F-4D97-AF65-F5344CB8AC3E}">
        <p14:creationId xmlns:p14="http://schemas.microsoft.com/office/powerpoint/2010/main" val="16009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请求选项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Glide</a:t>
            </a:r>
            <a:r>
              <a:rPr lang="zh-CN" altLang="en-US" dirty="0"/>
              <a:t>中的大部分设置项都可以通过 </a:t>
            </a:r>
            <a:r>
              <a:rPr lang="en-US" altLang="zh-CN" dirty="0" err="1"/>
              <a:t>RequestOptions</a:t>
            </a:r>
            <a:r>
              <a:rPr lang="en-US" altLang="zh-CN" dirty="0"/>
              <a:t> </a:t>
            </a:r>
            <a:r>
              <a:rPr lang="zh-CN" altLang="en-US" dirty="0"/>
              <a:t>类和 </a:t>
            </a:r>
            <a:r>
              <a:rPr lang="en-US" altLang="zh-CN" dirty="0"/>
              <a:t>apply() </a:t>
            </a:r>
            <a:r>
              <a:rPr lang="zh-CN" altLang="en-US" dirty="0"/>
              <a:t>方法来应用到程序中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 err="1"/>
              <a:t>RequestOptions</a:t>
            </a:r>
            <a:r>
              <a:rPr lang="zh-CN" altLang="en-US" dirty="0" smtClean="0"/>
              <a:t>可以</a:t>
            </a:r>
            <a:r>
              <a:rPr lang="zh-CN" altLang="en-US" dirty="0"/>
              <a:t>实现（包括但不限于）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占位符</a:t>
            </a:r>
            <a:r>
              <a:rPr lang="en-US" altLang="zh-CN" dirty="0"/>
              <a:t>(Placeholders)</a:t>
            </a:r>
          </a:p>
          <a:p>
            <a:pPr lvl="1"/>
            <a:r>
              <a:rPr lang="zh-CN" altLang="en-US" dirty="0"/>
              <a:t>转换</a:t>
            </a:r>
            <a:r>
              <a:rPr lang="en-US" altLang="zh-CN" dirty="0"/>
              <a:t>(Transformations)</a:t>
            </a:r>
          </a:p>
          <a:p>
            <a:pPr lvl="1"/>
            <a:r>
              <a:rPr lang="zh-CN" altLang="en-US" dirty="0"/>
              <a:t>缓存策略</a:t>
            </a:r>
            <a:r>
              <a:rPr lang="en-US" altLang="zh-CN" dirty="0"/>
              <a:t>(Caching Strategies)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lvl="1" algn="l"/>
            <a:r>
              <a:rPr lang="zh-CN" altLang="en-US" sz="2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占位符</a:t>
            </a:r>
            <a:r>
              <a:rPr lang="en-US" altLang="zh-CN" sz="2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(Placeholders)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Glide</a:t>
            </a:r>
            <a:r>
              <a:rPr lang="zh-CN" altLang="en-US" dirty="0"/>
              <a:t>允许用户指定三种不同类型的占位符，分别在三种不同场景使用：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laceholder</a:t>
            </a:r>
            <a:r>
              <a:rPr lang="zh-CN" altLang="en-US" dirty="0"/>
              <a:t>（占位符）：当请求正在执行时展示</a:t>
            </a:r>
            <a:endParaRPr lang="en-US" altLang="zh-CN" dirty="0"/>
          </a:p>
          <a:p>
            <a:pPr lvl="1"/>
            <a:r>
              <a:rPr lang="en-US" altLang="zh-CN" dirty="0"/>
              <a:t>error</a:t>
            </a:r>
            <a:r>
              <a:rPr lang="zh-CN" altLang="en-US" dirty="0"/>
              <a:t>（错误符）：在请求永久性失败时展示</a:t>
            </a:r>
            <a:endParaRPr lang="en-US" altLang="zh-CN" dirty="0"/>
          </a:p>
          <a:p>
            <a:pPr lvl="1"/>
            <a:r>
              <a:rPr lang="en-US" altLang="zh-CN" dirty="0"/>
              <a:t>fallback</a:t>
            </a:r>
            <a:r>
              <a:rPr lang="zh-CN" altLang="en-US" dirty="0"/>
              <a:t>（后备回调符）：在请求的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为 </a:t>
            </a:r>
            <a:r>
              <a:rPr lang="en-US" altLang="zh-CN" dirty="0"/>
              <a:t>null </a:t>
            </a:r>
            <a:r>
              <a:rPr lang="zh-CN" altLang="en-US" dirty="0"/>
              <a:t>时展示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占位符</a:t>
            </a:r>
            <a:r>
              <a:rPr lang="en-US" altLang="zh-CN" dirty="0"/>
              <a:t>(Placeholders)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//使用请求选项设置占位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hangingPunct="0">
              <a:spcBef>
                <a:spcPct val="0"/>
              </a:spcBef>
            </a:pP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RequestOptions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requestOptions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RequestOptions()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placeholder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(R.drawable.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photo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error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(R.drawable.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error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fallback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(R.drawable.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fall_back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apply()</a:t>
            </a:r>
            <a:r>
              <a:rPr lang="zh-CN" altLang="en-US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占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Glide.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.load(myUrl)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apply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(requestOptions)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3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lvl="1" algn="l"/>
            <a:r>
              <a:rPr lang="zh-CN" altLang="en-US" sz="2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转换</a:t>
            </a:r>
            <a:r>
              <a:rPr lang="en-US" altLang="zh-CN" sz="2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(Transformations</a:t>
            </a:r>
            <a:r>
              <a:rPr lang="en-US" altLang="zh-CN" sz="26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)</a:t>
            </a:r>
            <a:endParaRPr lang="zh-CN" altLang="en-US" sz="2600" b="1" kern="12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Glide</a:t>
            </a:r>
            <a:r>
              <a:rPr lang="zh-CN" altLang="en-US" dirty="0"/>
              <a:t>中，</a:t>
            </a:r>
            <a:r>
              <a:rPr lang="en-US" altLang="zh-CN" dirty="0"/>
              <a:t>Transformations </a:t>
            </a:r>
            <a:r>
              <a:rPr lang="zh-CN" altLang="en-US" dirty="0"/>
              <a:t>可以获取</a:t>
            </a:r>
            <a:r>
              <a:rPr lang="zh-CN" altLang="en-US" dirty="0" smtClean="0"/>
              <a:t>资源</a:t>
            </a:r>
            <a:r>
              <a:rPr lang="zh-CN" altLang="en-US" dirty="0"/>
              <a:t>图片</a:t>
            </a:r>
            <a:r>
              <a:rPr lang="zh-CN" altLang="en-US" dirty="0" smtClean="0"/>
              <a:t>并</a:t>
            </a:r>
            <a:r>
              <a:rPr lang="zh-CN" altLang="en-US" dirty="0"/>
              <a:t>修改它，然后返回被修改后的资源。</a:t>
            </a:r>
            <a:r>
              <a:rPr lang="zh-CN" altLang="en-US" dirty="0" smtClean="0"/>
              <a:t>通常转换</a:t>
            </a:r>
            <a:r>
              <a:rPr lang="zh-CN" altLang="en-US" dirty="0"/>
              <a:t>操作是用来完成剪裁或对位图应用</a:t>
            </a:r>
            <a:r>
              <a:rPr lang="zh-CN" altLang="en-US" dirty="0" smtClean="0"/>
              <a:t>过滤器。</a:t>
            </a:r>
            <a:endParaRPr lang="en-US" altLang="zh-CN" dirty="0"/>
          </a:p>
          <a:p>
            <a:r>
              <a:rPr lang="en-US" altLang="zh-CN" dirty="0"/>
              <a:t>Glide </a:t>
            </a:r>
            <a:r>
              <a:rPr lang="zh-CN" altLang="en-US" dirty="0"/>
              <a:t>提供了很多内置</a:t>
            </a:r>
            <a:r>
              <a:rPr lang="zh-CN" altLang="en-US" dirty="0" smtClean="0"/>
              <a:t>的转换</a:t>
            </a:r>
            <a:r>
              <a:rPr lang="zh-CN" altLang="en-US" dirty="0"/>
              <a:t>，包括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 err="1"/>
              <a:t>CenterCrop</a:t>
            </a:r>
            <a:endParaRPr lang="en-US" altLang="zh-CN" dirty="0"/>
          </a:p>
          <a:p>
            <a:pPr lvl="1"/>
            <a:r>
              <a:rPr lang="en-US" altLang="zh-CN" dirty="0" err="1"/>
              <a:t>FitCenter</a:t>
            </a:r>
            <a:endParaRPr lang="en-US" altLang="zh-CN" dirty="0"/>
          </a:p>
          <a:p>
            <a:pPr lvl="1"/>
            <a:r>
              <a:rPr lang="en-US" altLang="zh-CN" dirty="0" err="1"/>
              <a:t>CircleCrop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0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RequestOptions</a:t>
            </a:r>
            <a:r>
              <a:rPr lang="en-US" altLang="zh-CN" dirty="0"/>
              <a:t> </a:t>
            </a:r>
            <a:r>
              <a:rPr lang="zh-CN" altLang="en-US" dirty="0"/>
              <a:t>类可以</a:t>
            </a:r>
            <a:r>
              <a:rPr lang="zh-CN" altLang="en-US" dirty="0" smtClean="0"/>
              <a:t>应用</a:t>
            </a:r>
            <a:r>
              <a:rPr lang="zh-CN" altLang="en-US" dirty="0"/>
              <a:t>转换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 eaLnBrk="0" hangingPunct="0">
              <a:spcBef>
                <a:spcPct val="0"/>
              </a:spcBef>
            </a:pP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//使用请求选择设置转换</a:t>
            </a: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RequestOptions requestOptions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RequestOptions()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centerCrop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i="1" dirty="0" smtClean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apply()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应用转换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Glide.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.load(myUrl)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apply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(requestOptions)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转换</a:t>
            </a:r>
            <a:r>
              <a:rPr lang="en-US" altLang="zh-CN" dirty="0"/>
              <a:t>(Transformations)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Generated API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特性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Glide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下载和设置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28526" y="1152327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基本用法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标题 5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转换</a:t>
            </a:r>
            <a:r>
              <a:rPr lang="en-US" altLang="zh-CN" dirty="0"/>
              <a:t>(Transformations)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Glide</a:t>
            </a:r>
            <a:r>
              <a:rPr lang="zh-CN" altLang="en-US" dirty="0"/>
              <a:t>中，当你为一个 </a:t>
            </a:r>
            <a:r>
              <a:rPr lang="en-US" altLang="zh-CN" dirty="0" err="1"/>
              <a:t>ImageView</a:t>
            </a:r>
            <a:r>
              <a:rPr lang="en-US" altLang="zh-CN" dirty="0"/>
              <a:t> </a:t>
            </a:r>
            <a:r>
              <a:rPr lang="zh-CN" altLang="en-US" dirty="0"/>
              <a:t>开始加载时，</a:t>
            </a:r>
            <a:r>
              <a:rPr lang="en-US" altLang="zh-CN" dirty="0"/>
              <a:t>Glide</a:t>
            </a:r>
            <a:r>
              <a:rPr lang="zh-CN" altLang="en-US" dirty="0"/>
              <a:t>可能会自动应用 </a:t>
            </a:r>
            <a:r>
              <a:rPr lang="en-US" altLang="zh-CN" dirty="0" err="1"/>
              <a:t>FitCenter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CenterCrop</a:t>
            </a:r>
            <a:r>
              <a:rPr lang="en-US" altLang="zh-CN" dirty="0"/>
              <a:t> </a:t>
            </a:r>
            <a:r>
              <a:rPr lang="zh-CN" altLang="en-US" dirty="0"/>
              <a:t>，这</a:t>
            </a:r>
            <a:r>
              <a:rPr lang="zh-CN" altLang="en-US" dirty="0" smtClean="0"/>
              <a:t>取决于</a:t>
            </a:r>
            <a:r>
              <a:rPr lang="en-US" altLang="zh-CN" dirty="0" err="1"/>
              <a:t>ImageView</a:t>
            </a:r>
            <a:r>
              <a:rPr lang="zh-CN" altLang="en-US" dirty="0" smtClean="0"/>
              <a:t>的 </a:t>
            </a:r>
            <a:r>
              <a:rPr lang="en-US" altLang="zh-CN" dirty="0" err="1"/>
              <a:t>scaleType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 </a:t>
            </a:r>
            <a:r>
              <a:rPr lang="en-US" altLang="zh-CN" dirty="0" err="1"/>
              <a:t>scaleType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CENTER_CROP , Glide </a:t>
            </a:r>
            <a:r>
              <a:rPr lang="zh-CN" altLang="en-US" dirty="0"/>
              <a:t>将会自动应用 </a:t>
            </a:r>
            <a:r>
              <a:rPr lang="en-US" altLang="zh-CN" dirty="0" err="1"/>
              <a:t>CenterCrop</a:t>
            </a:r>
            <a:r>
              <a:rPr lang="en-US" altLang="zh-CN" dirty="0"/>
              <a:t> </a:t>
            </a:r>
            <a:r>
              <a:rPr lang="zh-CN" altLang="en-US" dirty="0"/>
              <a:t>变换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 </a:t>
            </a:r>
            <a:r>
              <a:rPr lang="en-US" altLang="zh-CN" dirty="0" err="1"/>
              <a:t>scaleType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FIT_CENTER </a:t>
            </a:r>
            <a:r>
              <a:rPr lang="zh-CN" altLang="en-US" dirty="0"/>
              <a:t>或 </a:t>
            </a:r>
            <a:r>
              <a:rPr lang="en-US" altLang="zh-CN" dirty="0"/>
              <a:t>CENTER_INSIDE </a:t>
            </a:r>
            <a:r>
              <a:rPr lang="zh-CN" altLang="en-US" dirty="0"/>
              <a:t>，</a:t>
            </a:r>
            <a:r>
              <a:rPr lang="en-US" altLang="zh-CN" dirty="0"/>
              <a:t>Glide</a:t>
            </a:r>
            <a:r>
              <a:rPr lang="zh-CN" altLang="en-US" dirty="0"/>
              <a:t>会自动使用 </a:t>
            </a:r>
            <a:r>
              <a:rPr lang="en-US" altLang="zh-CN" dirty="0" err="1"/>
              <a:t>FitCenter</a:t>
            </a:r>
            <a:r>
              <a:rPr lang="en-US" altLang="zh-CN" dirty="0"/>
              <a:t> </a:t>
            </a:r>
            <a:r>
              <a:rPr lang="zh-CN" altLang="en-US" dirty="0"/>
              <a:t>变换。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5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lvl="1" algn="l"/>
            <a:r>
              <a:rPr lang="zh-CN" altLang="en-US" sz="2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缓存策略</a:t>
            </a:r>
            <a:r>
              <a:rPr lang="en-US" altLang="zh-CN" sz="2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(Caching Strategies</a:t>
            </a:r>
            <a:r>
              <a:rPr lang="en-US" altLang="zh-CN" sz="26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)</a:t>
            </a:r>
            <a:endParaRPr lang="zh-CN" altLang="en-US" sz="2600" b="1" kern="12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43606"/>
            <a:ext cx="8517624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默认情况下，</a:t>
            </a:r>
            <a:r>
              <a:rPr lang="en-US" altLang="zh-CN" dirty="0"/>
              <a:t>Glide </a:t>
            </a:r>
            <a:r>
              <a:rPr lang="zh-CN" altLang="en-US" dirty="0"/>
              <a:t>会在开始一个新的图片请求之前检查以下多级的缓存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sz="1800" dirty="0"/>
              <a:t>活动资源 </a:t>
            </a:r>
            <a:r>
              <a:rPr lang="en-US" altLang="zh-CN" sz="1800" dirty="0"/>
              <a:t>(Active Resources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：现在</a:t>
            </a:r>
            <a:r>
              <a:rPr lang="zh-CN" altLang="en-US" sz="1800" dirty="0"/>
              <a:t>是否有另一个 </a:t>
            </a:r>
            <a:r>
              <a:rPr lang="en-US" altLang="zh-CN" sz="1800" dirty="0"/>
              <a:t>View </a:t>
            </a:r>
            <a:r>
              <a:rPr lang="zh-CN" altLang="en-US" sz="1800" dirty="0"/>
              <a:t>正在展示这张图片？</a:t>
            </a:r>
          </a:p>
          <a:p>
            <a:pPr lvl="1"/>
            <a:r>
              <a:rPr lang="zh-CN" altLang="en-US" sz="1800" dirty="0"/>
              <a:t>内存缓存 </a:t>
            </a:r>
            <a:r>
              <a:rPr lang="en-US" altLang="zh-CN" sz="1800" dirty="0"/>
              <a:t>(Memory cache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该</a:t>
            </a:r>
            <a:r>
              <a:rPr lang="zh-CN" altLang="en-US" sz="1800" dirty="0"/>
              <a:t>图片是否最近被加载过并仍存在于内存中？</a:t>
            </a:r>
          </a:p>
          <a:p>
            <a:pPr lvl="1"/>
            <a:r>
              <a:rPr lang="zh-CN" altLang="en-US" sz="1800" dirty="0" smtClean="0"/>
              <a:t>资源类型（</a:t>
            </a:r>
            <a:r>
              <a:rPr lang="en-US" altLang="zh-CN" sz="1800" dirty="0" smtClean="0"/>
              <a:t>Resource</a:t>
            </a:r>
            <a:r>
              <a:rPr lang="zh-CN" altLang="en-US" sz="1800" dirty="0" smtClean="0"/>
              <a:t>）：该图片是否之前曾被解码、转换并写入过磁盘缓存？</a:t>
            </a:r>
          </a:p>
          <a:p>
            <a:pPr lvl="1"/>
            <a:r>
              <a:rPr lang="zh-CN" altLang="en-US" sz="1800" dirty="0" smtClean="0"/>
              <a:t>数据来源 </a:t>
            </a:r>
            <a:r>
              <a:rPr lang="en-US" altLang="zh-CN" sz="1800" dirty="0" smtClean="0"/>
              <a:t>(Data)</a:t>
            </a:r>
            <a:r>
              <a:rPr lang="zh-CN" altLang="en-US" sz="1800" dirty="0" smtClean="0"/>
              <a:t>：构建这个图片的资源是否之前曾被写入过文件缓存？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缓存策略</a:t>
            </a:r>
            <a:r>
              <a:rPr lang="en-US" altLang="zh-CN" dirty="0"/>
              <a:t>(Caching Strategies)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磁盘缓存策略（</a:t>
            </a:r>
            <a:r>
              <a:rPr lang="zh-CN" altLang="zh-CN" dirty="0" smtClean="0"/>
              <a:t>DiskCacheStrategy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DiskCacheStrategy</a:t>
            </a:r>
            <a:r>
              <a:rPr lang="en-US" altLang="zh-CN" dirty="0"/>
              <a:t>.</a:t>
            </a:r>
            <a:r>
              <a:rPr lang="en-US" altLang="zh-CN" dirty="0" smtClean="0"/>
              <a:t>AUTOMATIC</a:t>
            </a:r>
            <a:r>
              <a:rPr lang="zh-CN" altLang="en-US" dirty="0" smtClean="0"/>
              <a:t>（默认的）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DiskCacheStrategy</a:t>
            </a:r>
            <a:r>
              <a:rPr lang="en-US" altLang="zh-CN" dirty="0" smtClean="0"/>
              <a:t>.ALL</a:t>
            </a:r>
          </a:p>
          <a:p>
            <a:pPr lvl="1"/>
            <a:r>
              <a:rPr lang="zh-CN" altLang="zh-CN" dirty="0" smtClean="0"/>
              <a:t>DiskCacheStrategy</a:t>
            </a:r>
            <a:r>
              <a:rPr lang="en-US" altLang="zh-CN" dirty="0" smtClean="0"/>
              <a:t>.DATA</a:t>
            </a:r>
          </a:p>
          <a:p>
            <a:pPr lvl="1"/>
            <a:r>
              <a:rPr lang="zh-CN" altLang="zh-CN" dirty="0" smtClean="0"/>
              <a:t>DiskCacheStrategy</a:t>
            </a:r>
            <a:r>
              <a:rPr lang="en-US" altLang="zh-CN" dirty="0" smtClean="0"/>
              <a:t>.RESOURCE</a:t>
            </a:r>
          </a:p>
          <a:p>
            <a:pPr lvl="1"/>
            <a:r>
              <a:rPr lang="zh-CN" altLang="zh-CN" dirty="0" smtClean="0"/>
              <a:t>DiskCacheStrategy</a:t>
            </a:r>
            <a:r>
              <a:rPr lang="en-US" altLang="zh-CN" dirty="0" smtClean="0"/>
              <a:t>.NONE</a:t>
            </a:r>
          </a:p>
          <a:p>
            <a:pPr lvl="0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4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指定缓存策略</a:t>
            </a:r>
            <a:endParaRPr lang="zh-CN" alt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缓存策略</a:t>
            </a:r>
            <a:r>
              <a:rPr lang="en-US" altLang="zh-CN" dirty="0"/>
              <a:t>(Caching Strategies)</a:t>
            </a:r>
            <a:endParaRPr lang="zh-CN" alt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531906" y="1480524"/>
            <a:ext cx="8193269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使用请求选项指定缓存策略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RequestOptions requestOptions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RequestOptions()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diskCacheStrategy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(DiskCacheStrategy.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//使用</a:t>
            </a: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apply()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应用缓存策略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Glide.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.load(myUrl)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apply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(requestOptions)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Generated API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特性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Glide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下载和设置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976711" y="3592499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基本用法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6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Glide v4 </a:t>
            </a: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注解</a:t>
            </a:r>
            <a:r>
              <a:rPr lang="zh-CN" altLang="en-US" dirty="0">
                <a:solidFill>
                  <a:srgbClr val="FF0000"/>
                </a:solidFill>
              </a:rPr>
              <a:t>处理器 </a:t>
            </a:r>
            <a:r>
              <a:rPr lang="en-US" altLang="zh-CN" dirty="0"/>
              <a:t>(Annotation Processor) </a:t>
            </a:r>
            <a:r>
              <a:rPr lang="zh-CN" altLang="en-US" dirty="0"/>
              <a:t>来生成出一个 </a:t>
            </a:r>
            <a:r>
              <a:rPr lang="en-US" altLang="zh-CN" dirty="0"/>
              <a:t>API</a:t>
            </a:r>
            <a:r>
              <a:rPr lang="zh-CN" altLang="en-US" dirty="0"/>
              <a:t>，在 </a:t>
            </a:r>
            <a:r>
              <a:rPr lang="en-US" altLang="zh-CN" dirty="0"/>
              <a:t>Application </a:t>
            </a:r>
            <a:r>
              <a:rPr lang="zh-CN" altLang="en-US" dirty="0"/>
              <a:t>模块中可使用该流式 </a:t>
            </a:r>
            <a:r>
              <a:rPr lang="en-US" altLang="zh-CN" dirty="0"/>
              <a:t>API </a:t>
            </a:r>
            <a:r>
              <a:rPr lang="zh-CN" altLang="en-US" dirty="0"/>
              <a:t>一次性调用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RequestOptions</a:t>
            </a:r>
            <a:r>
              <a:rPr lang="zh-CN" altLang="en-US" dirty="0" smtClean="0"/>
              <a:t>中</a:t>
            </a:r>
            <a:r>
              <a:rPr lang="zh-CN" altLang="en-US" dirty="0"/>
              <a:t>所有的选项。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Generated API </a:t>
            </a:r>
            <a:r>
              <a:rPr lang="zh-CN" altLang="en-US" dirty="0"/>
              <a:t>模式的设计出于以下两个目的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为 </a:t>
            </a:r>
            <a:r>
              <a:rPr lang="en-US" altLang="zh-CN" dirty="0"/>
              <a:t>Generated API </a:t>
            </a:r>
            <a:r>
              <a:rPr lang="zh-CN" altLang="en-US" dirty="0"/>
              <a:t>扩展</a:t>
            </a:r>
            <a:r>
              <a:rPr lang="zh-CN" altLang="en-US" dirty="0" smtClean="0"/>
              <a:t>自定义</a:t>
            </a:r>
            <a:r>
              <a:rPr lang="zh-CN" altLang="en-US" smtClean="0"/>
              <a:t>请求选项</a:t>
            </a:r>
            <a:endParaRPr lang="zh-CN" altLang="en-US" dirty="0"/>
          </a:p>
          <a:p>
            <a:pPr lvl="1"/>
            <a:r>
              <a:rPr lang="zh-CN" altLang="en-US" dirty="0" smtClean="0"/>
              <a:t>可以将</a:t>
            </a:r>
            <a:r>
              <a:rPr lang="zh-CN" altLang="en-US" dirty="0"/>
              <a:t>常用的选项组打包成一个选项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Generated API</a:t>
            </a:r>
            <a:r>
              <a:rPr lang="zh-CN" altLang="en-US" dirty="0" smtClean="0"/>
              <a:t>中使用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6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要在 </a:t>
            </a:r>
            <a:r>
              <a:rPr lang="en-US" altLang="zh-CN" dirty="0"/>
              <a:t>Application </a:t>
            </a:r>
            <a:r>
              <a:rPr lang="zh-CN" altLang="en-US" dirty="0"/>
              <a:t>模块中使用 </a:t>
            </a:r>
            <a:r>
              <a:rPr lang="en-US" altLang="zh-CN" dirty="0"/>
              <a:t>Generated API</a:t>
            </a:r>
            <a:r>
              <a:rPr lang="zh-CN" altLang="en-US" dirty="0"/>
              <a:t>，你需要执行以下两步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 </a:t>
            </a:r>
            <a:r>
              <a:rPr lang="en-US" altLang="zh-CN" dirty="0"/>
              <a:t>Glide </a:t>
            </a:r>
            <a:r>
              <a:rPr lang="zh-CN" altLang="en-US" dirty="0"/>
              <a:t>注解处理器的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pPr lvl="1"/>
            <a:r>
              <a:rPr lang="zh-CN" altLang="fr-FR" dirty="0" smtClean="0"/>
              <a:t>在 </a:t>
            </a:r>
            <a:r>
              <a:rPr lang="fr-FR" altLang="zh-CN" dirty="0"/>
              <a:t>Application </a:t>
            </a:r>
            <a:r>
              <a:rPr lang="zh-CN" altLang="fr-FR" dirty="0" smtClean="0"/>
              <a:t>中</a:t>
            </a:r>
            <a:r>
              <a:rPr lang="zh-CN" altLang="en-US" dirty="0"/>
              <a:t>定义</a:t>
            </a:r>
            <a:r>
              <a:rPr lang="zh-CN" altLang="fr-FR" dirty="0" smtClean="0"/>
              <a:t>一</a:t>
            </a:r>
            <a:r>
              <a:rPr lang="zh-CN" altLang="fr-FR" dirty="0"/>
              <a:t>个 </a:t>
            </a:r>
            <a:r>
              <a:rPr lang="en-US" altLang="zh-CN" dirty="0" err="1" smtClean="0"/>
              <a:t>AppGlideModule</a:t>
            </a:r>
            <a:r>
              <a:rPr lang="fr-FR" altLang="zh-CN" dirty="0"/>
              <a:t> </a:t>
            </a:r>
            <a:r>
              <a:rPr lang="zh-CN" altLang="fr-FR" dirty="0" smtClean="0"/>
              <a:t>的</a:t>
            </a:r>
            <a:r>
              <a:rPr lang="zh-CN" altLang="en-US" dirty="0"/>
              <a:t>子</a:t>
            </a:r>
            <a:r>
              <a:rPr lang="zh-CN" altLang="en-US" dirty="0" smtClean="0"/>
              <a:t>类，并且添加</a:t>
            </a:r>
            <a:r>
              <a:rPr lang="zh-CN" altLang="zh-CN" dirty="0"/>
              <a:t>@GlideModule</a:t>
            </a:r>
            <a:r>
              <a:rPr lang="zh-CN" altLang="en-US" dirty="0"/>
              <a:t>注解</a:t>
            </a:r>
          </a:p>
        </p:txBody>
      </p:sp>
    </p:spTree>
    <p:extLst>
      <p:ext uri="{BB962C8B-B14F-4D97-AF65-F5344CB8AC3E}">
        <p14:creationId xmlns:p14="http://schemas.microsoft.com/office/powerpoint/2010/main" val="3879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1906" y="843606"/>
            <a:ext cx="8442918" cy="3744312"/>
          </a:xfrm>
        </p:spPr>
        <p:txBody>
          <a:bodyPr/>
          <a:lstStyle/>
          <a:p>
            <a:pPr lvl="0" eaLnBrk="0" hangingPunct="0">
              <a:spcBef>
                <a:spcPct val="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repositories {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mavenCentral()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dependencies </a:t>
            </a:r>
            <a:r>
              <a:rPr lang="zh-CN" altLang="zh-CN" sz="20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20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CN" sz="2000" i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annotationProcessor 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'com.github.bumptech.glide:compiler:4.5.0'</a:t>
            </a:r>
            <a:b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</a:p>
          <a:p>
            <a:pPr eaLnBrk="0" hangingPunct="0">
              <a:spcBef>
                <a:spcPct val="0"/>
              </a:spcBef>
            </a:pP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endParaRPr lang="zh-CN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/>
            <a:r>
              <a:rPr lang="zh-CN" altLang="zh-CN" sz="20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@GlideModule</a:t>
            </a:r>
            <a:br>
              <a:rPr lang="zh-CN" altLang="zh-CN" sz="20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MyAppGlideModule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AppGlideModule{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8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39" y="781088"/>
            <a:ext cx="5159922" cy="40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</a:t>
            </a:r>
            <a:r>
              <a:rPr lang="zh-CN" altLang="en-US" dirty="0"/>
              <a:t>简介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43606"/>
            <a:ext cx="8517624" cy="3744312"/>
          </a:xfrm>
        </p:spPr>
        <p:txBody>
          <a:bodyPr/>
          <a:lstStyle/>
          <a:p>
            <a:pPr lvl="0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333333"/>
                </a:solidFill>
              </a:rPr>
              <a:t>Glide是一个快速高效的Android图片加载库，注重于平滑的滚动。</a:t>
            </a:r>
            <a:endParaRPr lang="en-US" altLang="zh-CN" dirty="0">
              <a:solidFill>
                <a:srgbClr val="333333"/>
              </a:solidFill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333333"/>
                </a:solidFill>
              </a:rPr>
              <a:t>Glide提供了易用的</a:t>
            </a:r>
            <a:r>
              <a:rPr lang="zh-CN" altLang="zh-CN" dirty="0" smtClean="0">
                <a:solidFill>
                  <a:srgbClr val="333333"/>
                </a:solidFill>
              </a:rPr>
              <a:t>API</a:t>
            </a:r>
            <a:r>
              <a:rPr lang="zh-CN" altLang="en-US" dirty="0" smtClean="0">
                <a:solidFill>
                  <a:srgbClr val="333333"/>
                </a:solidFill>
              </a:rPr>
              <a:t>，统一了显示本地图片和网络图片的接口。</a:t>
            </a:r>
            <a:endParaRPr lang="en-US" altLang="zh-CN" dirty="0">
              <a:solidFill>
                <a:srgbClr val="333333"/>
              </a:solidFill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</a:rPr>
              <a:t>Glide v4</a:t>
            </a:r>
            <a:r>
              <a:rPr lang="zh-CN" altLang="en-US" dirty="0">
                <a:solidFill>
                  <a:srgbClr val="333333"/>
                </a:solidFill>
              </a:rPr>
              <a:t>最低支持</a:t>
            </a:r>
            <a:r>
              <a:rPr lang="en-US" altLang="zh-CN" dirty="0">
                <a:solidFill>
                  <a:srgbClr val="333333"/>
                </a:solidFill>
              </a:rPr>
              <a:t>Android Ice Cream Sandwich (API level 14</a:t>
            </a:r>
            <a:r>
              <a:rPr lang="en-US" altLang="zh-CN" dirty="0" smtClean="0">
                <a:solidFill>
                  <a:srgbClr val="333333"/>
                </a:solidFill>
              </a:rPr>
              <a:t>)</a:t>
            </a:r>
            <a:r>
              <a:rPr lang="zh-CN" altLang="en-US" dirty="0" smtClean="0">
                <a:solidFill>
                  <a:srgbClr val="333333"/>
                </a:solidFill>
              </a:rPr>
              <a:t>。</a:t>
            </a:r>
            <a:endParaRPr lang="en-US" altLang="zh-CN" dirty="0">
              <a:solidFill>
                <a:srgbClr val="333333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3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Generated API </a:t>
            </a:r>
            <a:r>
              <a:rPr lang="zh-CN" altLang="en-US" dirty="0"/>
              <a:t>默认名为 </a:t>
            </a:r>
            <a:r>
              <a:rPr lang="en-US" altLang="zh-CN" dirty="0" err="1"/>
              <a:t>GlideApp</a:t>
            </a:r>
            <a:r>
              <a:rPr lang="en-US" altLang="zh-CN" dirty="0"/>
              <a:t> </a:t>
            </a:r>
            <a:r>
              <a:rPr lang="zh-CN" altLang="en-US" dirty="0"/>
              <a:t>，与 </a:t>
            </a:r>
            <a:r>
              <a:rPr lang="en-US" altLang="zh-CN" dirty="0" err="1" smtClean="0"/>
              <a:t>AppGlideModule</a:t>
            </a:r>
            <a:r>
              <a:rPr lang="zh-CN" altLang="en-US" dirty="0"/>
              <a:t>的子类包名</a:t>
            </a:r>
            <a:r>
              <a:rPr lang="zh-CN" altLang="en-US" dirty="0" smtClean="0"/>
              <a:t>相同</a:t>
            </a:r>
            <a:r>
              <a:rPr lang="zh-CN" altLang="en-US" dirty="0"/>
              <a:t>。</a:t>
            </a:r>
            <a:r>
              <a:rPr lang="zh-CN" altLang="en-US" dirty="0" smtClean="0"/>
              <a:t>将 </a:t>
            </a:r>
            <a:r>
              <a:rPr lang="en-US" altLang="zh-CN" dirty="0" err="1"/>
              <a:t>Glide.with</a:t>
            </a:r>
            <a:r>
              <a:rPr lang="en-US" altLang="zh-CN" dirty="0"/>
              <a:t>() </a:t>
            </a:r>
            <a:r>
              <a:rPr lang="zh-CN" altLang="en-US" dirty="0"/>
              <a:t>替换为 </a:t>
            </a:r>
            <a:r>
              <a:rPr lang="en-US" altLang="zh-CN" dirty="0" err="1"/>
              <a:t>GlideApp.with</a:t>
            </a:r>
            <a:r>
              <a:rPr lang="en-US" altLang="zh-CN" dirty="0"/>
              <a:t>()</a:t>
            </a:r>
            <a:r>
              <a:rPr lang="zh-CN" altLang="en-US" dirty="0"/>
              <a:t>，即可使用该 </a:t>
            </a:r>
            <a:r>
              <a:rPr lang="en-US" altLang="zh-CN" dirty="0"/>
              <a:t>API </a:t>
            </a:r>
            <a:r>
              <a:rPr lang="zh-CN" altLang="en-US" dirty="0"/>
              <a:t>去完成</a:t>
            </a:r>
            <a:r>
              <a:rPr lang="zh-CN" altLang="en-US" dirty="0" smtClean="0"/>
              <a:t>加载图片工作。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GlideApp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.load(myUrl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2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 smtClean="0"/>
              <a:t>Generated API , </a:t>
            </a:r>
            <a:r>
              <a:rPr lang="zh-CN" altLang="en-US" dirty="0" smtClean="0"/>
              <a:t>所有的请求选项方法</a:t>
            </a:r>
            <a:r>
              <a:rPr lang="zh-CN" altLang="en-US" dirty="0"/>
              <a:t>都会被内联并可以直接使用：</a:t>
            </a:r>
          </a:p>
          <a:p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57524" y="2067708"/>
            <a:ext cx="8136678" cy="2592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670" y="2135582"/>
            <a:ext cx="8075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GlideApp.</a:t>
            </a:r>
            <a:r>
              <a:rPr lang="zh-CN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with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.load(myUrl)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.placeholder(R.drawable.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photo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.error(R.drawable.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error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.fallback(R.drawable.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fall_back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.into(</a:t>
            </a:r>
            <a:r>
              <a:rPr lang="zh-CN" altLang="zh-CN" sz="2400" b="1" dirty="0">
                <a:solidFill>
                  <a:srgbClr val="660E7A"/>
                </a:solidFill>
                <a:latin typeface="宋体" panose="02010600030101010101" pitchFamily="2" charset="-122"/>
              </a:rPr>
              <a:t>imageView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405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</a:rPr>
              <a:t>转换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GlideApp.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.load(myUrl)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.centerCrop()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.fitCenter()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.circleCrop()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0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</a:t>
            </a:r>
            <a:r>
              <a:rPr lang="zh-CN" altLang="en-US" dirty="0"/>
              <a:t>简介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Glide </a:t>
            </a:r>
            <a:r>
              <a:rPr lang="zh-CN" altLang="en-US" dirty="0" smtClean="0"/>
              <a:t>支持获取</a:t>
            </a:r>
            <a:r>
              <a:rPr lang="zh-CN" altLang="en-US" dirty="0"/>
              <a:t>，解码和展示视频快照，图片，和</a:t>
            </a:r>
            <a:r>
              <a:rPr lang="en-US" altLang="zh-CN" dirty="0"/>
              <a:t>GIF</a:t>
            </a:r>
            <a:r>
              <a:rPr lang="zh-CN" altLang="en-US" dirty="0"/>
              <a:t>动画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默认情况下，</a:t>
            </a:r>
            <a:r>
              <a:rPr lang="en-US" altLang="zh-CN" dirty="0"/>
              <a:t>Glide</a:t>
            </a:r>
            <a:r>
              <a:rPr lang="zh-CN" altLang="en-US" dirty="0"/>
              <a:t>使用的是一个定制化的基于</a:t>
            </a:r>
            <a:r>
              <a:rPr lang="en-US" altLang="zh-CN" dirty="0" err="1"/>
              <a:t>HttpUrlConnection</a:t>
            </a:r>
            <a:r>
              <a:rPr lang="zh-CN" altLang="en-US" dirty="0" smtClean="0"/>
              <a:t>的方式，</a:t>
            </a:r>
            <a:r>
              <a:rPr lang="zh-CN" altLang="en-US" dirty="0"/>
              <a:t>但同时也提供了与</a:t>
            </a:r>
            <a:r>
              <a:rPr lang="en-US" altLang="zh-CN" dirty="0"/>
              <a:t>Google Volley</a:t>
            </a:r>
            <a:r>
              <a:rPr lang="zh-CN" altLang="en-US" dirty="0"/>
              <a:t>和</a:t>
            </a:r>
            <a:r>
              <a:rPr lang="en-US" altLang="zh-CN" dirty="0"/>
              <a:t>Square </a:t>
            </a:r>
            <a:r>
              <a:rPr lang="en-US" altLang="zh-CN" dirty="0" err="1"/>
              <a:t>OkHttp</a:t>
            </a:r>
            <a:r>
              <a:rPr lang="zh-CN" altLang="en-US" dirty="0"/>
              <a:t>快速集成的工具库。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7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Glide</a:t>
            </a:r>
            <a:r>
              <a:rPr lang="zh-CN" altLang="en-US" dirty="0"/>
              <a:t>性能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Glide </a:t>
            </a:r>
            <a:r>
              <a:rPr lang="zh-CN" altLang="en-US" dirty="0"/>
              <a:t>充分考虑了</a:t>
            </a:r>
            <a:r>
              <a:rPr lang="en-US" altLang="zh-CN" dirty="0"/>
              <a:t>Android</a:t>
            </a:r>
            <a:r>
              <a:rPr lang="zh-CN" altLang="en-US" dirty="0"/>
              <a:t>图片加载性能的两个关键方面：</a:t>
            </a:r>
          </a:p>
          <a:p>
            <a:pPr marL="800100" lvl="1" indent="-342900"/>
            <a:r>
              <a:rPr lang="zh-CN" altLang="en-US" dirty="0"/>
              <a:t>图片解码速度</a:t>
            </a:r>
          </a:p>
          <a:p>
            <a:pPr marL="800100" lvl="1" indent="-342900"/>
            <a:r>
              <a:rPr lang="zh-CN" altLang="en-US" dirty="0"/>
              <a:t>解码图片带来的资源压力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Glide</a:t>
            </a:r>
            <a:r>
              <a:rPr lang="zh-CN" altLang="en-US" dirty="0"/>
              <a:t>性能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Glide</a:t>
            </a:r>
            <a:r>
              <a:rPr lang="zh-CN" altLang="en-US" dirty="0"/>
              <a:t>使用了多个步骤来确保在</a:t>
            </a:r>
            <a:r>
              <a:rPr lang="en-US" altLang="zh-CN" dirty="0"/>
              <a:t>Android</a:t>
            </a:r>
            <a:r>
              <a:rPr lang="zh-CN" altLang="en-US" dirty="0"/>
              <a:t>上加载图片尽可能的快速和平滑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sz="1800" dirty="0"/>
              <a:t>自动、智能地下采样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downsampling</a:t>
            </a:r>
            <a:r>
              <a:rPr lang="en-US" altLang="zh-CN" sz="1800" dirty="0"/>
              <a:t>)</a:t>
            </a:r>
            <a:r>
              <a:rPr lang="zh-CN" altLang="en-US" sz="1800" dirty="0"/>
              <a:t>和缓存</a:t>
            </a:r>
            <a:r>
              <a:rPr lang="en-US" altLang="zh-CN" sz="1800" dirty="0"/>
              <a:t>(caching)</a:t>
            </a:r>
            <a:r>
              <a:rPr lang="zh-CN" altLang="en-US" sz="1800" dirty="0"/>
              <a:t>，以最小化存储开销和解码次数；</a:t>
            </a:r>
          </a:p>
          <a:p>
            <a:pPr lvl="1"/>
            <a:r>
              <a:rPr lang="zh-CN" altLang="en-US" sz="1800" dirty="0"/>
              <a:t>积极的资源重用，例如字节数组和</a:t>
            </a:r>
            <a:r>
              <a:rPr lang="en-US" altLang="zh-CN" sz="1800" dirty="0"/>
              <a:t>Bitmap</a:t>
            </a:r>
            <a:r>
              <a:rPr lang="zh-CN" altLang="en-US" sz="1800" dirty="0"/>
              <a:t>，以最小化昂贵的垃圾回收和堆碎片影响；</a:t>
            </a:r>
          </a:p>
          <a:p>
            <a:pPr lvl="1"/>
            <a:r>
              <a:rPr lang="zh-CN" altLang="en-US" sz="1800" dirty="0"/>
              <a:t>深度的生命周期集成，以确保仅优先处理活跃的</a:t>
            </a:r>
            <a:r>
              <a:rPr lang="en-US" altLang="zh-CN" sz="1800" dirty="0"/>
              <a:t>Fragment</a:t>
            </a:r>
            <a:r>
              <a:rPr lang="zh-CN" altLang="en-US" sz="1800" dirty="0"/>
              <a:t>和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的请求，并有利于应用在必要时释放资源以避免在后台时被杀掉。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7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Generated API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特性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Glide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下载和设置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05669" y="200629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基本用法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86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下载和设置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源码地址：</a:t>
            </a:r>
            <a:r>
              <a:rPr lang="en-US" altLang="zh-CN" dirty="0">
                <a:hlinkClick r:id="rId3"/>
              </a:rPr>
              <a:t>https://github.com/bumptech/glide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Android SDK </a:t>
            </a:r>
            <a:r>
              <a:rPr lang="zh-CN" altLang="en-US" dirty="0"/>
              <a:t>要求</a:t>
            </a:r>
          </a:p>
          <a:p>
            <a:pPr lvl="1"/>
            <a:r>
              <a:rPr lang="en-US" altLang="zh-CN" dirty="0" smtClean="0"/>
              <a:t>Min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Version - API 14 (Ice Cream Sandwich) </a:t>
            </a:r>
            <a:r>
              <a:rPr lang="zh-CN" altLang="en-US" dirty="0" smtClean="0"/>
              <a:t>或更高。</a:t>
            </a:r>
          </a:p>
          <a:p>
            <a:pPr lvl="1"/>
            <a:r>
              <a:rPr lang="en-US" altLang="zh-CN" dirty="0" smtClean="0"/>
              <a:t>Compile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Version - API 26 (Oreo) </a:t>
            </a:r>
            <a:r>
              <a:rPr lang="zh-CN" altLang="en-US" dirty="0" smtClean="0"/>
              <a:t>或更高。</a:t>
            </a:r>
          </a:p>
          <a:p>
            <a:pPr lvl="1"/>
            <a:r>
              <a:rPr lang="en-US" altLang="zh-CN" dirty="0" smtClean="0"/>
              <a:t>Support </a:t>
            </a:r>
            <a:r>
              <a:rPr lang="en-US" altLang="zh-CN" dirty="0"/>
              <a:t>Library Version - </a:t>
            </a:r>
            <a:r>
              <a:rPr lang="zh-CN" altLang="en-US" dirty="0" smtClean="0"/>
              <a:t>支持</a:t>
            </a:r>
            <a:r>
              <a:rPr lang="zh-CN" altLang="en-US" dirty="0"/>
              <a:t>库版本为 </a:t>
            </a:r>
            <a:r>
              <a:rPr lang="en-US" altLang="zh-CN" dirty="0"/>
              <a:t>27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下载和设置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1906" y="822936"/>
            <a:ext cx="833273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repositories 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mavenCentral()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maven{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url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'https://maven.google.com'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dependencies {</a:t>
            </a: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implementation 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'com.android.support:appcompat-v7:27.0.2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glide</a:t>
            </a:r>
            <a:b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'com.github.bumptech.glide:glide:4.5.0'</a:t>
            </a:r>
            <a:b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annotationProcessor 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'com.github.bumptech.glide:compiler:4.5.0'</a:t>
            </a:r>
            <a:b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9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7662</TotalTime>
  <Pages>0</Pages>
  <Words>1102</Words>
  <Characters>0</Characters>
  <Application>Microsoft Office PowerPoint</Application>
  <DocSecurity>0</DocSecurity>
  <PresentationFormat>全屏显示(16:9)</PresentationFormat>
  <Lines>0</Lines>
  <Paragraphs>212</Paragraphs>
  <Slides>33</Slides>
  <Notes>20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Glide简介</vt:lpstr>
      <vt:lpstr>Glide简介</vt:lpstr>
      <vt:lpstr>Glide性能</vt:lpstr>
      <vt:lpstr>Glide性能</vt:lpstr>
      <vt:lpstr>PowerPoint 演示文稿</vt:lpstr>
      <vt:lpstr>下载和设置</vt:lpstr>
      <vt:lpstr>下载和设置</vt:lpstr>
      <vt:lpstr>下载和设置</vt:lpstr>
      <vt:lpstr>PowerPoint 演示文稿</vt:lpstr>
      <vt:lpstr>基本用法</vt:lpstr>
      <vt:lpstr>基本用法</vt:lpstr>
      <vt:lpstr>指定图片格式</vt:lpstr>
      <vt:lpstr>请求选项</vt:lpstr>
      <vt:lpstr>占位符(Placeholders) </vt:lpstr>
      <vt:lpstr>占位符(Placeholders)</vt:lpstr>
      <vt:lpstr>转换(Transformations)</vt:lpstr>
      <vt:lpstr>转换(Transformations)</vt:lpstr>
      <vt:lpstr>转换(Transformations)</vt:lpstr>
      <vt:lpstr>缓存策略(Caching Strategies)</vt:lpstr>
      <vt:lpstr>缓存策略(Caching Strategies)</vt:lpstr>
      <vt:lpstr>缓存策略(Caching Strategies)</vt:lpstr>
      <vt:lpstr>PowerPoint 演示文稿</vt:lpstr>
      <vt:lpstr>Glide V4 中Generated API特性</vt:lpstr>
      <vt:lpstr>Glide V4 中Generated API特性</vt:lpstr>
      <vt:lpstr>Glide V4 中Generated API特性</vt:lpstr>
      <vt:lpstr>Glide V4 中Generated API特性</vt:lpstr>
      <vt:lpstr>Glide V4 中Generated API特性</vt:lpstr>
      <vt:lpstr>Glide V4 中Generated API特性</vt:lpstr>
      <vt:lpstr>Glide V4 中Generated API特性</vt:lpstr>
      <vt:lpstr>Glide V4 中Generated API特性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zhaosheng</cp:lastModifiedBy>
  <cp:revision>684</cp:revision>
  <dcterms:created xsi:type="dcterms:W3CDTF">2014-07-20T15:00:00Z</dcterms:created>
  <dcterms:modified xsi:type="dcterms:W3CDTF">2018-02-25T08:40:38Z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