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9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90" r:id="rId11"/>
    <p:sldId id="283" r:id="rId12"/>
    <p:sldId id="284" r:id="rId13"/>
    <p:sldId id="289" r:id="rId14"/>
    <p:sldId id="291" r:id="rId15"/>
    <p:sldId id="292" r:id="rId16"/>
    <p:sldId id="294" r:id="rId17"/>
    <p:sldId id="296" r:id="rId18"/>
    <p:sldId id="295" r:id="rId19"/>
    <p:sldId id="285" r:id="rId20"/>
    <p:sldId id="286" r:id="rId21"/>
    <p:sldId id="287" r:id="rId22"/>
    <p:sldId id="288" r:id="rId23"/>
    <p:sldId id="297" r:id="rId24"/>
    <p:sldId id="299" r:id="rId25"/>
    <p:sldId id="298" r:id="rId26"/>
    <p:sldId id="301" r:id="rId27"/>
    <p:sldId id="300" r:id="rId28"/>
    <p:sldId id="274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8198" autoAdjust="0"/>
  </p:normalViewPr>
  <p:slideViewPr>
    <p:cSldViewPr>
      <p:cViewPr varScale="1">
        <p:scale>
          <a:sx n="57" d="100"/>
          <a:sy n="57" d="100"/>
        </p:scale>
        <p:origin x="177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10727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58259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6397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6354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645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2253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3721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5263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可以序列化任意对象的集合，但不能从它进行反序列化，因为用户无法指示结果对象的类型。相反，在反序列化时，集合必须是特定的泛型类型。这是有意义的，并且在遵循良好的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编码实践时很少出现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问题。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101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但对于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将上面的代码中的 </a:t>
            </a:r>
            <a:r>
              <a:rPr lang="en-US" altLang="zh-CN" dirty="0" smtClean="0"/>
              <a:t>String[].class </a:t>
            </a:r>
            <a:r>
              <a:rPr lang="zh-CN" altLang="en-US" dirty="0" smtClean="0"/>
              <a:t>直接改为 </a:t>
            </a:r>
            <a:r>
              <a:rPr lang="en-US" altLang="zh-CN" dirty="0" smtClean="0"/>
              <a:t>List&lt;String&gt;.class </a:t>
            </a:r>
            <a:r>
              <a:rPr lang="zh-CN" altLang="en-US" dirty="0" smtClean="0"/>
              <a:t>是行不通的。对于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来说</a:t>
            </a:r>
            <a:r>
              <a:rPr lang="en-US" altLang="zh-CN" dirty="0" smtClean="0"/>
              <a:t>List&lt;String&gt;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List&lt;User&gt; </a:t>
            </a:r>
            <a:r>
              <a:rPr lang="zh-CN" altLang="en-US" dirty="0" smtClean="0"/>
              <a:t>这俩个的字节码文件只一个那就是</a:t>
            </a:r>
            <a:r>
              <a:rPr lang="en-US" altLang="zh-CN" dirty="0" err="1" smtClean="0"/>
              <a:t>List.class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泛型使用时要注意的问题 </a:t>
            </a:r>
            <a:r>
              <a:rPr lang="zh-CN" altLang="en-US" b="1" dirty="0" smtClean="0"/>
              <a:t>泛型擦除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为了解决的上面的问题，</a:t>
            </a:r>
            <a:r>
              <a:rPr lang="en-US" altLang="zh-CN" dirty="0" err="1" smtClean="0"/>
              <a:t>Gson</a:t>
            </a:r>
            <a:r>
              <a:rPr lang="zh-CN" altLang="en-US" dirty="0" smtClean="0"/>
              <a:t>为我们提供了</a:t>
            </a:r>
            <a:r>
              <a:rPr lang="en-US" altLang="zh-CN" dirty="0" err="1" smtClean="0"/>
              <a:t>TypeToken</a:t>
            </a:r>
            <a:r>
              <a:rPr lang="zh-CN" altLang="en-US" dirty="0" smtClean="0"/>
              <a:t>来实现对泛型的支持，所以当我们希望使用将以上的数据解析为</a:t>
            </a:r>
            <a:r>
              <a:rPr lang="en-US" altLang="zh-CN" dirty="0" smtClean="0"/>
              <a:t>List&lt;String&gt;</a:t>
            </a:r>
            <a:r>
              <a:rPr lang="zh-CN" altLang="en-US" dirty="0" smtClean="0"/>
              <a:t>时需要这样写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97296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3899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388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024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1463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TypeToken</a:t>
            </a:r>
            <a:r>
              <a:rPr lang="zh-CN" altLang="en-US" dirty="0" smtClean="0"/>
              <a:t>类能帮助我们将泛型 </a:t>
            </a:r>
            <a:r>
              <a:rPr lang="en-US" altLang="zh-CN" dirty="0" smtClean="0"/>
              <a:t>T </a:t>
            </a:r>
            <a:r>
              <a:rPr lang="zh-CN" altLang="en-US" dirty="0" smtClean="0"/>
              <a:t>转成 </a:t>
            </a:r>
            <a:r>
              <a:rPr lang="en-US" altLang="zh-CN" dirty="0" smtClean="0"/>
              <a:t>.class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09552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只需将外部类中的属性类型设置为集合类型即可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class </a:t>
            </a:r>
            <a:r>
              <a:rPr lang="en-US" altLang="zh-CN" dirty="0" smtClean="0"/>
              <a:t>Student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private </a:t>
            </a:r>
            <a:r>
              <a:rPr lang="en-US" altLang="zh-CN" dirty="0" smtClean="0"/>
              <a:t>String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private int age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sz="1200" b="1" kern="12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private </a:t>
            </a:r>
            <a:r>
              <a:rPr lang="en-US" altLang="zh-CN" dirty="0" smtClean="0">
                <a:solidFill>
                  <a:srgbClr val="FF0000"/>
                </a:solidFill>
              </a:rPr>
              <a:t>List&lt;Grade&gt; </a:t>
            </a:r>
            <a:r>
              <a:rPr lang="en-US" altLang="zh-CN" sz="1200" b="1" kern="12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grades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只需另外重新定义一个类，类中的属性是</a:t>
            </a:r>
            <a:r>
              <a:rPr lang="en-US" altLang="zh-CN" baseline="0" dirty="0" smtClean="0"/>
              <a:t>Json</a:t>
            </a:r>
            <a:r>
              <a:rPr lang="zh-CN" altLang="en-US" baseline="0" dirty="0" smtClean="0"/>
              <a:t>传中对象的数组的名称即可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String jsonData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"{students:[{'name':'John','age':18,'grades':[{'gradeName':'English','gradeScore':100},{'gradeName':'Math','gradeScore':78}]},{'name':'Tom','age':20,'grades':[{'gradeName':'English','gradeScore':86},{'gradeName':'Math','gradeScore':90}]}]}"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Gson gson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new </a:t>
            </a:r>
            <a:r>
              <a:rPr lang="en-US" altLang="zh-CN" dirty="0" smtClean="0"/>
              <a:t>Gson();</a:t>
            </a:r>
            <a:br>
              <a:rPr lang="en-US" altLang="zh-CN" dirty="0" smtClean="0"/>
            </a:br>
            <a:r>
              <a:rPr lang="en-US" altLang="zh-CN" dirty="0" smtClean="0"/>
              <a:t>JsonArrayData jsonArrayData = gson.fromJson(jsonData, JsonArrayData.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test</a:t>
            </a:r>
            <a:r>
              <a:rPr lang="en-US" altLang="zh-CN" dirty="0" smtClean="0"/>
              <a:t>.setText(jsonArrayData.getStudents().toString());</a:t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序列化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dirty="0" smtClean="0"/>
              <a:t>String jsonString = gson.toJson(jsonArrayData);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test</a:t>
            </a:r>
            <a:r>
              <a:rPr lang="en-US" altLang="zh-CN" dirty="0" smtClean="0"/>
              <a:t>.setText(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序列化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:" </a:t>
            </a:r>
            <a:r>
              <a:rPr lang="en-US" altLang="zh-CN" dirty="0" smtClean="0"/>
              <a:t>+ jsonString);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解决方法：新定义一个属性为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串中对象数组的名称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class </a:t>
            </a:r>
            <a:r>
              <a:rPr lang="en-US" altLang="zh-CN" dirty="0" smtClean="0"/>
              <a:t>JsonArrayData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private </a:t>
            </a:r>
            <a:r>
              <a:rPr lang="en-US" altLang="zh-CN" dirty="0" smtClean="0"/>
              <a:t>List&lt;Student&gt;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students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</a:t>
            </a:r>
            <a:r>
              <a:rPr lang="en-US" altLang="zh-CN" dirty="0" smtClean="0"/>
              <a:t>List&lt;Student&gt; getStudents()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return students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void </a:t>
            </a:r>
            <a:r>
              <a:rPr lang="en-US" altLang="zh-CN" dirty="0" smtClean="0"/>
              <a:t>setStudents(List&lt;Student&gt; students)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</a:t>
            </a:r>
            <a:r>
              <a:rPr lang="en-US" altLang="zh-CN" dirty="0" smtClean="0"/>
              <a:t>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students </a:t>
            </a:r>
            <a:r>
              <a:rPr lang="en-US" altLang="zh-CN" dirty="0" smtClean="0"/>
              <a:t>= students;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18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6652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4133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7531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610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7979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POJO</a:t>
            </a:r>
            <a:r>
              <a:rPr lang="zh-CN" altLang="en-US" dirty="0" smtClean="0"/>
              <a:t>普通的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995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242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 userDrawn="1"/>
        </p:nvSpPr>
        <p:spPr>
          <a:xfrm>
            <a:off x="557524" y="849212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531906" y="843606"/>
            <a:ext cx="8154894" cy="3744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9" name="内容占位符 3"/>
          <p:cNvSpPr txBox="1">
            <a:spLocks/>
          </p:cNvSpPr>
          <p:nvPr userDrawn="1"/>
        </p:nvSpPr>
        <p:spPr>
          <a:xfrm>
            <a:off x="557524" y="1419654"/>
            <a:ext cx="8136678" cy="324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0"/>
          </p:nvPr>
        </p:nvSpPr>
        <p:spPr>
          <a:xfrm>
            <a:off x="531906" y="1491660"/>
            <a:ext cx="8154894" cy="309625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635672"/>
            <a:ext cx="50943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5400" b="1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Gson</a:t>
            </a:r>
            <a:r>
              <a:rPr lang="zh-CN" altLang="en-US" sz="54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实战</a:t>
            </a:r>
            <a:endParaRPr lang="en-US" altLang="zh-CN" sz="5400" b="1" dirty="0" smtClean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65225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618"/>
            <a:ext cx="8229600" cy="360660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7222"/>
            <a:ext cx="4038600" cy="369700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7222"/>
            <a:ext cx="4038600" cy="36970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  <p:sldLayoutId id="2147483660" r:id="rId13"/>
    <p:sldLayoutId id="214748365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POJO(Plain </a:t>
            </a:r>
            <a:r>
              <a:rPr lang="en-US" altLang="zh-CN" dirty="0"/>
              <a:t>Ordinary Java </a:t>
            </a:r>
            <a:r>
              <a:rPr lang="en-US" altLang="zh-CN" dirty="0" smtClean="0"/>
              <a:t>Object)</a:t>
            </a:r>
            <a:r>
              <a:rPr lang="zh-CN" altLang="en-US" dirty="0" smtClean="0"/>
              <a:t>的序列化和反序列化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int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age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lang="en-US" altLang="zh-CN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sex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//省略getter和setter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……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6817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POJO</a:t>
            </a:r>
            <a:r>
              <a:rPr lang="zh-CN" altLang="en-US" dirty="0" smtClean="0"/>
              <a:t>的序列化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Serialization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 user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i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i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i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i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jsonObj = gson.toJson(user);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//json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 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{"name":"张三","age":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,"</a:t>
            </a:r>
            <a:r>
              <a:rPr lang="en-US" altLang="zh-CN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sex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":"</a:t>
            </a:r>
            <a:r>
              <a:rPr lang="zh-CN" altLang="en-US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zh-CN" altLang="zh-CN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4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POJO</a:t>
            </a:r>
            <a:r>
              <a:rPr lang="zh-CN" altLang="en-US" dirty="0" smtClean="0"/>
              <a:t>的反序列化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531906" y="1491660"/>
            <a:ext cx="8000424" cy="3096258"/>
          </a:xfrm>
        </p:spPr>
        <p:txBody>
          <a:bodyPr/>
          <a:lstStyle/>
          <a:p>
            <a:pPr lvl="0" eaLnBrk="0" hangingPunct="0"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POJO Deserialization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jsonString = 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“{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lily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age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24,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en-US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sex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en-US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 user1 = gson.fromJson(jsonString, User.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当序列化的时候，如果对象的某个字段为</a:t>
            </a:r>
            <a:r>
              <a:rPr lang="en-US" altLang="zh-CN" dirty="0"/>
              <a:t>null</a:t>
            </a:r>
            <a:r>
              <a:rPr lang="zh-CN" altLang="en-US" dirty="0"/>
              <a:t>，是不会输出到</a:t>
            </a:r>
            <a:r>
              <a:rPr lang="en-US" altLang="zh-CN" dirty="0" err="1"/>
              <a:t>Json</a:t>
            </a:r>
            <a:r>
              <a:rPr lang="zh-CN" altLang="en-US" dirty="0"/>
              <a:t>字符串中的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反序列化的时候，某个字段在</a:t>
            </a:r>
            <a:r>
              <a:rPr lang="en-US" altLang="zh-CN" dirty="0" err="1"/>
              <a:t>Json</a:t>
            </a:r>
            <a:r>
              <a:rPr lang="zh-CN" altLang="en-US" dirty="0"/>
              <a:t>字符串中找不到对应的值，就会被赋值为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4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GsonBuilder</a:t>
            </a:r>
            <a:r>
              <a:rPr lang="zh-CN" altLang="en-US" dirty="0"/>
              <a:t>导出</a:t>
            </a:r>
            <a:r>
              <a:rPr lang="en-US" altLang="zh-CN" dirty="0"/>
              <a:t>null</a:t>
            </a:r>
            <a:r>
              <a:rPr lang="zh-CN" altLang="en-US" dirty="0"/>
              <a:t>值、格式化输出</a:t>
            </a:r>
            <a:r>
              <a:rPr lang="zh-CN" altLang="en-US" dirty="0" smtClean="0"/>
              <a:t>、</a:t>
            </a:r>
            <a:r>
              <a:rPr lang="zh-CN" altLang="en-US" dirty="0"/>
              <a:t>格式化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en-US" altLang="zh-CN" i="1" dirty="0" err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GsonBuilder</a:t>
            </a:r>
            <a:r>
              <a:rPr lang="zh-CN" altLang="en-US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的用法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 gson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GsonBuilder()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//各种配置</a:t>
            </a:r>
            <a:b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create();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//生成配置好的Gson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GsonBuilder</a:t>
            </a:r>
            <a:r>
              <a:rPr lang="zh-CN" altLang="en-US" dirty="0"/>
              <a:t>导出</a:t>
            </a:r>
            <a:r>
              <a:rPr lang="en-US" altLang="zh-CN" dirty="0"/>
              <a:t>null</a:t>
            </a:r>
            <a:r>
              <a:rPr lang="zh-CN" altLang="en-US" dirty="0"/>
              <a:t>值、格式化输出</a:t>
            </a:r>
            <a:r>
              <a:rPr lang="zh-CN" altLang="en-US" dirty="0" smtClean="0"/>
              <a:t>、格式化日期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 gson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GsonBuilder()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//各种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serializeNulls()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//允许导出null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setPrettyPrinting()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//格式化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setDateFormat(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"yyyy-MM-dd"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//设置日期输出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create();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//生成配置好的Gson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5887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嵌套的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数据：</a:t>
            </a:r>
            <a:r>
              <a:rPr lang="en-US" altLang="zh-CN" dirty="0"/>
              <a:t>{"name":"John", "age":20,"grade":{"course":"English","score":100,"level":"A</a:t>
            </a:r>
            <a:r>
              <a:rPr lang="en-US" altLang="zh-CN" dirty="0" smtClean="0"/>
              <a:t>"}}</a:t>
            </a:r>
          </a:p>
          <a:p>
            <a:pPr lvl="1"/>
            <a:r>
              <a:rPr lang="zh-CN" altLang="en-US" dirty="0" smtClean="0"/>
              <a:t>定义含义内部类的类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Student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Grade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6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嵌套的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895062" y="1995702"/>
            <a:ext cx="7720689" cy="3096258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 grade = new Grade();</a:t>
            </a: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grade.setCourse("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Math");</a:t>
            </a: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 john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new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Student();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john.setName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("John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Gson gson = new Gson();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jsonString = gson.toJson(john));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0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嵌套的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反序列化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895063" y="2230970"/>
            <a:ext cx="7720689" cy="250096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jsonString = “{‘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name’:’John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’, ‘age’: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,’grade’:{‘course’:’English’,’score’: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,’level’:’A’}};</a:t>
            </a:r>
          </a:p>
          <a:p>
            <a:pPr marL="0"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Gson gson = new Gson();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lily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gson.fromJson(jsonString,Student.class);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数组的序列化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en-US" altLang="zh-CN" dirty="0"/>
              <a:t> </a:t>
            </a:r>
            <a:r>
              <a:rPr lang="en-US" altLang="zh-CN" dirty="0" err="1"/>
              <a:t>gson</a:t>
            </a:r>
            <a:r>
              <a:rPr lang="en-US" altLang="zh-CN" dirty="0"/>
              <a:t> = new </a:t>
            </a:r>
            <a:r>
              <a:rPr lang="en-US" altLang="zh-CN" dirty="0" err="1"/>
              <a:t>Gson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ints</a:t>
            </a:r>
            <a:r>
              <a:rPr lang="en-US" altLang="zh-CN" dirty="0"/>
              <a:t> = {1, 2, 3, 4, 5};</a:t>
            </a:r>
          </a:p>
          <a:p>
            <a:r>
              <a:rPr lang="en-US" altLang="zh-CN" dirty="0"/>
              <a:t>String[] strings = {"</a:t>
            </a:r>
            <a:r>
              <a:rPr lang="en-US" altLang="zh-CN" dirty="0" err="1"/>
              <a:t>abc</a:t>
            </a:r>
            <a:r>
              <a:rPr lang="en-US" altLang="zh-CN" dirty="0"/>
              <a:t>", "</a:t>
            </a:r>
            <a:r>
              <a:rPr lang="en-US" altLang="zh-CN" dirty="0" err="1"/>
              <a:t>def</a:t>
            </a:r>
            <a:r>
              <a:rPr lang="en-US" altLang="zh-CN" dirty="0"/>
              <a:t>", "</a:t>
            </a:r>
            <a:r>
              <a:rPr lang="en-US" altLang="zh-CN" dirty="0" err="1"/>
              <a:t>ghi</a:t>
            </a:r>
            <a:r>
              <a:rPr lang="en-US" altLang="zh-CN" dirty="0"/>
              <a:t>"};</a:t>
            </a:r>
          </a:p>
          <a:p>
            <a:endParaRPr lang="en-US" altLang="zh-CN" dirty="0"/>
          </a:p>
          <a:p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Serialization</a:t>
            </a:r>
          </a:p>
          <a:p>
            <a:r>
              <a:rPr lang="en-US" altLang="zh-CN" dirty="0" err="1"/>
              <a:t>gson.toJson</a:t>
            </a:r>
            <a:r>
              <a:rPr lang="en-US" altLang="zh-CN" dirty="0"/>
              <a:t>(</a:t>
            </a:r>
            <a:r>
              <a:rPr lang="en-US" altLang="zh-CN" dirty="0" err="1"/>
              <a:t>ints</a:t>
            </a:r>
            <a:r>
              <a:rPr lang="en-US" altLang="zh-CN" dirty="0"/>
              <a:t>);     // ==&gt; [1,2,3,4,5]</a:t>
            </a:r>
          </a:p>
          <a:p>
            <a:r>
              <a:rPr lang="en-US" altLang="zh-CN" dirty="0" err="1"/>
              <a:t>gson.toJson</a:t>
            </a:r>
            <a:r>
              <a:rPr lang="en-US" altLang="zh-CN" dirty="0"/>
              <a:t>(strings);  // ==&gt; ["</a:t>
            </a:r>
            <a:r>
              <a:rPr lang="en-US" altLang="zh-CN" dirty="0" err="1"/>
              <a:t>abc</a:t>
            </a:r>
            <a:r>
              <a:rPr lang="en-US" altLang="zh-CN" dirty="0"/>
              <a:t>", "</a:t>
            </a:r>
            <a:r>
              <a:rPr lang="en-US" altLang="zh-CN" dirty="0" err="1"/>
              <a:t>def</a:t>
            </a:r>
            <a:r>
              <a:rPr lang="en-US" altLang="zh-CN" dirty="0"/>
              <a:t>", "</a:t>
            </a:r>
            <a:r>
              <a:rPr lang="en-US" altLang="zh-CN" dirty="0" err="1"/>
              <a:t>ghi</a:t>
            </a:r>
            <a:r>
              <a:rPr lang="en-US" altLang="zh-CN" dirty="0"/>
              <a:t>"]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5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147798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的使用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简介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2079307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的目标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1152327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的反序列化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Deserialization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[] ints2 = </a:t>
            </a:r>
            <a:r>
              <a:rPr lang="en-US" altLang="zh-CN" dirty="0" err="1"/>
              <a:t>gson.fromJson</a:t>
            </a:r>
            <a:r>
              <a:rPr lang="en-US" altLang="zh-CN" dirty="0"/>
              <a:t>("[1,2,3,4,5]", </a:t>
            </a:r>
            <a:r>
              <a:rPr lang="en-US" altLang="zh-CN" dirty="0" err="1"/>
              <a:t>int</a:t>
            </a:r>
            <a:r>
              <a:rPr lang="en-US" altLang="zh-CN" dirty="0"/>
              <a:t>[].class); </a:t>
            </a:r>
          </a:p>
          <a:p>
            <a:r>
              <a:rPr lang="en-US" altLang="zh-CN" dirty="0"/>
              <a:t>// ==&gt; ints2 will be same as </a:t>
            </a:r>
            <a:r>
              <a:rPr lang="en-US" altLang="zh-CN" dirty="0" err="1"/>
              <a:t>ints</a:t>
            </a:r>
            <a:endParaRPr lang="zh-CN" altLang="en-US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4434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集合序列化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en-US" altLang="zh-CN" dirty="0"/>
              <a:t> </a:t>
            </a:r>
            <a:r>
              <a:rPr lang="en-US" altLang="zh-CN" dirty="0" err="1"/>
              <a:t>gson</a:t>
            </a:r>
            <a:r>
              <a:rPr lang="en-US" altLang="zh-CN" dirty="0"/>
              <a:t> = new </a:t>
            </a:r>
            <a:r>
              <a:rPr lang="en-US" altLang="zh-CN" dirty="0" err="1"/>
              <a:t>Gson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Collection&lt;Integer&gt; </a:t>
            </a:r>
            <a:r>
              <a:rPr lang="en-US" altLang="zh-CN" dirty="0" err="1"/>
              <a:t>ints</a:t>
            </a:r>
            <a:r>
              <a:rPr lang="en-US" altLang="zh-CN" dirty="0"/>
              <a:t> = </a:t>
            </a:r>
            <a:r>
              <a:rPr lang="en-US" altLang="zh-CN" dirty="0" err="1"/>
              <a:t>Lists.immutableList</a:t>
            </a:r>
            <a:r>
              <a:rPr lang="en-US" altLang="zh-CN" dirty="0"/>
              <a:t>(1,2,3,4,5);</a:t>
            </a:r>
          </a:p>
          <a:p>
            <a:endParaRPr lang="en-US" altLang="zh-CN" dirty="0"/>
          </a:p>
          <a:p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Serialization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json</a:t>
            </a:r>
            <a:r>
              <a:rPr lang="en-US" altLang="zh-CN" dirty="0"/>
              <a:t> = </a:t>
            </a:r>
            <a:r>
              <a:rPr lang="en-US" altLang="zh-CN" dirty="0" err="1"/>
              <a:t>gson.toJson</a:t>
            </a:r>
            <a:r>
              <a:rPr lang="en-US" altLang="zh-CN" dirty="0"/>
              <a:t>(</a:t>
            </a:r>
            <a:r>
              <a:rPr lang="en-US" altLang="zh-CN" dirty="0" err="1"/>
              <a:t>ints</a:t>
            </a:r>
            <a:r>
              <a:rPr lang="en-US" altLang="zh-CN" dirty="0"/>
              <a:t>);  // ==&gt; </a:t>
            </a:r>
            <a:r>
              <a:rPr lang="en-US" altLang="zh-CN" dirty="0" err="1"/>
              <a:t>json</a:t>
            </a:r>
            <a:r>
              <a:rPr lang="en-US" altLang="zh-CN" dirty="0"/>
              <a:t> is [1,2,3,4,5]</a:t>
            </a:r>
          </a:p>
          <a:p>
            <a:endParaRPr lang="en-US" altLang="zh-CN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34763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集合反序列化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Deserialization</a:t>
            </a:r>
          </a:p>
          <a:p>
            <a:r>
              <a:rPr lang="en-US" altLang="zh-CN" dirty="0"/>
              <a:t>Type </a:t>
            </a:r>
            <a:r>
              <a:rPr lang="en-US" altLang="zh-CN" dirty="0" err="1"/>
              <a:t>collectionType</a:t>
            </a:r>
            <a:r>
              <a:rPr lang="en-US" altLang="zh-CN" dirty="0"/>
              <a:t> = new </a:t>
            </a:r>
            <a:r>
              <a:rPr lang="en-US" altLang="zh-CN" dirty="0" err="1"/>
              <a:t>TypeToken</a:t>
            </a:r>
            <a:r>
              <a:rPr lang="en-US" altLang="zh-CN" dirty="0"/>
              <a:t>&lt;Collection&lt;Integer&gt;&gt;(){}.</a:t>
            </a:r>
            <a:r>
              <a:rPr lang="en-US" altLang="zh-CN" dirty="0" err="1"/>
              <a:t>getType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Collection&lt;Integer&gt; ints2 = </a:t>
            </a:r>
            <a:r>
              <a:rPr lang="en-US" altLang="zh-CN" dirty="0" err="1"/>
              <a:t>gson.fromJson</a:t>
            </a:r>
            <a:r>
              <a:rPr lang="en-US" altLang="zh-CN" dirty="0"/>
              <a:t>(</a:t>
            </a:r>
            <a:r>
              <a:rPr lang="en-US" altLang="zh-CN" dirty="0" err="1"/>
              <a:t>json</a:t>
            </a:r>
            <a:r>
              <a:rPr lang="en-US" altLang="zh-CN" dirty="0"/>
              <a:t>, </a:t>
            </a:r>
            <a:r>
              <a:rPr lang="en-US" altLang="zh-CN" dirty="0" err="1"/>
              <a:t>collectionType</a:t>
            </a:r>
            <a:r>
              <a:rPr lang="en-US" altLang="zh-CN" dirty="0"/>
              <a:t>);</a:t>
            </a:r>
          </a:p>
          <a:p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==&gt; ints2 is same as </a:t>
            </a:r>
            <a:r>
              <a:rPr lang="en-US" altLang="zh-CN" i="1" dirty="0" err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ints</a:t>
            </a:r>
            <a:endParaRPr lang="zh-CN" altLang="en-US" i="1" dirty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17832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复杂的嵌套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对象集合</a:t>
            </a:r>
            <a:endParaRPr lang="en-US" altLang="zh-CN" dirty="0" smtClean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[{"name":"John","age":</a:t>
            </a:r>
            <a:r>
              <a:rPr lang="en-US" altLang="zh-CN" dirty="0"/>
              <a:t>18</a:t>
            </a:r>
            <a:r>
              <a:rPr lang="en-US" altLang="zh-CN" dirty="0" smtClean="0"/>
              <a:t>,"grade":{"gradeName":"English","gradeScore":</a:t>
            </a:r>
            <a:r>
              <a:rPr lang="en-US" altLang="zh-CN" dirty="0"/>
              <a:t>100</a:t>
            </a:r>
            <a:r>
              <a:rPr lang="en-US" altLang="zh-CN" dirty="0" smtClean="0"/>
              <a:t>}},{"name":"Tom","age":</a:t>
            </a:r>
            <a:r>
              <a:rPr lang="en-US" altLang="zh-CN" dirty="0"/>
              <a:t>20</a:t>
            </a:r>
            <a:r>
              <a:rPr lang="en-US" altLang="zh-CN" dirty="0" smtClean="0"/>
              <a:t>,"grade":{"gradeName":"English","gradeScore":</a:t>
            </a:r>
            <a:r>
              <a:rPr lang="en-US" altLang="zh-CN" dirty="0"/>
              <a:t>86</a:t>
            </a:r>
            <a:r>
              <a:rPr lang="en-US" altLang="zh-CN" dirty="0" smtClean="0"/>
              <a:t>}}]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6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嵌套的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895062" y="2139714"/>
            <a:ext cx="7720689" cy="1728144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//TODO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构造对象集合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List&lt;Person&gt;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persons</a:t>
            </a:r>
          </a:p>
          <a:p>
            <a:pPr marL="0"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Gson gson = new Gson();</a:t>
            </a:r>
          </a:p>
          <a:p>
            <a:pPr marL="0" lvl="1"/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jsonString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gson.toJson(persons);</a:t>
            </a:r>
          </a:p>
        </p:txBody>
      </p:sp>
    </p:spTree>
    <p:extLst>
      <p:ext uri="{BB962C8B-B14F-4D97-AF65-F5344CB8AC3E}">
        <p14:creationId xmlns:p14="http://schemas.microsoft.com/office/powerpoint/2010/main" val="3620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嵌套的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反序列化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911725" y="2081935"/>
            <a:ext cx="7720689" cy="2775597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jsonString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"[{'name':'John','age':18,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'grade':{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'gradeName':'English','gradeScore':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100}},{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'name':'Tom','age':20,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'grade':{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'gradeName':'English','gradeScore':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86}}]";</a:t>
            </a:r>
          </a:p>
          <a:p>
            <a:pPr marL="0"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Gson gson = new Gson();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List&lt;Person&gt; persons = gson.fromJson(jsonData, new TypeToken&lt;List&lt;Person&gt;&gt;(){}.getType());</a:t>
            </a:r>
          </a:p>
        </p:txBody>
      </p:sp>
    </p:spTree>
    <p:extLst>
      <p:ext uri="{BB962C8B-B14F-4D97-AF65-F5344CB8AC3E}">
        <p14:creationId xmlns:p14="http://schemas.microsoft.com/office/powerpoint/2010/main" val="32592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TypeToken</a:t>
            </a:r>
          </a:p>
          <a:p>
            <a:pPr lvl="1"/>
            <a:r>
              <a:rPr lang="en-US" altLang="zh-CN" dirty="0"/>
              <a:t>GSON </a:t>
            </a:r>
            <a:r>
              <a:rPr lang="zh-CN" altLang="en-US" dirty="0" smtClean="0"/>
              <a:t>提供的 用来捕获像 </a:t>
            </a:r>
            <a:r>
              <a:rPr lang="en-US" altLang="zh-CN" dirty="0"/>
              <a:t>List </a:t>
            </a:r>
            <a:r>
              <a:rPr lang="zh-CN" altLang="en-US" dirty="0"/>
              <a:t>这样的泛型</a:t>
            </a:r>
            <a:r>
              <a:rPr lang="zh-CN" altLang="en-US" dirty="0" smtClean="0"/>
              <a:t>信息的类</a:t>
            </a:r>
            <a:endParaRPr lang="en-US" altLang="zh-CN" dirty="0" smtClean="0"/>
          </a:p>
          <a:p>
            <a:pPr lvl="1"/>
            <a:r>
              <a:rPr lang="en-US" altLang="zh-CN" dirty="0"/>
              <a:t>Java</a:t>
            </a:r>
            <a:r>
              <a:rPr lang="zh-CN" altLang="en-US" dirty="0" smtClean="0"/>
              <a:t>编译器把</a:t>
            </a:r>
            <a:r>
              <a:rPr lang="zh-CN" altLang="en-US" dirty="0"/>
              <a:t>捕获到的泛型信息编译到这个匿名内部类里</a:t>
            </a:r>
            <a:r>
              <a:rPr lang="zh-CN" altLang="en-US" dirty="0" smtClean="0"/>
              <a:t>，在</a:t>
            </a:r>
            <a:r>
              <a:rPr lang="zh-CN" altLang="en-US" dirty="0"/>
              <a:t>运行</a:t>
            </a:r>
            <a:r>
              <a:rPr lang="zh-CN" altLang="en-US" dirty="0" smtClean="0"/>
              <a:t>时被 </a:t>
            </a:r>
            <a:r>
              <a:rPr lang="en-US" altLang="zh-CN" dirty="0"/>
              <a:t>getType() </a:t>
            </a:r>
            <a:r>
              <a:rPr lang="zh-CN" altLang="en-US" dirty="0"/>
              <a:t>方法用反射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提取到具体的类型信息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5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复杂的嵌套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对象集合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 </a:t>
            </a:r>
            <a:r>
              <a:rPr lang="zh-CN" altLang="en-US" dirty="0" smtClean="0"/>
              <a:t>如果外部类的某个属性是类的对象的集合呢？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串中对象的数组有一个名称呢？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3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Gson</a:t>
            </a:r>
            <a:r>
              <a:rPr lang="zh-CN" altLang="en-US" dirty="0"/>
              <a:t>是一个</a:t>
            </a:r>
            <a:r>
              <a:rPr lang="en-US" altLang="zh-CN" dirty="0"/>
              <a:t>Java</a:t>
            </a:r>
            <a:r>
              <a:rPr lang="zh-CN" altLang="en-US" dirty="0"/>
              <a:t>库，可以用来将</a:t>
            </a:r>
            <a:r>
              <a:rPr lang="en-US" altLang="zh-CN" dirty="0"/>
              <a:t>Java</a:t>
            </a:r>
            <a:r>
              <a:rPr lang="zh-CN" altLang="en-US" dirty="0"/>
              <a:t>对象转换成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字符串表示，或者将</a:t>
            </a:r>
            <a:r>
              <a:rPr lang="en-US" altLang="zh-CN" dirty="0"/>
              <a:t>JSON</a:t>
            </a:r>
            <a:r>
              <a:rPr lang="zh-CN" altLang="en-US" dirty="0"/>
              <a:t>字符串转换为等效的</a:t>
            </a:r>
            <a:r>
              <a:rPr lang="en-US" altLang="zh-CN" dirty="0"/>
              <a:t>Java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JSON</a:t>
            </a:r>
            <a:r>
              <a:rPr lang="en-US" altLang="zh-CN" dirty="0" smtClean="0"/>
              <a:t>(JavaScript </a:t>
            </a:r>
            <a:r>
              <a:rPr lang="en-US" altLang="zh-CN" dirty="0"/>
              <a:t>Object Notation) </a:t>
            </a:r>
            <a:r>
              <a:rPr lang="zh-CN" altLang="en-US" dirty="0"/>
              <a:t>是一种轻量级的数据交换格式</a:t>
            </a:r>
            <a:r>
              <a:rPr lang="zh-CN" altLang="en-US" dirty="0" smtClean="0"/>
              <a:t>，广泛</a:t>
            </a:r>
            <a:r>
              <a:rPr lang="zh-CN" altLang="en-US" dirty="0"/>
              <a:t>应用</a:t>
            </a:r>
            <a:r>
              <a:rPr lang="zh-CN" altLang="en-US" dirty="0" smtClean="0"/>
              <a:t>于不同平台间数据的</a:t>
            </a:r>
            <a:r>
              <a:rPr lang="zh-CN" altLang="en-US" dirty="0"/>
              <a:t>传递</a:t>
            </a:r>
            <a:r>
              <a:rPr lang="zh-CN" altLang="en-US" dirty="0" smtClean="0"/>
              <a:t>，</a:t>
            </a:r>
            <a:r>
              <a:rPr lang="zh-CN" altLang="en-US" dirty="0"/>
              <a:t>尤其是服务器与客户端的交互。</a:t>
            </a:r>
          </a:p>
        </p:txBody>
      </p:sp>
      <p:sp>
        <p:nvSpPr>
          <p:cNvPr id="5" name="矩形 4"/>
          <p:cNvSpPr/>
          <p:nvPr/>
        </p:nvSpPr>
        <p:spPr>
          <a:xfrm>
            <a:off x="4402824" y="306757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{</a:t>
            </a:r>
          </a:p>
          <a:p>
            <a:r>
              <a:rPr lang="zh-CN" altLang="en-US" sz="2400" dirty="0" smtClean="0"/>
              <a:t>    "name": "</a:t>
            </a:r>
            <a:r>
              <a:rPr lang="en-US" altLang="zh-CN" sz="2400" dirty="0" err="1" smtClean="0"/>
              <a:t>zhangsan</a:t>
            </a:r>
            <a:r>
              <a:rPr lang="zh-CN" altLang="en-US" sz="2400" dirty="0" smtClean="0"/>
              <a:t>",</a:t>
            </a:r>
          </a:p>
          <a:p>
            <a:r>
              <a:rPr lang="zh-CN" altLang="en-US" sz="2400" dirty="0" smtClean="0"/>
              <a:t>    "sex": "man",</a:t>
            </a:r>
          </a:p>
          <a:p>
            <a:r>
              <a:rPr lang="zh-CN" altLang="en-US" sz="2400" dirty="0" smtClean="0"/>
              <a:t>    "age": 18</a:t>
            </a:r>
          </a:p>
          <a:p>
            <a:r>
              <a:rPr lang="zh-CN" altLang="en-US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431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的目标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提供一种简单的</a:t>
            </a:r>
            <a:r>
              <a:rPr lang="zh-CN" altLang="en-US" dirty="0"/>
              <a:t>、</a:t>
            </a:r>
            <a:r>
              <a:rPr lang="zh-CN" altLang="en-US" dirty="0" smtClean="0"/>
              <a:t>易于</a:t>
            </a:r>
            <a:r>
              <a:rPr lang="zh-CN" altLang="en-US" dirty="0"/>
              <a:t>使用的</a:t>
            </a:r>
            <a:r>
              <a:rPr lang="zh-CN" altLang="en-US" dirty="0" smtClean="0"/>
              <a:t>机制实现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对象与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字符串的转换。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</a:t>
            </a:r>
            <a:r>
              <a:rPr lang="zh-CN" altLang="en-US" dirty="0"/>
              <a:t>任意复杂的</a:t>
            </a:r>
            <a:r>
              <a:rPr lang="zh-CN" altLang="en-US" dirty="0" smtClean="0"/>
              <a:t>对象的表示。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生成可</a:t>
            </a:r>
            <a:r>
              <a:rPr lang="zh-CN" altLang="en-US" dirty="0"/>
              <a:t>读的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字符串输出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034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处理对象的几个重要点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推荐把成员变量都</a:t>
            </a:r>
            <a:r>
              <a:rPr lang="zh-CN" altLang="en-US" dirty="0" smtClean="0"/>
              <a:t>声明为</a:t>
            </a:r>
            <a:r>
              <a:rPr lang="en-US" altLang="zh-CN" dirty="0" smtClean="0"/>
              <a:t>private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所有包含在当前类（包括父类）中的字段</a:t>
            </a:r>
            <a:r>
              <a:rPr lang="zh-CN" altLang="en-US" dirty="0" smtClean="0"/>
              <a:t>都默认</a:t>
            </a:r>
            <a:r>
              <a:rPr lang="zh-CN" altLang="en-US" dirty="0"/>
              <a:t>被序列化或者反</a:t>
            </a:r>
            <a:r>
              <a:rPr lang="zh-CN" altLang="en-US" dirty="0" smtClean="0"/>
              <a:t>序列化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如果某个字段被 </a:t>
            </a:r>
            <a:r>
              <a:rPr lang="en-US" altLang="zh-CN" dirty="0"/>
              <a:t>transient </a:t>
            </a:r>
            <a:r>
              <a:rPr lang="zh-CN" altLang="en-US" dirty="0" smtClean="0"/>
              <a:t>关键词</a:t>
            </a:r>
            <a:r>
              <a:rPr lang="zh-CN" altLang="en-US" dirty="0"/>
              <a:t>修饰，就不会被序列化或者反序列化</a:t>
            </a:r>
          </a:p>
        </p:txBody>
      </p:sp>
    </p:spTree>
    <p:extLst>
      <p:ext uri="{BB962C8B-B14F-4D97-AF65-F5344CB8AC3E}">
        <p14:creationId xmlns:p14="http://schemas.microsoft.com/office/powerpoint/2010/main" val="41225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添加依赖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……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//Gson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complie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'com.google.code.gson:gson:2.2.4'</a:t>
            </a:r>
            <a:b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4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使用的主要类是</a:t>
            </a:r>
            <a:r>
              <a:rPr lang="en-US" altLang="zh-CN" dirty="0" err="1"/>
              <a:t>Gson</a:t>
            </a:r>
            <a:r>
              <a:rPr lang="zh-CN" altLang="en-US" dirty="0"/>
              <a:t>，您可以通过调用</a:t>
            </a:r>
            <a:r>
              <a:rPr lang="en-US" altLang="zh-CN" dirty="0"/>
              <a:t>new </a:t>
            </a:r>
            <a:r>
              <a:rPr lang="en-US" altLang="zh-CN" dirty="0" err="1"/>
              <a:t>Gson</a:t>
            </a:r>
            <a:r>
              <a:rPr lang="en-US" altLang="zh-CN" dirty="0"/>
              <a:t>()</a:t>
            </a:r>
            <a:r>
              <a:rPr lang="zh-CN" altLang="en-US" dirty="0"/>
              <a:t>来创建它。还有一个类</a:t>
            </a:r>
            <a:r>
              <a:rPr lang="en-US" altLang="zh-CN" dirty="0" err="1"/>
              <a:t>GsonBuilder</a:t>
            </a:r>
            <a:r>
              <a:rPr lang="zh-CN" altLang="en-US" dirty="0"/>
              <a:t>可用来创建一个</a:t>
            </a:r>
            <a:r>
              <a:rPr lang="en-US" altLang="zh-CN" dirty="0" err="1"/>
              <a:t>Gson</a:t>
            </a:r>
            <a:r>
              <a:rPr lang="zh-CN" altLang="en-US" dirty="0"/>
              <a:t>实例，它具有各种设置，如版本控制等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Gson</a:t>
            </a:r>
            <a:r>
              <a:rPr lang="zh-CN" altLang="en-US" dirty="0"/>
              <a:t>实例在调用</a:t>
            </a:r>
            <a:r>
              <a:rPr lang="en-US" altLang="zh-CN" dirty="0" err="1"/>
              <a:t>Json</a:t>
            </a:r>
            <a:r>
              <a:rPr lang="zh-CN" altLang="en-US" dirty="0"/>
              <a:t>操作时不维护任何状态。因此</a:t>
            </a:r>
            <a:r>
              <a:rPr lang="zh-CN" altLang="en-US" dirty="0" smtClean="0"/>
              <a:t>，多个序列化</a:t>
            </a:r>
            <a:r>
              <a:rPr lang="zh-CN" altLang="en-US" dirty="0"/>
              <a:t>和反序列化</a:t>
            </a:r>
            <a:r>
              <a:rPr lang="zh-CN" altLang="en-US" dirty="0" smtClean="0"/>
              <a:t>操作中可以使用</a:t>
            </a:r>
            <a:r>
              <a:rPr lang="zh-CN" altLang="en-US" dirty="0"/>
              <a:t>相同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Gson</a:t>
            </a:r>
            <a:r>
              <a:rPr lang="zh-CN" altLang="en-US" dirty="0" smtClean="0"/>
              <a:t>对象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808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Serialization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 gson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Gson();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gson.toJson(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    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==&gt; 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gson.toJson(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"abcd"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==&gt; 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"abcd"</a:t>
            </a:r>
            <a:b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gson.toJson(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Long(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==&gt; 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 values = { 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gson.toJson(values);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==&gt; 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endParaRPr lang="zh-CN" altLang="zh-CN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32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Deserialization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num1 = gson.fromJson(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"1"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Integer num2 = gson.fromJson(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"1"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Integer.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num3 = gson.fromJson(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"1"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Long.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 bool = gson.fromJson(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Boolean.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str = gson.fromJson(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String.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String[] str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"[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]"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9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9621</TotalTime>
  <Pages>0</Pages>
  <Words>1185</Words>
  <Characters>0</Characters>
  <Application>Microsoft Office PowerPoint</Application>
  <DocSecurity>0</DocSecurity>
  <PresentationFormat>全屏显示(16:9)</PresentationFormat>
  <Lines>0</Lines>
  <Paragraphs>208</Paragraphs>
  <Slides>28</Slides>
  <Notes>22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Gson简介</vt:lpstr>
      <vt:lpstr>Gson的目标</vt:lpstr>
      <vt:lpstr>Gson处理对象的几个重要点</vt:lpstr>
      <vt:lpstr>Gson的使用</vt:lpstr>
      <vt:lpstr>Gson的使用</vt:lpstr>
      <vt:lpstr>Gson的使用</vt:lpstr>
      <vt:lpstr>Gson的使用</vt:lpstr>
      <vt:lpstr>Gson的使用</vt:lpstr>
      <vt:lpstr>Gson的使用</vt:lpstr>
      <vt:lpstr>Gson使用</vt:lpstr>
      <vt:lpstr>Gson的使用</vt:lpstr>
      <vt:lpstr>Gson的使用</vt:lpstr>
      <vt:lpstr>Gson的使用</vt:lpstr>
      <vt:lpstr>Gson的使用</vt:lpstr>
      <vt:lpstr>Gson的使用</vt:lpstr>
      <vt:lpstr>Gson的使用</vt:lpstr>
      <vt:lpstr>Gson使用</vt:lpstr>
      <vt:lpstr>Gson使用</vt:lpstr>
      <vt:lpstr>Gson使用</vt:lpstr>
      <vt:lpstr>Gson使用</vt:lpstr>
      <vt:lpstr>Gson的使用</vt:lpstr>
      <vt:lpstr>Gson的使用</vt:lpstr>
      <vt:lpstr>Gson的使用</vt:lpstr>
      <vt:lpstr>Gson的使用</vt:lpstr>
      <vt:lpstr>Gson的使用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823</cp:revision>
  <dcterms:created xsi:type="dcterms:W3CDTF">2014-07-20T15:00:00Z</dcterms:created>
  <dcterms:modified xsi:type="dcterms:W3CDTF">2018-02-28T05:00:21Z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