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9" r:id="rId3"/>
    <p:sldId id="276" r:id="rId4"/>
    <p:sldId id="275" r:id="rId5"/>
    <p:sldId id="282" r:id="rId6"/>
    <p:sldId id="30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301" r:id="rId15"/>
    <p:sldId id="290" r:id="rId16"/>
    <p:sldId id="291" r:id="rId17"/>
    <p:sldId id="292" r:id="rId18"/>
    <p:sldId id="293" r:id="rId19"/>
    <p:sldId id="294" r:id="rId20"/>
    <p:sldId id="295" r:id="rId21"/>
    <p:sldId id="277" r:id="rId22"/>
    <p:sldId id="278" r:id="rId23"/>
    <p:sldId id="279" r:id="rId24"/>
    <p:sldId id="303" r:id="rId25"/>
    <p:sldId id="296" r:id="rId26"/>
    <p:sldId id="297" r:id="rId27"/>
    <p:sldId id="300" r:id="rId28"/>
    <p:sldId id="298" r:id="rId29"/>
    <p:sldId id="299" r:id="rId30"/>
    <p:sldId id="274" r:id="rId3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98DA4"/>
    <a:srgbClr val="D9A56B"/>
    <a:srgbClr val="80CAD7"/>
    <a:srgbClr val="C37D9E"/>
    <a:srgbClr val="DB9649"/>
    <a:srgbClr val="D88F4B"/>
    <a:srgbClr val="BF6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19" autoAdjust="0"/>
  </p:normalViewPr>
  <p:slideViewPr>
    <p:cSldViewPr>
      <p:cViewPr varScale="1">
        <p:scale>
          <a:sx n="77" d="100"/>
          <a:sy n="77" d="100"/>
        </p:scale>
        <p:origin x="117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36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83D78-C483-43F8-96E3-8B24687A3845}" type="datetime1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FFAE-2DDB-41F3-BE9E-6AA4F6A82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75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25BB3D98-82C9-4471-8C57-2B80C06EFB33}" type="datetime1">
              <a:rPr lang="zh-CN" altLang="en-US" smtClean="0"/>
              <a:t>2018/4/13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</a:pPr>
            <a:r>
              <a:rPr lang="zh-CN" altLang="zh-CN"/>
              <a:t>第二级</a:t>
            </a:r>
          </a:p>
          <a:p>
            <a:pPr>
              <a:buFontTx/>
              <a:buNone/>
            </a:pPr>
            <a:r>
              <a:rPr lang="zh-CN" altLang="zh-CN"/>
              <a:t>第三级</a:t>
            </a:r>
          </a:p>
          <a:p>
            <a:pPr>
              <a:buFontTx/>
              <a:buNone/>
            </a:pPr>
            <a:r>
              <a:rPr lang="zh-CN" altLang="zh-CN"/>
              <a:t>第四级</a:t>
            </a:r>
          </a:p>
          <a:p>
            <a:pPr>
              <a:buFontTx/>
              <a:buNone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B9ECD2D-21F3-425B-B2E2-82D9DE6FDE2B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1107271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开发者集成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JPush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Android SDK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到其应用里，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JPush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Android SDK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创建到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JPush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Cloud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的长连接，为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App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提供永远在线的能力。 当开发者想要及时地推送消息到达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App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时，只需要调用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JPush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API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推送，或者使用其他方便的智能推送工具，即可轻松与用户交流。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图中红色部分，是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JPush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App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开发者的接触点。手机客户端侧，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App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需要集成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JPush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SDK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；服务器端部分，开发者调用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JPush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REST API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来进行推送。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2018/4/13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02772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2018/4/13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23783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若没有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res/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drawable-xxxx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jpush_notification_icon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这个资源默认使用应用图标作为通知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icon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5.0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以上系统将应用图标作为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statusbar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icon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可能显示不正常，用户可定义没有阴影和渐变色的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icon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替换这个文件，文件名不要变。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2018/4/13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6366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2018/4/13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1415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2018/4/13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27390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2018/4/13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33220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2018/4/13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31075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2018/4/13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2251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通知主要用于提示用户的目的，应用于新闻内容、促销活动、产品信息、版本更新提醒、订单状态提醒等多种场景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2018/4/13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93499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自定义消息不是通知，所以不会被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SDK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展示到通知栏上。其内容完全由开发者自己定义。 自定义消息主要用于应用的内部业务逻辑。一条自定义消息推送过来，有可能没有任何界面显示。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2018/4/13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4900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10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40"/>
            <a:ext cx="6096000" cy="598506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8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457200" y="843606"/>
            <a:ext cx="8229600" cy="3744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42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 txBox="1">
            <a:spLocks/>
          </p:cNvSpPr>
          <p:nvPr userDrawn="1"/>
        </p:nvSpPr>
        <p:spPr>
          <a:xfrm>
            <a:off x="557524" y="849212"/>
            <a:ext cx="8136678" cy="3810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grpSp>
        <p:nvGrpSpPr>
          <p:cNvPr id="4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5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0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40"/>
            <a:ext cx="6096000" cy="598506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531906" y="843606"/>
            <a:ext cx="8154894" cy="37443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273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5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457200" y="843606"/>
            <a:ext cx="8229600" cy="3744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9" name="内容占位符 3"/>
          <p:cNvSpPr txBox="1">
            <a:spLocks/>
          </p:cNvSpPr>
          <p:nvPr userDrawn="1"/>
        </p:nvSpPr>
        <p:spPr>
          <a:xfrm>
            <a:off x="557524" y="1419654"/>
            <a:ext cx="8136678" cy="3240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ph idx="10"/>
          </p:nvPr>
        </p:nvSpPr>
        <p:spPr>
          <a:xfrm>
            <a:off x="531906" y="1491660"/>
            <a:ext cx="8154894" cy="309625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4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40"/>
            <a:ext cx="6096000" cy="598506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163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" y="0"/>
            <a:ext cx="3564000" cy="5143500"/>
          </a:xfrm>
          <a:prstGeom prst="rect">
            <a:avLst/>
          </a:prstGeom>
        </p:spPr>
      </p:pic>
      <p:sp>
        <p:nvSpPr>
          <p:cNvPr id="6" name="TextBox 6"/>
          <p:cNvSpPr>
            <a:spLocks noChangeArrowheads="1"/>
          </p:cNvSpPr>
          <p:nvPr userDrawn="1"/>
        </p:nvSpPr>
        <p:spPr bwMode="auto">
          <a:xfrm>
            <a:off x="3851940" y="1707678"/>
            <a:ext cx="50943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6000" b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   </a:t>
            </a:r>
            <a:r>
              <a:rPr lang="en-US" altLang="zh-CN" sz="6000" b="1" dirty="0" err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JPush</a:t>
            </a:r>
            <a:r>
              <a:rPr lang="zh-CN" altLang="en-US" sz="6000" b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实战</a:t>
            </a:r>
            <a:endParaRPr lang="zh-CN" altLang="en-US" sz="6000" b="1" dirty="0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7" name="TextBox 7"/>
          <p:cNvSpPr>
            <a:spLocks noChangeArrowheads="1"/>
          </p:cNvSpPr>
          <p:nvPr userDrawn="1"/>
        </p:nvSpPr>
        <p:spPr bwMode="auto">
          <a:xfrm>
            <a:off x="5662677" y="3250048"/>
            <a:ext cx="3127375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教研室</a:t>
            </a:r>
            <a:endParaRPr lang="zh-CN" altLang="en-US" sz="3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6" y="2931780"/>
            <a:ext cx="1008084" cy="1190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123546"/>
            <a:ext cx="2686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34"/>
          <p:cNvGrpSpPr>
            <a:grpSpLocks/>
          </p:cNvGrpSpPr>
          <p:nvPr userDrawn="1"/>
        </p:nvGrpSpPr>
        <p:grpSpPr bwMode="auto">
          <a:xfrm>
            <a:off x="275771" y="344940"/>
            <a:ext cx="3735387" cy="3698875"/>
            <a:chOff x="0" y="0"/>
            <a:chExt cx="3102120" cy="3072590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3" name="组合 35"/>
          <p:cNvGrpSpPr>
            <a:grpSpLocks/>
          </p:cNvGrpSpPr>
          <p:nvPr userDrawn="1"/>
        </p:nvGrpSpPr>
        <p:grpSpPr bwMode="auto">
          <a:xfrm rot="13787496">
            <a:off x="4192563" y="3218921"/>
            <a:ext cx="1079500" cy="1068387"/>
            <a:chOff x="0" y="0"/>
            <a:chExt cx="3102120" cy="3072590"/>
          </a:xfrm>
        </p:grpSpPr>
        <p:sp>
          <p:nvSpPr>
            <p:cNvPr id="34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8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9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8" name="组合 60"/>
          <p:cNvGrpSpPr>
            <a:grpSpLocks/>
          </p:cNvGrpSpPr>
          <p:nvPr userDrawn="1"/>
        </p:nvGrpSpPr>
        <p:grpSpPr bwMode="auto">
          <a:xfrm rot="13787496">
            <a:off x="5541131" y="913146"/>
            <a:ext cx="522287" cy="517525"/>
            <a:chOff x="0" y="0"/>
            <a:chExt cx="3102120" cy="3072590"/>
          </a:xfrm>
        </p:grpSpPr>
        <p:sp>
          <p:nvSpPr>
            <p:cNvPr id="5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3" name="TextBox 85"/>
          <p:cNvSpPr>
            <a:spLocks noChangeArrowheads="1"/>
          </p:cNvSpPr>
          <p:nvPr userDrawn="1"/>
        </p:nvSpPr>
        <p:spPr bwMode="auto">
          <a:xfrm>
            <a:off x="4325788" y="1885735"/>
            <a:ext cx="386590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 </a:t>
            </a:r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You!</a:t>
            </a:r>
            <a:endParaRPr lang="zh-CN" altLang="en-US" sz="6000" b="1">
              <a:solidFill>
                <a:srgbClr val="CC006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59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565225"/>
          </a:xfrm>
          <a:prstGeom prst="rect">
            <a:avLst/>
          </a:prstGeom>
        </p:spPr>
        <p:txBody>
          <a:bodyPr/>
          <a:lstStyle>
            <a:lvl1pPr algn="l">
              <a:defRPr sz="2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7618"/>
            <a:ext cx="8229600" cy="3606607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2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7222"/>
            <a:ext cx="4038600" cy="3697004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14400" indent="-45720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7222"/>
            <a:ext cx="4038600" cy="369700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lang="zh-CN" altLang="en-US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6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0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40"/>
            <a:ext cx="6096000" cy="598506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7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2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1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2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75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1D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1" r:id="rId11"/>
    <p:sldLayoutId id="2147483662" r:id="rId12"/>
    <p:sldLayoutId id="2147483660" r:id="rId13"/>
    <p:sldLayoutId id="214748365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jiguang.cn/push" TargetMode="Externa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iguang.cn/jpush/resourc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集成</a:t>
            </a:r>
            <a:r>
              <a:rPr lang="en-US" altLang="zh-CN" dirty="0" err="1" smtClean="0"/>
              <a:t>JPush</a:t>
            </a:r>
            <a:r>
              <a:rPr lang="en-US" altLang="zh-CN" dirty="0" smtClean="0"/>
              <a:t> SDK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1670" y="843606"/>
            <a:ext cx="8229600" cy="3744312"/>
          </a:xfrm>
        </p:spPr>
        <p:txBody>
          <a:bodyPr/>
          <a:lstStyle/>
          <a:p>
            <a:r>
              <a:rPr lang="zh-CN" altLang="en-US" dirty="0" smtClean="0"/>
              <a:t>必须权限说明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300208"/>
              </p:ext>
            </p:extLst>
          </p:nvPr>
        </p:nvGraphicFramePr>
        <p:xfrm>
          <a:off x="553920" y="1347648"/>
          <a:ext cx="8122422" cy="350150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721972"/>
                <a:gridCol w="5400450"/>
              </a:tblGrid>
              <a:tr h="21894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zh-CN" altLang="en-US" sz="1800" dirty="0">
                          <a:effectLst/>
                        </a:rPr>
                        <a:t>权限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zh-CN" altLang="en-US" sz="1800" dirty="0">
                          <a:effectLst/>
                        </a:rPr>
                        <a:t>用途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074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smtClean="0">
                          <a:effectLst/>
                        </a:rPr>
                        <a:t>JPUSH_MESSAGE</a:t>
                      </a:r>
                      <a:endParaRPr lang="en-US" sz="1400" dirty="0">
                        <a:effectLst/>
                      </a:endParaRP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官方定义的权限，允许应用接收</a:t>
                      </a:r>
                      <a:r>
                        <a:rPr lang="en-US" altLang="zh-CN" sz="1400">
                          <a:effectLst/>
                        </a:rPr>
                        <a:t>JPUSH</a:t>
                      </a:r>
                      <a:r>
                        <a:rPr lang="zh-CN" altLang="en-US" sz="1400">
                          <a:effectLst/>
                        </a:rPr>
                        <a:t>内部代码发送的广播消息。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01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RECEIVE_USER_PRESENT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允许应用可以接收点亮屏幕或解锁广播。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559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INTERNET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允许应用可以访问网络。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759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WAKE_LOCK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允许应用在手机屏幕关闭后后台进程仍然运行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559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READ_PHONE_STATE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允许应用访问手机状态。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559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WRITE_EXTERNAL_STORAGE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允许应用写入外部存储。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559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READ_EXTERNAL_STORAGE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允许应用读取外部存储。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559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WRITE_SETTINGS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允许应用读写系统设置项。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559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VIBRATE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允许应用震动。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33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MOUNT_UNMOUNT_FILESYSTEMS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允许应用挂载</a:t>
                      </a:r>
                      <a:r>
                        <a:rPr lang="en-US" altLang="zh-CN" sz="1400">
                          <a:effectLst/>
                        </a:rPr>
                        <a:t>/</a:t>
                      </a:r>
                      <a:r>
                        <a:rPr lang="zh-CN" altLang="en-US" sz="1400">
                          <a:effectLst/>
                        </a:rPr>
                        <a:t>卸载 外部文件系统。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12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ACCESS_NETWORK_STATE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</a:rPr>
                        <a:t>允许应用获取网络信息状态，如当前的网络连接是否有效。</a:t>
                      </a:r>
                    </a:p>
                  </a:txBody>
                  <a:tcPr marL="36676" marR="36676" marT="36676" marB="36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8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集成</a:t>
            </a:r>
            <a:r>
              <a:rPr lang="en-US" altLang="zh-CN" dirty="0" err="1" smtClean="0"/>
              <a:t>JPush</a:t>
            </a:r>
            <a:r>
              <a:rPr lang="en-US" altLang="zh-CN" dirty="0" smtClean="0"/>
              <a:t> SDK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1670" y="843606"/>
            <a:ext cx="8136678" cy="3744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初始化推送服务</a:t>
            </a:r>
            <a:endParaRPr lang="zh-CN" altLang="zh-CN" dirty="0"/>
          </a:p>
          <a:p>
            <a:pPr marL="0" lvl="0" indent="0"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public </a:t>
            </a:r>
            <a:r>
              <a:rPr lang="zh-CN" altLang="zh-CN" dirty="0"/>
              <a:t>static void init(Context context) </a:t>
            </a:r>
            <a:endParaRPr lang="en-US" altLang="zh-CN" dirty="0" smtClean="0"/>
          </a:p>
          <a:p>
            <a:pPr lvl="1" indent="-342900" eaLnBrk="0" hangingPunct="0">
              <a:spcBef>
                <a:spcPct val="0"/>
              </a:spcBef>
            </a:pPr>
            <a:r>
              <a:rPr lang="en-US" altLang="zh-CN" dirty="0"/>
              <a:t>context </a:t>
            </a:r>
            <a:r>
              <a:rPr lang="zh-CN" altLang="en-US" dirty="0"/>
              <a:t>应用的 </a:t>
            </a:r>
            <a:r>
              <a:rPr lang="en-US" altLang="zh-CN" dirty="0" err="1" smtClean="0"/>
              <a:t>ApplicationContext</a:t>
            </a:r>
            <a:endParaRPr lang="zh-CN" altLang="zh-CN" dirty="0"/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zh-CN" altLang="zh-CN" dirty="0" smtClean="0"/>
              <a:t>设置</a:t>
            </a:r>
            <a:r>
              <a:rPr lang="zh-CN" altLang="zh-CN" dirty="0"/>
              <a:t>调试</a:t>
            </a:r>
            <a:r>
              <a:rPr lang="zh-CN" altLang="zh-CN" dirty="0" smtClean="0"/>
              <a:t>模式</a:t>
            </a:r>
            <a:r>
              <a:rPr lang="zh-CN" altLang="en-US" dirty="0" smtClean="0"/>
              <a:t>，该方法需</a:t>
            </a:r>
            <a:r>
              <a:rPr lang="zh-CN" altLang="en-US" dirty="0"/>
              <a:t>在</a:t>
            </a:r>
            <a:r>
              <a:rPr lang="en-US" altLang="zh-CN" dirty="0" err="1" smtClean="0"/>
              <a:t>init</a:t>
            </a:r>
            <a:r>
              <a:rPr lang="zh-CN" altLang="en-US" dirty="0"/>
              <a:t>方法</a:t>
            </a:r>
            <a:r>
              <a:rPr lang="zh-CN" altLang="en-US" dirty="0" smtClean="0"/>
              <a:t>之前</a:t>
            </a:r>
            <a:r>
              <a:rPr lang="zh-CN" altLang="en-US" dirty="0"/>
              <a:t>调用，避免出现部分日志没打印的情况。多进程情况下建议在自定义的</a:t>
            </a:r>
            <a:r>
              <a:rPr lang="en-US" altLang="zh-CN" dirty="0"/>
              <a:t>Application</a:t>
            </a:r>
            <a:r>
              <a:rPr lang="zh-CN" altLang="en-US" dirty="0"/>
              <a:t>中</a:t>
            </a:r>
            <a:r>
              <a:rPr lang="en-US" altLang="zh-CN" dirty="0" err="1"/>
              <a:t>onCreate</a:t>
            </a:r>
            <a:r>
              <a:rPr lang="zh-CN" altLang="en-US" dirty="0"/>
              <a:t>中调用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 eaLnBrk="0" hangingPunct="0">
              <a:spcBef>
                <a:spcPct val="0"/>
              </a:spcBef>
              <a:buNone/>
            </a:pPr>
            <a:r>
              <a:rPr lang="zh-CN" altLang="zh-CN" dirty="0" smtClean="0"/>
              <a:t>public static void setDebugMode(boolean </a:t>
            </a:r>
            <a:r>
              <a:rPr lang="en-US" altLang="zh-CN" dirty="0" smtClean="0"/>
              <a:t>b</a:t>
            </a:r>
            <a:r>
              <a:rPr lang="zh-CN" altLang="zh-CN" dirty="0" smtClean="0"/>
              <a:t>) </a:t>
            </a:r>
            <a:endParaRPr lang="zh-CN" altLang="zh-CN" dirty="0"/>
          </a:p>
          <a:p>
            <a:pPr lvl="1" eaLnBrk="0" hangingPunct="0">
              <a:spcBef>
                <a:spcPct val="0"/>
              </a:spcBef>
            </a:pPr>
            <a:endParaRPr lang="zh-CN" altLang="zh-CN" dirty="0"/>
          </a:p>
          <a:p>
            <a:pPr marL="0" lvl="0" indent="0" eaLnBrk="0" hangingPunct="0">
              <a:spcBef>
                <a:spcPct val="0"/>
              </a:spcBef>
              <a:buNone/>
            </a:pPr>
            <a:endParaRPr lang="zh-CN" altLang="zh-CN" sz="5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05804"/>
            <a:ext cx="65" cy="41160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22795"/>
            <a:ext cx="65" cy="41160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集成</a:t>
            </a:r>
            <a:r>
              <a:rPr lang="en-US" altLang="zh-CN" dirty="0" err="1" smtClean="0"/>
              <a:t>JPush</a:t>
            </a:r>
            <a:r>
              <a:rPr lang="en-US" altLang="zh-CN" dirty="0" smtClean="0"/>
              <a:t> SDK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1670" y="843606"/>
            <a:ext cx="8136678" cy="3744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定制一个本应用程序 </a:t>
            </a:r>
            <a:r>
              <a:rPr lang="en-US" altLang="zh-CN" dirty="0"/>
              <a:t>Application </a:t>
            </a:r>
            <a:r>
              <a:rPr lang="zh-CN" altLang="en-US" dirty="0"/>
              <a:t>类。需要在 </a:t>
            </a:r>
            <a:r>
              <a:rPr lang="en-US" altLang="zh-CN" dirty="0"/>
              <a:t>AndoridManifest.xml </a:t>
            </a:r>
            <a:r>
              <a:rPr lang="zh-CN" altLang="en-US" dirty="0"/>
              <a:t>里配置。</a:t>
            </a:r>
            <a:endParaRPr lang="zh-CN" altLang="zh-CN" dirty="0"/>
          </a:p>
          <a:p>
            <a:pPr marL="0" lvl="0" indent="0" eaLnBrk="0" hangingPunct="0">
              <a:spcBef>
                <a:spcPct val="0"/>
              </a:spcBef>
              <a:buNone/>
            </a:pPr>
            <a:endParaRPr lang="zh-CN" altLang="zh-CN" sz="5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05804"/>
            <a:ext cx="65" cy="41160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22795"/>
            <a:ext cx="65" cy="41160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1130333" y="2070368"/>
            <a:ext cx="6210770" cy="2678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 class MyApplication extends Application {</a:t>
            </a:r>
            <a:b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/>
            </a:r>
            <a:b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@Override</a:t>
            </a:r>
            <a:b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public void onCreate() {</a:t>
            </a:r>
            <a:b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super.onCreate();</a:t>
            </a:r>
            <a:b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JPushInterface.setDebugMode(true);</a:t>
            </a:r>
            <a:b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JPushInterface.init(this);</a:t>
            </a:r>
            <a:b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}</a:t>
            </a:r>
            <a:b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804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集成</a:t>
            </a:r>
            <a:r>
              <a:rPr lang="en-US" altLang="zh-CN" dirty="0" err="1" smtClean="0"/>
              <a:t>JPush</a:t>
            </a:r>
            <a:r>
              <a:rPr lang="en-US" altLang="zh-CN" dirty="0" smtClean="0"/>
              <a:t> SDK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1670" y="843606"/>
            <a:ext cx="8136678" cy="3744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定制一个本应用程序 </a:t>
            </a:r>
            <a:r>
              <a:rPr lang="en-US" altLang="zh-CN" dirty="0"/>
              <a:t>Application </a:t>
            </a:r>
            <a:r>
              <a:rPr lang="zh-CN" altLang="en-US" dirty="0"/>
              <a:t>类。需要在 </a:t>
            </a:r>
            <a:r>
              <a:rPr lang="en-US" altLang="zh-CN" dirty="0"/>
              <a:t>AndoridManifest.xml </a:t>
            </a:r>
            <a:r>
              <a:rPr lang="zh-CN" altLang="en-US" dirty="0"/>
              <a:t>里配置。</a:t>
            </a:r>
            <a:endParaRPr lang="zh-CN" altLang="zh-CN" dirty="0"/>
          </a:p>
          <a:p>
            <a:pPr marL="0" lvl="0" indent="0" eaLnBrk="0" hangingPunct="0">
              <a:spcBef>
                <a:spcPct val="0"/>
              </a:spcBef>
              <a:buNone/>
            </a:pPr>
            <a:endParaRPr lang="zh-CN" altLang="zh-CN" sz="5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05804"/>
            <a:ext cx="65" cy="41160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22795"/>
            <a:ext cx="65" cy="41160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1130333" y="2070368"/>
            <a:ext cx="6210770" cy="2678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&lt;application</a:t>
            </a:r>
            <a:b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zh-CN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android:name=".MyApplication"</a:t>
            </a:r>
            <a:br>
              <a:rPr lang="zh-CN" altLang="zh-CN" sz="1800" b="1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android:allowBackup="true"</a:t>
            </a:r>
            <a:b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android:icon="@mipmap/ic_launcher"</a:t>
            </a:r>
            <a:b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android:label="@string/app_name“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……&gt;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……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&lt;/application&gt;</a:t>
            </a:r>
            <a:endParaRPr lang="zh-CN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440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190669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348766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500581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接收推送消息</a:t>
              </a:r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Receiver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2699688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1061443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JPush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概述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863289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集成</a:t>
              </a:r>
              <a:r>
                <a:rPr lang="en-US" altLang="zh-CN" sz="2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JPush</a:t>
              </a:r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 SDK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5698903" y="2767120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316312" y="4745317"/>
            <a:ext cx="658512" cy="274637"/>
          </a:xfrm>
        </p:spPr>
        <p:txBody>
          <a:bodyPr/>
          <a:lstStyle/>
          <a:p>
            <a:fld id="{3408BFDE-A7BC-406B-A9FD-0881E389B5D9}" type="slidenum">
              <a:rPr lang="zh-CN" altLang="en-US" smtClean="0"/>
              <a:pPr/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2" name="TextBox 28"/>
          <p:cNvSpPr>
            <a:spLocks noChangeArrowheads="1"/>
          </p:cNvSpPr>
          <p:nvPr/>
        </p:nvSpPr>
        <p:spPr bwMode="auto">
          <a:xfrm>
            <a:off x="2763608" y="2657143"/>
            <a:ext cx="3600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控制台推送消息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33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创建极光推送开发者账号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极光推送开发者官网：</a:t>
            </a:r>
            <a:r>
              <a:rPr lang="en-US" altLang="zh-CN" dirty="0">
                <a:hlinkClick r:id="rId2"/>
              </a:rPr>
              <a:t>https://www.jiguang.cn/push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047" y="1707678"/>
            <a:ext cx="4161905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创建应用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使用注册账号登陆，进入极光控制台后，点击“创建应用”按钮</a:t>
            </a:r>
            <a:r>
              <a:rPr lang="zh-CN" altLang="en-US" dirty="0" smtClean="0"/>
              <a:t>。填</a:t>
            </a:r>
            <a:r>
              <a:rPr lang="zh-CN" altLang="en-US" dirty="0"/>
              <a:t>写</a:t>
            </a:r>
            <a:r>
              <a:rPr lang="zh-CN" altLang="en-US" dirty="0" smtClean="0"/>
              <a:t>应用程序</a:t>
            </a:r>
            <a:r>
              <a:rPr lang="zh-CN" altLang="en-US" dirty="0"/>
              <a:t>的</a:t>
            </a:r>
            <a:r>
              <a:rPr lang="zh-CN" altLang="en-US" dirty="0" smtClean="0"/>
              <a:t>名称，完成应用创建。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36" y="2112161"/>
            <a:ext cx="7632927" cy="2889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005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创建应用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创建完成后即可看见</a:t>
            </a:r>
            <a:r>
              <a:rPr lang="en-US" altLang="zh-CN" dirty="0" err="1" smtClean="0"/>
              <a:t>AppKey</a:t>
            </a:r>
            <a:r>
              <a:rPr lang="zh-CN" altLang="en-US" dirty="0" smtClean="0"/>
              <a:t>，如果要使用推送业务，还需要先完成推送设置。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15528"/>
            <a:ext cx="8088838" cy="300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创建应用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填写应用程序包名，点击保存按钮，完成推送设置。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85" y="1707678"/>
            <a:ext cx="8430630" cy="228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发送通知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在控制台选择应用，点击推送，选择发送通知选项卡，可以在输入框中输入通知的内容，选择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平台并发送。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12" y="2012713"/>
            <a:ext cx="8059337" cy="293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3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190669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348766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500581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接收推送消息</a:t>
              </a:r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Receiver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2699688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1061443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JPush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概述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863289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集成</a:t>
              </a:r>
              <a:r>
                <a:rPr lang="en-US" altLang="zh-CN" sz="2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JPush</a:t>
              </a:r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 SDK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728526" y="1152327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316312" y="4745317"/>
            <a:ext cx="658512" cy="274637"/>
          </a:xfrm>
        </p:spPr>
        <p:txBody>
          <a:bodyPr/>
          <a:lstStyle/>
          <a:p>
            <a:fld id="{3408BFDE-A7BC-406B-A9FD-0881E389B5D9}" type="slidenum">
              <a:rPr lang="zh-CN" altLang="en-US" smtClean="0"/>
              <a:pPr/>
              <a:t>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2" name="TextBox 28"/>
          <p:cNvSpPr>
            <a:spLocks noChangeArrowheads="1"/>
          </p:cNvSpPr>
          <p:nvPr/>
        </p:nvSpPr>
        <p:spPr bwMode="auto">
          <a:xfrm>
            <a:off x="2763608" y="2657143"/>
            <a:ext cx="3600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控制台推送消息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接收通知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如果安装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的手机能够收到该条通知，即为配置成功。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000" y="1624131"/>
            <a:ext cx="2800000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0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推送消息的形式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JPush</a:t>
            </a:r>
            <a:r>
              <a:rPr lang="zh-CN" altLang="en-US" dirty="0"/>
              <a:t>提供四种消息形式：通知，自定义消息，富媒体和本地通知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r>
              <a:rPr lang="zh-CN" altLang="en-US" dirty="0"/>
              <a:t>富媒体信息流</a:t>
            </a:r>
            <a:r>
              <a:rPr lang="zh-CN" altLang="en-US" dirty="0" smtClean="0"/>
              <a:t>功能需</a:t>
            </a:r>
            <a:r>
              <a:rPr lang="en-US" altLang="zh-CN" dirty="0"/>
              <a:t>Android3.0</a:t>
            </a:r>
            <a:r>
              <a:rPr lang="zh-CN" altLang="en-US" dirty="0"/>
              <a:t>或以上版本的系统。</a:t>
            </a:r>
            <a:endParaRPr lang="en-US" altLang="zh-CN" dirty="0" smtClean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343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推</a:t>
            </a:r>
            <a:r>
              <a:rPr lang="zh-CN" altLang="en-US" dirty="0" smtClean="0"/>
              <a:t>送消息的形式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/>
              <a:t>通知</a:t>
            </a:r>
            <a:r>
              <a:rPr lang="zh-CN" altLang="en-US" dirty="0"/>
              <a:t>（</a:t>
            </a:r>
            <a:r>
              <a:rPr lang="en-US" altLang="zh-CN" dirty="0"/>
              <a:t>Push Notification</a:t>
            </a:r>
            <a:r>
              <a:rPr lang="zh-CN" altLang="en-US" dirty="0" smtClean="0"/>
              <a:t>），指</a:t>
            </a:r>
            <a:r>
              <a:rPr lang="zh-CN" altLang="en-US" dirty="0"/>
              <a:t>在手机的通知栏（状态栏）上会显示的一条通知信息。</a:t>
            </a:r>
            <a:r>
              <a:rPr lang="zh-CN" altLang="en-US" sz="2000" dirty="0"/>
              <a:t> 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通知主要用于提示用户。一条通知，简单的填写纯文本的通知内容即可。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应用加上通知功能，有利于提高应用的活跃度。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02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推送消息的形式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自定义消息主要用于应用的内部业务逻辑，可能没有任何界面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自定义消息主要用于应用的内部业务逻辑和特殊展示需求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图文并茂的通知，从而更好的传达信息，带来更丰富的用户互动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本地通知</a:t>
            </a:r>
            <a:r>
              <a:rPr lang="en-US" altLang="zh-CN" dirty="0"/>
              <a:t>API</a:t>
            </a:r>
            <a:r>
              <a:rPr lang="zh-CN" altLang="en-US" dirty="0"/>
              <a:t>不依赖于网络，无网条件下依旧可以</a:t>
            </a:r>
            <a:r>
              <a:rPr lang="zh-CN" altLang="en-US" dirty="0" smtClean="0"/>
              <a:t>触发。</a:t>
            </a:r>
            <a:endParaRPr lang="zh-CN" altLang="en-US" dirty="0"/>
          </a:p>
          <a:p>
            <a:pPr marL="342900" lvl="1" indent="-3429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342900" lvl="1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02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190669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348766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500581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接收推送消息</a:t>
              </a:r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Receiver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2699688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1061443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JPush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概述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863289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集成</a:t>
              </a:r>
              <a:r>
                <a:rPr lang="en-US" altLang="zh-CN" sz="2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JPush</a:t>
              </a:r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 SDK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6263254" y="3592499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316312" y="4745317"/>
            <a:ext cx="658512" cy="274637"/>
          </a:xfrm>
        </p:spPr>
        <p:txBody>
          <a:bodyPr/>
          <a:lstStyle/>
          <a:p>
            <a:fld id="{3408BFDE-A7BC-406B-A9FD-0881E389B5D9}" type="slidenum">
              <a:rPr lang="zh-CN" altLang="en-US" smtClean="0"/>
              <a:pPr/>
              <a:t>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2" name="TextBox 28"/>
          <p:cNvSpPr>
            <a:spLocks noChangeArrowheads="1"/>
          </p:cNvSpPr>
          <p:nvPr/>
        </p:nvSpPr>
        <p:spPr bwMode="auto">
          <a:xfrm>
            <a:off x="2763608" y="2657143"/>
            <a:ext cx="3600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控制台推送消息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00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接收推送消息</a:t>
            </a:r>
            <a:r>
              <a:rPr lang="en-US" altLang="zh-CN" dirty="0" smtClean="0"/>
              <a:t>Receiver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JPush</a:t>
            </a:r>
            <a:r>
              <a:rPr lang="en-US" altLang="zh-CN" dirty="0"/>
              <a:t> SDK </a:t>
            </a:r>
            <a:r>
              <a:rPr lang="zh-CN" altLang="en-US" dirty="0"/>
              <a:t>收到推送，通过广播的方式，转发给开发者</a:t>
            </a:r>
            <a:r>
              <a:rPr lang="en-US" altLang="zh-CN" dirty="0"/>
              <a:t>App</a:t>
            </a:r>
            <a:r>
              <a:rPr lang="zh-CN" altLang="en-US" dirty="0"/>
              <a:t>，这样开发者就可以灵活地进行处理。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默认情况下当集成了</a:t>
            </a:r>
            <a:r>
              <a:rPr lang="en-US" altLang="zh-CN" dirty="0" err="1" smtClean="0"/>
              <a:t>JPush</a:t>
            </a:r>
            <a:r>
              <a:rPr lang="en-US" altLang="zh-CN" dirty="0" smtClean="0"/>
              <a:t> SDK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收到推送消息时：</a:t>
            </a:r>
            <a:endParaRPr lang="zh-CN" altLang="en-US" dirty="0"/>
          </a:p>
          <a:p>
            <a:pPr lvl="1"/>
            <a:r>
              <a:rPr lang="zh-CN" altLang="en-US" dirty="0"/>
              <a:t>接收到推送的自定义消息</a:t>
            </a:r>
            <a:r>
              <a:rPr lang="zh-CN" altLang="en-US" dirty="0" smtClean="0"/>
              <a:t>，并没有</a:t>
            </a:r>
            <a:r>
              <a:rPr lang="zh-CN" altLang="en-US" dirty="0"/>
              <a:t>被</a:t>
            </a:r>
            <a:r>
              <a:rPr lang="zh-CN" altLang="en-US" dirty="0" smtClean="0"/>
              <a:t>处理。</a:t>
            </a:r>
            <a:endParaRPr lang="zh-CN" altLang="en-US" dirty="0"/>
          </a:p>
          <a:p>
            <a:pPr lvl="1"/>
            <a:r>
              <a:rPr lang="zh-CN" altLang="en-US" dirty="0"/>
              <a:t>可以正常收到通知</a:t>
            </a:r>
            <a:r>
              <a:rPr lang="zh-CN" altLang="en-US" dirty="0" smtClean="0"/>
              <a:t>，当用户点击通知时打开</a:t>
            </a:r>
            <a:r>
              <a:rPr lang="zh-CN" altLang="en-US" dirty="0"/>
              <a:t>应用主</a:t>
            </a:r>
            <a:r>
              <a:rPr lang="zh-CN" altLang="en-US" dirty="0" smtClean="0"/>
              <a:t>界面。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3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接收推送消息</a:t>
            </a:r>
            <a:r>
              <a:rPr lang="en-US" altLang="zh-CN" dirty="0"/>
              <a:t>Receiver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可以</a:t>
            </a:r>
            <a:r>
              <a:rPr lang="zh-CN" altLang="en-US" dirty="0"/>
              <a:t>通过定义 </a:t>
            </a:r>
            <a:r>
              <a:rPr lang="en-US" altLang="zh-CN" dirty="0"/>
              <a:t>Receiver </a:t>
            </a:r>
            <a:r>
              <a:rPr lang="zh-CN" altLang="en-US" dirty="0"/>
              <a:t>类来处理程序接收到的广播</a:t>
            </a:r>
            <a:r>
              <a:rPr lang="zh-CN" altLang="en-US" dirty="0" smtClean="0"/>
              <a:t>。创建</a:t>
            </a:r>
            <a:r>
              <a:rPr lang="en-US" altLang="zh-CN" dirty="0" err="1" smtClean="0"/>
              <a:t>MyReceiver</a:t>
            </a:r>
            <a:r>
              <a:rPr lang="zh-CN" altLang="en-US" dirty="0" smtClean="0"/>
              <a:t>类，继承自</a:t>
            </a:r>
            <a:r>
              <a:rPr lang="en-US" altLang="zh-CN" dirty="0" err="1" smtClean="0"/>
              <a:t>BroadcastReceiver</a:t>
            </a:r>
            <a:r>
              <a:rPr lang="zh-CN" altLang="en-US" dirty="0" smtClean="0"/>
              <a:t>，并重写其</a:t>
            </a:r>
            <a:r>
              <a:rPr lang="en-US" altLang="zh-CN" dirty="0" err="1" smtClean="0"/>
              <a:t>onReceive</a:t>
            </a:r>
            <a:r>
              <a:rPr lang="zh-CN" altLang="en-US" dirty="0" smtClean="0"/>
              <a:t>方法。</a:t>
            </a: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47673" y="2586927"/>
            <a:ext cx="7848654" cy="2145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 class MyReceiver extends BroadcastReceiver {</a:t>
            </a:r>
            <a:b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</a:t>
            </a:r>
            <a:b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@Override</a:t>
            </a:r>
            <a:b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public void onReceive(Context context, Intent intent) {</a:t>
            </a:r>
            <a:b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……</a:t>
            </a: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/>
            </a:r>
            <a:b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zh-CN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}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zh-CN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31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接收推送消息</a:t>
            </a:r>
            <a:r>
              <a:rPr lang="en-US" altLang="zh-CN" dirty="0"/>
              <a:t>Receiver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95652" y="843606"/>
            <a:ext cx="8229600" cy="41629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zh-CN" altLang="zh-CN" sz="18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onReceive(Context context, Intent intent) {</a:t>
            </a:r>
            <a:b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800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(JPushInterface.</a:t>
            </a:r>
            <a:r>
              <a:rPr lang="zh-CN" altLang="zh-CN" sz="1800" b="1" i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ACTION_MESSAGE_</a:t>
            </a:r>
            <a:r>
              <a:rPr lang="zh-CN" altLang="zh-CN" sz="1800" b="1" i="1" dirty="0" smtClean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RECEIVED</a:t>
            </a:r>
            <a:endParaRPr lang="en-US" altLang="zh-CN" sz="18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.</a:t>
            </a:r>
            <a:r>
              <a:rPr lang="zh-CN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equals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(intent.getAction())) {</a:t>
            </a:r>
            <a:b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zh-CN" sz="18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接收</a:t>
            </a:r>
            <a:r>
              <a:rPr lang="zh-CN" altLang="zh-CN" sz="18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到推送下来的自定义</a:t>
            </a:r>
            <a:r>
              <a:rPr lang="zh-CN" altLang="zh-CN" sz="18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消息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 </a:t>
            </a:r>
            <a:r>
              <a:rPr lang="zh-CN" altLang="zh-CN" sz="18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else if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(JPushInterface.</a:t>
            </a:r>
            <a:r>
              <a:rPr lang="zh-CN" altLang="zh-CN" sz="1800" b="1" i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ACTION_NOTIFICATION_</a:t>
            </a:r>
            <a:r>
              <a:rPr lang="zh-CN" altLang="zh-CN" sz="1800" b="1" i="1" dirty="0" smtClean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RECEIVED</a:t>
            </a:r>
            <a:endParaRPr lang="en-US" altLang="zh-CN" sz="1800" b="1" i="1" dirty="0" smtClean="0">
              <a:solidFill>
                <a:srgbClr val="660E7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</a:t>
            </a:r>
            <a:r>
              <a:rPr lang="zh-CN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equals(intent.getAction())) {</a:t>
            </a:r>
            <a:b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//</a:t>
            </a:r>
            <a:r>
              <a:rPr lang="zh-CN" altLang="zh-CN" sz="18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接收</a:t>
            </a:r>
            <a:r>
              <a:rPr lang="zh-CN" altLang="zh-CN" sz="18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到推送下来的</a:t>
            </a:r>
            <a:r>
              <a:rPr lang="zh-CN" altLang="zh-CN" sz="18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通知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 </a:t>
            </a:r>
            <a:r>
              <a:rPr lang="zh-CN" altLang="zh-CN" sz="18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else if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(JPushInterface.</a:t>
            </a:r>
            <a:r>
              <a:rPr lang="zh-CN" altLang="zh-CN" sz="1800" b="1" i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ACTION_NOTIFICATION_</a:t>
            </a:r>
            <a:r>
              <a:rPr lang="zh-CN" altLang="zh-CN" sz="1800" b="1" i="1" dirty="0" smtClean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OPENED</a:t>
            </a:r>
            <a:endParaRPr lang="en-US" altLang="zh-CN" sz="1800" b="1" i="1" dirty="0" smtClean="0">
              <a:solidFill>
                <a:srgbClr val="660E7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CN" sz="1800" b="1" i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1" i="1" dirty="0" smtClean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</a:t>
            </a:r>
            <a:r>
              <a:rPr lang="zh-CN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equals(intent.getAction())) {</a:t>
            </a:r>
            <a:b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zh-CN" sz="18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zh-CN" altLang="zh-CN" sz="18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点击打开了</a:t>
            </a:r>
            <a:r>
              <a:rPr lang="zh-CN" altLang="zh-CN" sz="18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通知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 </a:t>
            </a:r>
            <a:r>
              <a:rPr lang="zh-CN" altLang="zh-CN" sz="18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else if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(JPushInterface.</a:t>
            </a:r>
            <a:r>
              <a:rPr lang="zh-CN" altLang="zh-CN" sz="1800" b="1" i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ACTION_RICHPUSH_</a:t>
            </a:r>
            <a:r>
              <a:rPr lang="zh-CN" altLang="zh-CN" sz="1800" b="1" i="1" dirty="0" smtClean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CALLBACK</a:t>
            </a:r>
            <a:endParaRPr lang="en-US" altLang="zh-CN" sz="1800" b="1" i="1" dirty="0" smtClean="0">
              <a:solidFill>
                <a:srgbClr val="660E7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CN" sz="1800" b="1" i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1" i="1" dirty="0" smtClean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lang="zh-CN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equals(intent.getAction())) {</a:t>
            </a:r>
            <a:b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zh-CN" sz="18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zh-CN" altLang="zh-CN" sz="18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收到到RICH PUSH </a:t>
            </a:r>
            <a:r>
              <a:rPr lang="zh-CN" altLang="zh-CN" sz="18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CALLBACK</a:t>
            </a:r>
            <a:endParaRPr lang="en-US" altLang="zh-CN" sz="1800" b="1" dirty="0" smtClean="0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zh-CN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b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zh-CN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接收推送消息</a:t>
            </a:r>
            <a:r>
              <a:rPr lang="en-US" altLang="zh-CN" dirty="0"/>
              <a:t>Receiver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如果全部类型的广播都接收，则需要在 </a:t>
            </a:r>
            <a:r>
              <a:rPr lang="en-US" altLang="zh-CN" dirty="0"/>
              <a:t>AndroidManifest.xml </a:t>
            </a:r>
            <a:r>
              <a:rPr lang="zh-CN" altLang="en-US" dirty="0" smtClean="0"/>
              <a:t>里</a:t>
            </a:r>
            <a:r>
              <a:rPr lang="zh-CN" altLang="en-US" dirty="0"/>
              <a:t>注册</a:t>
            </a:r>
            <a:r>
              <a:rPr lang="en-US" altLang="zh-CN" dirty="0" smtClean="0"/>
              <a:t>receiver</a:t>
            </a:r>
            <a:r>
              <a:rPr lang="zh-CN" altLang="en-US" dirty="0" smtClean="0"/>
              <a:t>时，添加如下的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信息：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sz="1600" dirty="0" err="1" smtClean="0"/>
              <a:t>cn.jpush.android.intent.REGISTRATION</a:t>
            </a:r>
            <a:r>
              <a:rPr lang="zh-CN" altLang="en-US" sz="1600" dirty="0" smtClean="0"/>
              <a:t>：</a:t>
            </a:r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SDK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向 </a:t>
            </a:r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JPush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 Server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注册所得到的注册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ID</a:t>
            </a:r>
          </a:p>
          <a:p>
            <a:pPr lvl="1">
              <a:lnSpc>
                <a:spcPct val="100000"/>
              </a:lnSpc>
            </a:pPr>
            <a:r>
              <a:rPr lang="en-US" altLang="zh-CN" sz="1600" dirty="0" err="1" smtClean="0"/>
              <a:t>cn.jpush.android.intent.MESSAGE_RECEIVED</a:t>
            </a:r>
            <a:r>
              <a:rPr lang="zh-CN" altLang="en-US" sz="1600" dirty="0"/>
              <a:t>：</a:t>
            </a:r>
            <a:r>
              <a:rPr lang="zh-CN" altLang="en-US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接收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自定义消息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</a:rPr>
              <a:t>Push 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。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1600" dirty="0" err="1" smtClean="0"/>
              <a:t>cn.jpush.android.intent.NOTIFICATION_RECEIVED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接收推送通知</a:t>
            </a:r>
            <a:endParaRPr lang="en-US" altLang="zh-CN" sz="1600" dirty="0"/>
          </a:p>
          <a:p>
            <a:pPr lvl="1">
              <a:lnSpc>
                <a:spcPct val="100000"/>
              </a:lnSpc>
            </a:pPr>
            <a:r>
              <a:rPr lang="en-US" altLang="zh-CN" sz="1600" dirty="0" err="1" smtClean="0"/>
              <a:t>cn.jpush.android.intent.NOTIFICATION_OPENED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用户点击通知</a:t>
            </a:r>
            <a:endParaRPr lang="en-US" altLang="zh-CN" sz="1600" dirty="0"/>
          </a:p>
          <a:p>
            <a:pPr lvl="1">
              <a:lnSpc>
                <a:spcPct val="100000"/>
              </a:lnSpc>
            </a:pPr>
            <a:r>
              <a:rPr lang="en-US" altLang="zh-CN" sz="1600" dirty="0" err="1" smtClean="0"/>
              <a:t>cn.jpush.android.intent.CONNECTION</a:t>
            </a:r>
            <a:r>
              <a:rPr lang="zh-CN" altLang="en-US" sz="1600" dirty="0" smtClean="0"/>
              <a:t>：</a:t>
            </a:r>
            <a:r>
              <a:rPr lang="en-US" altLang="zh-CN" sz="1600" dirty="0" err="1"/>
              <a:t>JPush</a:t>
            </a:r>
            <a:r>
              <a:rPr lang="zh-CN" altLang="en-US" sz="1600" dirty="0"/>
              <a:t>服务的连接状态发生改变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2795"/>
            <a:ext cx="65" cy="41160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接收推送消息</a:t>
            </a:r>
            <a:r>
              <a:rPr lang="en-US" altLang="zh-CN" dirty="0"/>
              <a:t>Receiver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9649" y="915612"/>
            <a:ext cx="8424702" cy="3600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receiver</a:t>
            </a:r>
            <a:b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:name</a:t>
            </a:r>
            <a:r>
              <a:rPr lang="zh-CN" altLang="zh-CN" sz="16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16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6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你的应用包名</a:t>
            </a:r>
            <a:r>
              <a:rPr lang="zh-CN" altLang="zh-CN" sz="16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MyReceiver"</a:t>
            </a:r>
            <a:b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:enabled=</a:t>
            </a:r>
            <a: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"true"</a:t>
            </a:r>
            <a:b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:exported=</a:t>
            </a:r>
            <a: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"false"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&lt;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intent-filter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&lt;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 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:name=</a:t>
            </a:r>
            <a: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"cn.jpush.android.intent.REGISTRATION" 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 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:name=</a:t>
            </a:r>
            <a: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"cn.jpush.android.intent.MESSAGE_RECEIVED" 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 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:name=</a:t>
            </a:r>
            <a: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"cn.jpush.android.intent.NOTIFICATION_RECEIVED"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/&gt; </a:t>
            </a:r>
            <a:r>
              <a:rPr lang="en-US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 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:name</a:t>
            </a:r>
            <a:r>
              <a:rPr lang="zh-CN" altLang="zh-CN" sz="16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16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zh-CN" sz="16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cn</a:t>
            </a:r>
            <a: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.jpush.android.intent.NOTIFICATION_</a:t>
            </a:r>
            <a:r>
              <a:rPr lang="zh-CN" altLang="zh-CN" sz="16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OPENED” </a:t>
            </a:r>
            <a:r>
              <a:rPr lang="zh-CN" altLang="zh-CN" sz="16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 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:name</a:t>
            </a:r>
            <a:r>
              <a:rPr lang="zh-CN" altLang="zh-CN" sz="16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16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zh-CN" sz="16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cn</a:t>
            </a:r>
            <a:r>
              <a:rPr lang="zh-CN" altLang="zh-CN" sz="16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.jpush.android.intent.</a:t>
            </a:r>
            <a:r>
              <a:rPr lang="zh-CN" altLang="zh-CN" sz="16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CONNECTION”</a:t>
            </a: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category </a:t>
            </a:r>
            <a:r>
              <a:rPr lang="zh-CN" altLang="zh-CN" sz="1600" b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:name</a:t>
            </a:r>
            <a:r>
              <a:rPr lang="zh-CN" altLang="zh-CN" sz="16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16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6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你的应用包名</a:t>
            </a:r>
            <a:r>
              <a:rPr lang="zh-CN" altLang="zh-CN" sz="1600" b="1" dirty="0" smtClean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/&gt;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&lt;/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intent-filter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lang="zh-CN" altLang="zh-CN" sz="16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receiver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91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JPush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极光推送（</a:t>
            </a:r>
            <a:r>
              <a:rPr lang="en-US" altLang="zh-CN" dirty="0" err="1"/>
              <a:t>JPush</a:t>
            </a:r>
            <a:r>
              <a:rPr lang="zh-CN" altLang="en-US" dirty="0"/>
              <a:t>）是一个端到端的推送服务，使得服务器端消息能够及时地推送到终端用户手机</a:t>
            </a:r>
            <a:r>
              <a:rPr lang="zh-CN" altLang="en-US" dirty="0" smtClean="0"/>
              <a:t>上。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JPush</a:t>
            </a:r>
            <a:r>
              <a:rPr lang="zh-CN" altLang="en-US" dirty="0" smtClean="0"/>
              <a:t>是常用的</a:t>
            </a:r>
            <a:r>
              <a:rPr lang="en-US" altLang="zh-CN" dirty="0" smtClean="0"/>
              <a:t>APP</a:t>
            </a:r>
            <a:r>
              <a:rPr lang="zh-CN" altLang="en-US" dirty="0"/>
              <a:t>推送</a:t>
            </a:r>
            <a:r>
              <a:rPr lang="zh-CN" altLang="en-US" dirty="0" smtClean="0"/>
              <a:t>平台</a:t>
            </a:r>
            <a:r>
              <a:rPr lang="zh-CN" altLang="en-US" dirty="0"/>
              <a:t>，</a:t>
            </a:r>
            <a:r>
              <a:rPr lang="zh-CN" altLang="en-US" dirty="0" smtClean="0"/>
              <a:t> </a:t>
            </a:r>
            <a:r>
              <a:rPr lang="zh-CN" altLang="en-US" dirty="0"/>
              <a:t>开发者集成</a:t>
            </a:r>
            <a:r>
              <a:rPr lang="en-US" altLang="zh-CN" dirty="0"/>
              <a:t>SDK</a:t>
            </a:r>
            <a:r>
              <a:rPr lang="zh-CN" altLang="en-US" dirty="0"/>
              <a:t>后，可以通过调用</a:t>
            </a:r>
            <a:r>
              <a:rPr lang="en-US" altLang="zh-CN" dirty="0"/>
              <a:t>API</a:t>
            </a:r>
            <a:r>
              <a:rPr lang="zh-CN" altLang="en-US" dirty="0"/>
              <a:t>推送消息。同时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JPush</a:t>
            </a:r>
            <a:r>
              <a:rPr lang="zh-CN" altLang="en-US" dirty="0" smtClean="0"/>
              <a:t>还提供</a:t>
            </a:r>
            <a:r>
              <a:rPr lang="zh-CN" altLang="en-US" dirty="0"/>
              <a:t>可视化的</a:t>
            </a:r>
            <a:r>
              <a:rPr lang="en-US" altLang="zh-CN" dirty="0"/>
              <a:t>web</a:t>
            </a:r>
            <a:r>
              <a:rPr lang="zh-CN" altLang="en-US" dirty="0"/>
              <a:t>端控制台发送通知，统计分析推送效果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目前</a:t>
            </a:r>
            <a:r>
              <a:rPr lang="en-US" altLang="zh-CN" dirty="0"/>
              <a:t>SDK</a:t>
            </a:r>
            <a:r>
              <a:rPr lang="zh-CN" altLang="en-US" dirty="0"/>
              <a:t>只支持</a:t>
            </a:r>
            <a:r>
              <a:rPr lang="en-US" altLang="zh-CN" dirty="0"/>
              <a:t>Android 2.3</a:t>
            </a:r>
            <a:r>
              <a:rPr lang="zh-CN" altLang="en-US" dirty="0"/>
              <a:t>或以上版本的手机系统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31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JPush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738946"/>
            <a:ext cx="60483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8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altLang="zh-CN" dirty="0" err="1" smtClean="0"/>
              <a:t>JPush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主要功能</a:t>
            </a:r>
            <a:endParaRPr lang="en-US" altLang="zh-CN" dirty="0" smtClean="0"/>
          </a:p>
          <a:p>
            <a:pPr lvl="1"/>
            <a:r>
              <a:rPr lang="zh-CN" altLang="en-US" dirty="0"/>
              <a:t>保持与服务器的长连接，以便消息能够即时推送到达</a:t>
            </a:r>
            <a:r>
              <a:rPr lang="zh-CN" altLang="en-US" dirty="0" smtClean="0"/>
              <a:t>客户端。</a:t>
            </a:r>
            <a:endParaRPr lang="zh-CN" altLang="en-US" dirty="0"/>
          </a:p>
          <a:p>
            <a:pPr lvl="1"/>
            <a:r>
              <a:rPr lang="zh-CN" altLang="en-US" dirty="0"/>
              <a:t>接收通知与自定义消息，并向开发者</a:t>
            </a:r>
            <a:r>
              <a:rPr lang="en-US" altLang="zh-CN" dirty="0"/>
              <a:t>App </a:t>
            </a:r>
            <a:r>
              <a:rPr lang="zh-CN" altLang="en-US" dirty="0"/>
              <a:t>传递相关</a:t>
            </a:r>
            <a:r>
              <a:rPr lang="zh-CN" altLang="en-US" dirty="0" smtClean="0"/>
              <a:t>信息。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6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190669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348766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500581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接收推送消息</a:t>
              </a:r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Receiver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2699688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1061443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JPush</a:t>
              </a:r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概述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863289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集成</a:t>
              </a:r>
              <a:r>
                <a:rPr lang="en-US" altLang="zh-CN" sz="26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JPush</a:t>
              </a:r>
              <a:r>
                <a:rPr lang="en-US" altLang="zh-CN" sz="2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 SDK</a:t>
              </a:r>
              <a:endParaRPr lang="zh-CN" alt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5364066" y="1954381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316312" y="4745317"/>
            <a:ext cx="658512" cy="274637"/>
          </a:xfrm>
        </p:spPr>
        <p:txBody>
          <a:bodyPr/>
          <a:lstStyle/>
          <a:p>
            <a:fld id="{3408BFDE-A7BC-406B-A9FD-0881E389B5D9}" type="slidenum">
              <a:rPr lang="zh-CN" altLang="en-US" smtClean="0"/>
              <a:pPr/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2" name="TextBox 28"/>
          <p:cNvSpPr>
            <a:spLocks noChangeArrowheads="1"/>
          </p:cNvSpPr>
          <p:nvPr/>
        </p:nvSpPr>
        <p:spPr bwMode="auto">
          <a:xfrm>
            <a:off x="2763608" y="2657143"/>
            <a:ext cx="3600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控制台推送消息</a:t>
            </a:r>
            <a:endParaRPr lang="zh-CN" alt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70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集成</a:t>
            </a:r>
            <a:r>
              <a:rPr lang="en-US" altLang="zh-CN" dirty="0" err="1" smtClean="0"/>
              <a:t>JPush</a:t>
            </a:r>
            <a:r>
              <a:rPr lang="en-US" altLang="zh-CN" dirty="0" smtClean="0"/>
              <a:t> SDK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43606"/>
            <a:ext cx="8219142" cy="3744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下载</a:t>
            </a:r>
            <a:r>
              <a:rPr lang="en-US" altLang="zh-CN" sz="2000" dirty="0"/>
              <a:t>A</a:t>
            </a:r>
            <a:r>
              <a:rPr lang="en-US" altLang="zh-CN" sz="2000" dirty="0" smtClean="0"/>
              <a:t>ndroid SDK</a:t>
            </a:r>
            <a:r>
              <a:rPr lang="zh-CN" altLang="en-US" sz="2000" dirty="0" smtClean="0"/>
              <a:t>：</a:t>
            </a:r>
            <a:r>
              <a:rPr lang="en-US" altLang="zh-CN" sz="2000" dirty="0">
                <a:hlinkClick r:id="rId3"/>
              </a:rPr>
              <a:t>https://docs.jiguang.cn/jpush/resources</a:t>
            </a:r>
            <a:r>
              <a:rPr lang="en-US" altLang="zh-CN" sz="2000" dirty="0" smtClean="0">
                <a:hlinkClick r:id="rId3"/>
              </a:rPr>
              <a:t>/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解压缩 </a:t>
            </a:r>
            <a:r>
              <a:rPr lang="en-US" altLang="zh-CN" sz="2000" dirty="0"/>
              <a:t>jpush-android--3.x.x-release.zip </a:t>
            </a:r>
            <a:r>
              <a:rPr lang="zh-CN" altLang="en-US" sz="2000" dirty="0"/>
              <a:t>集成压缩包。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复制 </a:t>
            </a:r>
            <a:r>
              <a:rPr lang="en-US" altLang="zh-CN" sz="2000" dirty="0"/>
              <a:t>libs/jcore-android-1.x.x.jar </a:t>
            </a:r>
            <a:r>
              <a:rPr lang="zh-CN" altLang="en-US" sz="2000" dirty="0"/>
              <a:t>到工程 </a:t>
            </a:r>
            <a:r>
              <a:rPr lang="en-US" altLang="zh-CN" sz="2000" dirty="0"/>
              <a:t>libs/ </a:t>
            </a:r>
            <a:r>
              <a:rPr lang="zh-CN" altLang="en-US" sz="2000" dirty="0"/>
              <a:t>目录下。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复制 </a:t>
            </a:r>
            <a:r>
              <a:rPr lang="en-US" altLang="zh-CN" sz="2000" dirty="0"/>
              <a:t>libs/jpush-android-3.x.x.jar </a:t>
            </a:r>
            <a:r>
              <a:rPr lang="zh-CN" altLang="en-US" sz="2000" dirty="0"/>
              <a:t>到工程 </a:t>
            </a:r>
            <a:r>
              <a:rPr lang="en-US" altLang="zh-CN" sz="2000" dirty="0"/>
              <a:t>libs/ </a:t>
            </a:r>
            <a:r>
              <a:rPr lang="zh-CN" altLang="en-US" sz="2000" dirty="0"/>
              <a:t>目录下。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复制 </a:t>
            </a:r>
            <a:r>
              <a:rPr lang="en-US" altLang="zh-CN" sz="2000" dirty="0"/>
              <a:t>libs/(</a:t>
            </a:r>
            <a:r>
              <a:rPr lang="en-US" altLang="zh-CN" sz="2000" dirty="0" err="1"/>
              <a:t>cpu</a:t>
            </a:r>
            <a:r>
              <a:rPr lang="en-US" altLang="zh-CN" sz="2000" dirty="0"/>
              <a:t>-type)/libjcore1xy.so </a:t>
            </a:r>
            <a:r>
              <a:rPr lang="zh-CN" altLang="en-US" sz="2000" dirty="0"/>
              <a:t>到你的工程中存放对应</a:t>
            </a:r>
            <a:r>
              <a:rPr lang="en-US" altLang="zh-CN" sz="2000" dirty="0" err="1"/>
              <a:t>cpu</a:t>
            </a:r>
            <a:r>
              <a:rPr lang="zh-CN" altLang="en-US" sz="2000" dirty="0"/>
              <a:t>类型的目录下。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复制 </a:t>
            </a:r>
            <a:r>
              <a:rPr lang="en-US" altLang="zh-CN" sz="2000" dirty="0"/>
              <a:t>res/ </a:t>
            </a:r>
            <a:r>
              <a:rPr lang="zh-CN" altLang="en-US" sz="2000" dirty="0"/>
              <a:t>中</a:t>
            </a:r>
            <a:r>
              <a:rPr lang="en-US" altLang="zh-CN" sz="2000" dirty="0" err="1"/>
              <a:t>drawable-hdpi</a:t>
            </a:r>
            <a:r>
              <a:rPr lang="en-US" altLang="zh-CN" sz="2000" dirty="0"/>
              <a:t>, layout, values</a:t>
            </a:r>
            <a:r>
              <a:rPr lang="zh-CN" altLang="en-US" sz="2000" dirty="0"/>
              <a:t>文件夹中的资源文件到你的工程中 </a:t>
            </a:r>
            <a:r>
              <a:rPr lang="en-US" altLang="zh-CN" sz="2000" dirty="0"/>
              <a:t>res/ </a:t>
            </a:r>
            <a:r>
              <a:rPr lang="zh-CN" altLang="en-US" sz="2000" dirty="0"/>
              <a:t>对应同名的目录下。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2263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集成</a:t>
            </a:r>
            <a:r>
              <a:rPr lang="en-US" altLang="zh-CN" dirty="0" err="1" smtClean="0"/>
              <a:t>JPush</a:t>
            </a:r>
            <a:r>
              <a:rPr lang="en-US" altLang="zh-CN" dirty="0" smtClean="0"/>
              <a:t> SDK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843606"/>
            <a:ext cx="8219142" cy="3744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ym typeface="微软雅黑" panose="020B0503020204020204" pitchFamily="34" charset="-122"/>
              </a:rPr>
              <a:t>在 </a:t>
            </a:r>
            <a:r>
              <a:rPr lang="en-US" altLang="zh-CN" sz="2000" dirty="0" err="1">
                <a:solidFill>
                  <a:srgbClr val="C00000"/>
                </a:solidFill>
                <a:sym typeface="微软雅黑" panose="020B0503020204020204" pitchFamily="34" charset="-122"/>
              </a:rPr>
              <a:t>build.gradle</a:t>
            </a:r>
            <a:r>
              <a:rPr lang="en-US" altLang="zh-CN" sz="2000" dirty="0"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ym typeface="微软雅黑" panose="020B0503020204020204" pitchFamily="34" charset="-122"/>
              </a:rPr>
              <a:t>中设置</a:t>
            </a:r>
            <a:r>
              <a:rPr lang="en-US" altLang="zh-CN" sz="2000" dirty="0">
                <a:sym typeface="微软雅黑" panose="020B0503020204020204" pitchFamily="34" charset="-122"/>
              </a:rPr>
              <a:t>so</a:t>
            </a:r>
            <a:r>
              <a:rPr lang="zh-CN" altLang="en-US" sz="2000" dirty="0">
                <a:sym typeface="微软雅黑" panose="020B0503020204020204" pitchFamily="34" charset="-122"/>
              </a:rPr>
              <a:t>文件路径</a:t>
            </a:r>
            <a:r>
              <a:rPr lang="zh-CN" altLang="en-US" sz="2000" dirty="0" smtClean="0">
                <a:sym typeface="微软雅黑" panose="020B0503020204020204" pitchFamily="34" charset="-122"/>
              </a:rPr>
              <a:t>，</a:t>
            </a:r>
            <a:r>
              <a:rPr lang="zh-CN" altLang="en-US" sz="2000" dirty="0" smtClean="0"/>
              <a:t>在</a:t>
            </a:r>
            <a:r>
              <a:rPr lang="en-US" altLang="zh-CN" sz="2000" dirty="0"/>
              <a:t>module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gradle</a:t>
            </a:r>
            <a:r>
              <a:rPr lang="zh-CN" altLang="en-US" sz="2000" dirty="0"/>
              <a:t>配置</a:t>
            </a:r>
            <a:r>
              <a:rPr lang="zh-CN" altLang="en-US" sz="2000" dirty="0" smtClean="0"/>
              <a:t>中的</a:t>
            </a:r>
            <a:r>
              <a:rPr lang="en-US" altLang="zh-CN" sz="2000" dirty="0"/>
              <a:t>a</a:t>
            </a:r>
            <a:r>
              <a:rPr lang="en-US" altLang="zh-CN" sz="2000" dirty="0" smtClean="0"/>
              <a:t>ndroid</a:t>
            </a:r>
            <a:r>
              <a:rPr lang="zh-CN" altLang="en-US" sz="2000" dirty="0" smtClean="0"/>
              <a:t>节点下添加</a:t>
            </a:r>
            <a:r>
              <a:rPr lang="zh-CN" altLang="en-US" sz="2000" dirty="0"/>
              <a:t>以</a:t>
            </a:r>
            <a:r>
              <a:rPr lang="zh-CN" altLang="en-US" sz="2000" dirty="0" smtClean="0"/>
              <a:t>下配置</a:t>
            </a:r>
            <a:r>
              <a:rPr lang="zh-CN" altLang="en-US" sz="2000" dirty="0"/>
              <a:t>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476" y="3300329"/>
            <a:ext cx="6114286" cy="16476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内容占位符 3"/>
          <p:cNvSpPr txBox="1">
            <a:spLocks/>
          </p:cNvSpPr>
          <p:nvPr/>
        </p:nvSpPr>
        <p:spPr>
          <a:xfrm>
            <a:off x="1313476" y="1909870"/>
            <a:ext cx="6114286" cy="1296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sourceSets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main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jniLibs.srcDirs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= ['libs']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2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集成</a:t>
            </a:r>
            <a:r>
              <a:rPr lang="en-US" altLang="zh-CN" dirty="0" err="1" smtClean="0"/>
              <a:t>JPush</a:t>
            </a:r>
            <a:r>
              <a:rPr lang="en-US" altLang="zh-CN" dirty="0" smtClean="0"/>
              <a:t> SDK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1670" y="843606"/>
            <a:ext cx="8229600" cy="3744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根据压缩包中示例文件，配置 </a:t>
            </a:r>
            <a:r>
              <a:rPr lang="en-US" altLang="zh-CN" dirty="0"/>
              <a:t>AndroidManifest.xml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复制</a:t>
            </a:r>
            <a:r>
              <a:rPr lang="zh-CN" altLang="en-US" dirty="0"/>
              <a:t>备注为 </a:t>
            </a:r>
            <a:r>
              <a:rPr lang="en-US" altLang="zh-CN" dirty="0" smtClean="0"/>
              <a:t>“Required” </a:t>
            </a:r>
            <a:r>
              <a:rPr lang="zh-CN" altLang="en-US" dirty="0"/>
              <a:t>的</a:t>
            </a:r>
            <a:r>
              <a:rPr lang="zh-CN" altLang="en-US" dirty="0" smtClean="0"/>
              <a:t>部分。</a:t>
            </a:r>
            <a:endParaRPr lang="zh-CN" altLang="en-US" dirty="0"/>
          </a:p>
          <a:p>
            <a:pPr lvl="1"/>
            <a:r>
              <a:rPr lang="zh-CN" altLang="en-US" dirty="0"/>
              <a:t>将标注为“您应用的包名”的部分，替换为当前应用程序的</a:t>
            </a:r>
            <a:r>
              <a:rPr lang="zh-CN" altLang="en-US" dirty="0" smtClean="0"/>
              <a:t>包名。</a:t>
            </a:r>
            <a:endParaRPr lang="zh-CN" altLang="en-US" dirty="0"/>
          </a:p>
          <a:p>
            <a:pPr lvl="1"/>
            <a:r>
              <a:rPr lang="zh-CN" altLang="en-US" dirty="0"/>
              <a:t>将标注为“您应用的</a:t>
            </a:r>
            <a:r>
              <a:rPr lang="en-US" altLang="zh-CN" dirty="0" err="1"/>
              <a:t>Appkey</a:t>
            </a:r>
            <a:r>
              <a:rPr lang="en-US" altLang="zh-CN" dirty="0"/>
              <a:t>”</a:t>
            </a:r>
            <a:r>
              <a:rPr lang="zh-CN" altLang="en-US" dirty="0"/>
              <a:t>的部分，替换为在</a:t>
            </a:r>
            <a:r>
              <a:rPr lang="en-US" altLang="zh-CN" dirty="0"/>
              <a:t>Portal</a:t>
            </a:r>
            <a:r>
              <a:rPr lang="zh-CN" altLang="en-US" dirty="0"/>
              <a:t>上注册该应用的的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52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7200</TotalTime>
  <Pages>0</Pages>
  <Words>1337</Words>
  <Characters>0</Characters>
  <Application>Microsoft Office PowerPoint</Application>
  <DocSecurity>0</DocSecurity>
  <PresentationFormat>全屏显示(16:9)</PresentationFormat>
  <Lines>0</Lines>
  <Paragraphs>191</Paragraphs>
  <Slides>30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等线</vt:lpstr>
      <vt:lpstr>宋体</vt:lpstr>
      <vt:lpstr>微软雅黑</vt:lpstr>
      <vt:lpstr>幼圆</vt:lpstr>
      <vt:lpstr>Arial</vt:lpstr>
      <vt:lpstr>Calibri</vt:lpstr>
      <vt:lpstr>Consolas</vt:lpstr>
      <vt:lpstr>Wingdings</vt:lpstr>
      <vt:lpstr>Office 主题​​</vt:lpstr>
      <vt:lpstr>PowerPoint 演示文稿</vt:lpstr>
      <vt:lpstr>PowerPoint 演示文稿</vt:lpstr>
      <vt:lpstr>JPush概述</vt:lpstr>
      <vt:lpstr>JPush概述</vt:lpstr>
      <vt:lpstr>JPush概述</vt:lpstr>
      <vt:lpstr>PowerPoint 演示文稿</vt:lpstr>
      <vt:lpstr>集成JPush SDK</vt:lpstr>
      <vt:lpstr>集成JPush SDK</vt:lpstr>
      <vt:lpstr>集成JPush SDK </vt:lpstr>
      <vt:lpstr>集成JPush SDK </vt:lpstr>
      <vt:lpstr>集成JPush SDK </vt:lpstr>
      <vt:lpstr>集成JPush SDK </vt:lpstr>
      <vt:lpstr>集成JPush SDK </vt:lpstr>
      <vt:lpstr>PowerPoint 演示文稿</vt:lpstr>
      <vt:lpstr>创建极光推送开发者账号</vt:lpstr>
      <vt:lpstr>创建应用</vt:lpstr>
      <vt:lpstr>创建应用</vt:lpstr>
      <vt:lpstr>创建应用</vt:lpstr>
      <vt:lpstr>发送通知</vt:lpstr>
      <vt:lpstr>接收通知</vt:lpstr>
      <vt:lpstr>推送消息的形式</vt:lpstr>
      <vt:lpstr>推送消息的形式</vt:lpstr>
      <vt:lpstr>推送消息的形式</vt:lpstr>
      <vt:lpstr>PowerPoint 演示文稿</vt:lpstr>
      <vt:lpstr>接收推送消息Receiver</vt:lpstr>
      <vt:lpstr>接收推送消息Receiver</vt:lpstr>
      <vt:lpstr>接收推送消息Receiver</vt:lpstr>
      <vt:lpstr>接收推送消息Receiver</vt:lpstr>
      <vt:lpstr>接收推送消息Receiver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丁盟</dc:creator>
  <cp:keywords/>
  <dc:description/>
  <cp:lastModifiedBy>朱应丽</cp:lastModifiedBy>
  <cp:revision>704</cp:revision>
  <dcterms:created xsi:type="dcterms:W3CDTF">2014-07-20T15:00:00Z</dcterms:created>
  <dcterms:modified xsi:type="dcterms:W3CDTF">2018-04-13T02:59:19Z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