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9" r:id="rId3"/>
    <p:sldId id="275" r:id="rId4"/>
    <p:sldId id="276" r:id="rId5"/>
    <p:sldId id="285" r:id="rId6"/>
    <p:sldId id="277" r:id="rId7"/>
    <p:sldId id="278" r:id="rId8"/>
    <p:sldId id="286" r:id="rId9"/>
    <p:sldId id="279" r:id="rId10"/>
    <p:sldId id="280" r:id="rId11"/>
    <p:sldId id="281" r:id="rId12"/>
    <p:sldId id="287" r:id="rId13"/>
    <p:sldId id="282" r:id="rId14"/>
    <p:sldId id="284" r:id="rId15"/>
    <p:sldId id="274" r:id="rId16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98DA4"/>
    <a:srgbClr val="D9A56B"/>
    <a:srgbClr val="80CAD7"/>
    <a:srgbClr val="C37D9E"/>
    <a:srgbClr val="DB9649"/>
    <a:srgbClr val="D88F4B"/>
    <a:srgbClr val="BF6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775" autoAdjust="0"/>
  </p:normalViewPr>
  <p:slideViewPr>
    <p:cSldViewPr>
      <p:cViewPr varScale="1">
        <p:scale>
          <a:sx n="73" d="100"/>
          <a:sy n="73" d="100"/>
        </p:scale>
        <p:origin x="129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08" y="36"/>
      </p:cViewPr>
      <p:guideLst/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83D78-C483-43F8-96E3-8B24687A3845}" type="datetime1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4FFAE-2DDB-41F3-BE9E-6AA4F6A82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8759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25BB3D98-82C9-4471-8C57-2B80C06EFB33}" type="datetime1">
              <a:rPr lang="zh-CN" altLang="en-US" smtClean="0"/>
              <a:t>2018/2/28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zh-CN" altLang="zh-CN"/>
              <a:t>单击此处编辑母版文本样式</a:t>
            </a:r>
          </a:p>
          <a:p>
            <a:pPr>
              <a:buFontTx/>
              <a:buNone/>
            </a:pPr>
            <a:r>
              <a:rPr lang="zh-CN" altLang="zh-CN"/>
              <a:t>第二级</a:t>
            </a:r>
          </a:p>
          <a:p>
            <a:pPr>
              <a:buFontTx/>
              <a:buNone/>
            </a:pPr>
            <a:r>
              <a:rPr lang="zh-CN" altLang="zh-CN"/>
              <a:t>第三级</a:t>
            </a:r>
          </a:p>
          <a:p>
            <a:pPr>
              <a:buFontTx/>
              <a:buNone/>
            </a:pPr>
            <a:r>
              <a:rPr lang="zh-CN" altLang="zh-CN"/>
              <a:t>第四级</a:t>
            </a:r>
          </a:p>
          <a:p>
            <a:pPr>
              <a:buFontTx/>
              <a:buNone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BB9ECD2D-21F3-425B-B2E2-82D9DE6FDE2B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1107271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725148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724771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3407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190424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789810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37089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1234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86750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78330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19500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55734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510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87718" y="140440"/>
            <a:ext cx="6096000" cy="598506"/>
          </a:xfrm>
          <a:prstGeom prst="rect">
            <a:avLst/>
          </a:prstGeom>
        </p:spPr>
        <p:txBody>
          <a:bodyPr vert="horz"/>
          <a:lstStyle>
            <a:lvl1pPr algn="l">
              <a:defRPr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8" name="组合 1"/>
          <p:cNvGrpSpPr>
            <a:grpSpLocks/>
          </p:cNvGrpSpPr>
          <p:nvPr userDrawn="1"/>
        </p:nvGrpSpPr>
        <p:grpSpPr bwMode="auto">
          <a:xfrm>
            <a:off x="395652" y="171731"/>
            <a:ext cx="689576" cy="647083"/>
            <a:chOff x="0" y="0"/>
            <a:chExt cx="12463730" cy="9279959"/>
          </a:xfrm>
        </p:grpSpPr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17654843">
              <a:off x="8243321" y="2987775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6441754">
              <a:off x="8526874" y="1956637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 rot="4071505">
              <a:off x="8109088" y="514583"/>
              <a:ext cx="2277756" cy="618451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3127628">
              <a:off x="4191902" y="4237601"/>
              <a:ext cx="1636042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13314377">
              <a:off x="7038878" y="920119"/>
              <a:ext cx="1645619" cy="430052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 rot="352707">
              <a:off x="5801383" y="0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>
              <a:off x="5543493" y="4721390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457200" y="843606"/>
            <a:ext cx="8229600" cy="37443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842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3"/>
          <p:cNvSpPr txBox="1">
            <a:spLocks/>
          </p:cNvSpPr>
          <p:nvPr userDrawn="1"/>
        </p:nvSpPr>
        <p:spPr>
          <a:xfrm>
            <a:off x="557524" y="849212"/>
            <a:ext cx="8136678" cy="3810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grpSp>
        <p:nvGrpSpPr>
          <p:cNvPr id="4" name="组合 1"/>
          <p:cNvGrpSpPr>
            <a:grpSpLocks/>
          </p:cNvGrpSpPr>
          <p:nvPr userDrawn="1"/>
        </p:nvGrpSpPr>
        <p:grpSpPr bwMode="auto">
          <a:xfrm>
            <a:off x="395652" y="171731"/>
            <a:ext cx="689576" cy="647083"/>
            <a:chOff x="0" y="0"/>
            <a:chExt cx="12463730" cy="9279959"/>
          </a:xfrm>
        </p:grpSpPr>
        <p:sp>
          <p:nvSpPr>
            <p:cNvPr id="5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椭圆 5"/>
            <p:cNvSpPr>
              <a:spLocks noChangeArrowheads="1"/>
            </p:cNvSpPr>
            <p:nvPr/>
          </p:nvSpPr>
          <p:spPr bwMode="auto">
            <a:xfrm rot="17654843">
              <a:off x="8243321" y="2987775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5"/>
            <p:cNvSpPr>
              <a:spLocks noChangeArrowheads="1"/>
            </p:cNvSpPr>
            <p:nvPr/>
          </p:nvSpPr>
          <p:spPr bwMode="auto">
            <a:xfrm rot="16441754">
              <a:off x="8526874" y="1956637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4071505">
              <a:off x="8109088" y="514583"/>
              <a:ext cx="2277756" cy="618451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13127628">
              <a:off x="4191902" y="4237601"/>
              <a:ext cx="1636042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3314377">
              <a:off x="7038878" y="920119"/>
              <a:ext cx="1645619" cy="430052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352707">
              <a:off x="5801383" y="0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>
              <a:off x="5543493" y="4721390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0" name="竖排标题 1"/>
          <p:cNvSpPr>
            <a:spLocks noGrp="1"/>
          </p:cNvSpPr>
          <p:nvPr>
            <p:ph type="title" orient="vert"/>
          </p:nvPr>
        </p:nvSpPr>
        <p:spPr>
          <a:xfrm>
            <a:off x="1187718" y="140440"/>
            <a:ext cx="6096000" cy="598506"/>
          </a:xfrm>
          <a:prstGeom prst="rect">
            <a:avLst/>
          </a:prstGeom>
        </p:spPr>
        <p:txBody>
          <a:bodyPr vert="horz"/>
          <a:lstStyle>
            <a:lvl1pPr algn="l">
              <a:defRPr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531906" y="843606"/>
            <a:ext cx="8154894" cy="3744312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273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>
            <a:grpSpLocks/>
          </p:cNvGrpSpPr>
          <p:nvPr userDrawn="1"/>
        </p:nvGrpSpPr>
        <p:grpSpPr bwMode="auto">
          <a:xfrm>
            <a:off x="395652" y="171731"/>
            <a:ext cx="689576" cy="647083"/>
            <a:chOff x="0" y="0"/>
            <a:chExt cx="12463730" cy="9279959"/>
          </a:xfrm>
        </p:grpSpPr>
        <p:sp>
          <p:nvSpPr>
            <p:cNvPr id="5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椭圆 5"/>
            <p:cNvSpPr>
              <a:spLocks noChangeArrowheads="1"/>
            </p:cNvSpPr>
            <p:nvPr/>
          </p:nvSpPr>
          <p:spPr bwMode="auto">
            <a:xfrm rot="17654843">
              <a:off x="8243321" y="2987775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5"/>
            <p:cNvSpPr>
              <a:spLocks noChangeArrowheads="1"/>
            </p:cNvSpPr>
            <p:nvPr/>
          </p:nvSpPr>
          <p:spPr bwMode="auto">
            <a:xfrm rot="16441754">
              <a:off x="8526874" y="1956637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4071505">
              <a:off x="8109088" y="514583"/>
              <a:ext cx="2277756" cy="618451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13127628">
              <a:off x="4191902" y="4237601"/>
              <a:ext cx="1636042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3314377">
              <a:off x="7038878" y="920119"/>
              <a:ext cx="1645619" cy="430052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352707">
              <a:off x="5801383" y="0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>
              <a:off x="5543493" y="4721390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457200" y="843606"/>
            <a:ext cx="8229600" cy="37443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9" name="内容占位符 3"/>
          <p:cNvSpPr txBox="1">
            <a:spLocks/>
          </p:cNvSpPr>
          <p:nvPr userDrawn="1"/>
        </p:nvSpPr>
        <p:spPr>
          <a:xfrm>
            <a:off x="557524" y="1419654"/>
            <a:ext cx="8136678" cy="3240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23" name="内容占位符 2"/>
          <p:cNvSpPr>
            <a:spLocks noGrp="1"/>
          </p:cNvSpPr>
          <p:nvPr>
            <p:ph idx="10"/>
          </p:nvPr>
        </p:nvSpPr>
        <p:spPr>
          <a:xfrm>
            <a:off x="531906" y="1491660"/>
            <a:ext cx="8154894" cy="3096258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4" name="竖排标题 1"/>
          <p:cNvSpPr>
            <a:spLocks noGrp="1"/>
          </p:cNvSpPr>
          <p:nvPr>
            <p:ph type="title" orient="vert"/>
          </p:nvPr>
        </p:nvSpPr>
        <p:spPr>
          <a:xfrm>
            <a:off x="1187718" y="140440"/>
            <a:ext cx="6096000" cy="598506"/>
          </a:xfrm>
          <a:prstGeom prst="rect">
            <a:avLst/>
          </a:prstGeom>
        </p:spPr>
        <p:txBody>
          <a:bodyPr vert="horz"/>
          <a:lstStyle>
            <a:lvl1pPr algn="l">
              <a:defRPr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3163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4" y="0"/>
            <a:ext cx="3564000" cy="5143500"/>
          </a:xfrm>
          <a:prstGeom prst="rect">
            <a:avLst/>
          </a:prstGeom>
        </p:spPr>
      </p:pic>
      <p:sp>
        <p:nvSpPr>
          <p:cNvPr id="6" name="TextBox 6"/>
          <p:cNvSpPr>
            <a:spLocks noChangeArrowheads="1"/>
          </p:cNvSpPr>
          <p:nvPr userDrawn="1"/>
        </p:nvSpPr>
        <p:spPr bwMode="auto">
          <a:xfrm>
            <a:off x="3851940" y="1851690"/>
            <a:ext cx="509432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3200" b="1" dirty="0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Android</a:t>
            </a:r>
            <a:r>
              <a:rPr lang="zh-CN" altLang="en-US" sz="3200" b="1" dirty="0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中的常用数据格式</a:t>
            </a:r>
            <a:endParaRPr lang="en-US" altLang="zh-CN" sz="3200" b="1" dirty="0" smtClean="0">
              <a:solidFill>
                <a:srgbClr val="CC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  <a:sym typeface="Calibri" panose="020F0502020204030204" pitchFamily="34" charset="0"/>
            </a:endParaRPr>
          </a:p>
          <a:p>
            <a:pPr algn="r"/>
            <a:r>
              <a:rPr lang="en-US" altLang="zh-CN" sz="3200" b="1" dirty="0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---JSON</a:t>
            </a:r>
            <a:endParaRPr lang="zh-CN" altLang="en-US" sz="3200" b="1" dirty="0">
              <a:solidFill>
                <a:srgbClr val="CC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7" name="TextBox 7"/>
          <p:cNvSpPr>
            <a:spLocks noChangeArrowheads="1"/>
          </p:cNvSpPr>
          <p:nvPr userDrawn="1"/>
        </p:nvSpPr>
        <p:spPr bwMode="auto">
          <a:xfrm>
            <a:off x="5662677" y="3250048"/>
            <a:ext cx="3127375" cy="5539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</a:t>
            </a:r>
            <a:r>
              <a:rPr lang="zh-CN" altLang="en-US" sz="3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教研室</a:t>
            </a:r>
            <a:endParaRPr lang="zh-CN" altLang="en-US" sz="3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6" y="2931780"/>
            <a:ext cx="1008084" cy="11905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75" y="123546"/>
            <a:ext cx="26860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06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34"/>
          <p:cNvGrpSpPr>
            <a:grpSpLocks/>
          </p:cNvGrpSpPr>
          <p:nvPr userDrawn="1"/>
        </p:nvGrpSpPr>
        <p:grpSpPr bwMode="auto">
          <a:xfrm>
            <a:off x="275771" y="344940"/>
            <a:ext cx="3735387" cy="3698875"/>
            <a:chOff x="0" y="0"/>
            <a:chExt cx="3102120" cy="3072590"/>
          </a:xfrm>
        </p:grpSpPr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3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7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2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3" name="组合 35"/>
          <p:cNvGrpSpPr>
            <a:grpSpLocks/>
          </p:cNvGrpSpPr>
          <p:nvPr userDrawn="1"/>
        </p:nvGrpSpPr>
        <p:grpSpPr bwMode="auto">
          <a:xfrm rot="13787496">
            <a:off x="4192563" y="3218921"/>
            <a:ext cx="1079500" cy="1068387"/>
            <a:chOff x="0" y="0"/>
            <a:chExt cx="3102120" cy="3072590"/>
          </a:xfrm>
        </p:grpSpPr>
        <p:sp>
          <p:nvSpPr>
            <p:cNvPr id="34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5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6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7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8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9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0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2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3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4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5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6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7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9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0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7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8" name="组合 60"/>
          <p:cNvGrpSpPr>
            <a:grpSpLocks/>
          </p:cNvGrpSpPr>
          <p:nvPr userDrawn="1"/>
        </p:nvGrpSpPr>
        <p:grpSpPr bwMode="auto">
          <a:xfrm rot="13787496">
            <a:off x="5541131" y="913146"/>
            <a:ext cx="522287" cy="517525"/>
            <a:chOff x="0" y="0"/>
            <a:chExt cx="3102120" cy="3072590"/>
          </a:xfrm>
        </p:grpSpPr>
        <p:sp>
          <p:nvSpPr>
            <p:cNvPr id="59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0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3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4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5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6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7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8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9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0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3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4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5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6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7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8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9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0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1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83" name="TextBox 85"/>
          <p:cNvSpPr>
            <a:spLocks noChangeArrowheads="1"/>
          </p:cNvSpPr>
          <p:nvPr userDrawn="1"/>
        </p:nvSpPr>
        <p:spPr bwMode="auto">
          <a:xfrm>
            <a:off x="4325788" y="1885735"/>
            <a:ext cx="386590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6000" b="1" smtClean="0">
                <a:solidFill>
                  <a:srgbClr val="CC00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Thank </a:t>
            </a:r>
            <a:r>
              <a:rPr lang="en-US" altLang="zh-CN" sz="6000" b="1" smtClean="0">
                <a:solidFill>
                  <a:srgbClr val="CC0066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You!</a:t>
            </a:r>
            <a:endParaRPr lang="zh-CN" altLang="en-US" sz="6000" b="1">
              <a:solidFill>
                <a:srgbClr val="CC0066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6591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565225"/>
          </a:xfrm>
          <a:prstGeom prst="rect">
            <a:avLst/>
          </a:prstGeom>
        </p:spPr>
        <p:txBody>
          <a:bodyPr/>
          <a:lstStyle>
            <a:lvl1pPr algn="l">
              <a:defRPr sz="26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7618"/>
            <a:ext cx="8229600" cy="3606607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42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534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97222"/>
            <a:ext cx="4038600" cy="3697004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914400" indent="-457200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97222"/>
            <a:ext cx="4038600" cy="3697003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lang="zh-CN" altLang="en-US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lang="zh-CN" altLang="en-US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6" name="组合 1"/>
          <p:cNvGrpSpPr>
            <a:grpSpLocks/>
          </p:cNvGrpSpPr>
          <p:nvPr userDrawn="1"/>
        </p:nvGrpSpPr>
        <p:grpSpPr bwMode="auto">
          <a:xfrm>
            <a:off x="395652" y="171731"/>
            <a:ext cx="689576" cy="647083"/>
            <a:chOff x="0" y="0"/>
            <a:chExt cx="12463730" cy="9279959"/>
          </a:xfrm>
        </p:grpSpPr>
        <p:sp>
          <p:nvSpPr>
            <p:cNvPr id="7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17654843">
              <a:off x="8243321" y="2987775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16441754">
              <a:off x="8526874" y="1956637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4071505">
              <a:off x="8109088" y="514583"/>
              <a:ext cx="2277756" cy="618451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 rot="13127628">
              <a:off x="4191902" y="4237601"/>
              <a:ext cx="1636042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3314377">
              <a:off x="7038878" y="920119"/>
              <a:ext cx="1645619" cy="430052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352707">
              <a:off x="5801383" y="0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>
              <a:off x="5543493" y="4721390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0" name="竖排标题 1"/>
          <p:cNvSpPr>
            <a:spLocks noGrp="1"/>
          </p:cNvSpPr>
          <p:nvPr>
            <p:ph type="title" orient="vert"/>
          </p:nvPr>
        </p:nvSpPr>
        <p:spPr>
          <a:xfrm>
            <a:off x="1187718" y="140440"/>
            <a:ext cx="6096000" cy="598506"/>
          </a:xfrm>
          <a:prstGeom prst="rect">
            <a:avLst/>
          </a:prstGeom>
        </p:spPr>
        <p:txBody>
          <a:bodyPr vert="horz"/>
          <a:lstStyle>
            <a:lvl1pPr algn="l">
              <a:defRPr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7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915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029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018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621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975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1DC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1" r:id="rId11"/>
    <p:sldLayoutId id="2147483662" r:id="rId12"/>
    <p:sldLayoutId id="2147483660" r:id="rId13"/>
    <p:sldLayoutId id="2147483658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语法规则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en-US" altLang="zh-CN" dirty="0"/>
              <a:t>JSON </a:t>
            </a:r>
            <a:r>
              <a:rPr lang="zh-CN" altLang="en-US" dirty="0"/>
              <a:t>对象</a:t>
            </a:r>
            <a:r>
              <a:rPr lang="zh-CN" altLang="en-US" dirty="0" smtClean="0"/>
              <a:t>在大括号</a:t>
            </a:r>
            <a:r>
              <a:rPr lang="zh-CN" altLang="en-US" dirty="0"/>
              <a:t>中</a:t>
            </a:r>
            <a:r>
              <a:rPr lang="zh-CN" altLang="en-US" dirty="0" smtClean="0"/>
              <a:t>书写，可以</a:t>
            </a:r>
            <a:r>
              <a:rPr lang="zh-CN" altLang="en-US" dirty="0"/>
              <a:t>包含多</a:t>
            </a:r>
            <a:r>
              <a:rPr lang="zh-CN" altLang="en-US" dirty="0" smtClean="0"/>
              <a:t>个</a:t>
            </a:r>
            <a:r>
              <a:rPr lang="zh-CN" altLang="en-US" dirty="0"/>
              <a:t>键</a:t>
            </a:r>
            <a:r>
              <a:rPr lang="en-US" altLang="zh-CN" dirty="0" smtClean="0"/>
              <a:t>/</a:t>
            </a:r>
            <a:r>
              <a:rPr lang="zh-CN" altLang="en-US" dirty="0"/>
              <a:t>值对：</a:t>
            </a:r>
          </a:p>
        </p:txBody>
      </p:sp>
      <p:sp>
        <p:nvSpPr>
          <p:cNvPr id="5" name="矩形 4"/>
          <p:cNvSpPr/>
          <p:nvPr/>
        </p:nvSpPr>
        <p:spPr>
          <a:xfrm>
            <a:off x="1259724" y="2139714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例如：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zh-CN" altLang="en-US" sz="2800" dirty="0" smtClean="0"/>
              <a:t>{</a:t>
            </a:r>
          </a:p>
          <a:p>
            <a:r>
              <a:rPr lang="zh-CN" altLang="en-US" sz="2800" dirty="0" smtClean="0"/>
              <a:t>    "name": "</a:t>
            </a:r>
            <a:r>
              <a:rPr lang="en-US" altLang="zh-CN" sz="2800" dirty="0" err="1" smtClean="0"/>
              <a:t>zhangsan</a:t>
            </a:r>
            <a:r>
              <a:rPr lang="zh-CN" altLang="en-US" sz="2800" dirty="0" smtClean="0"/>
              <a:t>",</a:t>
            </a:r>
          </a:p>
          <a:p>
            <a:r>
              <a:rPr lang="zh-CN" altLang="en-US" sz="2800" dirty="0" smtClean="0"/>
              <a:t>    "sex": "man",</a:t>
            </a:r>
          </a:p>
          <a:p>
            <a:r>
              <a:rPr lang="zh-CN" altLang="en-US" sz="2800" dirty="0" smtClean="0"/>
              <a:t>    "age": 18</a:t>
            </a:r>
          </a:p>
          <a:p>
            <a:r>
              <a:rPr lang="zh-CN" altLang="en-US" sz="2800" dirty="0" smtClean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760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r>
              <a:rPr lang="zh-CN" altLang="en-US" dirty="0"/>
              <a:t>语法规则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10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/>
              <a:t>JSON </a:t>
            </a:r>
            <a:r>
              <a:rPr lang="zh-CN" altLang="en-US" dirty="0"/>
              <a:t>数组</a:t>
            </a:r>
            <a:r>
              <a:rPr lang="zh-CN" altLang="en-US" dirty="0" smtClean="0"/>
              <a:t>在中括号</a:t>
            </a:r>
            <a:r>
              <a:rPr lang="zh-CN" altLang="en-US" dirty="0"/>
              <a:t>中</a:t>
            </a:r>
            <a:r>
              <a:rPr lang="zh-CN" altLang="en-US" dirty="0" smtClean="0"/>
              <a:t>书写，</a:t>
            </a:r>
            <a:endParaRPr lang="en-US" altLang="zh-CN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dirty="0" smtClean="0"/>
              <a:t>   数组</a:t>
            </a:r>
            <a:r>
              <a:rPr lang="zh-CN" altLang="en-US" dirty="0"/>
              <a:t>可包含多个对象：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5328444" y="627588"/>
            <a:ext cx="31318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{</a:t>
            </a:r>
            <a:endParaRPr lang="zh-CN" altLang="en-US" sz="2000" dirty="0"/>
          </a:p>
          <a:p>
            <a:r>
              <a:rPr lang="zh-CN" altLang="en-US" sz="2000" dirty="0"/>
              <a:t>   </a:t>
            </a:r>
            <a:r>
              <a:rPr lang="zh-CN" altLang="en-US" sz="2000" dirty="0" smtClean="0"/>
              <a:t>   </a:t>
            </a:r>
            <a:r>
              <a:rPr lang="zh-CN" altLang="en-US" sz="2000" dirty="0"/>
              <a:t>"person": </a:t>
            </a:r>
            <a:r>
              <a:rPr lang="zh-CN" altLang="en-US" sz="2000" dirty="0">
                <a:solidFill>
                  <a:srgbClr val="FF0000"/>
                </a:solidFill>
              </a:rPr>
              <a:t>[</a:t>
            </a:r>
          </a:p>
          <a:p>
            <a:r>
              <a:rPr lang="zh-CN" altLang="en-US" sz="2000" dirty="0"/>
              <a:t>        {</a:t>
            </a:r>
          </a:p>
          <a:p>
            <a:r>
              <a:rPr lang="zh-CN" altLang="en-US" sz="2000" dirty="0"/>
              <a:t>            "name": </a:t>
            </a:r>
            <a:r>
              <a:rPr lang="zh-CN" altLang="en-US" sz="2000" dirty="0" smtClean="0"/>
              <a:t>"</a:t>
            </a:r>
            <a:r>
              <a:rPr lang="en-US" altLang="zh-CN" sz="2000" dirty="0" err="1" smtClean="0"/>
              <a:t>zhang</a:t>
            </a:r>
            <a:r>
              <a:rPr lang="zh-CN" altLang="en-US" sz="2000" dirty="0" smtClean="0"/>
              <a:t>",</a:t>
            </a:r>
            <a:endParaRPr lang="zh-CN" altLang="en-US" sz="2000" dirty="0"/>
          </a:p>
          <a:p>
            <a:r>
              <a:rPr lang="zh-CN" altLang="en-US" sz="2000" dirty="0"/>
              <a:t>            "sex": "man",</a:t>
            </a:r>
          </a:p>
          <a:p>
            <a:r>
              <a:rPr lang="zh-CN" altLang="en-US" sz="2000" dirty="0"/>
              <a:t>            "age": 18</a:t>
            </a:r>
          </a:p>
          <a:p>
            <a:r>
              <a:rPr lang="zh-CN" altLang="en-US" sz="2000" dirty="0"/>
              <a:t>        },</a:t>
            </a:r>
          </a:p>
          <a:p>
            <a:r>
              <a:rPr lang="zh-CN" altLang="en-US" sz="2000" dirty="0"/>
              <a:t>        {</a:t>
            </a:r>
          </a:p>
          <a:p>
            <a:r>
              <a:rPr lang="zh-CN" altLang="en-US" sz="2000" dirty="0"/>
              <a:t>            "name": "lily",</a:t>
            </a:r>
          </a:p>
          <a:p>
            <a:r>
              <a:rPr lang="zh-CN" altLang="en-US" sz="2000" dirty="0"/>
              <a:t>            "sex": </a:t>
            </a:r>
            <a:r>
              <a:rPr lang="zh-CN" altLang="en-US" sz="2000" dirty="0" smtClean="0"/>
              <a:t>"</a:t>
            </a:r>
            <a:r>
              <a:rPr lang="en-US" altLang="zh-CN" sz="2000" dirty="0" err="1" smtClean="0"/>
              <a:t>wo</a:t>
            </a:r>
            <a:r>
              <a:rPr lang="zh-CN" altLang="en-US" sz="2000" dirty="0" smtClean="0"/>
              <a:t>man</a:t>
            </a:r>
            <a:r>
              <a:rPr lang="zh-CN" altLang="en-US" sz="2000" dirty="0"/>
              <a:t>",</a:t>
            </a:r>
          </a:p>
          <a:p>
            <a:r>
              <a:rPr lang="zh-CN" altLang="en-US" sz="2000" dirty="0"/>
              <a:t>            "age": 18</a:t>
            </a:r>
          </a:p>
          <a:p>
            <a:r>
              <a:rPr lang="zh-CN" altLang="en-US" sz="2000" dirty="0" smtClean="0"/>
              <a:t>        }</a:t>
            </a:r>
            <a:endParaRPr lang="zh-CN" altLang="en-US" sz="2000" dirty="0"/>
          </a:p>
          <a:p>
            <a:r>
              <a:rPr lang="zh-CN" altLang="en-US" sz="2000" dirty="0"/>
              <a:t>    </a:t>
            </a:r>
            <a:r>
              <a:rPr lang="zh-CN" altLang="en-US" sz="2000" dirty="0">
                <a:solidFill>
                  <a:srgbClr val="FF0000"/>
                </a:solidFill>
              </a:rPr>
              <a:t>]</a:t>
            </a:r>
          </a:p>
          <a:p>
            <a:r>
              <a:rPr lang="zh-CN" alt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896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190669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348766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52053" y="3500581"/>
            <a:ext cx="4764109" cy="492443"/>
            <a:chOff x="1752053" y="3948747"/>
            <a:chExt cx="476410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415214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Android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提供的</a:t>
              </a:r>
              <a:r>
                <a:rPr lang="en-US" altLang="zh-CN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JSON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解析类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12083" y="2699688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1061443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/>
              <a:r>
                <a:rPr lang="zh-CN" altLang="en-US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数据格式引入</a:t>
              </a:r>
              <a:endParaRPr lang="en-US" altLang="zh-CN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863289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JSON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数据格式简介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6732180" y="3592499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316312" y="4745317"/>
            <a:ext cx="658512" cy="274637"/>
          </a:xfrm>
        </p:spPr>
        <p:txBody>
          <a:bodyPr/>
          <a:lstStyle/>
          <a:p>
            <a:fld id="{3408BFDE-A7BC-406B-A9FD-0881E389B5D9}" type="slidenum">
              <a:rPr lang="zh-CN" altLang="en-US" smtClean="0"/>
              <a:pPr/>
              <a:t>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2" name="TextBox 28"/>
          <p:cNvSpPr>
            <a:spLocks noChangeArrowheads="1"/>
          </p:cNvSpPr>
          <p:nvPr/>
        </p:nvSpPr>
        <p:spPr bwMode="auto">
          <a:xfrm>
            <a:off x="2763608" y="2657143"/>
            <a:ext cx="3600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JSON</a:t>
            </a:r>
            <a:r>
              <a:rPr lang="zh-CN" alt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语法规则</a:t>
            </a:r>
            <a:endParaRPr lang="zh-CN" alt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753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提供的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解析类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提供</a:t>
            </a:r>
            <a:r>
              <a:rPr lang="en-US" altLang="zh-CN" dirty="0" err="1"/>
              <a:t>Json</a:t>
            </a:r>
            <a:r>
              <a:rPr lang="zh-CN" altLang="en-US" dirty="0"/>
              <a:t>解析类，都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org.Json</a:t>
            </a:r>
            <a:r>
              <a:rPr lang="zh-CN" altLang="en-US" dirty="0"/>
              <a:t>包下：</a:t>
            </a:r>
            <a:endParaRPr lang="en-US" altLang="zh-CN" dirty="0"/>
          </a:p>
          <a:p>
            <a:pPr lvl="1"/>
            <a:r>
              <a:rPr lang="en-US" altLang="zh-CN" b="1" dirty="0" err="1"/>
              <a:t>JsonObject</a:t>
            </a:r>
            <a:r>
              <a:rPr lang="zh-CN" altLang="en-US" dirty="0"/>
              <a:t>：可以看作是一个</a:t>
            </a:r>
            <a:r>
              <a:rPr lang="en-US" altLang="zh-CN" dirty="0" err="1"/>
              <a:t>Json</a:t>
            </a:r>
            <a:r>
              <a:rPr lang="zh-CN" altLang="en-US" dirty="0" smtClean="0"/>
              <a:t>对象，这</a:t>
            </a:r>
            <a:r>
              <a:rPr lang="zh-CN" altLang="en-US" dirty="0"/>
              <a:t>是系统中有关</a:t>
            </a:r>
            <a:r>
              <a:rPr lang="en-US" altLang="zh-CN" dirty="0" err="1"/>
              <a:t>Json</a:t>
            </a:r>
            <a:r>
              <a:rPr lang="zh-CN" altLang="en-US" dirty="0"/>
              <a:t>定义的基本单元，</a:t>
            </a:r>
            <a:r>
              <a:rPr lang="zh-CN" altLang="en-US" dirty="0" smtClean="0"/>
              <a:t>其</a:t>
            </a:r>
            <a:r>
              <a:rPr lang="zh-CN" altLang="en-US" dirty="0"/>
              <a:t>可以</a:t>
            </a:r>
            <a:r>
              <a:rPr lang="zh-CN" altLang="en-US" dirty="0" smtClean="0"/>
              <a:t>包含</a:t>
            </a:r>
            <a:r>
              <a:rPr lang="zh-CN" altLang="en-US" dirty="0"/>
              <a:t>多</a:t>
            </a:r>
            <a:r>
              <a:rPr lang="zh-CN" altLang="en-US" dirty="0" smtClean="0"/>
              <a:t>对</a:t>
            </a:r>
            <a:r>
              <a:rPr lang="en-US" altLang="zh-CN" dirty="0" smtClean="0"/>
              <a:t>(</a:t>
            </a:r>
            <a:r>
              <a:rPr lang="en-US" altLang="zh-CN" dirty="0"/>
              <a:t>Key/Value)</a:t>
            </a:r>
            <a:r>
              <a:rPr lang="zh-CN" altLang="en-US" dirty="0"/>
              <a:t>数值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b="1" dirty="0" err="1"/>
              <a:t>JsonArray</a:t>
            </a:r>
            <a:r>
              <a:rPr lang="zh-CN" altLang="en-US" dirty="0"/>
              <a:t>：它代表一组有序的数值。将其转换为</a:t>
            </a:r>
            <a:r>
              <a:rPr lang="en-US" altLang="zh-CN" dirty="0"/>
              <a:t>String</a:t>
            </a:r>
            <a:r>
              <a:rPr lang="zh-CN" altLang="en-US" dirty="0"/>
              <a:t>输出，所表现的形式</a:t>
            </a:r>
            <a:r>
              <a:rPr lang="zh-CN" altLang="en-US"/>
              <a:t>是</a:t>
            </a:r>
            <a:r>
              <a:rPr lang="zh-CN" altLang="en-US" smtClean="0"/>
              <a:t>用中括号</a:t>
            </a:r>
            <a:r>
              <a:rPr lang="zh-CN" altLang="en-US" dirty="0"/>
              <a:t>包裹，数值以逗号分隔（例如： </a:t>
            </a:r>
            <a:r>
              <a:rPr lang="en-US" altLang="zh-CN" dirty="0"/>
              <a:t>[value1,value2,value3]</a:t>
            </a:r>
            <a:r>
              <a:rPr lang="zh-CN" altLang="en-US" dirty="0"/>
              <a:t> ）。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049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提供的</a:t>
            </a:r>
            <a:r>
              <a:rPr lang="en-US" altLang="zh-CN" dirty="0"/>
              <a:t>JSON</a:t>
            </a:r>
            <a:r>
              <a:rPr lang="zh-CN" altLang="en-US" dirty="0"/>
              <a:t>解析类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r>
              <a:rPr lang="en-US" altLang="zh-CN" dirty="0" err="1" smtClean="0"/>
              <a:t>jsondemo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96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190669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348766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52053" y="3500581"/>
            <a:ext cx="4764109" cy="492443"/>
            <a:chOff x="1752053" y="3948747"/>
            <a:chExt cx="476410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415214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Android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提供的</a:t>
              </a:r>
              <a:r>
                <a:rPr lang="en-US" altLang="zh-CN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JSON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解析类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12083" y="2699688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1061443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/>
              <a:r>
                <a:rPr lang="zh-CN" altLang="en-US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数据格式引入</a:t>
              </a:r>
              <a:endParaRPr lang="en-US" altLang="zh-CN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863289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JSON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数据格式简介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4728526" y="1152327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316312" y="4745317"/>
            <a:ext cx="658512" cy="274637"/>
          </a:xfrm>
        </p:spPr>
        <p:txBody>
          <a:bodyPr/>
          <a:lstStyle/>
          <a:p>
            <a:fld id="{3408BFDE-A7BC-406B-A9FD-0881E389B5D9}" type="slidenum">
              <a:rPr lang="zh-CN" altLang="en-US" smtClean="0"/>
              <a:pPr/>
              <a:t>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2" name="TextBox 28"/>
          <p:cNvSpPr>
            <a:spLocks noChangeArrowheads="1"/>
          </p:cNvSpPr>
          <p:nvPr/>
        </p:nvSpPr>
        <p:spPr bwMode="auto">
          <a:xfrm>
            <a:off x="2763608" y="2657143"/>
            <a:ext cx="3600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JSON</a:t>
            </a:r>
            <a:r>
              <a:rPr lang="zh-CN" alt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语法规则</a:t>
            </a:r>
            <a:endParaRPr lang="zh-CN" alt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竖排标题 4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数据格式引入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15968" y="738946"/>
            <a:ext cx="8229600" cy="3744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zh-CN" altLang="en-US" dirty="0" smtClean="0"/>
              <a:t>我们开发应用程序</a:t>
            </a:r>
            <a:r>
              <a:rPr lang="zh-CN" altLang="en-US" dirty="0"/>
              <a:t>的时候</a:t>
            </a:r>
            <a:r>
              <a:rPr lang="zh-CN" altLang="en-US" dirty="0" smtClean="0"/>
              <a:t>经常会</a:t>
            </a:r>
            <a:r>
              <a:rPr lang="zh-CN" altLang="en-US" dirty="0"/>
              <a:t>遇到服务器与客户端通讯，或者不同语言间数据传递与交互的情况。</a:t>
            </a:r>
          </a:p>
          <a:p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635922" y="2211700"/>
            <a:ext cx="151216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3131880" y="2911890"/>
            <a:ext cx="575926" cy="595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4462341" y="3045448"/>
            <a:ext cx="2499" cy="645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003950" y="2911890"/>
            <a:ext cx="792152" cy="595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619754" y="3533269"/>
            <a:ext cx="1800150" cy="576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Windows</a:t>
            </a:r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490233" y="3710588"/>
            <a:ext cx="1944216" cy="56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Android</a:t>
            </a:r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508078" y="3545679"/>
            <a:ext cx="1944216" cy="56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iOS</a:t>
            </a:r>
            <a:r>
              <a:rPr lang="zh-CN" altLang="en-US" dirty="0" smtClean="0"/>
              <a:t>客户端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488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数据格式引入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人们总结</a:t>
            </a:r>
            <a:r>
              <a:rPr lang="zh-CN" altLang="en-US" dirty="0"/>
              <a:t>出了统一的</a:t>
            </a:r>
            <a:r>
              <a:rPr lang="zh-CN" altLang="en-US" dirty="0" smtClean="0"/>
              <a:t>数据格式（或叫做数据交换格式）来</a:t>
            </a:r>
            <a:r>
              <a:rPr lang="zh-CN" altLang="en-US" dirty="0"/>
              <a:t>传递</a:t>
            </a:r>
            <a:r>
              <a:rPr lang="zh-CN" altLang="en-US" dirty="0" smtClean="0"/>
              <a:t>数据。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常见的数据交换格式有：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字符串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JSON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XML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7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190669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348766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52053" y="3500581"/>
            <a:ext cx="4764109" cy="492443"/>
            <a:chOff x="1752053" y="3948747"/>
            <a:chExt cx="476410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415214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Android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提供的</a:t>
              </a:r>
              <a:r>
                <a:rPr lang="en-US" altLang="zh-CN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JSON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解析类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12083" y="2699688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1061443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/>
              <a:r>
                <a:rPr lang="zh-CN" altLang="en-US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数据格式引入</a:t>
              </a:r>
              <a:endParaRPr lang="en-US" altLang="zh-CN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863289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JSON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数据格式简介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5944176" y="1956767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316312" y="4745317"/>
            <a:ext cx="658512" cy="274637"/>
          </a:xfrm>
        </p:spPr>
        <p:txBody>
          <a:bodyPr/>
          <a:lstStyle/>
          <a:p>
            <a:fld id="{3408BFDE-A7BC-406B-A9FD-0881E389B5D9}" type="slidenum">
              <a:rPr lang="zh-CN" altLang="en-US" smtClean="0"/>
              <a:pPr/>
              <a:t>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2" name="TextBox 28"/>
          <p:cNvSpPr>
            <a:spLocks noChangeArrowheads="1"/>
          </p:cNvSpPr>
          <p:nvPr/>
        </p:nvSpPr>
        <p:spPr bwMode="auto">
          <a:xfrm>
            <a:off x="2763608" y="2657143"/>
            <a:ext cx="3600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JSON</a:t>
            </a:r>
            <a:r>
              <a:rPr lang="zh-CN" alt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语法规则</a:t>
            </a:r>
            <a:endParaRPr lang="zh-CN" alt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524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数据格式简介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JSON </a:t>
            </a:r>
            <a:r>
              <a:rPr lang="zh-CN" altLang="en-US" dirty="0" smtClean="0"/>
              <a:t>是 </a:t>
            </a:r>
            <a:r>
              <a:rPr lang="en-US" altLang="zh-CN" dirty="0"/>
              <a:t>JavaScript </a:t>
            </a:r>
            <a:r>
              <a:rPr lang="zh-CN" altLang="en-US" dirty="0"/>
              <a:t>对象表示法（</a:t>
            </a:r>
            <a:r>
              <a:rPr lang="en-US" altLang="zh-CN" dirty="0"/>
              <a:t>JavaScript Object Notation</a:t>
            </a:r>
            <a:r>
              <a:rPr lang="zh-CN" altLang="en-US" dirty="0" smtClean="0"/>
              <a:t>）。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JSON </a:t>
            </a:r>
            <a:r>
              <a:rPr lang="zh-CN" altLang="en-US" dirty="0"/>
              <a:t>是轻量级的文本数据交换</a:t>
            </a:r>
            <a:r>
              <a:rPr lang="zh-CN" altLang="en-US" dirty="0" smtClean="0"/>
              <a:t>格式。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JSON</a:t>
            </a:r>
            <a:r>
              <a:rPr lang="zh-CN" altLang="en-US" dirty="0" smtClean="0"/>
              <a:t>独立于语言和平台，它采用</a:t>
            </a:r>
            <a:r>
              <a:rPr lang="zh-CN" altLang="en-US" dirty="0"/>
              <a:t>完全独立于编程语言的文本格式来存储和表示数据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8006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r>
              <a:rPr lang="zh-CN" altLang="en-US" dirty="0"/>
              <a:t>数据格式简介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简洁和清晰的层次结构使得 </a:t>
            </a:r>
            <a:r>
              <a:rPr lang="en-US" altLang="zh-CN" dirty="0"/>
              <a:t>JSON </a:t>
            </a:r>
            <a:r>
              <a:rPr lang="zh-CN" altLang="en-US" dirty="0"/>
              <a:t>成为理想的数据交换语言。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易于人阅读和编写，同时也易于机器解析和生成，</a:t>
            </a:r>
            <a:r>
              <a:rPr lang="zh-CN" altLang="en-US" dirty="0" smtClean="0"/>
              <a:t>并能有效</a:t>
            </a:r>
            <a:r>
              <a:rPr lang="zh-CN" altLang="en-US" dirty="0"/>
              <a:t>地提升网络传输效率。</a:t>
            </a:r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148048" y="271576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例如：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{</a:t>
            </a:r>
          </a:p>
          <a:p>
            <a:r>
              <a:rPr lang="zh-CN" altLang="en-US" sz="2400" dirty="0" smtClean="0"/>
              <a:t>    "name": "</a:t>
            </a:r>
            <a:r>
              <a:rPr lang="en-US" altLang="zh-CN" sz="2400" dirty="0" err="1" smtClean="0"/>
              <a:t>zhangsan</a:t>
            </a:r>
            <a:r>
              <a:rPr lang="zh-CN" altLang="en-US" sz="2400" dirty="0" smtClean="0"/>
              <a:t>",</a:t>
            </a:r>
          </a:p>
          <a:p>
            <a:r>
              <a:rPr lang="zh-CN" altLang="en-US" sz="2400" dirty="0" smtClean="0"/>
              <a:t>    "sex": "man",</a:t>
            </a:r>
          </a:p>
          <a:p>
            <a:r>
              <a:rPr lang="zh-CN" altLang="en-US" sz="2400" dirty="0" smtClean="0"/>
              <a:t>    "age": 18</a:t>
            </a:r>
          </a:p>
          <a:p>
            <a:r>
              <a:rPr lang="zh-CN" altLang="en-US" sz="2400" dirty="0" smtClean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227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190669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348766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52053" y="3500581"/>
            <a:ext cx="4764109" cy="492443"/>
            <a:chOff x="1752053" y="3948747"/>
            <a:chExt cx="476410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415214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Android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提供的</a:t>
              </a:r>
              <a:r>
                <a:rPr lang="en-US" altLang="zh-CN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JSON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解析类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12083" y="2699688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1061443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/>
              <a:r>
                <a:rPr lang="zh-CN" altLang="en-US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数据格式引入</a:t>
              </a:r>
              <a:endParaRPr lang="en-US" altLang="zh-CN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863289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JSON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数据格式简介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5508078" y="2751654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316312" y="4745317"/>
            <a:ext cx="658512" cy="274637"/>
          </a:xfrm>
        </p:spPr>
        <p:txBody>
          <a:bodyPr/>
          <a:lstStyle/>
          <a:p>
            <a:fld id="{3408BFDE-A7BC-406B-A9FD-0881E389B5D9}" type="slidenum">
              <a:rPr lang="zh-CN" altLang="en-US" smtClean="0"/>
              <a:pPr/>
              <a:t>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2" name="TextBox 28"/>
          <p:cNvSpPr>
            <a:spLocks noChangeArrowheads="1"/>
          </p:cNvSpPr>
          <p:nvPr/>
        </p:nvSpPr>
        <p:spPr bwMode="auto">
          <a:xfrm>
            <a:off x="2763608" y="2657143"/>
            <a:ext cx="3600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JSON</a:t>
            </a:r>
            <a:r>
              <a:rPr lang="zh-CN" alt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语法规则</a:t>
            </a:r>
            <a:endParaRPr lang="zh-CN" alt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0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897222"/>
            <a:ext cx="5194890" cy="36970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 </a:t>
            </a:r>
            <a:r>
              <a:rPr lang="en-US" altLang="zh-CN" dirty="0"/>
              <a:t>JS </a:t>
            </a:r>
            <a:r>
              <a:rPr lang="zh-CN" altLang="en-US" dirty="0"/>
              <a:t>语言中，一切都是对象。</a:t>
            </a:r>
            <a:r>
              <a:rPr lang="zh-CN" altLang="en-US" dirty="0" smtClean="0"/>
              <a:t>因此任何支持</a:t>
            </a:r>
            <a:r>
              <a:rPr lang="zh-CN" altLang="en-US" dirty="0"/>
              <a:t>的类型都可以通过 </a:t>
            </a:r>
            <a:r>
              <a:rPr lang="en-US" altLang="zh-CN" dirty="0"/>
              <a:t>JSON </a:t>
            </a:r>
            <a:r>
              <a:rPr lang="zh-CN" altLang="en-US" dirty="0"/>
              <a:t>来表示，例如字符串、数字、对象、数组等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数据</a:t>
            </a:r>
            <a:r>
              <a:rPr lang="zh-CN" altLang="en-US" dirty="0" smtClean="0"/>
              <a:t>表示</a:t>
            </a:r>
            <a:r>
              <a:rPr lang="zh-CN" altLang="en-US" dirty="0"/>
              <a:t>为键值</a:t>
            </a:r>
            <a:r>
              <a:rPr lang="zh-CN" altLang="en-US" dirty="0" smtClean="0"/>
              <a:t>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</a:t>
            </a:r>
            <a:r>
              <a:rPr lang="zh-CN" altLang="en-US" dirty="0"/>
              <a:t>由逗号</a:t>
            </a:r>
            <a:r>
              <a:rPr lang="zh-CN" altLang="en-US" dirty="0" smtClean="0"/>
              <a:t>分隔</a:t>
            </a:r>
            <a:endParaRPr lang="en-US" altLang="zh-CN" dirty="0" smtClean="0"/>
          </a:p>
          <a:p>
            <a:pPr lvl="1"/>
            <a:r>
              <a:rPr lang="zh-CN" altLang="en-US" dirty="0"/>
              <a:t>大</a:t>
            </a:r>
            <a:r>
              <a:rPr lang="zh-CN" altLang="en-US" dirty="0" smtClean="0"/>
              <a:t>括号</a:t>
            </a:r>
            <a:r>
              <a:rPr lang="zh-CN" altLang="en-US" dirty="0"/>
              <a:t>保存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/>
              <a:t>中</a:t>
            </a:r>
            <a:r>
              <a:rPr lang="zh-CN" altLang="en-US" dirty="0" smtClean="0"/>
              <a:t>括号</a:t>
            </a:r>
            <a:r>
              <a:rPr lang="zh-CN" altLang="en-US" dirty="0"/>
              <a:t>保存数组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语法规则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60480" y="627588"/>
            <a:ext cx="31318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{</a:t>
            </a:r>
            <a:endParaRPr lang="zh-CN" altLang="en-US" sz="2000" dirty="0"/>
          </a:p>
          <a:p>
            <a:r>
              <a:rPr lang="zh-CN" altLang="en-US" sz="2000" dirty="0"/>
              <a:t>   </a:t>
            </a:r>
            <a:r>
              <a:rPr lang="zh-CN" altLang="en-US" sz="2000" dirty="0" smtClean="0"/>
              <a:t>   </a:t>
            </a:r>
            <a:r>
              <a:rPr lang="zh-CN" altLang="en-US" sz="2000" dirty="0"/>
              <a:t>"person": [</a:t>
            </a:r>
          </a:p>
          <a:p>
            <a:r>
              <a:rPr lang="zh-CN" altLang="en-US" sz="2000" dirty="0"/>
              <a:t>        {</a:t>
            </a:r>
          </a:p>
          <a:p>
            <a:r>
              <a:rPr lang="zh-CN" altLang="en-US" sz="2000" dirty="0"/>
              <a:t>            "name": </a:t>
            </a:r>
            <a:r>
              <a:rPr lang="zh-CN" altLang="en-US" sz="2000" dirty="0" smtClean="0"/>
              <a:t>"</a:t>
            </a:r>
            <a:r>
              <a:rPr lang="en-US" altLang="zh-CN" sz="2000" dirty="0" err="1" smtClean="0"/>
              <a:t>zhang</a:t>
            </a:r>
            <a:r>
              <a:rPr lang="zh-CN" altLang="en-US" sz="2000" dirty="0" smtClean="0"/>
              <a:t>",</a:t>
            </a:r>
            <a:endParaRPr lang="zh-CN" altLang="en-US" sz="2000" dirty="0"/>
          </a:p>
          <a:p>
            <a:r>
              <a:rPr lang="zh-CN" altLang="en-US" sz="2000" dirty="0"/>
              <a:t>            "sex": "man",</a:t>
            </a:r>
          </a:p>
          <a:p>
            <a:r>
              <a:rPr lang="zh-CN" altLang="en-US" sz="2000" dirty="0"/>
              <a:t>            "age": 18</a:t>
            </a:r>
          </a:p>
          <a:p>
            <a:r>
              <a:rPr lang="zh-CN" altLang="en-US" sz="2000" dirty="0"/>
              <a:t>        },</a:t>
            </a:r>
          </a:p>
          <a:p>
            <a:r>
              <a:rPr lang="zh-CN" altLang="en-US" sz="2000" dirty="0"/>
              <a:t>        {</a:t>
            </a:r>
          </a:p>
          <a:p>
            <a:r>
              <a:rPr lang="zh-CN" altLang="en-US" sz="2000" dirty="0"/>
              <a:t>            "name": "lily",</a:t>
            </a:r>
          </a:p>
          <a:p>
            <a:r>
              <a:rPr lang="zh-CN" altLang="en-US" sz="2000" dirty="0"/>
              <a:t>            "sex": </a:t>
            </a:r>
            <a:r>
              <a:rPr lang="zh-CN" altLang="en-US" sz="2000" dirty="0" smtClean="0"/>
              <a:t>"</a:t>
            </a:r>
            <a:r>
              <a:rPr lang="en-US" altLang="zh-CN" sz="2000" dirty="0" err="1" smtClean="0"/>
              <a:t>wo</a:t>
            </a:r>
            <a:r>
              <a:rPr lang="zh-CN" altLang="en-US" sz="2000" dirty="0" smtClean="0"/>
              <a:t>man</a:t>
            </a:r>
            <a:r>
              <a:rPr lang="zh-CN" altLang="en-US" sz="2000" dirty="0"/>
              <a:t>",</a:t>
            </a:r>
          </a:p>
          <a:p>
            <a:r>
              <a:rPr lang="zh-CN" altLang="en-US" sz="2000" dirty="0"/>
              <a:t>            "age": 18</a:t>
            </a:r>
          </a:p>
          <a:p>
            <a:r>
              <a:rPr lang="zh-CN" altLang="en-US" sz="2000" dirty="0" smtClean="0"/>
              <a:t>        }</a:t>
            </a:r>
            <a:endParaRPr lang="zh-CN" altLang="en-US" sz="2000" dirty="0"/>
          </a:p>
          <a:p>
            <a:r>
              <a:rPr lang="zh-CN" altLang="en-US" sz="2000" dirty="0"/>
              <a:t>    ]</a:t>
            </a:r>
          </a:p>
          <a:p>
            <a:r>
              <a:rPr lang="zh-CN" alt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578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9405</TotalTime>
  <Pages>0</Pages>
  <Words>598</Words>
  <Characters>0</Characters>
  <Application>Microsoft Office PowerPoint</Application>
  <DocSecurity>0</DocSecurity>
  <PresentationFormat>全屏显示(16:9)</PresentationFormat>
  <Lines>0</Lines>
  <Paragraphs>130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等线</vt:lpstr>
      <vt:lpstr>宋体</vt:lpstr>
      <vt:lpstr>微软雅黑</vt:lpstr>
      <vt:lpstr>幼圆</vt:lpstr>
      <vt:lpstr>Arial</vt:lpstr>
      <vt:lpstr>Calibri</vt:lpstr>
      <vt:lpstr>Consolas</vt:lpstr>
      <vt:lpstr>Wingdings</vt:lpstr>
      <vt:lpstr>Office 主题​​</vt:lpstr>
      <vt:lpstr>PowerPoint 演示文稿</vt:lpstr>
      <vt:lpstr>PowerPoint 演示文稿</vt:lpstr>
      <vt:lpstr>数据格式引入</vt:lpstr>
      <vt:lpstr>数据格式引入</vt:lpstr>
      <vt:lpstr>PowerPoint 演示文稿</vt:lpstr>
      <vt:lpstr>JSON数据格式简介</vt:lpstr>
      <vt:lpstr>JSON数据格式简介</vt:lpstr>
      <vt:lpstr>PowerPoint 演示文稿</vt:lpstr>
      <vt:lpstr>JSON语法规则</vt:lpstr>
      <vt:lpstr>JSON语法规则</vt:lpstr>
      <vt:lpstr>JSON语法规则</vt:lpstr>
      <vt:lpstr>PowerPoint 演示文稿</vt:lpstr>
      <vt:lpstr>Android提供的JSON解析类</vt:lpstr>
      <vt:lpstr>Android提供的JSON解析类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丁盟</dc:creator>
  <cp:keywords/>
  <dc:description/>
  <cp:lastModifiedBy>zhaosheng</cp:lastModifiedBy>
  <cp:revision>766</cp:revision>
  <dcterms:created xsi:type="dcterms:W3CDTF">2014-07-20T15:00:00Z</dcterms:created>
  <dcterms:modified xsi:type="dcterms:W3CDTF">2018-02-28T05:58:01Z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2052-9.1.0.4843</vt:lpwstr>
  </property>
</Properties>
</file>