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embedTrueTypeFonts="1" saveSubsetFonts="1">
  <p:sldMasterIdLst>
    <p:sldMasterId id="2147484134" r:id="rId1"/>
  </p:sldMasterIdLst>
  <p:notesMasterIdLst>
    <p:notesMasterId r:id="rId50"/>
  </p:notesMasterIdLst>
  <p:sldIdLst>
    <p:sldId id="477" r:id="rId2"/>
    <p:sldId id="479" r:id="rId3"/>
    <p:sldId id="478" r:id="rId4"/>
    <p:sldId id="512" r:id="rId5"/>
    <p:sldId id="513" r:id="rId6"/>
    <p:sldId id="514" r:id="rId7"/>
    <p:sldId id="515" r:id="rId8"/>
    <p:sldId id="482" r:id="rId9"/>
    <p:sldId id="554" r:id="rId10"/>
    <p:sldId id="555" r:id="rId11"/>
    <p:sldId id="556" r:id="rId12"/>
    <p:sldId id="557" r:id="rId13"/>
    <p:sldId id="558" r:id="rId14"/>
    <p:sldId id="559" r:id="rId15"/>
    <p:sldId id="560" r:id="rId16"/>
    <p:sldId id="561" r:id="rId17"/>
    <p:sldId id="562" r:id="rId18"/>
    <p:sldId id="563" r:id="rId19"/>
    <p:sldId id="564" r:id="rId20"/>
    <p:sldId id="492" r:id="rId21"/>
    <p:sldId id="485" r:id="rId22"/>
    <p:sldId id="516" r:id="rId23"/>
    <p:sldId id="517" r:id="rId24"/>
    <p:sldId id="518" r:id="rId25"/>
    <p:sldId id="519" r:id="rId26"/>
    <p:sldId id="520" r:id="rId27"/>
    <p:sldId id="521" r:id="rId28"/>
    <p:sldId id="522" r:id="rId29"/>
    <p:sldId id="523" r:id="rId30"/>
    <p:sldId id="494" r:id="rId31"/>
    <p:sldId id="509" r:id="rId32"/>
    <p:sldId id="533" r:id="rId33"/>
    <p:sldId id="534" r:id="rId34"/>
    <p:sldId id="535" r:id="rId35"/>
    <p:sldId id="536" r:id="rId36"/>
    <p:sldId id="537" r:id="rId37"/>
    <p:sldId id="538" r:id="rId38"/>
    <p:sldId id="540" r:id="rId39"/>
    <p:sldId id="541" r:id="rId40"/>
    <p:sldId id="542" r:id="rId41"/>
    <p:sldId id="566" r:id="rId42"/>
    <p:sldId id="543" r:id="rId43"/>
    <p:sldId id="544" r:id="rId44"/>
    <p:sldId id="546" r:id="rId45"/>
    <p:sldId id="565" r:id="rId46"/>
    <p:sldId id="547" r:id="rId47"/>
    <p:sldId id="545" r:id="rId48"/>
    <p:sldId id="480" r:id="rId49"/>
  </p:sldIdLst>
  <p:sldSz cx="9144000" cy="5143500" type="screen16x9"/>
  <p:notesSz cx="6858000" cy="9144000"/>
  <p:embeddedFontLst>
    <p:embeddedFont>
      <p:font typeface="Arial" panose="020B0604020202020204" pitchFamily="34" charset="0"/>
      <p:regular r:id="rId51"/>
    </p:embeddedFont>
    <p:embeddedFont>
      <p:font typeface="宋体" panose="02010600030101010101" pitchFamily="2" charset="-122"/>
      <p:regular r:id="rId52"/>
    </p:embeddedFont>
    <p:embeddedFont>
      <p:font typeface="Calibri" panose="020F0502020204030204" pitchFamily="34" charset="0"/>
      <p:regular r:id="rId53"/>
      <p:bold r:id="rId54"/>
      <p:italic r:id="rId55"/>
      <p:boldItalic r:id="rId56"/>
    </p:embeddedFont>
    <p:embeddedFont>
      <p:font typeface="微软雅黑" panose="020B0503020204020204" pitchFamily="34" charset="-122"/>
      <p:regular r:id="rId57"/>
      <p:bold r:id="rId58"/>
    </p:embeddedFont>
    <p:embeddedFont>
      <p:font typeface="Consolas" panose="020B0609020204030204" pitchFamily="49" charset="0"/>
      <p:regular r:id="rId59"/>
      <p:bold r:id="rId60"/>
      <p:italic r:id="rId61"/>
      <p:boldItalic r:id="rId62"/>
    </p:embeddedFont>
    <p:embeddedFont>
      <p:font typeface="幼圆" panose="02010509060101010101" pitchFamily="49" charset="-122"/>
      <p:regular r:id="rId63"/>
    </p:embeddedFont>
  </p:embeddedFont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orient="horz" pos="2890">
          <p15:clr>
            <a:srgbClr val="A4A3A4"/>
          </p15:clr>
        </p15:guide>
        <p15:guide id="3" pos="2880">
          <p15:clr>
            <a:srgbClr val="A4A3A4"/>
          </p15:clr>
        </p15:guide>
        <p15:guide id="4" pos="5738">
          <p15:clr>
            <a:srgbClr val="A4A3A4"/>
          </p15:clr>
        </p15:guide>
        <p15:guide id="5" pos="385">
          <p15:clr>
            <a:srgbClr val="A4A3A4"/>
          </p15:clr>
        </p15:guide>
        <p15:guide id="6" pos="5375">
          <p15:clr>
            <a:srgbClr val="A4A3A4"/>
          </p15:clr>
        </p15:guide>
        <p15:guide id="7" pos="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EA3916"/>
    <a:srgbClr val="A5281E"/>
    <a:srgbClr val="CC3300"/>
    <a:srgbClr val="F0EED6"/>
    <a:srgbClr val="953735"/>
    <a:srgbClr val="F6F5DF"/>
    <a:srgbClr val="F7F5E0"/>
    <a:srgbClr val="F1EED6"/>
    <a:srgbClr val="398F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78" autoAdjust="0"/>
  </p:normalViewPr>
  <p:slideViewPr>
    <p:cSldViewPr>
      <p:cViewPr varScale="1">
        <p:scale>
          <a:sx n="85" d="100"/>
          <a:sy n="85" d="100"/>
        </p:scale>
        <p:origin x="966" y="60"/>
      </p:cViewPr>
      <p:guideLst>
        <p:guide orient="horz" pos="1620"/>
        <p:guide orient="horz" pos="2890"/>
        <p:guide pos="2880"/>
        <p:guide pos="5738"/>
        <p:guide pos="385"/>
        <p:guide pos="5375"/>
        <p:guide pos="2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1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5362" name="页眉占位符 1"/>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15363"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fld id="{8CB075BE-183F-4B0D-9D34-39F282FCB943}" type="datetimeFigureOut">
              <a:rPr lang="zh-CN" altLang="en-US"/>
              <a:pPr/>
              <a:t>2017/3/13</a:t>
            </a:fld>
            <a:endParaRPr lang="zh-CN" altLang="en-US"/>
          </a:p>
        </p:txBody>
      </p:sp>
      <p:sp>
        <p:nvSpPr>
          <p:cNvPr id="15364"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sp>
      <p:sp>
        <p:nvSpPr>
          <p:cNvPr id="15365" name="备注占位符 4"/>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366"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zh-CN" altLang="en-US"/>
          </a:p>
        </p:txBody>
      </p:sp>
      <p:sp>
        <p:nvSpPr>
          <p:cNvPr id="15367"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CB786DD2-22E4-4D4B-9703-57D0591553B0}"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1</a:t>
            </a:fld>
            <a:endParaRPr lang="zh-CN" altLang="en-US"/>
          </a:p>
        </p:txBody>
      </p:sp>
    </p:spTree>
    <p:extLst>
      <p:ext uri="{BB962C8B-B14F-4D97-AF65-F5344CB8AC3E}">
        <p14:creationId xmlns:p14="http://schemas.microsoft.com/office/powerpoint/2010/main" val="3051198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10</a:t>
            </a:fld>
            <a:endParaRPr lang="zh-CN" altLang="en-US"/>
          </a:p>
        </p:txBody>
      </p:sp>
    </p:spTree>
    <p:extLst>
      <p:ext uri="{BB962C8B-B14F-4D97-AF65-F5344CB8AC3E}">
        <p14:creationId xmlns:p14="http://schemas.microsoft.com/office/powerpoint/2010/main" val="1151250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11</a:t>
            </a:fld>
            <a:endParaRPr lang="zh-CN" altLang="en-US"/>
          </a:p>
        </p:txBody>
      </p:sp>
    </p:spTree>
    <p:extLst>
      <p:ext uri="{BB962C8B-B14F-4D97-AF65-F5344CB8AC3E}">
        <p14:creationId xmlns:p14="http://schemas.microsoft.com/office/powerpoint/2010/main" val="3198556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12</a:t>
            </a:fld>
            <a:endParaRPr lang="zh-CN" altLang="en-US"/>
          </a:p>
        </p:txBody>
      </p:sp>
    </p:spTree>
    <p:extLst>
      <p:ext uri="{BB962C8B-B14F-4D97-AF65-F5344CB8AC3E}">
        <p14:creationId xmlns:p14="http://schemas.microsoft.com/office/powerpoint/2010/main" val="3496049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13</a:t>
            </a:fld>
            <a:endParaRPr lang="zh-CN" altLang="en-US"/>
          </a:p>
        </p:txBody>
      </p:sp>
    </p:spTree>
    <p:extLst>
      <p:ext uri="{BB962C8B-B14F-4D97-AF65-F5344CB8AC3E}">
        <p14:creationId xmlns:p14="http://schemas.microsoft.com/office/powerpoint/2010/main" val="3639408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14</a:t>
            </a:fld>
            <a:endParaRPr lang="zh-CN" altLang="en-US"/>
          </a:p>
        </p:txBody>
      </p:sp>
    </p:spTree>
    <p:extLst>
      <p:ext uri="{BB962C8B-B14F-4D97-AF65-F5344CB8AC3E}">
        <p14:creationId xmlns:p14="http://schemas.microsoft.com/office/powerpoint/2010/main" val="2767144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15</a:t>
            </a:fld>
            <a:endParaRPr lang="zh-CN" altLang="en-US"/>
          </a:p>
        </p:txBody>
      </p:sp>
    </p:spTree>
    <p:extLst>
      <p:ext uri="{BB962C8B-B14F-4D97-AF65-F5344CB8AC3E}">
        <p14:creationId xmlns:p14="http://schemas.microsoft.com/office/powerpoint/2010/main" val="229394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16</a:t>
            </a:fld>
            <a:endParaRPr lang="zh-CN" altLang="en-US"/>
          </a:p>
        </p:txBody>
      </p:sp>
    </p:spTree>
    <p:extLst>
      <p:ext uri="{BB962C8B-B14F-4D97-AF65-F5344CB8AC3E}">
        <p14:creationId xmlns:p14="http://schemas.microsoft.com/office/powerpoint/2010/main" val="747852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Calibri" panose="020F0502020204030204" pitchFamily="34" charset="0"/>
                <a:ea typeface="宋体" panose="02010600030101010101" pitchFamily="2" charset="-122"/>
                <a:cs typeface="+mn-cs"/>
              </a:rPr>
              <a:t>以上就是所有需要做的东西！上面的代码们创建了一个简单的</a:t>
            </a:r>
            <a:r>
              <a:rPr lang="en-US" altLang="zh-CN" sz="1200" b="0" i="0" kern="1200" smtClean="0">
                <a:solidFill>
                  <a:schemeClr val="tx1"/>
                </a:solidFill>
                <a:effectLst/>
                <a:latin typeface="Calibri" panose="020F0502020204030204" pitchFamily="34" charset="0"/>
                <a:ea typeface="宋体" panose="02010600030101010101" pitchFamily="2" charset="-122"/>
                <a:cs typeface="+mn-cs"/>
              </a:rPr>
              <a:t>Android</a:t>
            </a:r>
            <a:r>
              <a:rPr lang="zh-CN" altLang="en-US" sz="1200" b="0" i="0" kern="1200" smtClean="0">
                <a:solidFill>
                  <a:schemeClr val="tx1"/>
                </a:solidFill>
                <a:effectLst/>
                <a:latin typeface="Calibri" panose="020F0502020204030204" pitchFamily="34" charset="0"/>
                <a:ea typeface="宋体" panose="02010600030101010101" pitchFamily="2" charset="-122"/>
                <a:cs typeface="+mn-cs"/>
              </a:rPr>
              <a:t>应用，它使用</a:t>
            </a:r>
            <a:r>
              <a:rPr lang="en-US" altLang="zh-CN" sz="1200" b="0" i="0" kern="1200" smtClean="0">
                <a:solidFill>
                  <a:schemeClr val="tx1"/>
                </a:solidFill>
                <a:effectLst/>
                <a:latin typeface="Calibri" panose="020F0502020204030204" pitchFamily="34" charset="0"/>
                <a:ea typeface="宋体" panose="02010600030101010101" pitchFamily="2" charset="-122"/>
                <a:cs typeface="+mn-cs"/>
              </a:rPr>
              <a:t>OpenGL</a:t>
            </a:r>
            <a:r>
              <a:rPr lang="zh-CN" altLang="en-US" sz="1200" b="0" i="0" kern="1200" smtClean="0">
                <a:solidFill>
                  <a:schemeClr val="tx1"/>
                </a:solidFill>
                <a:effectLst/>
                <a:latin typeface="Calibri" panose="020F0502020204030204" pitchFamily="34" charset="0"/>
                <a:ea typeface="宋体" panose="02010600030101010101" pitchFamily="2" charset="-122"/>
                <a:cs typeface="+mn-cs"/>
              </a:rPr>
              <a:t>显示了一个灰色的屏幕。但这段代码并没有做什么有趣的事情，只是为使用</a:t>
            </a:r>
            <a:r>
              <a:rPr lang="en-US" altLang="zh-CN" sz="1200" b="0" i="0" kern="1200" smtClean="0">
                <a:solidFill>
                  <a:schemeClr val="tx1"/>
                </a:solidFill>
                <a:effectLst/>
                <a:latin typeface="Calibri" panose="020F0502020204030204" pitchFamily="34" charset="0"/>
                <a:ea typeface="宋体" panose="02010600030101010101" pitchFamily="2" charset="-122"/>
                <a:cs typeface="+mn-cs"/>
              </a:rPr>
              <a:t>OpenGL</a:t>
            </a:r>
            <a:r>
              <a:rPr lang="zh-CN" altLang="en-US" sz="1200" b="0" i="0" kern="1200" smtClean="0">
                <a:solidFill>
                  <a:schemeClr val="tx1"/>
                </a:solidFill>
                <a:effectLst/>
                <a:latin typeface="Calibri" panose="020F0502020204030204" pitchFamily="34" charset="0"/>
                <a:ea typeface="宋体" panose="02010600030101010101" pitchFamily="2" charset="-122"/>
                <a:cs typeface="+mn-cs"/>
              </a:rPr>
              <a:t>绘图做好了准备。</a:t>
            </a:r>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17</a:t>
            </a:fld>
            <a:endParaRPr lang="zh-CN" altLang="en-US"/>
          </a:p>
        </p:txBody>
      </p:sp>
    </p:spTree>
    <p:extLst>
      <p:ext uri="{BB962C8B-B14F-4D97-AF65-F5344CB8AC3E}">
        <p14:creationId xmlns:p14="http://schemas.microsoft.com/office/powerpoint/2010/main" val="1107280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18</a:t>
            </a:fld>
            <a:endParaRPr lang="zh-CN" altLang="en-US"/>
          </a:p>
        </p:txBody>
      </p:sp>
    </p:spTree>
    <p:extLst>
      <p:ext uri="{BB962C8B-B14F-4D97-AF65-F5344CB8AC3E}">
        <p14:creationId xmlns:p14="http://schemas.microsoft.com/office/powerpoint/2010/main" val="767263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19</a:t>
            </a:fld>
            <a:endParaRPr lang="zh-CN" altLang="en-US"/>
          </a:p>
        </p:txBody>
      </p:sp>
    </p:spTree>
    <p:extLst>
      <p:ext uri="{BB962C8B-B14F-4D97-AF65-F5344CB8AC3E}">
        <p14:creationId xmlns:p14="http://schemas.microsoft.com/office/powerpoint/2010/main" val="2980908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2</a:t>
            </a:fld>
            <a:endParaRPr lang="zh-CN" altLang="en-US"/>
          </a:p>
        </p:txBody>
      </p:sp>
    </p:spTree>
    <p:extLst>
      <p:ext uri="{BB962C8B-B14F-4D97-AF65-F5344CB8AC3E}">
        <p14:creationId xmlns:p14="http://schemas.microsoft.com/office/powerpoint/2010/main" val="39132268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20</a:t>
            </a:fld>
            <a:endParaRPr lang="zh-CN" altLang="en-US"/>
          </a:p>
        </p:txBody>
      </p:sp>
    </p:spTree>
    <p:extLst>
      <p:ext uri="{BB962C8B-B14F-4D97-AF65-F5344CB8AC3E}">
        <p14:creationId xmlns:p14="http://schemas.microsoft.com/office/powerpoint/2010/main" val="12309061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21</a:t>
            </a:fld>
            <a:endParaRPr lang="zh-CN" altLang="en-US"/>
          </a:p>
        </p:txBody>
      </p:sp>
    </p:spTree>
    <p:extLst>
      <p:ext uri="{BB962C8B-B14F-4D97-AF65-F5344CB8AC3E}">
        <p14:creationId xmlns:p14="http://schemas.microsoft.com/office/powerpoint/2010/main" val="2506359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Calibri" panose="020F0502020204030204" pitchFamily="34" charset="0"/>
                <a:ea typeface="宋体" panose="02010600030101010101" pitchFamily="2" charset="-122"/>
                <a:cs typeface="+mn-cs"/>
              </a:rPr>
              <a:t>图中阴影部分的 </a:t>
            </a:r>
            <a:r>
              <a:rPr lang="en-US" altLang="zh-CN" sz="1200" b="0" i="0" kern="1200" smtClean="0">
                <a:solidFill>
                  <a:schemeClr val="tx1"/>
                </a:solidFill>
                <a:effectLst/>
                <a:latin typeface="Calibri" panose="020F0502020204030204" pitchFamily="34" charset="0"/>
                <a:ea typeface="宋体" panose="02010600030101010101" pitchFamily="2" charset="-122"/>
                <a:cs typeface="+mn-cs"/>
              </a:rPr>
              <a:t>Vertex Shader</a:t>
            </a:r>
            <a:r>
              <a:rPr lang="zh-CN" altLang="en-US" sz="1200" b="0" i="0" kern="1200" smtClean="0">
                <a:solidFill>
                  <a:schemeClr val="tx1"/>
                </a:solidFill>
                <a:effectLst/>
                <a:latin typeface="Calibri" panose="020F0502020204030204" pitchFamily="34" charset="0"/>
                <a:ea typeface="宋体" panose="02010600030101010101" pitchFamily="2" charset="-122"/>
                <a:cs typeface="+mn-cs"/>
              </a:rPr>
              <a:t>（顶点着色器）</a:t>
            </a:r>
            <a:r>
              <a:rPr lang="en-US" altLang="zh-CN" sz="1200" b="0" i="0" kern="120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smtClean="0">
                <a:solidFill>
                  <a:schemeClr val="tx1"/>
                </a:solidFill>
                <a:effectLst/>
                <a:latin typeface="Calibri" panose="020F0502020204030204" pitchFamily="34" charset="0"/>
                <a:ea typeface="宋体" panose="02010600030101010101" pitchFamily="2" charset="-122"/>
                <a:cs typeface="+mn-cs"/>
              </a:rPr>
              <a:t>和 </a:t>
            </a:r>
            <a:r>
              <a:rPr lang="en-US" altLang="zh-CN" sz="1200" b="0" i="0" kern="1200" smtClean="0">
                <a:solidFill>
                  <a:schemeClr val="tx1"/>
                </a:solidFill>
                <a:effectLst/>
                <a:latin typeface="Calibri" panose="020F0502020204030204" pitchFamily="34" charset="0"/>
                <a:ea typeface="宋体" panose="02010600030101010101" pitchFamily="2" charset="-122"/>
                <a:cs typeface="+mn-cs"/>
              </a:rPr>
              <a:t>Fragment Shader</a:t>
            </a:r>
            <a:r>
              <a:rPr lang="zh-CN" altLang="en-US" sz="1200" b="0" i="0" kern="1200" smtClean="0">
                <a:solidFill>
                  <a:schemeClr val="tx1"/>
                </a:solidFill>
                <a:effectLst/>
                <a:latin typeface="Calibri" panose="020F0502020204030204" pitchFamily="34" charset="0"/>
                <a:ea typeface="宋体" panose="02010600030101010101" pitchFamily="2" charset="-122"/>
                <a:cs typeface="+mn-cs"/>
              </a:rPr>
              <a:t>（片元着色器）</a:t>
            </a:r>
            <a:r>
              <a:rPr lang="en-US" altLang="zh-CN" sz="1200" b="0" i="0" kern="1200" smtClean="0">
                <a:solidFill>
                  <a:schemeClr val="tx1"/>
                </a:solidFill>
                <a:effectLst/>
                <a:latin typeface="Calibri" panose="020F0502020204030204" pitchFamily="34" charset="0"/>
                <a:ea typeface="宋体" panose="02010600030101010101" pitchFamily="2" charset="-122"/>
                <a:cs typeface="+mn-cs"/>
              </a:rPr>
              <a:t> </a:t>
            </a:r>
            <a:r>
              <a:rPr lang="zh-CN" altLang="en-US" sz="1200" b="0" i="0" kern="1200" smtClean="0">
                <a:solidFill>
                  <a:schemeClr val="tx1"/>
                </a:solidFill>
                <a:effectLst/>
                <a:latin typeface="Calibri" panose="020F0502020204030204" pitchFamily="34" charset="0"/>
                <a:ea typeface="宋体" panose="02010600030101010101" pitchFamily="2" charset="-122"/>
                <a:cs typeface="+mn-cs"/>
              </a:rPr>
              <a:t>是可编程管线。可编程管线就是说这个操作可以动态编程实现而不必固定写死在代码中。可动态编程实现这一功能一般都是脚本提供的，在</a:t>
            </a:r>
            <a:r>
              <a:rPr lang="en-US" altLang="zh-CN" sz="1200" b="0" i="0" kern="1200" smtClean="0">
                <a:solidFill>
                  <a:schemeClr val="tx1"/>
                </a:solidFill>
                <a:effectLst/>
                <a:latin typeface="Calibri" panose="020F0502020204030204" pitchFamily="34" charset="0"/>
                <a:ea typeface="宋体" panose="02010600030101010101" pitchFamily="2" charset="-122"/>
                <a:cs typeface="+mn-cs"/>
              </a:rPr>
              <a:t>OpenGL ES </a:t>
            </a:r>
            <a:r>
              <a:rPr lang="zh-CN" altLang="en-US" sz="1200" b="0" i="0" kern="1200" smtClean="0">
                <a:solidFill>
                  <a:schemeClr val="tx1"/>
                </a:solidFill>
                <a:effectLst/>
                <a:latin typeface="Calibri" panose="020F0502020204030204" pitchFamily="34" charset="0"/>
                <a:ea typeface="宋体" panose="02010600030101010101" pitchFamily="2" charset="-122"/>
                <a:cs typeface="+mn-cs"/>
              </a:rPr>
              <a:t>中也一样，编写这样脚本的能力是由着色语言</a:t>
            </a:r>
            <a:r>
              <a:rPr lang="en-US" altLang="zh-CN" sz="1200" b="0" i="0" kern="1200" smtClean="0">
                <a:solidFill>
                  <a:schemeClr val="tx1"/>
                </a:solidFill>
                <a:effectLst/>
                <a:latin typeface="Calibri" panose="020F0502020204030204" pitchFamily="34" charset="0"/>
                <a:ea typeface="宋体" panose="02010600030101010101" pitchFamily="2" charset="-122"/>
                <a:cs typeface="+mn-cs"/>
              </a:rPr>
              <a:t>(Shader Language)</a:t>
            </a:r>
            <a:r>
              <a:rPr lang="zh-CN" altLang="en-US" sz="1200" b="0" i="0" kern="1200" smtClean="0">
                <a:solidFill>
                  <a:schemeClr val="tx1"/>
                </a:solidFill>
                <a:effectLst/>
                <a:latin typeface="Calibri" panose="020F0502020204030204" pitchFamily="34" charset="0"/>
                <a:ea typeface="宋体" panose="02010600030101010101" pitchFamily="2" charset="-122"/>
                <a:cs typeface="+mn-cs"/>
              </a:rPr>
              <a:t>提供的。那可编程管线有什么好处呢？方便我们动态修改渲染过程，而无需重写编译代码，当然也和很多脚本语言一样，调试起来不太方便。</a:t>
            </a:r>
            <a:endParaRPr lang="en-US" altLang="zh-CN" sz="1200" b="0" i="0" kern="1200" smtClean="0">
              <a:solidFill>
                <a:schemeClr val="tx1"/>
              </a:solidFill>
              <a:effectLst/>
              <a:latin typeface="Calibri" panose="020F0502020204030204" pitchFamily="34" charset="0"/>
              <a:ea typeface="宋体" panose="02010600030101010101" pitchFamily="2" charset="-122"/>
              <a:cs typeface="+mn-cs"/>
            </a:endParaRPr>
          </a:p>
          <a:p>
            <a:r>
              <a:rPr lang="zh-CN" altLang="en-US" sz="1200" b="0" i="0" kern="1200" smtClean="0">
                <a:solidFill>
                  <a:schemeClr val="tx1"/>
                </a:solidFill>
                <a:effectLst/>
                <a:latin typeface="Calibri" panose="020F0502020204030204" pitchFamily="34" charset="0"/>
                <a:ea typeface="宋体" panose="02010600030101010101" pitchFamily="2" charset="-122"/>
                <a:cs typeface="+mn-cs"/>
              </a:rPr>
              <a:t>这张图就是 </a:t>
            </a:r>
            <a:r>
              <a:rPr lang="en-US" altLang="zh-CN" sz="1200" b="0" i="0" kern="1200" smtClean="0">
                <a:solidFill>
                  <a:schemeClr val="tx1"/>
                </a:solidFill>
                <a:effectLst/>
                <a:latin typeface="Calibri" panose="020F0502020204030204" pitchFamily="34" charset="0"/>
                <a:ea typeface="宋体" panose="02010600030101010101" pitchFamily="2" charset="-122"/>
                <a:cs typeface="+mn-cs"/>
              </a:rPr>
              <a:t>OpenGL ES </a:t>
            </a:r>
            <a:r>
              <a:rPr lang="zh-CN" altLang="en-US" sz="1200" b="0" i="0" kern="1200" smtClean="0">
                <a:solidFill>
                  <a:schemeClr val="tx1"/>
                </a:solidFill>
                <a:effectLst/>
                <a:latin typeface="Calibri" panose="020F0502020204030204" pitchFamily="34" charset="0"/>
                <a:ea typeface="宋体" panose="02010600030101010101" pitchFamily="2" charset="-122"/>
                <a:cs typeface="+mn-cs"/>
              </a:rPr>
              <a:t>的“</a:t>
            </a:r>
            <a:r>
              <a:rPr lang="zh-CN" altLang="en-US" sz="1200" b="1" i="0" u="none" strike="noStrike" kern="1200" smtClean="0">
                <a:solidFill>
                  <a:schemeClr val="tx1"/>
                </a:solidFill>
                <a:effectLst/>
                <a:latin typeface="Calibri" panose="020F0502020204030204" pitchFamily="34" charset="0"/>
                <a:ea typeface="宋体" panose="02010600030101010101" pitchFamily="2" charset="-122"/>
                <a:cs typeface="+mn-cs"/>
              </a:rPr>
              <a:t>架构图</a:t>
            </a:r>
            <a:r>
              <a:rPr lang="zh-CN" altLang="en-US" sz="1200" b="0" i="0" kern="1200" smtClean="0">
                <a:solidFill>
                  <a:schemeClr val="tx1"/>
                </a:solidFill>
                <a:effectLst/>
                <a:latin typeface="Calibri" panose="020F0502020204030204" pitchFamily="34" charset="0"/>
                <a:ea typeface="宋体" panose="02010600030101010101" pitchFamily="2" charset="-122"/>
                <a:cs typeface="+mn-cs"/>
              </a:rPr>
              <a:t>”，学习</a:t>
            </a:r>
            <a:r>
              <a:rPr lang="en-US" altLang="zh-CN" sz="1200" b="0" i="0" kern="1200" smtClean="0">
                <a:solidFill>
                  <a:schemeClr val="tx1"/>
                </a:solidFill>
                <a:effectLst/>
                <a:latin typeface="Calibri" panose="020F0502020204030204" pitchFamily="34" charset="0"/>
                <a:ea typeface="宋体" panose="02010600030101010101" pitchFamily="2" charset="-122"/>
                <a:cs typeface="+mn-cs"/>
              </a:rPr>
              <a:t>OpenGL ES </a:t>
            </a:r>
            <a:r>
              <a:rPr lang="zh-CN" altLang="en-US" sz="1200" b="0" i="0" kern="1200" smtClean="0">
                <a:solidFill>
                  <a:schemeClr val="tx1"/>
                </a:solidFill>
                <a:effectLst/>
                <a:latin typeface="Calibri" panose="020F0502020204030204" pitchFamily="34" charset="0"/>
                <a:ea typeface="宋体" panose="02010600030101010101" pitchFamily="2" charset="-122"/>
                <a:cs typeface="+mn-cs"/>
              </a:rPr>
              <a:t>就是学习这张图中的每一个部分</a:t>
            </a:r>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22</a:t>
            </a:fld>
            <a:endParaRPr lang="zh-CN" altLang="en-US"/>
          </a:p>
        </p:txBody>
      </p:sp>
    </p:spTree>
    <p:extLst>
      <p:ext uri="{BB962C8B-B14F-4D97-AF65-F5344CB8AC3E}">
        <p14:creationId xmlns:p14="http://schemas.microsoft.com/office/powerpoint/2010/main" val="16799625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23</a:t>
            </a:fld>
            <a:endParaRPr lang="zh-CN" altLang="en-US"/>
          </a:p>
        </p:txBody>
      </p:sp>
    </p:spTree>
    <p:extLst>
      <p:ext uri="{BB962C8B-B14F-4D97-AF65-F5344CB8AC3E}">
        <p14:creationId xmlns:p14="http://schemas.microsoft.com/office/powerpoint/2010/main" val="15258085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24</a:t>
            </a:fld>
            <a:endParaRPr lang="zh-CN" altLang="en-US"/>
          </a:p>
        </p:txBody>
      </p:sp>
    </p:spTree>
    <p:extLst>
      <p:ext uri="{BB962C8B-B14F-4D97-AF65-F5344CB8AC3E}">
        <p14:creationId xmlns:p14="http://schemas.microsoft.com/office/powerpoint/2010/main" val="17907999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25</a:t>
            </a:fld>
            <a:endParaRPr lang="zh-CN" altLang="en-US"/>
          </a:p>
        </p:txBody>
      </p:sp>
    </p:spTree>
    <p:extLst>
      <p:ext uri="{BB962C8B-B14F-4D97-AF65-F5344CB8AC3E}">
        <p14:creationId xmlns:p14="http://schemas.microsoft.com/office/powerpoint/2010/main" val="13722143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26</a:t>
            </a:fld>
            <a:endParaRPr lang="zh-CN" altLang="en-US"/>
          </a:p>
        </p:txBody>
      </p:sp>
    </p:spTree>
    <p:extLst>
      <p:ext uri="{BB962C8B-B14F-4D97-AF65-F5344CB8AC3E}">
        <p14:creationId xmlns:p14="http://schemas.microsoft.com/office/powerpoint/2010/main" val="26580781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smtClean="0">
                <a:solidFill>
                  <a:schemeClr val="tx1"/>
                </a:solidFill>
                <a:effectLst/>
                <a:latin typeface="Calibri" panose="020F0502020204030204" pitchFamily="34" charset="0"/>
                <a:ea typeface="宋体" panose="02010600030101010101" pitchFamily="2" charset="-122"/>
                <a:cs typeface="+mn-cs"/>
              </a:rPr>
              <a:t>Pixel ownership test</a:t>
            </a:r>
            <a:r>
              <a:rPr lang="zh-CN" altLang="en-US" sz="1200" b="0" i="0" kern="1200" smtClean="0">
                <a:solidFill>
                  <a:schemeClr val="tx1"/>
                </a:solidFill>
                <a:effectLst/>
                <a:latin typeface="Calibri" panose="020F0502020204030204" pitchFamily="34" charset="0"/>
                <a:ea typeface="宋体" panose="02010600030101010101" pitchFamily="2" charset="-122"/>
                <a:cs typeface="+mn-cs"/>
              </a:rPr>
              <a:t>：该测试决定像素在 </a:t>
            </a:r>
            <a:r>
              <a:rPr lang="en-US" altLang="zh-CN" sz="1200" b="0" i="0" kern="1200" smtClean="0">
                <a:solidFill>
                  <a:schemeClr val="tx1"/>
                </a:solidFill>
                <a:effectLst/>
                <a:latin typeface="Calibri" panose="020F0502020204030204" pitchFamily="34" charset="0"/>
                <a:ea typeface="宋体" panose="02010600030101010101" pitchFamily="2" charset="-122"/>
                <a:cs typeface="+mn-cs"/>
              </a:rPr>
              <a:t>framebuffer </a:t>
            </a:r>
            <a:r>
              <a:rPr lang="zh-CN" altLang="en-US" sz="1200" b="0" i="0" kern="1200" smtClean="0">
                <a:solidFill>
                  <a:schemeClr val="tx1"/>
                </a:solidFill>
                <a:effectLst/>
                <a:latin typeface="Calibri" panose="020F0502020204030204" pitchFamily="34" charset="0"/>
                <a:ea typeface="宋体" panose="02010600030101010101" pitchFamily="2" charset="-122"/>
                <a:cs typeface="+mn-cs"/>
              </a:rPr>
              <a:t>中的位置是不是为当前 </a:t>
            </a:r>
            <a:r>
              <a:rPr lang="en-US" altLang="zh-CN" sz="1200" b="0" i="0" kern="1200" smtClean="0">
                <a:solidFill>
                  <a:schemeClr val="tx1"/>
                </a:solidFill>
                <a:effectLst/>
                <a:latin typeface="Calibri" panose="020F0502020204030204" pitchFamily="34" charset="0"/>
                <a:ea typeface="宋体" panose="02010600030101010101" pitchFamily="2" charset="-122"/>
                <a:cs typeface="+mn-cs"/>
              </a:rPr>
              <a:t>OpenGL ES </a:t>
            </a:r>
            <a:r>
              <a:rPr lang="zh-CN" altLang="en-US" sz="1200" b="0" i="0" kern="1200" smtClean="0">
                <a:solidFill>
                  <a:schemeClr val="tx1"/>
                </a:solidFill>
                <a:effectLst/>
                <a:latin typeface="Calibri" panose="020F0502020204030204" pitchFamily="34" charset="0"/>
                <a:ea typeface="宋体" panose="02010600030101010101" pitchFamily="2" charset="-122"/>
                <a:cs typeface="+mn-cs"/>
              </a:rPr>
              <a:t>所有。也就是说测试某个像素是否对用户可见或者被重叠窗口所阻挡；</a:t>
            </a:r>
          </a:p>
          <a:p>
            <a:r>
              <a:rPr lang="en-US" altLang="zh-CN" sz="1200" b="0" i="0" kern="1200" smtClean="0">
                <a:solidFill>
                  <a:schemeClr val="tx1"/>
                </a:solidFill>
                <a:effectLst/>
                <a:latin typeface="Calibri" panose="020F0502020204030204" pitchFamily="34" charset="0"/>
                <a:ea typeface="宋体" panose="02010600030101010101" pitchFamily="2" charset="-122"/>
                <a:cs typeface="+mn-cs"/>
              </a:rPr>
              <a:t>Scissor Test</a:t>
            </a:r>
            <a:r>
              <a:rPr lang="zh-CN" altLang="en-US" sz="1200" b="0" i="0" kern="1200" smtClean="0">
                <a:solidFill>
                  <a:schemeClr val="tx1"/>
                </a:solidFill>
                <a:effectLst/>
                <a:latin typeface="Calibri" panose="020F0502020204030204" pitchFamily="34" charset="0"/>
                <a:ea typeface="宋体" panose="02010600030101010101" pitchFamily="2" charset="-122"/>
                <a:cs typeface="+mn-cs"/>
              </a:rPr>
              <a:t>：剪裁测试，判断像素是否在由 </a:t>
            </a:r>
            <a:r>
              <a:rPr lang="en-US" altLang="zh-CN" sz="1200" b="0" i="0" kern="1200" smtClean="0">
                <a:solidFill>
                  <a:schemeClr val="tx1"/>
                </a:solidFill>
                <a:effectLst/>
                <a:latin typeface="Calibri" panose="020F0502020204030204" pitchFamily="34" charset="0"/>
                <a:ea typeface="宋体" panose="02010600030101010101" pitchFamily="2" charset="-122"/>
                <a:cs typeface="+mn-cs"/>
              </a:rPr>
              <a:t>glScissor </a:t>
            </a:r>
            <a:r>
              <a:rPr lang="zh-CN" altLang="en-US" sz="1200" b="0" i="0" kern="1200" smtClean="0">
                <a:solidFill>
                  <a:schemeClr val="tx1"/>
                </a:solidFill>
                <a:effectLst/>
                <a:latin typeface="Calibri" panose="020F0502020204030204" pitchFamily="34" charset="0"/>
                <a:ea typeface="宋体" panose="02010600030101010101" pitchFamily="2" charset="-122"/>
                <a:cs typeface="+mn-cs"/>
              </a:rPr>
              <a:t>定义的剪裁矩形内，不在该剪裁区域内的像素就会被剪裁掉；</a:t>
            </a:r>
          </a:p>
          <a:p>
            <a:r>
              <a:rPr lang="en-US" altLang="zh-CN" sz="1200" b="0" i="0" kern="1200" smtClean="0">
                <a:solidFill>
                  <a:schemeClr val="tx1"/>
                </a:solidFill>
                <a:effectLst/>
                <a:latin typeface="Calibri" panose="020F0502020204030204" pitchFamily="34" charset="0"/>
                <a:ea typeface="宋体" panose="02010600030101010101" pitchFamily="2" charset="-122"/>
                <a:cs typeface="+mn-cs"/>
              </a:rPr>
              <a:t>Stencil Test</a:t>
            </a:r>
            <a:r>
              <a:rPr lang="zh-CN" altLang="en-US" sz="1200" b="0" i="0" kern="1200" smtClean="0">
                <a:solidFill>
                  <a:schemeClr val="tx1"/>
                </a:solidFill>
                <a:effectLst/>
                <a:latin typeface="Calibri" panose="020F0502020204030204" pitchFamily="34" charset="0"/>
                <a:ea typeface="宋体" panose="02010600030101010101" pitchFamily="2" charset="-122"/>
                <a:cs typeface="+mn-cs"/>
              </a:rPr>
              <a:t>：模版测试，将模版缓存中的值与一个参考值进行比较，从而进行相应的处理；</a:t>
            </a:r>
          </a:p>
          <a:p>
            <a:r>
              <a:rPr lang="en-US" altLang="zh-CN" sz="1200" b="0" i="0" kern="1200" smtClean="0">
                <a:solidFill>
                  <a:schemeClr val="tx1"/>
                </a:solidFill>
                <a:effectLst/>
                <a:latin typeface="Calibri" panose="020F0502020204030204" pitchFamily="34" charset="0"/>
                <a:ea typeface="宋体" panose="02010600030101010101" pitchFamily="2" charset="-122"/>
                <a:cs typeface="+mn-cs"/>
              </a:rPr>
              <a:t>Depth Test</a:t>
            </a:r>
            <a:r>
              <a:rPr lang="zh-CN" altLang="en-US" sz="1200" b="0" i="0" kern="1200" smtClean="0">
                <a:solidFill>
                  <a:schemeClr val="tx1"/>
                </a:solidFill>
                <a:effectLst/>
                <a:latin typeface="Calibri" panose="020F0502020204030204" pitchFamily="34" charset="0"/>
                <a:ea typeface="宋体" panose="02010600030101010101" pitchFamily="2" charset="-122"/>
                <a:cs typeface="+mn-cs"/>
              </a:rPr>
              <a:t>：深度测试，比较下一个片段与帧缓冲区中的片段的深度，从而决定哪一个像素在前面，哪一个像素被遮挡；</a:t>
            </a:r>
          </a:p>
          <a:p>
            <a:r>
              <a:rPr lang="en-US" altLang="zh-CN" sz="1200" b="0" i="0" kern="1200" smtClean="0">
                <a:solidFill>
                  <a:schemeClr val="tx1"/>
                </a:solidFill>
                <a:effectLst/>
                <a:latin typeface="Calibri" panose="020F0502020204030204" pitchFamily="34" charset="0"/>
                <a:ea typeface="宋体" panose="02010600030101010101" pitchFamily="2" charset="-122"/>
                <a:cs typeface="+mn-cs"/>
              </a:rPr>
              <a:t>Blending</a:t>
            </a:r>
            <a:r>
              <a:rPr lang="zh-CN" altLang="en-US" sz="1200" b="0" i="0" kern="1200" smtClean="0">
                <a:solidFill>
                  <a:schemeClr val="tx1"/>
                </a:solidFill>
                <a:effectLst/>
                <a:latin typeface="Calibri" panose="020F0502020204030204" pitchFamily="34" charset="0"/>
                <a:ea typeface="宋体" panose="02010600030101010101" pitchFamily="2" charset="-122"/>
                <a:cs typeface="+mn-cs"/>
              </a:rPr>
              <a:t>：混合，混合是将片段的颜色和帧缓冲区中已有的颜色值进行混合，并将混合所得的新值写入帧缓冲；</a:t>
            </a:r>
          </a:p>
          <a:p>
            <a:r>
              <a:rPr lang="en-US" altLang="zh-CN" sz="1200" b="0" i="0" kern="1200" smtClean="0">
                <a:solidFill>
                  <a:schemeClr val="tx1"/>
                </a:solidFill>
                <a:effectLst/>
                <a:latin typeface="Calibri" panose="020F0502020204030204" pitchFamily="34" charset="0"/>
                <a:ea typeface="宋体" panose="02010600030101010101" pitchFamily="2" charset="-122"/>
                <a:cs typeface="+mn-cs"/>
              </a:rPr>
              <a:t>Dithering</a:t>
            </a:r>
            <a:r>
              <a:rPr lang="zh-CN" altLang="en-US" sz="1200" b="0" i="0" kern="1200" smtClean="0">
                <a:solidFill>
                  <a:schemeClr val="tx1"/>
                </a:solidFill>
                <a:effectLst/>
                <a:latin typeface="Calibri" panose="020F0502020204030204" pitchFamily="34" charset="0"/>
                <a:ea typeface="宋体" panose="02010600030101010101" pitchFamily="2" charset="-122"/>
                <a:cs typeface="+mn-cs"/>
              </a:rPr>
              <a:t>：抖动，抖动是使用有限的色彩让你看到比实际图象更多色彩的显示方式，以缓解表示颜色的值的精度不够大而导致的颜色剧变的问题。</a:t>
            </a:r>
          </a:p>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27</a:t>
            </a:fld>
            <a:endParaRPr lang="zh-CN" altLang="en-US"/>
          </a:p>
        </p:txBody>
      </p:sp>
    </p:spTree>
    <p:extLst>
      <p:ext uri="{BB962C8B-B14F-4D97-AF65-F5344CB8AC3E}">
        <p14:creationId xmlns:p14="http://schemas.microsoft.com/office/powerpoint/2010/main" val="12687268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28</a:t>
            </a:fld>
            <a:endParaRPr lang="zh-CN" altLang="en-US"/>
          </a:p>
        </p:txBody>
      </p:sp>
    </p:spTree>
    <p:extLst>
      <p:ext uri="{BB962C8B-B14F-4D97-AF65-F5344CB8AC3E}">
        <p14:creationId xmlns:p14="http://schemas.microsoft.com/office/powerpoint/2010/main" val="22677907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29</a:t>
            </a:fld>
            <a:endParaRPr lang="zh-CN" altLang="en-US"/>
          </a:p>
        </p:txBody>
      </p:sp>
    </p:spTree>
    <p:extLst>
      <p:ext uri="{BB962C8B-B14F-4D97-AF65-F5344CB8AC3E}">
        <p14:creationId xmlns:p14="http://schemas.microsoft.com/office/powerpoint/2010/main" val="4214635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3</a:t>
            </a:fld>
            <a:endParaRPr lang="zh-CN" altLang="en-US"/>
          </a:p>
        </p:txBody>
      </p:sp>
    </p:spTree>
    <p:extLst>
      <p:ext uri="{BB962C8B-B14F-4D97-AF65-F5344CB8AC3E}">
        <p14:creationId xmlns:p14="http://schemas.microsoft.com/office/powerpoint/2010/main" val="32359488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30</a:t>
            </a:fld>
            <a:endParaRPr lang="zh-CN" altLang="en-US"/>
          </a:p>
        </p:txBody>
      </p:sp>
    </p:spTree>
    <p:extLst>
      <p:ext uri="{BB962C8B-B14F-4D97-AF65-F5344CB8AC3E}">
        <p14:creationId xmlns:p14="http://schemas.microsoft.com/office/powerpoint/2010/main" val="10420825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31</a:t>
            </a:fld>
            <a:endParaRPr lang="zh-CN" altLang="en-US"/>
          </a:p>
        </p:txBody>
      </p:sp>
    </p:spTree>
    <p:extLst>
      <p:ext uri="{BB962C8B-B14F-4D97-AF65-F5344CB8AC3E}">
        <p14:creationId xmlns:p14="http://schemas.microsoft.com/office/powerpoint/2010/main" val="28732351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32</a:t>
            </a:fld>
            <a:endParaRPr lang="zh-CN" altLang="en-US"/>
          </a:p>
        </p:txBody>
      </p:sp>
    </p:spTree>
    <p:extLst>
      <p:ext uri="{BB962C8B-B14F-4D97-AF65-F5344CB8AC3E}">
        <p14:creationId xmlns:p14="http://schemas.microsoft.com/office/powerpoint/2010/main" val="26765968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33</a:t>
            </a:fld>
            <a:endParaRPr lang="zh-CN" altLang="en-US"/>
          </a:p>
        </p:txBody>
      </p:sp>
    </p:spTree>
    <p:extLst>
      <p:ext uri="{BB962C8B-B14F-4D97-AF65-F5344CB8AC3E}">
        <p14:creationId xmlns:p14="http://schemas.microsoft.com/office/powerpoint/2010/main" val="2249125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34</a:t>
            </a:fld>
            <a:endParaRPr lang="zh-CN" altLang="en-US"/>
          </a:p>
        </p:txBody>
      </p:sp>
    </p:spTree>
    <p:extLst>
      <p:ext uri="{BB962C8B-B14F-4D97-AF65-F5344CB8AC3E}">
        <p14:creationId xmlns:p14="http://schemas.microsoft.com/office/powerpoint/2010/main" val="26484930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35</a:t>
            </a:fld>
            <a:endParaRPr lang="zh-CN" altLang="en-US"/>
          </a:p>
        </p:txBody>
      </p:sp>
    </p:spTree>
    <p:extLst>
      <p:ext uri="{BB962C8B-B14F-4D97-AF65-F5344CB8AC3E}">
        <p14:creationId xmlns:p14="http://schemas.microsoft.com/office/powerpoint/2010/main" val="23963996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36</a:t>
            </a:fld>
            <a:endParaRPr lang="zh-CN" altLang="en-US"/>
          </a:p>
        </p:txBody>
      </p:sp>
    </p:spTree>
    <p:extLst>
      <p:ext uri="{BB962C8B-B14F-4D97-AF65-F5344CB8AC3E}">
        <p14:creationId xmlns:p14="http://schemas.microsoft.com/office/powerpoint/2010/main" val="28085054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37</a:t>
            </a:fld>
            <a:endParaRPr lang="zh-CN" altLang="en-US"/>
          </a:p>
        </p:txBody>
      </p:sp>
    </p:spTree>
    <p:extLst>
      <p:ext uri="{BB962C8B-B14F-4D97-AF65-F5344CB8AC3E}">
        <p14:creationId xmlns:p14="http://schemas.microsoft.com/office/powerpoint/2010/main" val="26243606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38</a:t>
            </a:fld>
            <a:endParaRPr lang="zh-CN" altLang="en-US"/>
          </a:p>
        </p:txBody>
      </p:sp>
    </p:spTree>
    <p:extLst>
      <p:ext uri="{BB962C8B-B14F-4D97-AF65-F5344CB8AC3E}">
        <p14:creationId xmlns:p14="http://schemas.microsoft.com/office/powerpoint/2010/main" val="3591766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39</a:t>
            </a:fld>
            <a:endParaRPr lang="zh-CN" altLang="en-US"/>
          </a:p>
        </p:txBody>
      </p:sp>
    </p:spTree>
    <p:extLst>
      <p:ext uri="{BB962C8B-B14F-4D97-AF65-F5344CB8AC3E}">
        <p14:creationId xmlns:p14="http://schemas.microsoft.com/office/powerpoint/2010/main" val="123932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4</a:t>
            </a:fld>
            <a:endParaRPr lang="zh-CN" altLang="en-US"/>
          </a:p>
        </p:txBody>
      </p:sp>
    </p:spTree>
    <p:extLst>
      <p:ext uri="{BB962C8B-B14F-4D97-AF65-F5344CB8AC3E}">
        <p14:creationId xmlns:p14="http://schemas.microsoft.com/office/powerpoint/2010/main" val="13091995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40</a:t>
            </a:fld>
            <a:endParaRPr lang="zh-CN" altLang="en-US"/>
          </a:p>
        </p:txBody>
      </p:sp>
    </p:spTree>
    <p:extLst>
      <p:ext uri="{BB962C8B-B14F-4D97-AF65-F5344CB8AC3E}">
        <p14:creationId xmlns:p14="http://schemas.microsoft.com/office/powerpoint/2010/main" val="28943384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41</a:t>
            </a:fld>
            <a:endParaRPr lang="zh-CN" altLang="en-US"/>
          </a:p>
        </p:txBody>
      </p:sp>
    </p:spTree>
    <p:extLst>
      <p:ext uri="{BB962C8B-B14F-4D97-AF65-F5344CB8AC3E}">
        <p14:creationId xmlns:p14="http://schemas.microsoft.com/office/powerpoint/2010/main" val="26996695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42</a:t>
            </a:fld>
            <a:endParaRPr lang="zh-CN" altLang="en-US"/>
          </a:p>
        </p:txBody>
      </p:sp>
    </p:spTree>
    <p:extLst>
      <p:ext uri="{BB962C8B-B14F-4D97-AF65-F5344CB8AC3E}">
        <p14:creationId xmlns:p14="http://schemas.microsoft.com/office/powerpoint/2010/main" val="4763446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43</a:t>
            </a:fld>
            <a:endParaRPr lang="zh-CN" altLang="en-US"/>
          </a:p>
        </p:txBody>
      </p:sp>
    </p:spTree>
    <p:extLst>
      <p:ext uri="{BB962C8B-B14F-4D97-AF65-F5344CB8AC3E}">
        <p14:creationId xmlns:p14="http://schemas.microsoft.com/office/powerpoint/2010/main" val="24604541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44</a:t>
            </a:fld>
            <a:endParaRPr lang="zh-CN" altLang="en-US"/>
          </a:p>
        </p:txBody>
      </p:sp>
    </p:spTree>
    <p:extLst>
      <p:ext uri="{BB962C8B-B14F-4D97-AF65-F5344CB8AC3E}">
        <p14:creationId xmlns:p14="http://schemas.microsoft.com/office/powerpoint/2010/main" val="3920678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45</a:t>
            </a:fld>
            <a:endParaRPr lang="zh-CN" altLang="en-US"/>
          </a:p>
        </p:txBody>
      </p:sp>
    </p:spTree>
    <p:extLst>
      <p:ext uri="{BB962C8B-B14F-4D97-AF65-F5344CB8AC3E}">
        <p14:creationId xmlns:p14="http://schemas.microsoft.com/office/powerpoint/2010/main" val="38097181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46</a:t>
            </a:fld>
            <a:endParaRPr lang="zh-CN" altLang="en-US"/>
          </a:p>
        </p:txBody>
      </p:sp>
    </p:spTree>
    <p:extLst>
      <p:ext uri="{BB962C8B-B14F-4D97-AF65-F5344CB8AC3E}">
        <p14:creationId xmlns:p14="http://schemas.microsoft.com/office/powerpoint/2010/main" val="4304739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47</a:t>
            </a:fld>
            <a:endParaRPr lang="zh-CN" altLang="en-US"/>
          </a:p>
        </p:txBody>
      </p:sp>
    </p:spTree>
    <p:extLst>
      <p:ext uri="{BB962C8B-B14F-4D97-AF65-F5344CB8AC3E}">
        <p14:creationId xmlns:p14="http://schemas.microsoft.com/office/powerpoint/2010/main" val="1887893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5</a:t>
            </a:fld>
            <a:endParaRPr lang="zh-CN" altLang="en-US"/>
          </a:p>
        </p:txBody>
      </p:sp>
    </p:spTree>
    <p:extLst>
      <p:ext uri="{BB962C8B-B14F-4D97-AF65-F5344CB8AC3E}">
        <p14:creationId xmlns:p14="http://schemas.microsoft.com/office/powerpoint/2010/main" val="3908502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6</a:t>
            </a:fld>
            <a:endParaRPr lang="zh-CN" altLang="en-US"/>
          </a:p>
        </p:txBody>
      </p:sp>
    </p:spTree>
    <p:extLst>
      <p:ext uri="{BB962C8B-B14F-4D97-AF65-F5344CB8AC3E}">
        <p14:creationId xmlns:p14="http://schemas.microsoft.com/office/powerpoint/2010/main" val="2016145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7</a:t>
            </a:fld>
            <a:endParaRPr lang="zh-CN" altLang="en-US"/>
          </a:p>
        </p:txBody>
      </p:sp>
    </p:spTree>
    <p:extLst>
      <p:ext uri="{BB962C8B-B14F-4D97-AF65-F5344CB8AC3E}">
        <p14:creationId xmlns:p14="http://schemas.microsoft.com/office/powerpoint/2010/main" val="2390914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8</a:t>
            </a:fld>
            <a:endParaRPr lang="zh-CN" altLang="en-US"/>
          </a:p>
        </p:txBody>
      </p:sp>
    </p:spTree>
    <p:extLst>
      <p:ext uri="{BB962C8B-B14F-4D97-AF65-F5344CB8AC3E}">
        <p14:creationId xmlns:p14="http://schemas.microsoft.com/office/powerpoint/2010/main" val="2635162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86DD2-22E4-4D4B-9703-57D0591553B0}" type="slidenum">
              <a:rPr lang="zh-CN" altLang="en-US" smtClean="0"/>
              <a:pPr/>
              <a:t>9</a:t>
            </a:fld>
            <a:endParaRPr lang="zh-CN" altLang="en-US"/>
          </a:p>
        </p:txBody>
      </p:sp>
    </p:spTree>
    <p:extLst>
      <p:ext uri="{BB962C8B-B14F-4D97-AF65-F5344CB8AC3E}">
        <p14:creationId xmlns:p14="http://schemas.microsoft.com/office/powerpoint/2010/main" val="76056323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 Id="rId6" Type="http://schemas.microsoft.com/office/2007/relationships/hdphoto" Target="../media/hdphoto3.wdp"/><Relationship Id="rId5" Type="http://schemas.openxmlformats.org/officeDocument/2006/relationships/image" Target="../media/image5.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文本框 9"/>
          <p:cNvSpPr txBox="1"/>
          <p:nvPr userDrawn="1"/>
        </p:nvSpPr>
        <p:spPr>
          <a:xfrm>
            <a:off x="1076118" y="1779662"/>
            <a:ext cx="4215962" cy="523220"/>
          </a:xfrm>
          <a:prstGeom prst="rect">
            <a:avLst/>
          </a:prstGeom>
          <a:noFill/>
        </p:spPr>
        <p:txBody>
          <a:bodyPr wrap="none" rtlCol="0">
            <a:spAutoFit/>
          </a:bodyPr>
          <a:lstStyle/>
          <a:p>
            <a:r>
              <a:rPr lang="en-US" altLang="zh-CN" sz="2800" smtClean="0">
                <a:solidFill>
                  <a:schemeClr val="tx1">
                    <a:lumMod val="65000"/>
                    <a:lumOff val="35000"/>
                  </a:schemeClr>
                </a:solidFill>
                <a:latin typeface="微软雅黑" panose="020B0503020204020204" pitchFamily="34" charset="-122"/>
                <a:ea typeface="微软雅黑" panose="020B0503020204020204" pitchFamily="34" charset="-122"/>
              </a:rPr>
              <a:t>Android</a:t>
            </a:r>
            <a:r>
              <a:rPr lang="zh-CN" altLang="en-US" sz="2800" smtClean="0">
                <a:solidFill>
                  <a:schemeClr val="tx1">
                    <a:lumMod val="65000"/>
                    <a:lumOff val="35000"/>
                  </a:schemeClr>
                </a:solidFill>
                <a:latin typeface="微软雅黑" panose="020B0503020204020204" pitchFamily="34" charset="-122"/>
                <a:ea typeface="微软雅黑" panose="020B0503020204020204" pitchFamily="34" charset="-122"/>
              </a:rPr>
              <a:t>源生</a:t>
            </a:r>
            <a:r>
              <a:rPr lang="en-US" altLang="zh-CN" sz="2800" smtClean="0">
                <a:solidFill>
                  <a:schemeClr val="tx1">
                    <a:lumMod val="65000"/>
                    <a:lumOff val="35000"/>
                  </a:schemeClr>
                </a:solidFill>
                <a:latin typeface="微软雅黑" panose="020B0503020204020204" pitchFamily="34" charset="-122"/>
                <a:ea typeface="微软雅黑" panose="020B0503020204020204" pitchFamily="34" charset="-122"/>
              </a:rPr>
              <a:t>AR</a:t>
            </a:r>
            <a:r>
              <a:rPr lang="zh-CN" altLang="en-US" sz="2800" smtClean="0">
                <a:solidFill>
                  <a:schemeClr val="tx1">
                    <a:lumMod val="65000"/>
                    <a:lumOff val="35000"/>
                  </a:schemeClr>
                </a:solidFill>
                <a:latin typeface="微软雅黑" panose="020B0503020204020204" pitchFamily="34" charset="-122"/>
                <a:ea typeface="微软雅黑" panose="020B0503020204020204" pitchFamily="34" charset="-122"/>
              </a:rPr>
              <a:t>应用开发</a:t>
            </a:r>
            <a:endParaRPr lang="zh-CN" altLang="en-US" sz="280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1" name="直接连接符 8"/>
          <p:cNvCxnSpPr>
            <a:cxnSpLocks noChangeShapeType="1"/>
          </p:cNvCxnSpPr>
          <p:nvPr userDrawn="1"/>
        </p:nvCxnSpPr>
        <p:spPr bwMode="auto">
          <a:xfrm>
            <a:off x="5436096" y="1634480"/>
            <a:ext cx="0" cy="1585342"/>
          </a:xfrm>
          <a:prstGeom prst="line">
            <a:avLst/>
          </a:prstGeom>
          <a:noFill/>
          <a:ln w="12700" cmpd="sng">
            <a:solidFill>
              <a:srgbClr val="BFBFBF"/>
            </a:solidFill>
            <a:round/>
            <a:headEnd/>
            <a:tailEnd/>
          </a:ln>
          <a:extLst>
            <a:ext uri="{909E8E84-426E-40DD-AFC4-6F175D3DCCD1}">
              <a14:hiddenFill xmlns:a14="http://schemas.microsoft.com/office/drawing/2010/main">
                <a:noFill/>
              </a14:hiddenFill>
            </a:ext>
          </a:extLst>
        </p:spPr>
      </p:cxnSp>
      <p:pic>
        <p:nvPicPr>
          <p:cNvPr id="13" name="图片 12"/>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5756639" y="1685319"/>
            <a:ext cx="2508203" cy="1441325"/>
          </a:xfrm>
          <a:prstGeom prst="rect">
            <a:avLst/>
          </a:prstGeom>
          <a:effectLst>
            <a:outerShdw blurRad="50800" dist="50800" dir="2700000" algn="tl" rotWithShape="0">
              <a:prstClr val="black">
                <a:alpha val="80000"/>
              </a:prstClr>
            </a:outerShdw>
            <a:reflection blurRad="6350" stA="52000" endA="300" endPos="35000" dir="5400000" sy="-100000" algn="bl" rotWithShape="0"/>
          </a:effectLst>
        </p:spPr>
      </p:pic>
      <p:cxnSp>
        <p:nvCxnSpPr>
          <p:cNvPr id="14" name="直接连接符 8"/>
          <p:cNvCxnSpPr>
            <a:cxnSpLocks noChangeShapeType="1"/>
          </p:cNvCxnSpPr>
          <p:nvPr userDrawn="1"/>
        </p:nvCxnSpPr>
        <p:spPr bwMode="auto">
          <a:xfrm>
            <a:off x="1148126" y="2283718"/>
            <a:ext cx="3969345" cy="0"/>
          </a:xfrm>
          <a:prstGeom prst="line">
            <a:avLst/>
          </a:prstGeom>
          <a:noFill/>
          <a:ln w="12700" cmpd="sng">
            <a:solidFill>
              <a:schemeClr val="tx1">
                <a:lumMod val="75000"/>
                <a:lumOff val="25000"/>
              </a:schemeClr>
            </a:solidFill>
            <a:round/>
            <a:headEnd/>
            <a:tailEnd/>
          </a:ln>
          <a:extLst>
            <a:ext uri="{909E8E84-426E-40DD-AFC4-6F175D3DCCD1}">
              <a14:hiddenFill xmlns:a14="http://schemas.microsoft.com/office/drawing/2010/main">
                <a:noFill/>
              </a14:hiddenFill>
            </a:ext>
          </a:extLst>
        </p:spPr>
      </p:cxnSp>
      <p:pic>
        <p:nvPicPr>
          <p:cNvPr id="15" name="图片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0215" y="167734"/>
            <a:ext cx="3212748" cy="603815"/>
          </a:xfrm>
          <a:prstGeom prst="rect">
            <a:avLst/>
          </a:prstGeom>
        </p:spPr>
      </p:pic>
      <p:sp>
        <p:nvSpPr>
          <p:cNvPr id="16" name="TextBox 7"/>
          <p:cNvSpPr>
            <a:spLocks noChangeArrowheads="1"/>
          </p:cNvSpPr>
          <p:nvPr userDrawn="1"/>
        </p:nvSpPr>
        <p:spPr bwMode="auto">
          <a:xfrm>
            <a:off x="6053137" y="4443959"/>
            <a:ext cx="312737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智能设备教研室</a:t>
            </a:r>
            <a:endParaRPr lang="zh-CN" altLang="en-US" sz="24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7" name="图片 16"/>
          <p:cNvPicPr>
            <a:picLocks noChangeAspect="1"/>
          </p:cNvPicPr>
          <p:nvPr userDrawn="1"/>
        </p:nvPicPr>
        <p:blipFill>
          <a:blip r:embed="rId5" cstate="print">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tretch>
            <a:fillRect/>
          </a:stretch>
        </p:blipFill>
        <p:spPr>
          <a:xfrm>
            <a:off x="6052440" y="4443958"/>
            <a:ext cx="391768" cy="462673"/>
          </a:xfrm>
          <a:prstGeom prst="rect">
            <a:avLst/>
          </a:prstGeom>
          <a:effectLst/>
        </p:spPr>
      </p:pic>
    </p:spTree>
    <p:extLst>
      <p:ext uri="{BB962C8B-B14F-4D97-AF65-F5344CB8AC3E}">
        <p14:creationId xmlns:p14="http://schemas.microsoft.com/office/powerpoint/2010/main" val="2990206440"/>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1370013"/>
            <a:ext cx="7886700" cy="3262312"/>
          </a:xfrm>
          <a:prstGeom prst="rect">
            <a:avLst/>
          </a:prstGeo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a:defRPr/>
            </a:lvl1pPr>
          </a:lstStyle>
          <a:p>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a:defRPr/>
            </a:lvl1pPr>
          </a:lstStyle>
          <a:p>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a:defRPr/>
            </a:lvl1pPr>
          </a:lstStyle>
          <a:p>
            <a:fld id="{A0EC5C4E-56C6-479B-A7C3-E339A749DAD3}" type="slidenum">
              <a:rPr lang="zh-CN" altLang="en-US"/>
              <a:pPr/>
              <a:t>‹#›</a:t>
            </a:fld>
            <a:endParaRPr lang="zh-CN" altLang="en-US"/>
          </a:p>
        </p:txBody>
      </p:sp>
    </p:spTree>
    <p:extLst>
      <p:ext uri="{BB962C8B-B14F-4D97-AF65-F5344CB8AC3E}">
        <p14:creationId xmlns:p14="http://schemas.microsoft.com/office/powerpoint/2010/main" val="1259821052"/>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4638"/>
            <a:ext cx="5762625" cy="4357687"/>
          </a:xfrm>
          <a:prstGeom prst="rect">
            <a:avLst/>
          </a:prstGeo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a:defRPr/>
            </a:lvl1pPr>
          </a:lstStyle>
          <a:p>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a:defRPr/>
            </a:lvl1pPr>
          </a:lstStyle>
          <a:p>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a:defRPr/>
            </a:lvl1pPr>
          </a:lstStyle>
          <a:p>
            <a:fld id="{21B9C503-970C-4DE2-9F85-7FDC0767E60B}" type="slidenum">
              <a:rPr lang="zh-CN" altLang="en-US"/>
              <a:pPr/>
              <a:t>‹#›</a:t>
            </a:fld>
            <a:endParaRPr lang="zh-CN" altLang="en-US"/>
          </a:p>
        </p:txBody>
      </p:sp>
    </p:spTree>
    <p:extLst>
      <p:ext uri="{BB962C8B-B14F-4D97-AF65-F5344CB8AC3E}">
        <p14:creationId xmlns:p14="http://schemas.microsoft.com/office/powerpoint/2010/main" val="319412950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7" name="组合 3"/>
          <p:cNvGrpSpPr>
            <a:grpSpLocks/>
          </p:cNvGrpSpPr>
          <p:nvPr userDrawn="1"/>
        </p:nvGrpSpPr>
        <p:grpSpPr bwMode="auto">
          <a:xfrm>
            <a:off x="0" y="123478"/>
            <a:ext cx="481013" cy="563562"/>
            <a:chOff x="0" y="0"/>
            <a:chExt cx="480244" cy="564356"/>
          </a:xfrm>
        </p:grpSpPr>
        <p:sp>
          <p:nvSpPr>
            <p:cNvPr id="8" name="矩形 10"/>
            <p:cNvSpPr>
              <a:spLocks noChangeArrowheads="1"/>
            </p:cNvSpPr>
            <p:nvPr/>
          </p:nvSpPr>
          <p:spPr bwMode="auto">
            <a:xfrm>
              <a:off x="0" y="0"/>
              <a:ext cx="424770" cy="564356"/>
            </a:xfrm>
            <a:prstGeom prst="rect">
              <a:avLst/>
            </a:prstGeom>
            <a:solidFill>
              <a:srgbClr val="A528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cxnSp>
          <p:nvCxnSpPr>
            <p:cNvPr id="9" name="直接连接符 11"/>
            <p:cNvCxnSpPr>
              <a:cxnSpLocks noChangeShapeType="1"/>
            </p:cNvCxnSpPr>
            <p:nvPr/>
          </p:nvCxnSpPr>
          <p:spPr bwMode="auto">
            <a:xfrm>
              <a:off x="480244" y="0"/>
              <a:ext cx="0" cy="564356"/>
            </a:xfrm>
            <a:prstGeom prst="line">
              <a:avLst/>
            </a:prstGeom>
            <a:noFill/>
            <a:ln w="28575" cmpd="sng">
              <a:solidFill>
                <a:srgbClr val="595959"/>
              </a:solidFill>
              <a:round/>
              <a:headEnd/>
              <a:tailEnd/>
            </a:ln>
            <a:extLst>
              <a:ext uri="{909E8E84-426E-40DD-AFC4-6F175D3DCCD1}">
                <a14:hiddenFill xmlns:a14="http://schemas.microsoft.com/office/drawing/2010/main">
                  <a:noFill/>
                </a14:hiddenFill>
              </a:ext>
            </a:extLst>
          </p:spPr>
        </p:cxnSp>
      </p:grpSp>
      <p:sp>
        <p:nvSpPr>
          <p:cNvPr id="10" name="矩形 58"/>
          <p:cNvSpPr>
            <a:spLocks noChangeArrowheads="1"/>
          </p:cNvSpPr>
          <p:nvPr userDrawn="1"/>
        </p:nvSpPr>
        <p:spPr bwMode="auto">
          <a:xfrm>
            <a:off x="0" y="5092700"/>
            <a:ext cx="9144000" cy="142875"/>
          </a:xfrm>
          <a:prstGeom prst="rect">
            <a:avLst/>
          </a:prstGeom>
          <a:solidFill>
            <a:schemeClr val="accent2">
              <a:lumMod val="75000"/>
            </a:schemeClr>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1" name="灯片编号占位符 5"/>
          <p:cNvSpPr txBox="1">
            <a:spLocks/>
          </p:cNvSpPr>
          <p:nvPr userDrawn="1"/>
        </p:nvSpPr>
        <p:spPr>
          <a:xfrm>
            <a:off x="8460432" y="4731990"/>
            <a:ext cx="576064" cy="288032"/>
          </a:xfrm>
          <a:prstGeom prst="rect">
            <a:avLst/>
          </a:prstGeom>
        </p:spPr>
        <p:txBody>
          <a:bodyPr/>
          <a:lstStyle>
            <a:defPPr>
              <a:defRPr lang="zh-CN"/>
            </a:defPPr>
            <a:lvl1pPr algn="r" rtl="0" fontAlgn="base">
              <a:spcBef>
                <a:spcPct val="0"/>
              </a:spcBef>
              <a:spcAft>
                <a:spcPct val="0"/>
              </a:spcAft>
              <a:buFont typeface="Arial" panose="020B0604020202020204" pitchFamily="34" charset="0"/>
              <a:defRPr sz="1600" i="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fld id="{B1B91A2B-671A-495E-9F3F-D792B037828F}" type="slidenum">
              <a:rPr lang="zh-CN" altLang="en-US" smtClean="0"/>
              <a:pPr/>
              <a:t>‹#›</a:t>
            </a:fld>
            <a:endParaRPr lang="zh-CN" altLang="en-US"/>
          </a:p>
        </p:txBody>
      </p:sp>
      <p:sp>
        <p:nvSpPr>
          <p:cNvPr id="14" name="矩形 10"/>
          <p:cNvSpPr>
            <a:spLocks noChangeArrowheads="1"/>
          </p:cNvSpPr>
          <p:nvPr userDrawn="1"/>
        </p:nvSpPr>
        <p:spPr bwMode="auto">
          <a:xfrm>
            <a:off x="549072" y="123478"/>
            <a:ext cx="8594928" cy="563562"/>
          </a:xfrm>
          <a:prstGeom prst="rect">
            <a:avLst/>
          </a:prstGeom>
          <a:solidFill>
            <a:srgbClr val="A5281E">
              <a:alpha val="85000"/>
            </a:srgbClr>
          </a:solidFill>
          <a:ln>
            <a:noFill/>
          </a:ln>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pic>
        <p:nvPicPr>
          <p:cNvPr id="12" name="图片 11"/>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8388424" y="104873"/>
            <a:ext cx="648072" cy="582167"/>
          </a:xfrm>
          <a:prstGeom prst="rect">
            <a:avLst/>
          </a:prstGeom>
          <a:noFill/>
          <a:effectLst>
            <a:outerShdw dist="25400" dir="2700000" algn="tl" rotWithShape="0">
              <a:prstClr val="black">
                <a:alpha val="80000"/>
              </a:prstClr>
            </a:outerShdw>
          </a:effectLst>
        </p:spPr>
      </p:pic>
    </p:spTree>
    <p:extLst>
      <p:ext uri="{BB962C8B-B14F-4D97-AF65-F5344CB8AC3E}">
        <p14:creationId xmlns:p14="http://schemas.microsoft.com/office/powerpoint/2010/main" val="2899029604"/>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直接连接符 5"/>
          <p:cNvSpPr>
            <a:spLocks noChangeShapeType="1"/>
          </p:cNvSpPr>
          <p:nvPr userDrawn="1"/>
        </p:nvSpPr>
        <p:spPr bwMode="auto">
          <a:xfrm flipV="1">
            <a:off x="755651" y="771061"/>
            <a:ext cx="7560766" cy="489"/>
          </a:xfrm>
          <a:prstGeom prst="line">
            <a:avLst/>
          </a:prstGeom>
          <a:noFill/>
          <a:ln w="9525" cap="flat" cmpd="sng">
            <a:solidFill>
              <a:srgbClr val="A5A5A5"/>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TextBox 10"/>
          <p:cNvSpPr>
            <a:spLocks noChangeArrowheads="1"/>
          </p:cNvSpPr>
          <p:nvPr userDrawn="1"/>
        </p:nvSpPr>
        <p:spPr bwMode="auto">
          <a:xfrm>
            <a:off x="683568" y="175163"/>
            <a:ext cx="128609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目录</a:t>
            </a:r>
          </a:p>
        </p:txBody>
      </p:sp>
      <p:sp>
        <p:nvSpPr>
          <p:cNvPr id="9" name="矩形 58"/>
          <p:cNvSpPr>
            <a:spLocks noChangeArrowheads="1"/>
          </p:cNvSpPr>
          <p:nvPr userDrawn="1"/>
        </p:nvSpPr>
        <p:spPr bwMode="auto">
          <a:xfrm>
            <a:off x="0" y="5092700"/>
            <a:ext cx="9144000" cy="142875"/>
          </a:xfrm>
          <a:prstGeom prst="rect">
            <a:avLst/>
          </a:prstGeom>
          <a:solidFill>
            <a:schemeClr val="accent2">
              <a:lumMod val="75000"/>
            </a:schemeClr>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灯片编号占位符 5"/>
          <p:cNvSpPr txBox="1">
            <a:spLocks/>
          </p:cNvSpPr>
          <p:nvPr userDrawn="1"/>
        </p:nvSpPr>
        <p:spPr>
          <a:xfrm>
            <a:off x="8460432" y="4731990"/>
            <a:ext cx="576064" cy="288032"/>
          </a:xfrm>
          <a:prstGeom prst="rect">
            <a:avLst/>
          </a:prstGeom>
        </p:spPr>
        <p:txBody>
          <a:bodyPr/>
          <a:lstStyle>
            <a:defPPr>
              <a:defRPr lang="zh-CN"/>
            </a:defPPr>
            <a:lvl1pPr algn="r" rtl="0" fontAlgn="base">
              <a:spcBef>
                <a:spcPct val="0"/>
              </a:spcBef>
              <a:spcAft>
                <a:spcPct val="0"/>
              </a:spcAft>
              <a:buFont typeface="Arial" panose="020B0604020202020204" pitchFamily="34" charset="0"/>
              <a:defRPr sz="1600" i="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fld id="{B1B91A2B-671A-495E-9F3F-D792B037828F}" type="slidenum">
              <a:rPr lang="zh-CN" altLang="en-US" smtClean="0"/>
              <a:pPr/>
              <a:t>‹#›</a:t>
            </a:fld>
            <a:endParaRPr lang="zh-CN" altLang="en-US"/>
          </a:p>
        </p:txBody>
      </p:sp>
      <p:pic>
        <p:nvPicPr>
          <p:cNvPr id="13" name="图片 12"/>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8388424" y="104873"/>
            <a:ext cx="648072" cy="582167"/>
          </a:xfrm>
          <a:prstGeom prst="rect">
            <a:avLst/>
          </a:prstGeom>
          <a:noFill/>
          <a:effectLst>
            <a:outerShdw dist="25400" dir="2700000" algn="tl" rotWithShape="0">
              <a:prstClr val="black">
                <a:alpha val="80000"/>
              </a:prstClr>
            </a:outerShdw>
          </a:effectLst>
        </p:spPr>
      </p:pic>
    </p:spTree>
    <p:extLst>
      <p:ext uri="{BB962C8B-B14F-4D97-AF65-F5344CB8AC3E}">
        <p14:creationId xmlns:p14="http://schemas.microsoft.com/office/powerpoint/2010/main" val="654100501"/>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8" name="矩形 25"/>
          <p:cNvSpPr>
            <a:spLocks noChangeArrowheads="1"/>
          </p:cNvSpPr>
          <p:nvPr userDrawn="1"/>
        </p:nvSpPr>
        <p:spPr bwMode="auto">
          <a:xfrm>
            <a:off x="0" y="3651870"/>
            <a:ext cx="9144000" cy="1635646"/>
          </a:xfrm>
          <a:prstGeom prst="rect">
            <a:avLst/>
          </a:prstGeom>
          <a:blipFill dpi="0" rotWithShape="1">
            <a:blip r:embed="rId2">
              <a:alphaModFix amt="70000"/>
            </a:blip>
            <a:srcRect/>
            <a:tile tx="-336550" ty="-762000" sx="50000" sy="100000" flip="none" algn="ctr"/>
          </a:blipFill>
          <a:ln>
            <a:noFill/>
          </a:ln>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矩形 254"/>
          <p:cNvSpPr>
            <a:spLocks noChangeArrowheads="1"/>
          </p:cNvSpPr>
          <p:nvPr userDrawn="1"/>
        </p:nvSpPr>
        <p:spPr bwMode="auto">
          <a:xfrm>
            <a:off x="-4763" y="222184"/>
            <a:ext cx="9144000" cy="4149766"/>
          </a:xfrm>
          <a:custGeom>
            <a:avLst/>
            <a:gdLst>
              <a:gd name="T0" fmla="*/ 0 w 9144000"/>
              <a:gd name="T1" fmla="*/ 0 h 3846015"/>
              <a:gd name="T2" fmla="*/ 9144000 w 9144000"/>
              <a:gd name="T3" fmla="*/ 3846015 h 3846015"/>
            </a:gdLst>
            <a:ahLst/>
            <a:cxnLst/>
            <a:rect l="T0" t="T1" r="T2" b="T3"/>
            <a:pathLst>
              <a:path w="9144000" h="3846015">
                <a:moveTo>
                  <a:pt x="0" y="0"/>
                </a:moveTo>
                <a:lnTo>
                  <a:pt x="9144000" y="0"/>
                </a:lnTo>
                <a:lnTo>
                  <a:pt x="9144000" y="3651870"/>
                </a:lnTo>
                <a:lnTo>
                  <a:pt x="4766144" y="3651870"/>
                </a:lnTo>
                <a:lnTo>
                  <a:pt x="4571999" y="3846015"/>
                </a:lnTo>
                <a:lnTo>
                  <a:pt x="4377855" y="3651870"/>
                </a:lnTo>
                <a:lnTo>
                  <a:pt x="0" y="3651870"/>
                </a:lnTo>
                <a:close/>
              </a:path>
            </a:pathLst>
          </a:custGeom>
          <a:solidFill>
            <a:srgbClr val="953735"/>
          </a:solidFill>
          <a:ln>
            <a:noFill/>
          </a:ln>
          <a:effectLst>
            <a:outerShdw blurRad="50800" dist="38100" dir="2700000" algn="tl" rotWithShape="0">
              <a:prstClr val="black">
                <a:alpha val="80000"/>
              </a:prstClr>
            </a:outerShdw>
          </a:effec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254"/>
          <p:cNvSpPr>
            <a:spLocks noChangeArrowheads="1"/>
          </p:cNvSpPr>
          <p:nvPr userDrawn="1"/>
        </p:nvSpPr>
        <p:spPr bwMode="auto">
          <a:xfrm>
            <a:off x="4763" y="0"/>
            <a:ext cx="9144000" cy="4154968"/>
          </a:xfrm>
          <a:custGeom>
            <a:avLst/>
            <a:gdLst>
              <a:gd name="T0" fmla="*/ 0 w 9144000"/>
              <a:gd name="T1" fmla="*/ 0 h 3846015"/>
              <a:gd name="T2" fmla="*/ 9144000 w 9144000"/>
              <a:gd name="T3" fmla="*/ 3846015 h 3846015"/>
            </a:gdLst>
            <a:ahLst/>
            <a:cxnLst/>
            <a:rect l="T0" t="T1" r="T2" b="T3"/>
            <a:pathLst>
              <a:path w="9144000" h="3846015">
                <a:moveTo>
                  <a:pt x="0" y="0"/>
                </a:moveTo>
                <a:lnTo>
                  <a:pt x="9144000" y="0"/>
                </a:lnTo>
                <a:lnTo>
                  <a:pt x="9144000" y="3651870"/>
                </a:lnTo>
                <a:lnTo>
                  <a:pt x="4766144" y="3651870"/>
                </a:lnTo>
                <a:lnTo>
                  <a:pt x="4571999" y="3846015"/>
                </a:lnTo>
                <a:lnTo>
                  <a:pt x="4377855" y="3651870"/>
                </a:lnTo>
                <a:lnTo>
                  <a:pt x="0" y="3651870"/>
                </a:lnTo>
                <a:close/>
              </a:path>
            </a:pathLst>
          </a:custGeom>
          <a:blipFill>
            <a:blip r:embed="rId3"/>
            <a:stretch>
              <a:fillRect/>
            </a:stretch>
          </a:blipFill>
          <a:ln>
            <a:noFill/>
          </a:ln>
          <a:effectLst>
            <a:outerShdw blurRad="50800" dist="38100" dir="2700000" algn="tl" rotWithShape="0">
              <a:prstClr val="black">
                <a:alpha val="60000"/>
              </a:prstClr>
            </a:outerShdw>
          </a:effec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54130" y="1419622"/>
            <a:ext cx="6845266" cy="1210787"/>
          </a:xfrm>
          <a:prstGeom prst="rect">
            <a:avLst/>
          </a:prstGeom>
          <a:effectLst>
            <a:outerShdw dist="88900" dir="3000000" algn="tl" rotWithShape="0">
              <a:prstClr val="black">
                <a:alpha val="80000"/>
              </a:prstClr>
            </a:outerShdw>
          </a:effectLst>
        </p:spPr>
      </p:pic>
      <p:pic>
        <p:nvPicPr>
          <p:cNvPr id="7" name="图片 6"/>
          <p:cNvPicPr>
            <a:picLocks noChangeAspect="1"/>
          </p:cNvPicPr>
          <p:nvPr userDrawn="1"/>
        </p:nvPicPr>
        <p:blipFill>
          <a:blip r:embed="rId5">
            <a:extLst>
              <a:ext uri="{BEBA8EAE-BF5A-486C-A8C5-ECC9F3942E4B}">
                <a14:imgProps xmlns:a14="http://schemas.microsoft.com/office/drawing/2010/main">
                  <a14:imgLayer r:embed="rId6">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8388424" y="104873"/>
            <a:ext cx="648072" cy="582167"/>
          </a:xfrm>
          <a:prstGeom prst="rect">
            <a:avLst/>
          </a:prstGeom>
          <a:noFill/>
          <a:effectLst>
            <a:outerShdw dist="25400" dir="2700000" algn="tl" rotWithShape="0">
              <a:prstClr val="black">
                <a:alpha val="80000"/>
              </a:prstClr>
            </a:outerShdw>
          </a:effectLst>
        </p:spPr>
      </p:pic>
    </p:spTree>
    <p:extLst>
      <p:ext uri="{BB962C8B-B14F-4D97-AF65-F5344CB8AC3E}">
        <p14:creationId xmlns:p14="http://schemas.microsoft.com/office/powerpoint/2010/main" val="4204952046"/>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1879600"/>
            <a:ext cx="3868737" cy="2762250"/>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1879600"/>
            <a:ext cx="3887788" cy="2762250"/>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4637"/>
          </a:xfrm>
          <a:prstGeom prst="rect">
            <a:avLst/>
          </a:prstGeom>
        </p:spPr>
        <p:txBody>
          <a:bodyPr/>
          <a:lstStyle>
            <a:lvl1pPr>
              <a:defRPr/>
            </a:lvl1pPr>
          </a:lstStyle>
          <a:p>
            <a:endParaRPr lang="zh-CN" altLang="en-US"/>
          </a:p>
        </p:txBody>
      </p:sp>
      <p:sp>
        <p:nvSpPr>
          <p:cNvPr id="8" name="页脚占位符 7"/>
          <p:cNvSpPr>
            <a:spLocks noGrp="1"/>
          </p:cNvSpPr>
          <p:nvPr>
            <p:ph type="ftr" sz="quarter" idx="11"/>
          </p:nvPr>
        </p:nvSpPr>
        <p:spPr>
          <a:xfrm>
            <a:off x="3124200" y="4767263"/>
            <a:ext cx="2895600" cy="274637"/>
          </a:xfrm>
          <a:prstGeom prst="rect">
            <a:avLst/>
          </a:prstGeom>
        </p:spPr>
        <p:txBody>
          <a:bodyPr/>
          <a:lstStyle>
            <a:lvl1pPr>
              <a:defRPr/>
            </a:lvl1pPr>
          </a:lstStyle>
          <a:p>
            <a:endParaRPr lang="zh-CN" altLang="en-US"/>
          </a:p>
        </p:txBody>
      </p:sp>
      <p:sp>
        <p:nvSpPr>
          <p:cNvPr id="9" name="灯片编号占位符 8"/>
          <p:cNvSpPr>
            <a:spLocks noGrp="1"/>
          </p:cNvSpPr>
          <p:nvPr>
            <p:ph type="sldNum" sz="quarter" idx="12"/>
          </p:nvPr>
        </p:nvSpPr>
        <p:spPr>
          <a:xfrm>
            <a:off x="6553200" y="4767263"/>
            <a:ext cx="2133600" cy="274637"/>
          </a:xfrm>
          <a:prstGeom prst="rect">
            <a:avLst/>
          </a:prstGeom>
        </p:spPr>
        <p:txBody>
          <a:bodyPr/>
          <a:lstStyle>
            <a:lvl1pPr>
              <a:defRPr/>
            </a:lvl1pPr>
          </a:lstStyle>
          <a:p>
            <a:fld id="{0C26D1F4-6B3F-4C69-A9A7-DF4BAE823ED0}" type="slidenum">
              <a:rPr lang="zh-CN" altLang="en-US"/>
              <a:pPr/>
              <a:t>‹#›</a:t>
            </a:fld>
            <a:endParaRPr lang="zh-CN" altLang="en-US"/>
          </a:p>
        </p:txBody>
      </p:sp>
    </p:spTree>
    <p:extLst>
      <p:ext uri="{BB962C8B-B14F-4D97-AF65-F5344CB8AC3E}">
        <p14:creationId xmlns:p14="http://schemas.microsoft.com/office/powerpoint/2010/main" val="3358717804"/>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4637"/>
          </a:xfrm>
          <a:prstGeom prst="rect">
            <a:avLst/>
          </a:prstGeom>
        </p:spPr>
        <p:txBody>
          <a:bodyPr/>
          <a:lstStyle>
            <a:lvl1pPr>
              <a:defRPr/>
            </a:lvl1pPr>
          </a:lstStyle>
          <a:p>
            <a:endParaRPr lang="zh-CN" altLang="en-US"/>
          </a:p>
        </p:txBody>
      </p:sp>
      <p:sp>
        <p:nvSpPr>
          <p:cNvPr id="4" name="页脚占位符 3"/>
          <p:cNvSpPr>
            <a:spLocks noGrp="1"/>
          </p:cNvSpPr>
          <p:nvPr>
            <p:ph type="ftr" sz="quarter" idx="11"/>
          </p:nvPr>
        </p:nvSpPr>
        <p:spPr>
          <a:xfrm>
            <a:off x="3124200" y="4767263"/>
            <a:ext cx="2895600" cy="274637"/>
          </a:xfrm>
          <a:prstGeom prst="rect">
            <a:avLst/>
          </a:prstGeom>
        </p:spPr>
        <p:txBody>
          <a:bodyPr/>
          <a:lstStyle>
            <a:lvl1pPr>
              <a:defRPr/>
            </a:lvl1pPr>
          </a:lstStyle>
          <a:p>
            <a:endParaRPr lang="zh-CN" altLang="en-US"/>
          </a:p>
        </p:txBody>
      </p:sp>
      <p:sp>
        <p:nvSpPr>
          <p:cNvPr id="5" name="灯片编号占位符 4"/>
          <p:cNvSpPr>
            <a:spLocks noGrp="1"/>
          </p:cNvSpPr>
          <p:nvPr>
            <p:ph type="sldNum" sz="quarter" idx="12"/>
          </p:nvPr>
        </p:nvSpPr>
        <p:spPr>
          <a:xfrm>
            <a:off x="6553200" y="4767263"/>
            <a:ext cx="2133600" cy="274637"/>
          </a:xfrm>
          <a:prstGeom prst="rect">
            <a:avLst/>
          </a:prstGeom>
        </p:spPr>
        <p:txBody>
          <a:bodyPr/>
          <a:lstStyle>
            <a:lvl1pPr>
              <a:defRPr/>
            </a:lvl1pPr>
          </a:lstStyle>
          <a:p>
            <a:fld id="{DC26526A-519C-4F39-8292-5AAA1A2F876E}" type="slidenum">
              <a:rPr lang="zh-CN" altLang="en-US"/>
              <a:pPr/>
              <a:t>‹#›</a:t>
            </a:fld>
            <a:endParaRPr lang="zh-CN" altLang="en-US"/>
          </a:p>
        </p:txBody>
      </p:sp>
    </p:spTree>
    <p:extLst>
      <p:ext uri="{BB962C8B-B14F-4D97-AF65-F5344CB8AC3E}">
        <p14:creationId xmlns:p14="http://schemas.microsoft.com/office/powerpoint/2010/main" val="3360338066"/>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4637"/>
          </a:xfrm>
          <a:prstGeom prst="rect">
            <a:avLst/>
          </a:prstGeom>
        </p:spPr>
        <p:txBody>
          <a:bodyPr/>
          <a:lstStyle>
            <a:lvl1pPr>
              <a:defRPr/>
            </a:lvl1pPr>
          </a:lstStyle>
          <a:p>
            <a:endParaRPr lang="zh-CN" altLang="en-US"/>
          </a:p>
        </p:txBody>
      </p:sp>
      <p:sp>
        <p:nvSpPr>
          <p:cNvPr id="3" name="页脚占位符 2"/>
          <p:cNvSpPr>
            <a:spLocks noGrp="1"/>
          </p:cNvSpPr>
          <p:nvPr>
            <p:ph type="ftr" sz="quarter" idx="11"/>
          </p:nvPr>
        </p:nvSpPr>
        <p:spPr>
          <a:xfrm>
            <a:off x="3124200" y="4767263"/>
            <a:ext cx="2895600" cy="274637"/>
          </a:xfrm>
          <a:prstGeom prst="rect">
            <a:avLst/>
          </a:prstGeom>
        </p:spPr>
        <p:txBody>
          <a:bodyPr/>
          <a:lstStyle>
            <a:lvl1pPr>
              <a:defRPr/>
            </a:lvl1pPr>
          </a:lstStyle>
          <a:p>
            <a:endParaRPr lang="zh-CN" altLang="en-US"/>
          </a:p>
        </p:txBody>
      </p:sp>
      <p:sp>
        <p:nvSpPr>
          <p:cNvPr id="4" name="灯片编号占位符 3"/>
          <p:cNvSpPr>
            <a:spLocks noGrp="1"/>
          </p:cNvSpPr>
          <p:nvPr>
            <p:ph type="sldNum" sz="quarter" idx="12"/>
          </p:nvPr>
        </p:nvSpPr>
        <p:spPr>
          <a:xfrm>
            <a:off x="6553200" y="4767263"/>
            <a:ext cx="2133600" cy="274637"/>
          </a:xfrm>
          <a:prstGeom prst="rect">
            <a:avLst/>
          </a:prstGeom>
        </p:spPr>
        <p:txBody>
          <a:bodyPr/>
          <a:lstStyle>
            <a:lvl1pPr>
              <a:defRPr/>
            </a:lvl1pPr>
          </a:lstStyle>
          <a:p>
            <a:fld id="{2C6509E9-3AE4-487D-BBCB-C00F0CA4DD73}" type="slidenum">
              <a:rPr lang="zh-CN" altLang="en-US"/>
              <a:pPr/>
              <a:t>‹#›</a:t>
            </a:fld>
            <a:endParaRPr lang="zh-CN" altLang="en-US"/>
          </a:p>
        </p:txBody>
      </p:sp>
    </p:spTree>
    <p:extLst>
      <p:ext uri="{BB962C8B-B14F-4D97-AF65-F5344CB8AC3E}">
        <p14:creationId xmlns:p14="http://schemas.microsoft.com/office/powerpoint/2010/main" val="4049477637"/>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a:defRPr/>
            </a:lvl1pPr>
          </a:lstStyle>
          <a:p>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a:defRPr/>
            </a:lvl1pPr>
          </a:lstStyle>
          <a:p>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a:defRPr/>
            </a:lvl1pPr>
          </a:lstStyle>
          <a:p>
            <a:fld id="{693BEF6D-6B37-4AEB-B446-891267E814FD}" type="slidenum">
              <a:rPr lang="zh-CN" altLang="en-US"/>
              <a:pPr/>
              <a:t>‹#›</a:t>
            </a:fld>
            <a:endParaRPr lang="zh-CN" altLang="en-US"/>
          </a:p>
        </p:txBody>
      </p:sp>
    </p:spTree>
    <p:extLst>
      <p:ext uri="{BB962C8B-B14F-4D97-AF65-F5344CB8AC3E}">
        <p14:creationId xmlns:p14="http://schemas.microsoft.com/office/powerpoint/2010/main" val="800676138"/>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a:defRPr/>
            </a:lvl1pPr>
          </a:lstStyle>
          <a:p>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a:defRPr/>
            </a:lvl1pPr>
          </a:lstStyle>
          <a:p>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a:defRPr/>
            </a:lvl1pPr>
          </a:lstStyle>
          <a:p>
            <a:fld id="{F79858C8-18D2-43EF-A6F0-2A67996687C7}" type="slidenum">
              <a:rPr lang="zh-CN" altLang="en-US"/>
              <a:pPr/>
              <a:t>‹#›</a:t>
            </a:fld>
            <a:endParaRPr lang="zh-CN" altLang="en-US"/>
          </a:p>
        </p:txBody>
      </p:sp>
    </p:spTree>
    <p:extLst>
      <p:ext uri="{BB962C8B-B14F-4D97-AF65-F5344CB8AC3E}">
        <p14:creationId xmlns:p14="http://schemas.microsoft.com/office/powerpoint/2010/main" val="2388489082"/>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454F59"/>
        </a:solidFill>
        <a:effectLst/>
      </p:bgPr>
    </p:bg>
    <p:spTree>
      <p:nvGrpSpPr>
        <p:cNvPr id="1" name=""/>
        <p:cNvGrpSpPr/>
        <p:nvPr/>
      </p:nvGrpSpPr>
      <p:grpSpPr>
        <a:xfrm>
          <a:off x="0" y="0"/>
          <a:ext cx="0" cy="0"/>
          <a:chOff x="0" y="0"/>
          <a:chExt cx="0" cy="0"/>
        </a:xfrm>
      </p:grpSpPr>
      <p:pic>
        <p:nvPicPr>
          <p:cNvPr id="3074" name="Picture 3" descr="C:\Users\chenkui\Desktop\未命名的-1.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Lst>
  <p:transition spd="med">
    <p:fade/>
  </p:transition>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microsoft.com/office/2007/relationships/hdphoto" Target="../media/hdphoto5.wdp"/></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microsoft.com/office/2007/relationships/hdphoto" Target="../media/hdphoto7.wdp"/><Relationship Id="rId5" Type="http://schemas.openxmlformats.org/officeDocument/2006/relationships/image" Target="../media/image14.png"/><Relationship Id="rId4" Type="http://schemas.microsoft.com/office/2007/relationships/hdphoto" Target="../media/hdphoto6.wdp"/></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4.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17"/>
          <p:cNvSpPr>
            <a:spLocks noChangeArrowheads="1"/>
          </p:cNvSpPr>
          <p:nvPr/>
        </p:nvSpPr>
        <p:spPr bwMode="auto">
          <a:xfrm>
            <a:off x="1259632" y="2427734"/>
            <a:ext cx="398346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smtClean="0">
                <a:solidFill>
                  <a:schemeClr val="tx1">
                    <a:lumMod val="75000"/>
                    <a:lumOff val="25000"/>
                  </a:schemeClr>
                </a:solidFill>
                <a:latin typeface="微软雅黑" panose="020B0503020204020204" pitchFamily="34" charset="-122"/>
                <a:ea typeface="微软雅黑" panose="020B0503020204020204" pitchFamily="34" charset="-122"/>
              </a:rPr>
              <a:t>第二讲 </a:t>
            </a:r>
            <a:r>
              <a:rPr lang="en-US" altLang="zh-CN" sz="2800" b="1" smtClean="0">
                <a:solidFill>
                  <a:schemeClr val="tx1">
                    <a:lumMod val="75000"/>
                    <a:lumOff val="25000"/>
                  </a:schemeClr>
                </a:solidFill>
                <a:latin typeface="微软雅黑" panose="020B0503020204020204" pitchFamily="34" charset="-122"/>
                <a:ea typeface="微软雅黑" panose="020B0503020204020204" pitchFamily="34" charset="-122"/>
              </a:rPr>
              <a:t>OpenGL ES </a:t>
            </a: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基础</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构造</a:t>
            </a:r>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OpenGL ES View</a:t>
            </a:r>
          </a:p>
        </p:txBody>
      </p:sp>
      <p:sp>
        <p:nvSpPr>
          <p:cNvPr id="5" name="内容占位符 5"/>
          <p:cNvSpPr txBox="1">
            <a:spLocks/>
          </p:cNvSpPr>
          <p:nvPr/>
        </p:nvSpPr>
        <p:spPr bwMode="auto">
          <a:xfrm>
            <a:off x="251520" y="771550"/>
            <a:ext cx="8496944" cy="36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buClr>
                <a:schemeClr val="accent2">
                  <a:lumMod val="50000"/>
                </a:schemeClr>
              </a:buClr>
              <a:buSzPct val="100000"/>
              <a:buFont typeface="Wingdings" panose="05000000000000000000" pitchFamily="2" charset="2"/>
              <a:buChar char="v"/>
            </a:pPr>
            <a:r>
              <a:rPr lang="en-US" altLang="zh-CN" sz="2400" smtClean="0">
                <a:solidFill>
                  <a:schemeClr val="tx1">
                    <a:lumMod val="75000"/>
                    <a:lumOff val="25000"/>
                  </a:schemeClr>
                </a:solidFill>
                <a:latin typeface="微软雅黑" pitchFamily="34" charset="-122"/>
                <a:ea typeface="微软雅黑" pitchFamily="34" charset="-122"/>
              </a:rPr>
              <a:t>OpenGL </a:t>
            </a:r>
            <a:r>
              <a:rPr lang="en-US" altLang="zh-CN" sz="2400">
                <a:solidFill>
                  <a:schemeClr val="tx1">
                    <a:lumMod val="75000"/>
                    <a:lumOff val="25000"/>
                  </a:schemeClr>
                </a:solidFill>
                <a:latin typeface="微软雅黑" pitchFamily="34" charset="-122"/>
                <a:ea typeface="微软雅黑" pitchFamily="34" charset="-122"/>
              </a:rPr>
              <a:t>ES API</a:t>
            </a:r>
            <a:r>
              <a:rPr lang="zh-CN" altLang="en-US" sz="2400">
                <a:solidFill>
                  <a:schemeClr val="tx1">
                    <a:lumMod val="75000"/>
                    <a:lumOff val="25000"/>
                  </a:schemeClr>
                </a:solidFill>
                <a:latin typeface="微软雅黑" pitchFamily="34" charset="-122"/>
                <a:ea typeface="微软雅黑" pitchFamily="34" charset="-122"/>
              </a:rPr>
              <a:t>核心包</a:t>
            </a:r>
            <a:r>
              <a:rPr lang="zh-CN" altLang="en-US" sz="2400" smtClean="0">
                <a:solidFill>
                  <a:schemeClr val="tx1">
                    <a:lumMod val="75000"/>
                    <a:lumOff val="25000"/>
                  </a:schemeClr>
                </a:solidFill>
                <a:latin typeface="微软雅黑" pitchFamily="34" charset="-122"/>
                <a:ea typeface="微软雅黑" pitchFamily="34" charset="-122"/>
              </a:rPr>
              <a:t>类 </a:t>
            </a:r>
            <a:r>
              <a:rPr lang="en-US" altLang="zh-CN" sz="2400" smtClean="0">
                <a:solidFill>
                  <a:schemeClr val="tx1">
                    <a:lumMod val="75000"/>
                    <a:lumOff val="25000"/>
                  </a:schemeClr>
                </a:solidFill>
                <a:latin typeface="微软雅黑" pitchFamily="34" charset="-122"/>
                <a:ea typeface="微软雅黑" pitchFamily="34" charset="-122"/>
              </a:rPr>
              <a:t>– </a:t>
            </a:r>
            <a:r>
              <a:rPr lang="en-US" altLang="zh-CN" sz="2400" b="1" smtClean="0">
                <a:solidFill>
                  <a:schemeClr val="tx1">
                    <a:lumMod val="75000"/>
                    <a:lumOff val="25000"/>
                  </a:schemeClr>
                </a:solidFill>
                <a:latin typeface="微软雅黑" pitchFamily="34" charset="-122"/>
                <a:ea typeface="微软雅黑" pitchFamily="34" charset="-122"/>
              </a:rPr>
              <a:t>GLSurfaceView</a:t>
            </a:r>
          </a:p>
          <a:p>
            <a:pPr lvl="1">
              <a:lnSpc>
                <a:spcPct val="100000"/>
              </a:lnSpc>
              <a:spcBef>
                <a:spcPts val="1200"/>
              </a:spcBef>
              <a:buClr>
                <a:schemeClr val="accent2">
                  <a:lumMod val="50000"/>
                </a:schemeClr>
              </a:buClr>
              <a:buSzPct val="100000"/>
              <a:buFont typeface="Wingdings" panose="05000000000000000000" pitchFamily="2" charset="2"/>
              <a:buChar char="Ø"/>
            </a:pPr>
            <a:r>
              <a:rPr lang="zh-CN" altLang="en-US">
                <a:solidFill>
                  <a:schemeClr val="tx1">
                    <a:lumMod val="75000"/>
                    <a:lumOff val="25000"/>
                  </a:schemeClr>
                </a:solidFill>
                <a:latin typeface="微软雅黑" pitchFamily="34" charset="-122"/>
                <a:ea typeface="微软雅黑" pitchFamily="34" charset="-122"/>
              </a:rPr>
              <a:t>起到连接</a:t>
            </a:r>
            <a:r>
              <a:rPr lang="en-US" altLang="zh-CN">
                <a:solidFill>
                  <a:schemeClr val="tx1">
                    <a:lumMod val="75000"/>
                    <a:lumOff val="25000"/>
                  </a:schemeClr>
                </a:solidFill>
                <a:latin typeface="微软雅黑" pitchFamily="34" charset="-122"/>
                <a:ea typeface="微软雅黑" pitchFamily="34" charset="-122"/>
              </a:rPr>
              <a:t>OpenGL ES</a:t>
            </a:r>
            <a:r>
              <a:rPr lang="zh-CN" altLang="en-US">
                <a:solidFill>
                  <a:schemeClr val="tx1">
                    <a:lumMod val="75000"/>
                    <a:lumOff val="25000"/>
                  </a:schemeClr>
                </a:solidFill>
                <a:latin typeface="微软雅黑" pitchFamily="34" charset="-122"/>
                <a:ea typeface="微软雅黑" pitchFamily="34" charset="-122"/>
              </a:rPr>
              <a:t>与</a:t>
            </a:r>
            <a:r>
              <a:rPr lang="en-US" altLang="zh-CN">
                <a:solidFill>
                  <a:schemeClr val="tx1">
                    <a:lumMod val="75000"/>
                    <a:lumOff val="25000"/>
                  </a:schemeClr>
                </a:solidFill>
                <a:latin typeface="微软雅黑" pitchFamily="34" charset="-122"/>
                <a:ea typeface="微软雅黑" pitchFamily="34" charset="-122"/>
              </a:rPr>
              <a:t>Android </a:t>
            </a:r>
            <a:r>
              <a:rPr lang="zh-CN" altLang="en-US">
                <a:solidFill>
                  <a:schemeClr val="tx1">
                    <a:lumMod val="75000"/>
                    <a:lumOff val="25000"/>
                  </a:schemeClr>
                </a:solidFill>
                <a:latin typeface="微软雅黑" pitchFamily="34" charset="-122"/>
                <a:ea typeface="微软雅黑" pitchFamily="34" charset="-122"/>
              </a:rPr>
              <a:t>的</a:t>
            </a:r>
            <a:r>
              <a:rPr lang="en-US" altLang="zh-CN">
                <a:solidFill>
                  <a:schemeClr val="tx1">
                    <a:lumMod val="75000"/>
                    <a:lumOff val="25000"/>
                  </a:schemeClr>
                </a:solidFill>
                <a:latin typeface="微软雅黑" pitchFamily="34" charset="-122"/>
                <a:ea typeface="微软雅黑" pitchFamily="34" charset="-122"/>
              </a:rPr>
              <a:t>View</a:t>
            </a:r>
            <a:r>
              <a:rPr lang="zh-CN" altLang="en-US">
                <a:solidFill>
                  <a:schemeClr val="tx1">
                    <a:lumMod val="75000"/>
                    <a:lumOff val="25000"/>
                  </a:schemeClr>
                </a:solidFill>
                <a:latin typeface="微软雅黑" pitchFamily="34" charset="-122"/>
                <a:ea typeface="微软雅黑" pitchFamily="34" charset="-122"/>
              </a:rPr>
              <a:t>层次结构之间的桥梁作用。</a:t>
            </a:r>
          </a:p>
          <a:p>
            <a:pPr lvl="1">
              <a:lnSpc>
                <a:spcPct val="100000"/>
              </a:lnSpc>
              <a:spcBef>
                <a:spcPts val="1200"/>
              </a:spcBef>
              <a:buClr>
                <a:schemeClr val="accent2">
                  <a:lumMod val="50000"/>
                </a:schemeClr>
              </a:buClr>
              <a:buSzPct val="100000"/>
              <a:buFont typeface="Wingdings" panose="05000000000000000000" pitchFamily="2" charset="2"/>
              <a:buChar char="Ø"/>
            </a:pPr>
            <a:r>
              <a:rPr lang="zh-CN" altLang="en-US">
                <a:solidFill>
                  <a:schemeClr val="tx1">
                    <a:lumMod val="75000"/>
                    <a:lumOff val="25000"/>
                  </a:schemeClr>
                </a:solidFill>
                <a:latin typeface="微软雅黑" pitchFamily="34" charset="-122"/>
                <a:ea typeface="微软雅黑" pitchFamily="34" charset="-122"/>
              </a:rPr>
              <a:t>使得</a:t>
            </a:r>
            <a:r>
              <a:rPr lang="en-US" altLang="zh-CN">
                <a:solidFill>
                  <a:schemeClr val="tx1">
                    <a:lumMod val="75000"/>
                    <a:lumOff val="25000"/>
                  </a:schemeClr>
                </a:solidFill>
                <a:latin typeface="微软雅黑" pitchFamily="34" charset="-122"/>
                <a:ea typeface="微软雅黑" pitchFamily="34" charset="-122"/>
              </a:rPr>
              <a:t>Open GL ES</a:t>
            </a:r>
            <a:r>
              <a:rPr lang="zh-CN" altLang="en-US">
                <a:solidFill>
                  <a:schemeClr val="tx1">
                    <a:lumMod val="75000"/>
                    <a:lumOff val="25000"/>
                  </a:schemeClr>
                </a:solidFill>
                <a:latin typeface="微软雅黑" pitchFamily="34" charset="-122"/>
                <a:ea typeface="微软雅黑" pitchFamily="34" charset="-122"/>
              </a:rPr>
              <a:t>库适应于</a:t>
            </a:r>
            <a:r>
              <a:rPr lang="en-US" altLang="zh-CN" smtClean="0">
                <a:solidFill>
                  <a:schemeClr val="tx1">
                    <a:lumMod val="75000"/>
                    <a:lumOff val="25000"/>
                  </a:schemeClr>
                </a:solidFill>
                <a:latin typeface="微软雅黑" pitchFamily="34" charset="-122"/>
                <a:ea typeface="微软雅黑" pitchFamily="34" charset="-122"/>
              </a:rPr>
              <a:t>Android</a:t>
            </a:r>
            <a:r>
              <a:rPr lang="zh-CN" altLang="en-US">
                <a:solidFill>
                  <a:schemeClr val="tx1">
                    <a:lumMod val="75000"/>
                    <a:lumOff val="25000"/>
                  </a:schemeClr>
                </a:solidFill>
                <a:latin typeface="微软雅黑" pitchFamily="34" charset="-122"/>
                <a:ea typeface="微软雅黑" pitchFamily="34" charset="-122"/>
              </a:rPr>
              <a:t>系统的</a:t>
            </a:r>
            <a:r>
              <a:rPr lang="en-US" altLang="zh-CN">
                <a:solidFill>
                  <a:schemeClr val="tx1">
                    <a:lumMod val="75000"/>
                    <a:lumOff val="25000"/>
                  </a:schemeClr>
                </a:solidFill>
                <a:latin typeface="微软雅黑" pitchFamily="34" charset="-122"/>
                <a:ea typeface="微软雅黑" pitchFamily="34" charset="-122"/>
              </a:rPr>
              <a:t>Activity</a:t>
            </a:r>
            <a:r>
              <a:rPr lang="zh-CN" altLang="en-US">
                <a:solidFill>
                  <a:schemeClr val="tx1">
                    <a:lumMod val="75000"/>
                    <a:lumOff val="25000"/>
                  </a:schemeClr>
                </a:solidFill>
                <a:latin typeface="微软雅黑" pitchFamily="34" charset="-122"/>
                <a:ea typeface="微软雅黑" pitchFamily="34" charset="-122"/>
              </a:rPr>
              <a:t>生命周期。</a:t>
            </a:r>
          </a:p>
          <a:p>
            <a:pPr lvl="1">
              <a:lnSpc>
                <a:spcPct val="100000"/>
              </a:lnSpc>
              <a:spcBef>
                <a:spcPts val="1200"/>
              </a:spcBef>
              <a:buClr>
                <a:schemeClr val="accent2">
                  <a:lumMod val="50000"/>
                </a:schemeClr>
              </a:buClr>
              <a:buSzPct val="100000"/>
              <a:buFont typeface="Wingdings" panose="05000000000000000000" pitchFamily="2" charset="2"/>
              <a:buChar char="Ø"/>
            </a:pPr>
            <a:r>
              <a:rPr lang="zh-CN" altLang="en-US">
                <a:solidFill>
                  <a:schemeClr val="tx1">
                    <a:lumMod val="75000"/>
                    <a:lumOff val="25000"/>
                  </a:schemeClr>
                </a:solidFill>
                <a:latin typeface="微软雅黑" pitchFamily="34" charset="-122"/>
                <a:ea typeface="微软雅黑" pitchFamily="34" charset="-122"/>
              </a:rPr>
              <a:t>使得选择合适的</a:t>
            </a:r>
            <a:r>
              <a:rPr lang="en-US" altLang="zh-CN">
                <a:solidFill>
                  <a:schemeClr val="tx1">
                    <a:lumMod val="75000"/>
                    <a:lumOff val="25000"/>
                  </a:schemeClr>
                </a:solidFill>
                <a:latin typeface="微软雅黑" pitchFamily="34" charset="-122"/>
                <a:ea typeface="微软雅黑" pitchFamily="34" charset="-122"/>
              </a:rPr>
              <a:t>Frame </a:t>
            </a:r>
            <a:r>
              <a:rPr lang="en-US" altLang="zh-CN" smtClean="0">
                <a:solidFill>
                  <a:schemeClr val="tx1">
                    <a:lumMod val="75000"/>
                    <a:lumOff val="25000"/>
                  </a:schemeClr>
                </a:solidFill>
                <a:latin typeface="微软雅黑" pitchFamily="34" charset="-122"/>
                <a:ea typeface="微软雅黑" pitchFamily="34" charset="-122"/>
              </a:rPr>
              <a:t>Buffer</a:t>
            </a:r>
            <a:r>
              <a:rPr lang="zh-CN" altLang="en-US">
                <a:solidFill>
                  <a:schemeClr val="tx1">
                    <a:lumMod val="75000"/>
                    <a:lumOff val="25000"/>
                  </a:schemeClr>
                </a:solidFill>
                <a:latin typeface="微软雅黑" pitchFamily="34" charset="-122"/>
                <a:ea typeface="微软雅黑" pitchFamily="34" charset="-122"/>
              </a:rPr>
              <a:t>像素格式变得容易。</a:t>
            </a:r>
          </a:p>
          <a:p>
            <a:pPr lvl="1">
              <a:lnSpc>
                <a:spcPct val="100000"/>
              </a:lnSpc>
              <a:spcBef>
                <a:spcPts val="1200"/>
              </a:spcBef>
              <a:buClr>
                <a:schemeClr val="accent2">
                  <a:lumMod val="50000"/>
                </a:schemeClr>
              </a:buClr>
              <a:buSzPct val="100000"/>
              <a:buFont typeface="Wingdings" panose="05000000000000000000" pitchFamily="2" charset="2"/>
              <a:buChar char="Ø"/>
            </a:pPr>
            <a:r>
              <a:rPr lang="zh-CN" altLang="en-US">
                <a:solidFill>
                  <a:schemeClr val="tx1">
                    <a:lumMod val="75000"/>
                    <a:lumOff val="25000"/>
                  </a:schemeClr>
                </a:solidFill>
                <a:latin typeface="微软雅黑" pitchFamily="34" charset="-122"/>
                <a:ea typeface="微软雅黑" pitchFamily="34" charset="-122"/>
              </a:rPr>
              <a:t>创建和管理单独绘图线程以达到平滑动画效果</a:t>
            </a:r>
            <a:r>
              <a:rPr lang="zh-CN" altLang="en-US" smtClean="0">
                <a:solidFill>
                  <a:schemeClr val="tx1">
                    <a:lumMod val="75000"/>
                    <a:lumOff val="25000"/>
                  </a:schemeClr>
                </a:solidFill>
                <a:latin typeface="微软雅黑" pitchFamily="34" charset="-122"/>
                <a:ea typeface="微软雅黑" pitchFamily="34" charset="-122"/>
              </a:rPr>
              <a:t>。</a:t>
            </a:r>
            <a:endParaRPr lang="zh-CN" altLang="en-US">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4202131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构造</a:t>
            </a:r>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OpenGL ES View</a:t>
            </a:r>
          </a:p>
        </p:txBody>
      </p:sp>
      <p:sp>
        <p:nvSpPr>
          <p:cNvPr id="5" name="内容占位符 5"/>
          <p:cNvSpPr txBox="1">
            <a:spLocks/>
          </p:cNvSpPr>
          <p:nvPr/>
        </p:nvSpPr>
        <p:spPr bwMode="auto">
          <a:xfrm>
            <a:off x="251520" y="771550"/>
            <a:ext cx="8496944" cy="42999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50000"/>
              </a:lnSpc>
              <a:buClr>
                <a:schemeClr val="accent2">
                  <a:lumMod val="50000"/>
                </a:schemeClr>
              </a:buClr>
              <a:buSzPct val="100000"/>
              <a:buFont typeface="Wingdings" panose="05000000000000000000" pitchFamily="2" charset="2"/>
              <a:buChar char="v"/>
            </a:pPr>
            <a:r>
              <a:rPr lang="zh-CN" altLang="en-US" sz="2400">
                <a:solidFill>
                  <a:schemeClr val="tx1">
                    <a:lumMod val="75000"/>
                    <a:lumOff val="25000"/>
                  </a:schemeClr>
                </a:solidFill>
                <a:latin typeface="微软雅黑" pitchFamily="34" charset="-122"/>
                <a:ea typeface="微软雅黑" pitchFamily="34" charset="-122"/>
              </a:rPr>
              <a:t>为了能</a:t>
            </a:r>
            <a:r>
              <a:rPr lang="zh-CN" altLang="en-US" sz="2400" smtClean="0">
                <a:solidFill>
                  <a:schemeClr val="tx1">
                    <a:lumMod val="75000"/>
                    <a:lumOff val="25000"/>
                  </a:schemeClr>
                </a:solidFill>
                <a:latin typeface="微软雅黑" pitchFamily="34" charset="-122"/>
                <a:ea typeface="微软雅黑" pitchFamily="34" charset="-122"/>
              </a:rPr>
              <a:t>在</a:t>
            </a:r>
            <a:r>
              <a:rPr lang="en-US" altLang="zh-CN" sz="2400" smtClean="0">
                <a:solidFill>
                  <a:schemeClr val="tx1">
                    <a:lumMod val="75000"/>
                    <a:lumOff val="25000"/>
                  </a:schemeClr>
                </a:solidFill>
                <a:latin typeface="微软雅黑" pitchFamily="34" charset="-122"/>
                <a:ea typeface="微软雅黑" pitchFamily="34" charset="-122"/>
              </a:rPr>
              <a:t>Android</a:t>
            </a:r>
            <a:r>
              <a:rPr lang="zh-CN" altLang="en-US" sz="2400">
                <a:solidFill>
                  <a:schemeClr val="tx1">
                    <a:lumMod val="75000"/>
                    <a:lumOff val="25000"/>
                  </a:schemeClr>
                </a:solidFill>
                <a:latin typeface="微软雅黑" pitchFamily="34" charset="-122"/>
                <a:ea typeface="微软雅黑" pitchFamily="34" charset="-122"/>
              </a:rPr>
              <a:t>应用中使用</a:t>
            </a:r>
            <a:r>
              <a:rPr lang="en-US" altLang="zh-CN" sz="2400">
                <a:solidFill>
                  <a:schemeClr val="tx1">
                    <a:lumMod val="75000"/>
                    <a:lumOff val="25000"/>
                  </a:schemeClr>
                </a:solidFill>
                <a:latin typeface="微软雅黑" pitchFamily="34" charset="-122"/>
                <a:ea typeface="微软雅黑" pitchFamily="34" charset="-122"/>
              </a:rPr>
              <a:t>OpenGLES</a:t>
            </a:r>
            <a:r>
              <a:rPr lang="zh-CN" altLang="en-US" sz="2400">
                <a:solidFill>
                  <a:schemeClr val="tx1">
                    <a:lumMod val="75000"/>
                    <a:lumOff val="25000"/>
                  </a:schemeClr>
                </a:solidFill>
                <a:latin typeface="微软雅黑" pitchFamily="34" charset="-122"/>
                <a:ea typeface="微软雅黑" pitchFamily="34" charset="-122"/>
              </a:rPr>
              <a:t>绘画</a:t>
            </a:r>
            <a:r>
              <a:rPr lang="zh-CN" altLang="en-US" sz="2400" smtClean="0">
                <a:solidFill>
                  <a:schemeClr val="tx1">
                    <a:lumMod val="75000"/>
                    <a:lumOff val="25000"/>
                  </a:schemeClr>
                </a:solidFill>
                <a:latin typeface="微软雅黑" pitchFamily="34" charset="-122"/>
                <a:ea typeface="微软雅黑" pitchFamily="34" charset="-122"/>
              </a:rPr>
              <a:t>，必须</a:t>
            </a:r>
            <a:r>
              <a:rPr lang="zh-CN" altLang="en-US" sz="2400">
                <a:solidFill>
                  <a:schemeClr val="tx1">
                    <a:lumMod val="75000"/>
                    <a:lumOff val="25000"/>
                  </a:schemeClr>
                </a:solidFill>
                <a:latin typeface="微软雅黑" pitchFamily="34" charset="-122"/>
                <a:ea typeface="微软雅黑" pitchFamily="34" charset="-122"/>
              </a:rPr>
              <a:t>创建一</a:t>
            </a:r>
            <a:r>
              <a:rPr lang="zh-CN" altLang="en-US" sz="2400" smtClean="0">
                <a:solidFill>
                  <a:schemeClr val="tx1">
                    <a:lumMod val="75000"/>
                    <a:lumOff val="25000"/>
                  </a:schemeClr>
                </a:solidFill>
                <a:latin typeface="微软雅黑" pitchFamily="34" charset="-122"/>
                <a:ea typeface="微软雅黑" pitchFamily="34" charset="-122"/>
              </a:rPr>
              <a:t>个</a:t>
            </a:r>
            <a:r>
              <a:rPr lang="en-US" altLang="zh-CN" sz="2400" smtClean="0">
                <a:solidFill>
                  <a:schemeClr val="tx1">
                    <a:lumMod val="75000"/>
                    <a:lumOff val="25000"/>
                  </a:schemeClr>
                </a:solidFill>
                <a:latin typeface="微软雅黑" pitchFamily="34" charset="-122"/>
                <a:ea typeface="微软雅黑" pitchFamily="34" charset="-122"/>
              </a:rPr>
              <a:t>View</a:t>
            </a:r>
            <a:r>
              <a:rPr lang="zh-CN" altLang="en-US" sz="2400">
                <a:solidFill>
                  <a:schemeClr val="tx1">
                    <a:lumMod val="75000"/>
                    <a:lumOff val="25000"/>
                  </a:schemeClr>
                </a:solidFill>
                <a:latin typeface="微软雅黑" pitchFamily="34" charset="-122"/>
                <a:ea typeface="微软雅黑" pitchFamily="34" charset="-122"/>
              </a:rPr>
              <a:t>作为容器。而最直接的方式就是从</a:t>
            </a:r>
            <a:r>
              <a:rPr lang="en-US" altLang="zh-CN" sz="2400">
                <a:solidFill>
                  <a:srgbClr val="C00000"/>
                </a:solidFill>
                <a:latin typeface="微软雅黑" pitchFamily="34" charset="-122"/>
                <a:ea typeface="微软雅黑" pitchFamily="34" charset="-122"/>
              </a:rPr>
              <a:t>GLSurfaceView</a:t>
            </a:r>
            <a:r>
              <a:rPr lang="zh-CN" altLang="en-US" sz="2400">
                <a:solidFill>
                  <a:schemeClr val="tx1">
                    <a:lumMod val="75000"/>
                    <a:lumOff val="25000"/>
                  </a:schemeClr>
                </a:solidFill>
                <a:latin typeface="微软雅黑" pitchFamily="34" charset="-122"/>
                <a:ea typeface="微软雅黑" pitchFamily="34" charset="-122"/>
              </a:rPr>
              <a:t>和</a:t>
            </a:r>
            <a:r>
              <a:rPr lang="en-US" altLang="zh-CN" sz="2400">
                <a:solidFill>
                  <a:srgbClr val="C00000"/>
                </a:solidFill>
                <a:latin typeface="微软雅黑" pitchFamily="34" charset="-122"/>
                <a:ea typeface="微软雅黑" pitchFamily="34" charset="-122"/>
              </a:rPr>
              <a:t>GLSurfaceView.Renderer</a:t>
            </a:r>
            <a:r>
              <a:rPr lang="zh-CN" altLang="en-US" sz="2400">
                <a:solidFill>
                  <a:schemeClr val="tx1">
                    <a:lumMod val="75000"/>
                    <a:lumOff val="25000"/>
                  </a:schemeClr>
                </a:solidFill>
                <a:latin typeface="微软雅黑" pitchFamily="34" charset="-122"/>
                <a:ea typeface="微软雅黑" pitchFamily="34" charset="-122"/>
              </a:rPr>
              <a:t>分别派生一个类</a:t>
            </a:r>
            <a:r>
              <a:rPr lang="zh-CN" altLang="en-US" sz="2400" smtClean="0">
                <a:solidFill>
                  <a:schemeClr val="tx1">
                    <a:lumMod val="75000"/>
                    <a:lumOff val="25000"/>
                  </a:schemeClr>
                </a:solidFill>
                <a:latin typeface="微软雅黑" pitchFamily="34" charset="-122"/>
                <a:ea typeface="微软雅黑" pitchFamily="34" charset="-122"/>
              </a:rPr>
              <a:t>。</a:t>
            </a:r>
            <a:endParaRPr lang="en-US" altLang="zh-CN" sz="2400" smtClean="0">
              <a:solidFill>
                <a:schemeClr val="tx1">
                  <a:lumMod val="75000"/>
                  <a:lumOff val="25000"/>
                </a:schemeClr>
              </a:solidFill>
              <a:latin typeface="微软雅黑" pitchFamily="34" charset="-122"/>
              <a:ea typeface="微软雅黑" pitchFamily="34" charset="-122"/>
            </a:endParaRPr>
          </a:p>
          <a:p>
            <a:pPr>
              <a:lnSpc>
                <a:spcPct val="150000"/>
              </a:lnSpc>
              <a:buClr>
                <a:schemeClr val="accent2">
                  <a:lumMod val="50000"/>
                </a:schemeClr>
              </a:buClr>
              <a:buSzPct val="100000"/>
              <a:buFont typeface="Wingdings" panose="05000000000000000000" pitchFamily="2" charset="2"/>
              <a:buChar char="v"/>
            </a:pPr>
            <a:r>
              <a:rPr lang="en-US" altLang="zh-CN" sz="2400" smtClean="0">
                <a:solidFill>
                  <a:schemeClr val="tx1">
                    <a:lumMod val="75000"/>
                    <a:lumOff val="25000"/>
                  </a:schemeClr>
                </a:solidFill>
                <a:latin typeface="微软雅黑" pitchFamily="34" charset="-122"/>
                <a:ea typeface="微软雅黑" pitchFamily="34" charset="-122"/>
              </a:rPr>
              <a:t>GLSurfaceView</a:t>
            </a:r>
            <a:r>
              <a:rPr lang="zh-CN" altLang="en-US" sz="2400">
                <a:solidFill>
                  <a:schemeClr val="tx1">
                    <a:lumMod val="75000"/>
                    <a:lumOff val="25000"/>
                  </a:schemeClr>
                </a:solidFill>
                <a:latin typeface="微软雅黑" pitchFamily="34" charset="-122"/>
                <a:ea typeface="微软雅黑" pitchFamily="34" charset="-122"/>
              </a:rPr>
              <a:t>作为</a:t>
            </a:r>
            <a:r>
              <a:rPr lang="en-US" altLang="zh-CN" sz="2400">
                <a:solidFill>
                  <a:schemeClr val="tx1">
                    <a:lumMod val="75000"/>
                    <a:lumOff val="25000"/>
                  </a:schemeClr>
                </a:solidFill>
                <a:latin typeface="微软雅黑" pitchFamily="34" charset="-122"/>
                <a:ea typeface="微软雅黑" pitchFamily="34" charset="-122"/>
              </a:rPr>
              <a:t>OpenGL</a:t>
            </a:r>
            <a:r>
              <a:rPr lang="zh-CN" altLang="en-US" sz="2400">
                <a:solidFill>
                  <a:schemeClr val="tx1">
                    <a:lumMod val="75000"/>
                    <a:lumOff val="25000"/>
                  </a:schemeClr>
                </a:solidFill>
                <a:latin typeface="微软雅黑" pitchFamily="34" charset="-122"/>
                <a:ea typeface="微软雅黑" pitchFamily="34" charset="-122"/>
              </a:rPr>
              <a:t>绘制所在的容器，而实际的绘图动作都是在</a:t>
            </a:r>
            <a:r>
              <a:rPr lang="en-US" altLang="zh-CN" sz="2400">
                <a:solidFill>
                  <a:schemeClr val="tx1">
                    <a:lumMod val="75000"/>
                    <a:lumOff val="25000"/>
                  </a:schemeClr>
                </a:solidFill>
                <a:latin typeface="微软雅黑" pitchFamily="34" charset="-122"/>
                <a:ea typeface="微软雅黑" pitchFamily="34" charset="-122"/>
              </a:rPr>
              <a:t>GLSurfaceView.Renderer</a:t>
            </a:r>
            <a:r>
              <a:rPr lang="zh-CN" altLang="en-US" sz="2400">
                <a:solidFill>
                  <a:schemeClr val="tx1">
                    <a:lumMod val="75000"/>
                    <a:lumOff val="25000"/>
                  </a:schemeClr>
                </a:solidFill>
                <a:latin typeface="微软雅黑" pitchFamily="34" charset="-122"/>
                <a:ea typeface="微软雅黑" pitchFamily="34" charset="-122"/>
              </a:rPr>
              <a:t>里面发生的。</a:t>
            </a:r>
            <a:endParaRPr lang="en-US" altLang="zh-CN" sz="240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429300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77768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构造</a:t>
            </a:r>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OpenGL ES View </a:t>
            </a:r>
            <a:r>
              <a:rPr lang="en-US" altLang="zh-CN" sz="2800" b="1" smtClean="0">
                <a:solidFill>
                  <a:schemeClr val="bg1"/>
                </a:solidFill>
                <a:latin typeface="幼圆" panose="02010509060101010101" pitchFamily="49" charset="-122"/>
                <a:ea typeface="幼圆" panose="02010509060101010101" pitchFamily="49" charset="-122"/>
                <a:sym typeface="微软雅黑" panose="020B0503020204020204" pitchFamily="34" charset="-122"/>
              </a:rPr>
              <a:t>- GLSurfaceView </a:t>
            </a:r>
            <a:endPar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5" name="内容占位符 5"/>
          <p:cNvSpPr txBox="1">
            <a:spLocks/>
          </p:cNvSpPr>
          <p:nvPr/>
        </p:nvSpPr>
        <p:spPr bwMode="auto">
          <a:xfrm>
            <a:off x="467544" y="843558"/>
            <a:ext cx="7848872" cy="18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50000"/>
              </a:lnSpc>
              <a:buClr>
                <a:schemeClr val="accent2">
                  <a:lumMod val="50000"/>
                </a:schemeClr>
              </a:buClr>
              <a:buSzPct val="100000"/>
              <a:buFont typeface="Wingdings" panose="05000000000000000000" pitchFamily="2" charset="2"/>
              <a:buChar char="v"/>
            </a:pPr>
            <a:r>
              <a:rPr lang="zh-CN" altLang="en-US" sz="2400">
                <a:solidFill>
                  <a:schemeClr val="tx1">
                    <a:lumMod val="75000"/>
                    <a:lumOff val="25000"/>
                  </a:schemeClr>
                </a:solidFill>
                <a:latin typeface="微软雅黑" pitchFamily="34" charset="-122"/>
                <a:ea typeface="微软雅黑" pitchFamily="34" charset="-122"/>
              </a:rPr>
              <a:t>编写</a:t>
            </a:r>
            <a:r>
              <a:rPr lang="en-US" altLang="zh-CN" sz="2400">
                <a:solidFill>
                  <a:schemeClr val="tx1">
                    <a:lumMod val="75000"/>
                    <a:lumOff val="25000"/>
                  </a:schemeClr>
                </a:solidFill>
                <a:latin typeface="微软雅黑" pitchFamily="34" charset="-122"/>
                <a:ea typeface="微软雅黑" pitchFamily="34" charset="-122"/>
              </a:rPr>
              <a:t>OpenGL ES</a:t>
            </a:r>
            <a:r>
              <a:rPr lang="zh-CN" altLang="en-US" sz="2400">
                <a:solidFill>
                  <a:schemeClr val="tx1">
                    <a:lumMod val="75000"/>
                    <a:lumOff val="25000"/>
                  </a:schemeClr>
                </a:solidFill>
                <a:latin typeface="微软雅黑" pitchFamily="34" charset="-122"/>
                <a:ea typeface="微软雅黑" pitchFamily="34" charset="-122"/>
              </a:rPr>
              <a:t>应用的</a:t>
            </a:r>
            <a:r>
              <a:rPr lang="zh-CN" altLang="en-US" sz="2400">
                <a:solidFill>
                  <a:srgbClr val="C00000"/>
                </a:solidFill>
                <a:latin typeface="微软雅黑" pitchFamily="34" charset="-122"/>
                <a:ea typeface="微软雅黑" pitchFamily="34" charset="-122"/>
              </a:rPr>
              <a:t>起始点</a:t>
            </a:r>
            <a:r>
              <a:rPr lang="zh-CN" altLang="en-US" sz="2400">
                <a:solidFill>
                  <a:schemeClr val="tx1">
                    <a:lumMod val="75000"/>
                    <a:lumOff val="25000"/>
                  </a:schemeClr>
                </a:solidFill>
                <a:latin typeface="微软雅黑" pitchFamily="34" charset="-122"/>
                <a:ea typeface="微软雅黑" pitchFamily="34" charset="-122"/>
              </a:rPr>
              <a:t>是从类</a:t>
            </a:r>
            <a:r>
              <a:rPr lang="en-US" altLang="zh-CN" sz="2400">
                <a:solidFill>
                  <a:srgbClr val="C00000"/>
                </a:solidFill>
                <a:latin typeface="微软雅黑" pitchFamily="34" charset="-122"/>
                <a:ea typeface="微软雅黑" pitchFamily="34" charset="-122"/>
              </a:rPr>
              <a:t>GLSurfaceView</a:t>
            </a:r>
            <a:r>
              <a:rPr lang="zh-CN" altLang="en-US" sz="2400">
                <a:solidFill>
                  <a:schemeClr val="tx1">
                    <a:lumMod val="75000"/>
                    <a:lumOff val="25000"/>
                  </a:schemeClr>
                </a:solidFill>
                <a:latin typeface="微软雅黑" pitchFamily="34" charset="-122"/>
                <a:ea typeface="微软雅黑" pitchFamily="34" charset="-122"/>
              </a:rPr>
              <a:t>开始，设置</a:t>
            </a:r>
            <a:r>
              <a:rPr lang="en-US" altLang="zh-CN" sz="2400" smtClean="0">
                <a:solidFill>
                  <a:schemeClr val="tx1">
                    <a:lumMod val="75000"/>
                    <a:lumOff val="25000"/>
                  </a:schemeClr>
                </a:solidFill>
                <a:latin typeface="微软雅黑" pitchFamily="34" charset="-122"/>
                <a:ea typeface="微软雅黑" pitchFamily="34" charset="-122"/>
              </a:rPr>
              <a:t>GLSurfaceView</a:t>
            </a:r>
            <a:r>
              <a:rPr lang="zh-CN" altLang="en-US" sz="2400">
                <a:solidFill>
                  <a:schemeClr val="tx1">
                    <a:lumMod val="75000"/>
                    <a:lumOff val="25000"/>
                  </a:schemeClr>
                </a:solidFill>
                <a:latin typeface="微软雅黑" pitchFamily="34" charset="-122"/>
                <a:ea typeface="微软雅黑" pitchFamily="34" charset="-122"/>
              </a:rPr>
              <a:t>只需调用一个方法来设置</a:t>
            </a:r>
            <a:r>
              <a:rPr lang="en-US" altLang="zh-CN" sz="2400" smtClean="0">
                <a:solidFill>
                  <a:schemeClr val="tx1">
                    <a:lumMod val="75000"/>
                    <a:lumOff val="25000"/>
                  </a:schemeClr>
                </a:solidFill>
                <a:latin typeface="微软雅黑" pitchFamily="34" charset="-122"/>
                <a:ea typeface="微软雅黑" pitchFamily="34" charset="-122"/>
              </a:rPr>
              <a:t>OpenGL View</a:t>
            </a:r>
            <a:r>
              <a:rPr lang="zh-CN" altLang="en-US" sz="2400">
                <a:solidFill>
                  <a:schemeClr val="tx1">
                    <a:lumMod val="75000"/>
                    <a:lumOff val="25000"/>
                  </a:schemeClr>
                </a:solidFill>
                <a:latin typeface="微软雅黑" pitchFamily="34" charset="-122"/>
                <a:ea typeface="微软雅黑" pitchFamily="34" charset="-122"/>
              </a:rPr>
              <a:t>用到的</a:t>
            </a:r>
            <a:r>
              <a:rPr lang="en-US" altLang="zh-CN" sz="2400" smtClean="0">
                <a:solidFill>
                  <a:schemeClr val="tx1">
                    <a:lumMod val="75000"/>
                    <a:lumOff val="25000"/>
                  </a:schemeClr>
                </a:solidFill>
                <a:latin typeface="微软雅黑" pitchFamily="34" charset="-122"/>
                <a:ea typeface="微软雅黑" pitchFamily="34" charset="-122"/>
              </a:rPr>
              <a:t>GLSurfaceView.Renderer</a:t>
            </a:r>
            <a:r>
              <a:rPr lang="zh-CN" altLang="en-US" sz="2400" smtClean="0">
                <a:solidFill>
                  <a:schemeClr val="tx1">
                    <a:lumMod val="75000"/>
                    <a:lumOff val="25000"/>
                  </a:schemeClr>
                </a:solidFill>
                <a:latin typeface="微软雅黑" pitchFamily="34" charset="-122"/>
                <a:ea typeface="微软雅黑" pitchFamily="34" charset="-122"/>
              </a:rPr>
              <a:t>。</a:t>
            </a:r>
            <a:endParaRPr lang="en-US" altLang="zh-CN" sz="2400">
              <a:solidFill>
                <a:schemeClr val="tx1">
                  <a:lumMod val="75000"/>
                  <a:lumOff val="25000"/>
                </a:schemeClr>
              </a:solidFill>
              <a:latin typeface="微软雅黑" pitchFamily="34" charset="-122"/>
              <a:ea typeface="微软雅黑"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197779984"/>
              </p:ext>
            </p:extLst>
          </p:nvPr>
        </p:nvGraphicFramePr>
        <p:xfrm>
          <a:off x="611560" y="2848982"/>
          <a:ext cx="7920880" cy="80288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920880">
                  <a:extLst>
                    <a:ext uri="{9D8B030D-6E8A-4147-A177-3AD203B41FA5}">
                      <a16:colId xmlns:a16="http://schemas.microsoft.com/office/drawing/2014/main" val="614410633"/>
                    </a:ext>
                  </a:extLst>
                </a:gridCol>
              </a:tblGrid>
              <a:tr h="802888">
                <a:tc>
                  <a:txBody>
                    <a:bodyPr/>
                    <a:lstStyle/>
                    <a:p>
                      <a:r>
                        <a:rPr lang="en-US" altLang="zh-CN" sz="2000" b="1" smtClean="0">
                          <a:solidFill>
                            <a:schemeClr val="tx1">
                              <a:lumMod val="75000"/>
                              <a:lumOff val="25000"/>
                            </a:schemeClr>
                          </a:solidFill>
                          <a:latin typeface="微软雅黑" panose="020B0503020204020204" pitchFamily="34" charset="-122"/>
                          <a:ea typeface="微软雅黑" panose="020B0503020204020204" pitchFamily="34" charset="-122"/>
                        </a:rPr>
                        <a:t>public</a:t>
                      </a:r>
                      <a:r>
                        <a:rPr lang="en-US" altLang="zh-CN" sz="2000" b="1" i="0" kern="1200" smtClean="0">
                          <a:solidFill>
                            <a:schemeClr val="tx1">
                              <a:lumMod val="75000"/>
                              <a:lumOff val="25000"/>
                            </a:schemeClr>
                          </a:solidFill>
                          <a:effectLst/>
                          <a:latin typeface="微软雅黑" panose="020B0503020204020204" pitchFamily="34" charset="-122"/>
                          <a:ea typeface="微软雅黑" panose="020B0503020204020204" pitchFamily="34" charset="-122"/>
                          <a:cs typeface="+mn-cs"/>
                        </a:rPr>
                        <a:t> </a:t>
                      </a:r>
                      <a:r>
                        <a:rPr lang="en-US" altLang="zh-CN" sz="2000" b="1" smtClean="0">
                          <a:solidFill>
                            <a:schemeClr val="tx1">
                              <a:lumMod val="75000"/>
                              <a:lumOff val="25000"/>
                            </a:schemeClr>
                          </a:solidFill>
                          <a:latin typeface="微软雅黑" panose="020B0503020204020204" pitchFamily="34" charset="-122"/>
                          <a:ea typeface="微软雅黑" panose="020B0503020204020204" pitchFamily="34" charset="-122"/>
                        </a:rPr>
                        <a:t>void</a:t>
                      </a:r>
                      <a:r>
                        <a:rPr lang="en-US" altLang="zh-CN" sz="2000" b="1" i="0" kern="1200" smtClean="0">
                          <a:solidFill>
                            <a:schemeClr val="tx1">
                              <a:lumMod val="75000"/>
                              <a:lumOff val="25000"/>
                            </a:schemeClr>
                          </a:solidFill>
                          <a:effectLst/>
                          <a:latin typeface="微软雅黑" panose="020B0503020204020204" pitchFamily="34" charset="-122"/>
                          <a:ea typeface="微软雅黑" panose="020B0503020204020204" pitchFamily="34" charset="-122"/>
                          <a:cs typeface="+mn-cs"/>
                        </a:rPr>
                        <a:t> </a:t>
                      </a:r>
                      <a:r>
                        <a:rPr lang="en-US" altLang="zh-CN" sz="2000" b="1" smtClean="0">
                          <a:solidFill>
                            <a:schemeClr val="tx1">
                              <a:lumMod val="75000"/>
                              <a:lumOff val="25000"/>
                            </a:schemeClr>
                          </a:solidFill>
                          <a:latin typeface="微软雅黑" panose="020B0503020204020204" pitchFamily="34" charset="-122"/>
                          <a:ea typeface="微软雅黑" panose="020B0503020204020204" pitchFamily="34" charset="-122"/>
                        </a:rPr>
                        <a:t>setRenderer(GLSurfaceView.Renderer renderer)</a:t>
                      </a:r>
                      <a:endParaRPr lang="zh-CN" altLang="en-US" sz="2000" b="1">
                        <a:solidFill>
                          <a:schemeClr val="tx1">
                            <a:lumMod val="75000"/>
                            <a:lumOff val="25000"/>
                          </a:schemeClr>
                        </a:solidFill>
                        <a:latin typeface="微软雅黑" panose="020B0503020204020204" pitchFamily="34" charset="-122"/>
                        <a:ea typeface="微软雅黑" panose="020B0503020204020204" pitchFamily="34" charset="-122"/>
                      </a:endParaRPr>
                    </a:p>
                  </a:txBody>
                  <a:tcPr anchor="ctr">
                    <a:lnL w="38100" cap="flat" cmpd="sng" algn="ctr">
                      <a:solidFill>
                        <a:schemeClr val="accent2">
                          <a:lumMod val="50000"/>
                        </a:schemeClr>
                      </a:solidFill>
                      <a:prstDash val="solid"/>
                      <a:round/>
                      <a:headEnd type="none" w="med" len="med"/>
                      <a:tailEnd type="none" w="med" len="med"/>
                    </a:lnL>
                    <a:lnR w="38100" cap="flat" cmpd="sng" algn="ctr">
                      <a:solidFill>
                        <a:schemeClr val="accent2">
                          <a:lumMod val="50000"/>
                        </a:schemeClr>
                      </a:solidFill>
                      <a:prstDash val="solid"/>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153270295"/>
                  </a:ext>
                </a:extLst>
              </a:tr>
            </a:tbl>
          </a:graphicData>
        </a:graphic>
      </p:graphicFrame>
    </p:spTree>
    <p:extLst>
      <p:ext uri="{BB962C8B-B14F-4D97-AF65-F5344CB8AC3E}">
        <p14:creationId xmlns:p14="http://schemas.microsoft.com/office/powerpoint/2010/main" val="27326884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5"/>
          <p:cNvSpPr txBox="1">
            <a:spLocks/>
          </p:cNvSpPr>
          <p:nvPr/>
        </p:nvSpPr>
        <p:spPr bwMode="auto">
          <a:xfrm>
            <a:off x="251520" y="699542"/>
            <a:ext cx="7848872" cy="4924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buClr>
                <a:schemeClr val="accent2">
                  <a:lumMod val="50000"/>
                </a:schemeClr>
              </a:buClr>
              <a:buSzPct val="100000"/>
              <a:buFont typeface="Wingdings" panose="05000000000000000000" pitchFamily="2" charset="2"/>
              <a:buChar char="v"/>
            </a:pPr>
            <a:r>
              <a:rPr lang="zh-CN" altLang="en-US" sz="2400" smtClean="0">
                <a:solidFill>
                  <a:schemeClr val="tx1">
                    <a:lumMod val="75000"/>
                    <a:lumOff val="25000"/>
                  </a:schemeClr>
                </a:solidFill>
                <a:latin typeface="微软雅黑" pitchFamily="34" charset="-122"/>
                <a:ea typeface="微软雅黑" pitchFamily="34" charset="-122"/>
              </a:rPr>
              <a:t>自定义</a:t>
            </a:r>
            <a:r>
              <a:rPr lang="en-US" altLang="zh-CN" sz="2400" smtClean="0">
                <a:solidFill>
                  <a:schemeClr val="tx1">
                    <a:lumMod val="75000"/>
                    <a:lumOff val="25000"/>
                  </a:schemeClr>
                </a:solidFill>
                <a:latin typeface="微软雅黑" pitchFamily="34" charset="-122"/>
                <a:ea typeface="微软雅黑" pitchFamily="34" charset="-122"/>
              </a:rPr>
              <a:t>GLSurfaceView</a:t>
            </a:r>
            <a:r>
              <a:rPr lang="zh-CN" altLang="en-US" sz="2400" smtClean="0">
                <a:solidFill>
                  <a:schemeClr val="tx1">
                    <a:lumMod val="75000"/>
                    <a:lumOff val="25000"/>
                  </a:schemeClr>
                </a:solidFill>
                <a:latin typeface="微软雅黑" pitchFamily="34" charset="-122"/>
                <a:ea typeface="微软雅黑" pitchFamily="34" charset="-122"/>
              </a:rPr>
              <a:t>示例：</a:t>
            </a:r>
            <a:endParaRPr lang="en-US" altLang="zh-CN" sz="2400">
              <a:solidFill>
                <a:schemeClr val="tx1">
                  <a:lumMod val="75000"/>
                  <a:lumOff val="25000"/>
                </a:schemeClr>
              </a:solidFill>
              <a:latin typeface="微软雅黑" pitchFamily="34" charset="-122"/>
              <a:ea typeface="微软雅黑"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553507838"/>
              </p:ext>
            </p:extLst>
          </p:nvPr>
        </p:nvGraphicFramePr>
        <p:xfrm>
          <a:off x="1087320" y="1220283"/>
          <a:ext cx="6681328" cy="28346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681328">
                  <a:extLst>
                    <a:ext uri="{9D8B030D-6E8A-4147-A177-3AD203B41FA5}">
                      <a16:colId xmlns:a16="http://schemas.microsoft.com/office/drawing/2014/main" val="614410633"/>
                    </a:ext>
                  </a:extLst>
                </a:gridCol>
              </a:tblGrid>
              <a:tr h="802888">
                <a:tc>
                  <a:txBody>
                    <a:bodyPr/>
                    <a:lstStyle/>
                    <a:p>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class MyGLSurfaceView extends GLSurfaceView {</a:t>
                      </a:r>
                    </a:p>
                    <a:p>
                      <a:endPar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endParaRPr>
                    </a:p>
                    <a:p>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    public MyGLSurfaceView(Context context) {</a:t>
                      </a:r>
                    </a:p>
                    <a:p>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        super(context);</a:t>
                      </a:r>
                    </a:p>
                    <a:p>
                      <a:endPar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endParaRPr>
                    </a:p>
                    <a:p>
                      <a:r>
                        <a:rPr lang="en-US" altLang="zh-CN" sz="2000" b="0" smtClean="0">
                          <a:solidFill>
                            <a:schemeClr val="tx1">
                              <a:lumMod val="75000"/>
                              <a:lumOff val="25000"/>
                            </a:schemeClr>
                          </a:solidFill>
                          <a:latin typeface="Consolas" panose="020B0609020204030204" pitchFamily="49" charset="0"/>
                          <a:ea typeface="微软雅黑" panose="020B0503020204020204" pitchFamily="34" charset="-122"/>
                        </a:rPr>
                        <a:t>        // </a:t>
                      </a:r>
                      <a:r>
                        <a:rPr lang="zh-CN" altLang="en-US" sz="2000" b="0" smtClean="0">
                          <a:solidFill>
                            <a:schemeClr val="tx1">
                              <a:lumMod val="75000"/>
                              <a:lumOff val="25000"/>
                            </a:schemeClr>
                          </a:solidFill>
                          <a:latin typeface="Consolas" panose="020B0609020204030204" pitchFamily="49" charset="0"/>
                          <a:ea typeface="微软雅黑" panose="020B0503020204020204" pitchFamily="34" charset="-122"/>
                        </a:rPr>
                        <a:t>设置</a:t>
                      </a:r>
                      <a:r>
                        <a:rPr lang="en-US" altLang="zh-CN" sz="2000" b="0" smtClean="0">
                          <a:solidFill>
                            <a:schemeClr val="tx1">
                              <a:lumMod val="75000"/>
                              <a:lumOff val="25000"/>
                            </a:schemeClr>
                          </a:solidFill>
                          <a:latin typeface="Consolas" panose="020B0609020204030204" pitchFamily="49" charset="0"/>
                          <a:ea typeface="微软雅黑" panose="020B0503020204020204" pitchFamily="34" charset="-122"/>
                        </a:rPr>
                        <a:t>Renderer</a:t>
                      </a:r>
                      <a:r>
                        <a:rPr lang="zh-CN" altLang="en-US" sz="2000" b="0" smtClean="0">
                          <a:solidFill>
                            <a:schemeClr val="tx1">
                              <a:lumMod val="75000"/>
                              <a:lumOff val="25000"/>
                            </a:schemeClr>
                          </a:solidFill>
                          <a:latin typeface="Consolas" panose="020B0609020204030204" pitchFamily="49" charset="0"/>
                          <a:ea typeface="微软雅黑" panose="020B0503020204020204" pitchFamily="34" charset="-122"/>
                        </a:rPr>
                        <a:t>到</a:t>
                      </a:r>
                      <a:r>
                        <a:rPr lang="en-US" altLang="zh-CN" sz="2000" b="0" smtClean="0">
                          <a:solidFill>
                            <a:schemeClr val="tx1">
                              <a:lumMod val="75000"/>
                              <a:lumOff val="25000"/>
                            </a:schemeClr>
                          </a:solidFill>
                          <a:latin typeface="Consolas" panose="020B0609020204030204" pitchFamily="49" charset="0"/>
                          <a:ea typeface="微软雅黑" panose="020B0503020204020204" pitchFamily="34" charset="-122"/>
                        </a:rPr>
                        <a:t>GLSurfaceView</a:t>
                      </a:r>
                    </a:p>
                    <a:p>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        setRenderer(new MyRenderer());</a:t>
                      </a:r>
                    </a:p>
                    <a:p>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    }</a:t>
                      </a:r>
                    </a:p>
                    <a:p>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a:t>
                      </a:r>
                      <a:endParaRPr lang="zh-CN" altLang="en-US" sz="2000" b="1">
                        <a:solidFill>
                          <a:schemeClr val="tx1">
                            <a:lumMod val="75000"/>
                            <a:lumOff val="25000"/>
                          </a:schemeClr>
                        </a:solidFill>
                        <a:latin typeface="Consolas" panose="020B0609020204030204" pitchFamily="49" charset="0"/>
                        <a:ea typeface="微软雅黑" panose="020B0503020204020204" pitchFamily="34" charset="-122"/>
                      </a:endParaRPr>
                    </a:p>
                  </a:txBody>
                  <a:tcPr anchor="ctr">
                    <a:lnL w="38100" cap="flat" cmpd="sng" algn="ctr">
                      <a:solidFill>
                        <a:schemeClr val="accent2">
                          <a:lumMod val="50000"/>
                        </a:schemeClr>
                      </a:solidFill>
                      <a:prstDash val="solid"/>
                      <a:round/>
                      <a:headEnd type="none" w="med" len="med"/>
                      <a:tailEnd type="none" w="med" len="med"/>
                    </a:lnL>
                    <a:lnR w="38100" cap="flat" cmpd="sng" algn="ctr">
                      <a:solidFill>
                        <a:schemeClr val="accent2">
                          <a:lumMod val="50000"/>
                        </a:schemeClr>
                      </a:solidFill>
                      <a:prstDash val="solid"/>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153270295"/>
                  </a:ext>
                </a:extLst>
              </a:tr>
            </a:tbl>
          </a:graphicData>
        </a:graphic>
      </p:graphicFrame>
      <p:sp>
        <p:nvSpPr>
          <p:cNvPr id="6" name="内容占位符 5"/>
          <p:cNvSpPr txBox="1">
            <a:spLocks/>
          </p:cNvSpPr>
          <p:nvPr/>
        </p:nvSpPr>
        <p:spPr bwMode="auto">
          <a:xfrm>
            <a:off x="524744" y="4141163"/>
            <a:ext cx="8007696" cy="8527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lnSpc>
                <a:spcPct val="100000"/>
              </a:lnSpc>
              <a:buClr>
                <a:schemeClr val="accent2">
                  <a:lumMod val="50000"/>
                </a:schemeClr>
              </a:buClr>
              <a:buSzPct val="100000"/>
              <a:buNone/>
            </a:pPr>
            <a:r>
              <a:rPr lang="en-US" altLang="zh-CN" sz="2400">
                <a:solidFill>
                  <a:srgbClr val="C00000"/>
                </a:solidFill>
                <a:latin typeface="微软雅黑" pitchFamily="34" charset="-122"/>
                <a:ea typeface="微软雅黑" pitchFamily="34" charset="-122"/>
              </a:rPr>
              <a:t> </a:t>
            </a:r>
            <a:r>
              <a:rPr lang="en-US" altLang="zh-CN" sz="2400" smtClean="0">
                <a:solidFill>
                  <a:srgbClr val="C00000"/>
                </a:solidFill>
                <a:latin typeface="微软雅黑" pitchFamily="34" charset="-122"/>
                <a:ea typeface="微软雅黑" pitchFamily="34" charset="-122"/>
              </a:rPr>
              <a:t>   </a:t>
            </a:r>
            <a:r>
              <a:rPr lang="zh-CN" altLang="en-US" sz="2400" smtClean="0">
                <a:solidFill>
                  <a:srgbClr val="C00000"/>
                </a:solidFill>
                <a:latin typeface="微软雅黑" pitchFamily="34" charset="-122"/>
                <a:ea typeface="微软雅黑" pitchFamily="34" charset="-122"/>
              </a:rPr>
              <a:t>不建议直接使用</a:t>
            </a:r>
            <a:r>
              <a:rPr lang="en-US" altLang="zh-CN" sz="2400" smtClean="0">
                <a:solidFill>
                  <a:srgbClr val="C00000"/>
                </a:solidFill>
                <a:latin typeface="微软雅黑" pitchFamily="34" charset="-122"/>
                <a:ea typeface="微软雅黑" pitchFamily="34" charset="-122"/>
              </a:rPr>
              <a:t>GLSurfaceView</a:t>
            </a:r>
            <a:r>
              <a:rPr lang="zh-CN" altLang="en-US" sz="2400" smtClean="0">
                <a:solidFill>
                  <a:srgbClr val="C00000"/>
                </a:solidFill>
                <a:latin typeface="微软雅黑" pitchFamily="34" charset="-122"/>
                <a:ea typeface="微软雅黑" pitchFamily="34" charset="-122"/>
              </a:rPr>
              <a:t>，一般情况下都会需要对其进行功能扩展，例如响应触摸事件。</a:t>
            </a:r>
            <a:endParaRPr lang="en-US" altLang="zh-CN" sz="2400">
              <a:solidFill>
                <a:srgbClr val="C00000"/>
              </a:solidFill>
              <a:latin typeface="微软雅黑" pitchFamily="34" charset="-122"/>
              <a:ea typeface="微软雅黑" pitchFamily="34" charset="-122"/>
            </a:endParaRPr>
          </a:p>
        </p:txBody>
      </p:sp>
      <p:sp>
        <p:nvSpPr>
          <p:cNvPr id="7" name="矩形 69"/>
          <p:cNvSpPr>
            <a:spLocks noChangeArrowheads="1"/>
          </p:cNvSpPr>
          <p:nvPr/>
        </p:nvSpPr>
        <p:spPr bwMode="auto">
          <a:xfrm>
            <a:off x="539552" y="123478"/>
            <a:ext cx="77768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构造</a:t>
            </a:r>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OpenGL ES View </a:t>
            </a:r>
            <a:r>
              <a:rPr lang="en-US" altLang="zh-CN" sz="2800" b="1" smtClean="0">
                <a:solidFill>
                  <a:schemeClr val="bg1"/>
                </a:solidFill>
                <a:latin typeface="幼圆" panose="02010509060101010101" pitchFamily="49" charset="-122"/>
                <a:ea typeface="幼圆" panose="02010509060101010101" pitchFamily="49" charset="-122"/>
                <a:sym typeface="微软雅黑" panose="020B0503020204020204" pitchFamily="34" charset="-122"/>
              </a:rPr>
              <a:t>- GLSurfaceView </a:t>
            </a:r>
            <a:endPar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endParaRPr>
          </a:p>
        </p:txBody>
      </p:sp>
    </p:spTree>
    <p:extLst>
      <p:ext uri="{BB962C8B-B14F-4D97-AF65-F5344CB8AC3E}">
        <p14:creationId xmlns:p14="http://schemas.microsoft.com/office/powerpoint/2010/main" val="6227464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5"/>
          <p:cNvSpPr txBox="1">
            <a:spLocks/>
          </p:cNvSpPr>
          <p:nvPr/>
        </p:nvSpPr>
        <p:spPr bwMode="auto">
          <a:xfrm>
            <a:off x="395536" y="843558"/>
            <a:ext cx="7920880" cy="11521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50000"/>
              </a:lnSpc>
              <a:buClr>
                <a:schemeClr val="accent2">
                  <a:lumMod val="50000"/>
                </a:schemeClr>
              </a:buClr>
              <a:buSzPct val="100000"/>
              <a:buFont typeface="Wingdings" panose="05000000000000000000" pitchFamily="2" charset="2"/>
              <a:buChar char="v"/>
            </a:pPr>
            <a:r>
              <a:rPr lang="zh-CN" altLang="en-US" sz="2400">
                <a:solidFill>
                  <a:schemeClr val="tx1">
                    <a:lumMod val="75000"/>
                    <a:lumOff val="25000"/>
                  </a:schemeClr>
                </a:solidFill>
                <a:latin typeface="微软雅黑" pitchFamily="34" charset="-122"/>
                <a:ea typeface="微软雅黑" pitchFamily="34" charset="-122"/>
              </a:rPr>
              <a:t>当使用</a:t>
            </a:r>
            <a:r>
              <a:rPr lang="en-US" altLang="zh-CN" sz="2400">
                <a:solidFill>
                  <a:schemeClr val="tx1">
                    <a:lumMod val="75000"/>
                    <a:lumOff val="25000"/>
                  </a:schemeClr>
                </a:solidFill>
                <a:latin typeface="微软雅黑" pitchFamily="34" charset="-122"/>
                <a:ea typeface="微软雅黑" pitchFamily="34" charset="-122"/>
              </a:rPr>
              <a:t>OpenGLES 2.0</a:t>
            </a:r>
            <a:r>
              <a:rPr lang="zh-CN" altLang="en-US" sz="2400">
                <a:solidFill>
                  <a:schemeClr val="tx1">
                    <a:lumMod val="75000"/>
                    <a:lumOff val="25000"/>
                  </a:schemeClr>
                </a:solidFill>
                <a:latin typeface="微软雅黑" pitchFamily="34" charset="-122"/>
                <a:ea typeface="微软雅黑" pitchFamily="34" charset="-122"/>
              </a:rPr>
              <a:t>时，你必须在</a:t>
            </a:r>
            <a:r>
              <a:rPr lang="en-US" altLang="zh-CN" sz="2400">
                <a:solidFill>
                  <a:schemeClr val="tx1">
                    <a:lumMod val="75000"/>
                    <a:lumOff val="25000"/>
                  </a:schemeClr>
                </a:solidFill>
                <a:latin typeface="微软雅黑" pitchFamily="34" charset="-122"/>
                <a:ea typeface="微软雅黑" pitchFamily="34" charset="-122"/>
              </a:rPr>
              <a:t>GLSurfaceView</a:t>
            </a:r>
            <a:r>
              <a:rPr lang="zh-CN" altLang="en-US" sz="2400">
                <a:solidFill>
                  <a:schemeClr val="tx1">
                    <a:lumMod val="75000"/>
                    <a:lumOff val="25000"/>
                  </a:schemeClr>
                </a:solidFill>
                <a:latin typeface="微软雅黑" pitchFamily="34" charset="-122"/>
                <a:ea typeface="微软雅黑" pitchFamily="34" charset="-122"/>
              </a:rPr>
              <a:t>构造器中调用另外一个函数，它</a:t>
            </a:r>
            <a:r>
              <a:rPr lang="zh-CN" altLang="en-US" sz="2400" smtClean="0">
                <a:solidFill>
                  <a:schemeClr val="tx1">
                    <a:lumMod val="75000"/>
                    <a:lumOff val="25000"/>
                  </a:schemeClr>
                </a:solidFill>
                <a:latin typeface="微软雅黑" pitchFamily="34" charset="-122"/>
                <a:ea typeface="微软雅黑" pitchFamily="34" charset="-122"/>
              </a:rPr>
              <a:t>说明将要</a:t>
            </a:r>
            <a:r>
              <a:rPr lang="zh-CN" altLang="en-US" sz="2400">
                <a:solidFill>
                  <a:schemeClr val="tx1">
                    <a:lumMod val="75000"/>
                    <a:lumOff val="25000"/>
                  </a:schemeClr>
                </a:solidFill>
                <a:latin typeface="微软雅黑" pitchFamily="34" charset="-122"/>
                <a:ea typeface="微软雅黑" pitchFamily="34" charset="-122"/>
              </a:rPr>
              <a:t>使用</a:t>
            </a:r>
            <a:r>
              <a:rPr lang="en-US" altLang="zh-CN" sz="2400">
                <a:solidFill>
                  <a:schemeClr val="tx1">
                    <a:lumMod val="75000"/>
                    <a:lumOff val="25000"/>
                  </a:schemeClr>
                </a:solidFill>
                <a:latin typeface="微软雅黑" pitchFamily="34" charset="-122"/>
                <a:ea typeface="微软雅黑" pitchFamily="34" charset="-122"/>
              </a:rPr>
              <a:t>2.0</a:t>
            </a:r>
            <a:r>
              <a:rPr lang="zh-CN" altLang="en-US" sz="2400">
                <a:solidFill>
                  <a:schemeClr val="tx1">
                    <a:lumMod val="75000"/>
                    <a:lumOff val="25000"/>
                  </a:schemeClr>
                </a:solidFill>
                <a:latin typeface="微软雅黑" pitchFamily="34" charset="-122"/>
                <a:ea typeface="微软雅黑" pitchFamily="34" charset="-122"/>
              </a:rPr>
              <a:t>版的</a:t>
            </a:r>
            <a:r>
              <a:rPr lang="en-US" altLang="zh-CN" sz="2400">
                <a:solidFill>
                  <a:schemeClr val="tx1">
                    <a:lumMod val="75000"/>
                    <a:lumOff val="25000"/>
                  </a:schemeClr>
                </a:solidFill>
                <a:latin typeface="微软雅黑" pitchFamily="34" charset="-122"/>
                <a:ea typeface="微软雅黑" pitchFamily="34" charset="-122"/>
              </a:rPr>
              <a:t>API</a:t>
            </a:r>
            <a:r>
              <a:rPr lang="zh-CN" altLang="en-US" sz="2400" smtClean="0">
                <a:solidFill>
                  <a:schemeClr val="tx1">
                    <a:lumMod val="75000"/>
                    <a:lumOff val="25000"/>
                  </a:schemeClr>
                </a:solidFill>
                <a:latin typeface="微软雅黑" pitchFamily="34" charset="-122"/>
                <a:ea typeface="微软雅黑" pitchFamily="34" charset="-122"/>
              </a:rPr>
              <a:t>：</a:t>
            </a:r>
            <a:endParaRPr lang="zh-CN" altLang="en-US" sz="2400">
              <a:solidFill>
                <a:schemeClr val="tx1">
                  <a:lumMod val="75000"/>
                  <a:lumOff val="25000"/>
                </a:schemeClr>
              </a:solidFill>
              <a:latin typeface="微软雅黑" pitchFamily="34" charset="-122"/>
              <a:ea typeface="微软雅黑" pitchFamily="34" charset="-122"/>
            </a:endParaRPr>
          </a:p>
        </p:txBody>
      </p:sp>
      <p:sp>
        <p:nvSpPr>
          <p:cNvPr id="6" name="矩形 69"/>
          <p:cNvSpPr>
            <a:spLocks noChangeArrowheads="1"/>
          </p:cNvSpPr>
          <p:nvPr/>
        </p:nvSpPr>
        <p:spPr bwMode="auto">
          <a:xfrm>
            <a:off x="539552" y="123478"/>
            <a:ext cx="77768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构造</a:t>
            </a:r>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OpenGL ES View </a:t>
            </a:r>
            <a:r>
              <a:rPr lang="en-US" altLang="zh-CN" sz="2800" b="1" smtClean="0">
                <a:solidFill>
                  <a:schemeClr val="bg1"/>
                </a:solidFill>
                <a:latin typeface="幼圆" panose="02010509060101010101" pitchFamily="49" charset="-122"/>
                <a:ea typeface="幼圆" panose="02010509060101010101" pitchFamily="49" charset="-122"/>
                <a:sym typeface="微软雅黑" panose="020B0503020204020204" pitchFamily="34" charset="-122"/>
              </a:rPr>
              <a:t>- GLSurfaceView </a:t>
            </a:r>
            <a:endPar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2518400874"/>
              </p:ext>
            </p:extLst>
          </p:nvPr>
        </p:nvGraphicFramePr>
        <p:xfrm>
          <a:off x="1043608" y="2267246"/>
          <a:ext cx="6941064" cy="102458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941064">
                  <a:extLst>
                    <a:ext uri="{9D8B030D-6E8A-4147-A177-3AD203B41FA5}">
                      <a16:colId xmlns:a16="http://schemas.microsoft.com/office/drawing/2014/main" val="614410633"/>
                    </a:ext>
                  </a:extLst>
                </a:gridCol>
              </a:tblGrid>
              <a:tr h="1024584">
                <a:tc>
                  <a:txBody>
                    <a:bodyPr/>
                    <a:lstStyle/>
                    <a:p>
                      <a:r>
                        <a:rPr lang="en-US" altLang="zh-CN" sz="2400" b="0" smtClean="0">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400" b="0" smtClean="0">
                          <a:solidFill>
                            <a:schemeClr val="tx1">
                              <a:lumMod val="75000"/>
                              <a:lumOff val="25000"/>
                            </a:schemeClr>
                          </a:solidFill>
                          <a:latin typeface="Consolas" panose="020B0609020204030204" pitchFamily="49" charset="0"/>
                          <a:ea typeface="微软雅黑" panose="020B0503020204020204" pitchFamily="34" charset="-122"/>
                        </a:rPr>
                        <a:t>创建一个</a:t>
                      </a:r>
                      <a:r>
                        <a:rPr lang="en-US" altLang="zh-CN" sz="2400" b="0" smtClean="0">
                          <a:solidFill>
                            <a:schemeClr val="tx1">
                              <a:lumMod val="75000"/>
                              <a:lumOff val="25000"/>
                            </a:schemeClr>
                          </a:solidFill>
                          <a:latin typeface="Consolas" panose="020B0609020204030204" pitchFamily="49" charset="0"/>
                          <a:ea typeface="微软雅黑" panose="020B0503020204020204" pitchFamily="34" charset="-122"/>
                        </a:rPr>
                        <a:t>OpenGL ES 2.0 </a:t>
                      </a:r>
                      <a:r>
                        <a:rPr lang="en-US" altLang="zh-CN" sz="2400" b="0" smtClean="0">
                          <a:solidFill>
                            <a:schemeClr val="tx1">
                              <a:lumMod val="75000"/>
                              <a:lumOff val="25000"/>
                            </a:schemeClr>
                          </a:solidFill>
                          <a:latin typeface="Consolas" panose="020B0609020204030204" pitchFamily="49" charset="0"/>
                          <a:ea typeface="微软雅黑" panose="020B0503020204020204" pitchFamily="34" charset="-122"/>
                        </a:rPr>
                        <a:t>Context</a:t>
                      </a:r>
                      <a:endParaRPr lang="en-US" altLang="zh-CN" sz="2400" b="0" smtClean="0">
                        <a:solidFill>
                          <a:schemeClr val="tx1">
                            <a:lumMod val="75000"/>
                            <a:lumOff val="25000"/>
                          </a:schemeClr>
                        </a:solidFill>
                        <a:latin typeface="Consolas" panose="020B0609020204030204" pitchFamily="49" charset="0"/>
                        <a:ea typeface="微软雅黑" panose="020B0503020204020204" pitchFamily="34" charset="-122"/>
                      </a:endParaRPr>
                    </a:p>
                    <a:p>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rPr>
                        <a:t>setEGLContextClientVersion(2);</a:t>
                      </a:r>
                    </a:p>
                  </a:txBody>
                  <a:tcPr anchor="ctr">
                    <a:lnL w="38100" cap="flat" cmpd="sng" algn="ctr">
                      <a:solidFill>
                        <a:schemeClr val="accent2">
                          <a:lumMod val="50000"/>
                        </a:schemeClr>
                      </a:solidFill>
                      <a:prstDash val="solid"/>
                      <a:round/>
                      <a:headEnd type="none" w="med" len="med"/>
                      <a:tailEnd type="none" w="med" len="med"/>
                    </a:lnL>
                    <a:lnR w="38100" cap="flat" cmpd="sng" algn="ctr">
                      <a:solidFill>
                        <a:schemeClr val="accent2">
                          <a:lumMod val="50000"/>
                        </a:schemeClr>
                      </a:solidFill>
                      <a:prstDash val="solid"/>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153270295"/>
                  </a:ext>
                </a:extLst>
              </a:tr>
            </a:tbl>
          </a:graphicData>
        </a:graphic>
      </p:graphicFrame>
    </p:spTree>
    <p:extLst>
      <p:ext uri="{BB962C8B-B14F-4D97-AF65-F5344CB8AC3E}">
        <p14:creationId xmlns:p14="http://schemas.microsoft.com/office/powerpoint/2010/main" val="27606854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5"/>
          <p:cNvSpPr txBox="1">
            <a:spLocks/>
          </p:cNvSpPr>
          <p:nvPr/>
        </p:nvSpPr>
        <p:spPr bwMode="auto">
          <a:xfrm>
            <a:off x="467544" y="771550"/>
            <a:ext cx="8280920" cy="17281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50000"/>
              </a:lnSpc>
              <a:buClr>
                <a:schemeClr val="accent2">
                  <a:lumMod val="50000"/>
                </a:schemeClr>
              </a:buClr>
              <a:buSzPct val="100000"/>
              <a:buFont typeface="Wingdings" panose="05000000000000000000" pitchFamily="2" charset="2"/>
              <a:buChar char="v"/>
            </a:pPr>
            <a:r>
              <a:rPr lang="zh-CN" altLang="en-US" sz="2400" smtClean="0">
                <a:solidFill>
                  <a:schemeClr val="tx1">
                    <a:lumMod val="75000"/>
                    <a:lumOff val="25000"/>
                  </a:schemeClr>
                </a:solidFill>
                <a:latin typeface="微软雅黑" pitchFamily="34" charset="-122"/>
                <a:ea typeface="微软雅黑" pitchFamily="34" charset="-122"/>
              </a:rPr>
              <a:t>另</a:t>
            </a:r>
            <a:r>
              <a:rPr lang="zh-CN" altLang="en-US" sz="2400">
                <a:solidFill>
                  <a:schemeClr val="tx1">
                    <a:lumMod val="75000"/>
                    <a:lumOff val="25000"/>
                  </a:schemeClr>
                </a:solidFill>
                <a:latin typeface="微软雅黑" pitchFamily="34" charset="-122"/>
                <a:ea typeface="微软雅黑" pitchFamily="34" charset="-122"/>
              </a:rPr>
              <a:t>一个可以</a:t>
            </a:r>
            <a:r>
              <a:rPr lang="zh-CN" altLang="en-US" sz="2400" smtClean="0">
                <a:solidFill>
                  <a:schemeClr val="tx1">
                    <a:lumMod val="75000"/>
                    <a:lumOff val="25000"/>
                  </a:schemeClr>
                </a:solidFill>
                <a:latin typeface="微软雅黑" pitchFamily="34" charset="-122"/>
                <a:ea typeface="微软雅黑" pitchFamily="34" charset="-122"/>
              </a:rPr>
              <a:t>添加</a:t>
            </a:r>
            <a:r>
              <a:rPr lang="zh-CN" altLang="en-US" sz="2400">
                <a:solidFill>
                  <a:schemeClr val="tx1">
                    <a:lumMod val="75000"/>
                    <a:lumOff val="25000"/>
                  </a:schemeClr>
                </a:solidFill>
                <a:latin typeface="微软雅黑" pitchFamily="34" charset="-122"/>
                <a:ea typeface="微软雅黑" pitchFamily="34" charset="-122"/>
              </a:rPr>
              <a:t>到</a:t>
            </a:r>
            <a:r>
              <a:rPr lang="en-US" altLang="zh-CN" sz="2400" smtClean="0">
                <a:solidFill>
                  <a:schemeClr val="tx1">
                    <a:lumMod val="75000"/>
                    <a:lumOff val="25000"/>
                  </a:schemeClr>
                </a:solidFill>
                <a:latin typeface="微软雅黑" pitchFamily="34" charset="-122"/>
                <a:ea typeface="微软雅黑" pitchFamily="34" charset="-122"/>
              </a:rPr>
              <a:t>GLSurfaceView</a:t>
            </a:r>
            <a:r>
              <a:rPr lang="zh-CN" altLang="en-US" sz="2400">
                <a:solidFill>
                  <a:schemeClr val="tx1">
                    <a:lumMod val="75000"/>
                    <a:lumOff val="25000"/>
                  </a:schemeClr>
                </a:solidFill>
                <a:latin typeface="微软雅黑" pitchFamily="34" charset="-122"/>
                <a:ea typeface="微软雅黑" pitchFamily="34" charset="-122"/>
              </a:rPr>
              <a:t>实现的可选的操作是</a:t>
            </a:r>
            <a:r>
              <a:rPr lang="zh-CN" altLang="en-US" sz="2400" smtClean="0">
                <a:solidFill>
                  <a:schemeClr val="tx1">
                    <a:lumMod val="75000"/>
                    <a:lumOff val="25000"/>
                  </a:schemeClr>
                </a:solidFill>
                <a:latin typeface="微软雅黑" pitchFamily="34" charset="-122"/>
                <a:ea typeface="微软雅黑" pitchFamily="34" charset="-122"/>
              </a:rPr>
              <a:t>设置</a:t>
            </a:r>
            <a:r>
              <a:rPr lang="en-US" altLang="zh-CN" sz="2400" smtClean="0">
                <a:solidFill>
                  <a:schemeClr val="tx1">
                    <a:lumMod val="75000"/>
                    <a:lumOff val="25000"/>
                  </a:schemeClr>
                </a:solidFill>
                <a:latin typeface="微软雅黑" pitchFamily="34" charset="-122"/>
                <a:ea typeface="微软雅黑" pitchFamily="34" charset="-122"/>
              </a:rPr>
              <a:t>Render</a:t>
            </a:r>
            <a:r>
              <a:rPr lang="zh-CN" altLang="en-US" sz="2400">
                <a:solidFill>
                  <a:schemeClr val="tx1">
                    <a:lumMod val="75000"/>
                    <a:lumOff val="25000"/>
                  </a:schemeClr>
                </a:solidFill>
                <a:latin typeface="微软雅黑" pitchFamily="34" charset="-122"/>
                <a:ea typeface="微软雅黑" pitchFamily="34" charset="-122"/>
              </a:rPr>
              <a:t>模式为只在绘制数据发生改变时才</a:t>
            </a:r>
            <a:r>
              <a:rPr lang="zh-CN" altLang="en-US" sz="2400" smtClean="0">
                <a:solidFill>
                  <a:schemeClr val="tx1">
                    <a:lumMod val="75000"/>
                    <a:lumOff val="25000"/>
                  </a:schemeClr>
                </a:solidFill>
                <a:latin typeface="微软雅黑" pitchFamily="34" charset="-122"/>
                <a:ea typeface="微软雅黑" pitchFamily="34" charset="-122"/>
              </a:rPr>
              <a:t>绘制</a:t>
            </a:r>
            <a:r>
              <a:rPr lang="en-US" altLang="zh-CN" sz="2400" smtClean="0">
                <a:solidFill>
                  <a:schemeClr val="tx1">
                    <a:lumMod val="75000"/>
                    <a:lumOff val="25000"/>
                  </a:schemeClr>
                </a:solidFill>
                <a:latin typeface="微软雅黑" pitchFamily="34" charset="-122"/>
                <a:ea typeface="微软雅黑" pitchFamily="34" charset="-122"/>
              </a:rPr>
              <a:t>View</a:t>
            </a:r>
            <a:r>
              <a:rPr lang="zh-CN" altLang="en-US" sz="2400" smtClean="0">
                <a:solidFill>
                  <a:schemeClr val="tx1">
                    <a:lumMod val="75000"/>
                    <a:lumOff val="25000"/>
                  </a:schemeClr>
                </a:solidFill>
                <a:latin typeface="微软雅黑" pitchFamily="34" charset="-122"/>
                <a:ea typeface="微软雅黑" pitchFamily="34" charset="-122"/>
              </a:rPr>
              <a:t>。使用 </a:t>
            </a:r>
            <a:r>
              <a:rPr lang="en-US" altLang="zh-CN" sz="2400" smtClean="0">
                <a:solidFill>
                  <a:schemeClr val="accent1">
                    <a:lumMod val="50000"/>
                  </a:schemeClr>
                </a:solidFill>
                <a:latin typeface="微软雅黑" pitchFamily="34" charset="-122"/>
                <a:ea typeface="微软雅黑" pitchFamily="34" charset="-122"/>
              </a:rPr>
              <a:t>GLSurfaceView.RENDERMODE_WHEN_DIRTY</a:t>
            </a:r>
            <a:r>
              <a:rPr lang="zh-CN" altLang="en-US" sz="2400" smtClean="0">
                <a:solidFill>
                  <a:schemeClr val="tx1">
                    <a:lumMod val="75000"/>
                    <a:lumOff val="25000"/>
                  </a:schemeClr>
                </a:solidFill>
                <a:latin typeface="微软雅黑" pitchFamily="34" charset="-122"/>
                <a:ea typeface="微软雅黑" pitchFamily="34" charset="-122"/>
              </a:rPr>
              <a:t>：</a:t>
            </a:r>
            <a:endParaRPr lang="zh-CN" altLang="en-US" sz="2400">
              <a:solidFill>
                <a:schemeClr val="tx1">
                  <a:lumMod val="75000"/>
                  <a:lumOff val="25000"/>
                </a:schemeClr>
              </a:solidFill>
              <a:latin typeface="微软雅黑" pitchFamily="34" charset="-122"/>
              <a:ea typeface="微软雅黑" pitchFamily="34" charset="-122"/>
            </a:endParaRPr>
          </a:p>
        </p:txBody>
      </p:sp>
      <p:sp>
        <p:nvSpPr>
          <p:cNvPr id="6" name="矩形 69"/>
          <p:cNvSpPr>
            <a:spLocks noChangeArrowheads="1"/>
          </p:cNvSpPr>
          <p:nvPr/>
        </p:nvSpPr>
        <p:spPr bwMode="auto">
          <a:xfrm>
            <a:off x="539552" y="123478"/>
            <a:ext cx="77768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构造</a:t>
            </a:r>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OpenGL ES View </a:t>
            </a:r>
            <a:r>
              <a:rPr lang="en-US" altLang="zh-CN" sz="2800" b="1" smtClean="0">
                <a:solidFill>
                  <a:schemeClr val="bg1"/>
                </a:solidFill>
                <a:latin typeface="幼圆" panose="02010509060101010101" pitchFamily="49" charset="-122"/>
                <a:ea typeface="幼圆" panose="02010509060101010101" pitchFamily="49" charset="-122"/>
                <a:sym typeface="微软雅黑" panose="020B0503020204020204" pitchFamily="34" charset="-122"/>
              </a:rPr>
              <a:t>- GLSurfaceView </a:t>
            </a:r>
            <a:endPar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361700034"/>
              </p:ext>
            </p:extLst>
          </p:nvPr>
        </p:nvGraphicFramePr>
        <p:xfrm>
          <a:off x="251520" y="2618961"/>
          <a:ext cx="8784976" cy="88889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784976">
                  <a:extLst>
                    <a:ext uri="{9D8B030D-6E8A-4147-A177-3AD203B41FA5}">
                      <a16:colId xmlns:a16="http://schemas.microsoft.com/office/drawing/2014/main" val="614410633"/>
                    </a:ext>
                  </a:extLst>
                </a:gridCol>
              </a:tblGrid>
              <a:tr h="888893">
                <a:tc>
                  <a:txBody>
                    <a:bodyPr/>
                    <a:lstStyle/>
                    <a:p>
                      <a:r>
                        <a:rPr lang="en-US" altLang="zh-CN" sz="2400" b="0" smtClean="0">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400" b="0" smtClean="0">
                          <a:solidFill>
                            <a:schemeClr val="tx1">
                              <a:lumMod val="75000"/>
                              <a:lumOff val="25000"/>
                            </a:schemeClr>
                          </a:solidFill>
                          <a:latin typeface="Consolas" panose="020B0609020204030204" pitchFamily="49" charset="0"/>
                          <a:ea typeface="微软雅黑" panose="020B0503020204020204" pitchFamily="34" charset="-122"/>
                        </a:rPr>
                        <a:t>只有在绘制数据改变时才绘制</a:t>
                      </a:r>
                      <a:r>
                        <a:rPr lang="en-US" altLang="zh-CN" sz="2400" b="0" smtClean="0">
                          <a:solidFill>
                            <a:schemeClr val="tx1">
                              <a:lumMod val="75000"/>
                              <a:lumOff val="25000"/>
                            </a:schemeClr>
                          </a:solidFill>
                          <a:latin typeface="Consolas" panose="020B0609020204030204" pitchFamily="49" charset="0"/>
                          <a:ea typeface="微软雅黑" panose="020B0503020204020204" pitchFamily="34" charset="-122"/>
                        </a:rPr>
                        <a:t>view</a:t>
                      </a:r>
                    </a:p>
                    <a:p>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rPr>
                        <a:t>setRenderMode(GLSurfaceView.RENDERMODE_WHEN_DIRTY);</a:t>
                      </a:r>
                    </a:p>
                  </a:txBody>
                  <a:tcPr anchor="ctr">
                    <a:lnL w="38100" cap="flat" cmpd="sng" algn="ctr">
                      <a:solidFill>
                        <a:schemeClr val="accent2">
                          <a:lumMod val="50000"/>
                        </a:schemeClr>
                      </a:solidFill>
                      <a:prstDash val="solid"/>
                      <a:round/>
                      <a:headEnd type="none" w="med" len="med"/>
                      <a:tailEnd type="none" w="med" len="med"/>
                    </a:lnL>
                    <a:lnR w="38100" cap="flat" cmpd="sng" algn="ctr">
                      <a:solidFill>
                        <a:schemeClr val="accent2">
                          <a:lumMod val="50000"/>
                        </a:schemeClr>
                      </a:solidFill>
                      <a:prstDash val="solid"/>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153270295"/>
                  </a:ext>
                </a:extLst>
              </a:tr>
            </a:tbl>
          </a:graphicData>
        </a:graphic>
      </p:graphicFrame>
      <p:sp>
        <p:nvSpPr>
          <p:cNvPr id="8" name="内容占位符 5"/>
          <p:cNvSpPr txBox="1">
            <a:spLocks/>
          </p:cNvSpPr>
          <p:nvPr/>
        </p:nvSpPr>
        <p:spPr bwMode="auto">
          <a:xfrm>
            <a:off x="539552" y="3723878"/>
            <a:ext cx="8496944" cy="9155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lnSpc>
                <a:spcPct val="100000"/>
              </a:lnSpc>
              <a:buClr>
                <a:schemeClr val="accent2">
                  <a:lumMod val="50000"/>
                </a:schemeClr>
              </a:buClr>
              <a:buSzPct val="100000"/>
              <a:buNone/>
            </a:pPr>
            <a:r>
              <a:rPr lang="zh-CN" altLang="en-US" sz="2400" smtClean="0">
                <a:solidFill>
                  <a:srgbClr val="C00000"/>
                </a:solidFill>
                <a:latin typeface="微软雅黑" pitchFamily="34" charset="-122"/>
                <a:ea typeface="微软雅黑" pitchFamily="34" charset="-122"/>
              </a:rPr>
              <a:t>    此</a:t>
            </a:r>
            <a:r>
              <a:rPr lang="zh-CN" altLang="en-US" sz="2400">
                <a:solidFill>
                  <a:srgbClr val="C00000"/>
                </a:solidFill>
                <a:latin typeface="微软雅黑" pitchFamily="34" charset="-122"/>
                <a:ea typeface="微软雅黑" pitchFamily="34" charset="-122"/>
              </a:rPr>
              <a:t>设置会阻止绘制</a:t>
            </a:r>
            <a:r>
              <a:rPr lang="en-US" altLang="zh-CN" sz="2400">
                <a:solidFill>
                  <a:srgbClr val="C00000"/>
                </a:solidFill>
                <a:latin typeface="微软雅黑" pitchFamily="34" charset="-122"/>
                <a:ea typeface="微软雅黑" pitchFamily="34" charset="-122"/>
              </a:rPr>
              <a:t>GLSurfaceView</a:t>
            </a:r>
            <a:r>
              <a:rPr lang="zh-CN" altLang="en-US" sz="2400">
                <a:solidFill>
                  <a:srgbClr val="C00000"/>
                </a:solidFill>
                <a:latin typeface="微软雅黑" pitchFamily="34" charset="-122"/>
                <a:ea typeface="微软雅黑" pitchFamily="34" charset="-122"/>
              </a:rPr>
              <a:t>的帧，直到你调用了</a:t>
            </a:r>
            <a:r>
              <a:rPr lang="en-US" altLang="zh-CN" sz="2400">
                <a:solidFill>
                  <a:srgbClr val="C00000"/>
                </a:solidFill>
                <a:latin typeface="微软雅黑" pitchFamily="34" charset="-122"/>
                <a:ea typeface="微软雅黑" pitchFamily="34" charset="-122"/>
              </a:rPr>
              <a:t>requestRender()</a:t>
            </a:r>
            <a:r>
              <a:rPr lang="zh-CN" altLang="en-US" sz="2400">
                <a:solidFill>
                  <a:srgbClr val="C00000"/>
                </a:solidFill>
                <a:latin typeface="微软雅黑" pitchFamily="34" charset="-122"/>
                <a:ea typeface="微软雅黑" pitchFamily="34" charset="-122"/>
              </a:rPr>
              <a:t>，这样会非常高效。</a:t>
            </a:r>
            <a:endParaRPr lang="en-US" altLang="zh-CN" sz="240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3198230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79928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构造</a:t>
            </a:r>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OpenGL ES View </a:t>
            </a:r>
            <a:r>
              <a:rPr lang="en-US" altLang="zh-CN" sz="2800" b="1" smtClean="0">
                <a:solidFill>
                  <a:schemeClr val="bg1"/>
                </a:solidFill>
                <a:latin typeface="幼圆" panose="02010509060101010101" pitchFamily="49" charset="-122"/>
                <a:ea typeface="幼圆" panose="02010509060101010101" pitchFamily="49" charset="-122"/>
                <a:sym typeface="微软雅黑" panose="020B0503020204020204" pitchFamily="34" charset="-122"/>
              </a:rPr>
              <a:t>- GLSurfaceView.Renderer </a:t>
            </a:r>
            <a:endPar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5" name="内容占位符 5"/>
          <p:cNvSpPr txBox="1">
            <a:spLocks/>
          </p:cNvSpPr>
          <p:nvPr/>
        </p:nvSpPr>
        <p:spPr bwMode="auto">
          <a:xfrm>
            <a:off x="323528" y="759606"/>
            <a:ext cx="7848872" cy="792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buClr>
                <a:schemeClr val="accent2">
                  <a:lumMod val="50000"/>
                </a:schemeClr>
              </a:buClr>
              <a:buSzPct val="100000"/>
              <a:buFont typeface="Wingdings" panose="05000000000000000000" pitchFamily="2" charset="2"/>
              <a:buChar char="v"/>
            </a:pPr>
            <a:r>
              <a:rPr lang="en-US" altLang="zh-CN" sz="2400">
                <a:solidFill>
                  <a:schemeClr val="tx1">
                    <a:lumMod val="75000"/>
                    <a:lumOff val="25000"/>
                  </a:schemeClr>
                </a:solidFill>
                <a:latin typeface="微软雅黑" pitchFamily="34" charset="-122"/>
                <a:ea typeface="微软雅黑" pitchFamily="34" charset="-122"/>
              </a:rPr>
              <a:t>GLSurfaceView.Renderer</a:t>
            </a:r>
            <a:r>
              <a:rPr lang="zh-CN" altLang="en-US" sz="2400">
                <a:solidFill>
                  <a:schemeClr val="tx1">
                    <a:lumMod val="75000"/>
                    <a:lumOff val="25000"/>
                  </a:schemeClr>
                </a:solidFill>
                <a:latin typeface="微软雅黑" pitchFamily="34" charset="-122"/>
                <a:ea typeface="微软雅黑" pitchFamily="34" charset="-122"/>
              </a:rPr>
              <a:t>定义了一个统一图形绘制的接口，它定义了如下三个接口函数：</a:t>
            </a:r>
            <a:endParaRPr lang="en-US" altLang="zh-CN" sz="2400">
              <a:solidFill>
                <a:schemeClr val="tx1">
                  <a:lumMod val="75000"/>
                  <a:lumOff val="25000"/>
                </a:schemeClr>
              </a:solidFill>
              <a:latin typeface="微软雅黑" pitchFamily="34" charset="-122"/>
              <a:ea typeface="微软雅黑"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575505168"/>
              </p:ext>
            </p:extLst>
          </p:nvPr>
        </p:nvGraphicFramePr>
        <p:xfrm>
          <a:off x="521094" y="1606387"/>
          <a:ext cx="8136904" cy="32918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136904">
                  <a:extLst>
                    <a:ext uri="{9D8B030D-6E8A-4147-A177-3AD203B41FA5}">
                      <a16:colId xmlns:a16="http://schemas.microsoft.com/office/drawing/2014/main" val="614410633"/>
                    </a:ext>
                  </a:extLst>
                </a:gridCol>
              </a:tblGrid>
              <a:tr h="2786119">
                <a:tc>
                  <a:txBody>
                    <a:bodyPr/>
                    <a:lstStyle/>
                    <a:p>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public void </a:t>
                      </a:r>
                      <a:r>
                        <a:rPr lang="en-US" altLang="zh-CN" sz="2000" b="1" smtClean="0">
                          <a:solidFill>
                            <a:srgbClr val="C00000"/>
                          </a:solidFill>
                          <a:latin typeface="Consolas" panose="020B0609020204030204" pitchFamily="49" charset="0"/>
                          <a:ea typeface="微软雅黑" panose="020B0503020204020204" pitchFamily="34" charset="-122"/>
                        </a:rPr>
                        <a:t>onSurfaceCreated</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(GL10 gl, EGLConfig config)</a:t>
                      </a:r>
                    </a:p>
                    <a:p>
                      <a:r>
                        <a:rPr lang="en-US" altLang="zh-CN" sz="2000" b="0" smtClean="0">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000" b="0" smtClean="0">
                          <a:solidFill>
                            <a:schemeClr val="tx1">
                              <a:lumMod val="75000"/>
                              <a:lumOff val="25000"/>
                            </a:schemeClr>
                          </a:solidFill>
                          <a:latin typeface="Consolas" panose="020B0609020204030204" pitchFamily="49" charset="0"/>
                          <a:ea typeface="微软雅黑" panose="020B0503020204020204" pitchFamily="34" charset="-122"/>
                        </a:rPr>
                        <a:t>在窗口创建的过程中，会调用该方法，因此，可以在该函数中进行</a:t>
                      </a:r>
                      <a:endParaRPr lang="en-US" altLang="zh-CN" sz="2000" b="0" smtClean="0">
                        <a:solidFill>
                          <a:schemeClr val="tx1">
                            <a:lumMod val="75000"/>
                            <a:lumOff val="25000"/>
                          </a:schemeClr>
                        </a:solidFill>
                        <a:latin typeface="Consolas" panose="020B0609020204030204" pitchFamily="49" charset="0"/>
                        <a:ea typeface="微软雅黑" panose="020B0503020204020204" pitchFamily="34" charset="-122"/>
                      </a:endParaRPr>
                    </a:p>
                    <a:p>
                      <a:r>
                        <a:rPr lang="en-US" altLang="zh-CN" sz="2000" b="0" smtClean="0">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000" b="0" smtClean="0">
                          <a:solidFill>
                            <a:schemeClr val="tx1">
                              <a:lumMod val="75000"/>
                              <a:lumOff val="25000"/>
                            </a:schemeClr>
                          </a:solidFill>
                          <a:latin typeface="Consolas" panose="020B0609020204030204" pitchFamily="49" charset="0"/>
                          <a:ea typeface="微软雅黑" panose="020B0503020204020204" pitchFamily="34" charset="-122"/>
                        </a:rPr>
                        <a:t>一些初始化工作。比如，设置背景色等</a:t>
                      </a:r>
                    </a:p>
                    <a:p>
                      <a:pPr>
                        <a:spcBef>
                          <a:spcPts val="600"/>
                        </a:spcBef>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public void </a:t>
                      </a:r>
                      <a:r>
                        <a:rPr lang="en-US" altLang="zh-CN" sz="2000" b="1" smtClean="0">
                          <a:solidFill>
                            <a:srgbClr val="C00000"/>
                          </a:solidFill>
                          <a:latin typeface="Consolas" panose="020B0609020204030204" pitchFamily="49" charset="0"/>
                          <a:ea typeface="微软雅黑" panose="020B0503020204020204" pitchFamily="34" charset="-122"/>
                        </a:rPr>
                        <a:t>onDrawFrame</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(GL10 gl)</a:t>
                      </a:r>
                    </a:p>
                    <a:p>
                      <a:r>
                        <a:rPr lang="en-US" altLang="zh-CN" sz="2000" b="0" smtClean="0">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000" b="0" smtClean="0">
                          <a:solidFill>
                            <a:schemeClr val="tx1">
                              <a:lumMod val="75000"/>
                              <a:lumOff val="25000"/>
                            </a:schemeClr>
                          </a:solidFill>
                          <a:latin typeface="Consolas" panose="020B0609020204030204" pitchFamily="49" charset="0"/>
                          <a:ea typeface="微软雅黑" panose="020B0503020204020204" pitchFamily="34" charset="-122"/>
                        </a:rPr>
                        <a:t>对</a:t>
                      </a:r>
                      <a:r>
                        <a:rPr lang="zh-CN" altLang="en-US" sz="2000" b="0" smtClean="0">
                          <a:solidFill>
                            <a:schemeClr val="tx1">
                              <a:lumMod val="75000"/>
                              <a:lumOff val="25000"/>
                            </a:schemeClr>
                          </a:solidFill>
                          <a:latin typeface="Consolas" panose="020B0609020204030204" pitchFamily="49" charset="0"/>
                          <a:ea typeface="微软雅黑" panose="020B0503020204020204" pitchFamily="34" charset="-122"/>
                        </a:rPr>
                        <a:t>当前</a:t>
                      </a:r>
                      <a:r>
                        <a:rPr lang="en-US" altLang="zh-CN" sz="2000" b="0" smtClean="0">
                          <a:solidFill>
                            <a:schemeClr val="tx1">
                              <a:lumMod val="75000"/>
                              <a:lumOff val="25000"/>
                            </a:schemeClr>
                          </a:solidFill>
                          <a:latin typeface="Consolas" panose="020B0609020204030204" pitchFamily="49" charset="0"/>
                          <a:ea typeface="微软雅黑" panose="020B0503020204020204" pitchFamily="34" charset="-122"/>
                        </a:rPr>
                        <a:t>View</a:t>
                      </a:r>
                      <a:r>
                        <a:rPr lang="zh-CN" altLang="en-US" sz="2000" b="0" smtClean="0">
                          <a:solidFill>
                            <a:schemeClr val="tx1">
                              <a:lumMod val="75000"/>
                              <a:lumOff val="25000"/>
                            </a:schemeClr>
                          </a:solidFill>
                          <a:latin typeface="Consolas" panose="020B0609020204030204" pitchFamily="49" charset="0"/>
                          <a:ea typeface="微软雅黑" panose="020B0503020204020204" pitchFamily="34" charset="-122"/>
                        </a:rPr>
                        <a:t>进行实际绘图操作</a:t>
                      </a:r>
                    </a:p>
                    <a:p>
                      <a:pPr>
                        <a:spcBef>
                          <a:spcPts val="600"/>
                        </a:spcBef>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public void </a:t>
                      </a:r>
                      <a:r>
                        <a:rPr lang="en-US" altLang="zh-CN" sz="2000" b="1" smtClean="0">
                          <a:solidFill>
                            <a:srgbClr val="C00000"/>
                          </a:solidFill>
                          <a:latin typeface="Consolas" panose="020B0609020204030204" pitchFamily="49" charset="0"/>
                          <a:ea typeface="微软雅黑" panose="020B0503020204020204" pitchFamily="34" charset="-122"/>
                        </a:rPr>
                        <a:t>onSurfaceChanged</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(GL10 gl, </a:t>
                      </a:r>
                    </a:p>
                    <a:p>
                      <a:pPr>
                        <a:spcBef>
                          <a:spcPts val="0"/>
                        </a:spcBef>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                             int width, int height) </a:t>
                      </a:r>
                    </a:p>
                    <a:p>
                      <a:r>
                        <a:rPr lang="en-US" altLang="zh-CN" sz="2000" b="0" smtClean="0">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000" b="0" smtClean="0">
                          <a:solidFill>
                            <a:schemeClr val="tx1">
                              <a:lumMod val="75000"/>
                              <a:lumOff val="25000"/>
                            </a:schemeClr>
                          </a:solidFill>
                          <a:latin typeface="Consolas" panose="020B0609020204030204" pitchFamily="49" charset="0"/>
                          <a:ea typeface="微软雅黑" panose="020B0503020204020204" pitchFamily="34" charset="-122"/>
                        </a:rPr>
                        <a:t>在窗口发生变化时调用的函数，如果设备支持屏幕横向和纵向切换，</a:t>
                      </a:r>
                      <a:endParaRPr lang="en-US" altLang="zh-CN" sz="2000" b="0" smtClean="0">
                        <a:solidFill>
                          <a:schemeClr val="tx1">
                            <a:lumMod val="75000"/>
                            <a:lumOff val="25000"/>
                          </a:schemeClr>
                        </a:solidFill>
                        <a:latin typeface="Consolas" panose="020B0609020204030204" pitchFamily="49" charset="0"/>
                        <a:ea typeface="微软雅黑" panose="020B0503020204020204" pitchFamily="34" charset="-122"/>
                      </a:endParaRPr>
                    </a:p>
                    <a:p>
                      <a:r>
                        <a:rPr lang="en-US" altLang="zh-CN" sz="2000" b="0" smtClean="0">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000" b="0" smtClean="0">
                          <a:solidFill>
                            <a:schemeClr val="tx1">
                              <a:lumMod val="75000"/>
                              <a:lumOff val="25000"/>
                            </a:schemeClr>
                          </a:solidFill>
                          <a:latin typeface="Consolas" panose="020B0609020204030204" pitchFamily="49" charset="0"/>
                          <a:ea typeface="微软雅黑" panose="020B0503020204020204" pitchFamily="34" charset="-122"/>
                        </a:rPr>
                        <a:t>这个方法将发生在横向－纵向切换时，此时可以重新设置绘制的纵</a:t>
                      </a:r>
                      <a:endParaRPr lang="en-US" altLang="zh-CN" sz="2000" b="0" smtClean="0">
                        <a:solidFill>
                          <a:schemeClr val="tx1">
                            <a:lumMod val="75000"/>
                            <a:lumOff val="25000"/>
                          </a:schemeClr>
                        </a:solidFill>
                        <a:latin typeface="Consolas" panose="020B0609020204030204" pitchFamily="49" charset="0"/>
                        <a:ea typeface="微软雅黑" panose="020B0503020204020204" pitchFamily="34" charset="-122"/>
                      </a:endParaRPr>
                    </a:p>
                    <a:p>
                      <a:r>
                        <a:rPr lang="en-US" altLang="zh-CN" sz="2000" b="0" smtClean="0">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000" b="0" smtClean="0">
                          <a:solidFill>
                            <a:schemeClr val="tx1">
                              <a:lumMod val="75000"/>
                              <a:lumOff val="25000"/>
                            </a:schemeClr>
                          </a:solidFill>
                          <a:latin typeface="Consolas" panose="020B0609020204030204" pitchFamily="49" charset="0"/>
                          <a:ea typeface="微软雅黑" panose="020B0503020204020204" pitchFamily="34" charset="-122"/>
                        </a:rPr>
                        <a:t>横比率</a:t>
                      </a:r>
                    </a:p>
                  </a:txBody>
                  <a:tcPr anchor="ctr">
                    <a:lnL w="38100" cap="flat" cmpd="sng" algn="ctr">
                      <a:solidFill>
                        <a:schemeClr val="accent2">
                          <a:lumMod val="50000"/>
                        </a:schemeClr>
                      </a:solidFill>
                      <a:prstDash val="solid"/>
                      <a:round/>
                      <a:headEnd type="none" w="med" len="med"/>
                      <a:tailEnd type="none" w="med" len="med"/>
                    </a:lnL>
                    <a:lnR w="38100" cap="flat" cmpd="sng" algn="ctr">
                      <a:solidFill>
                        <a:schemeClr val="accent2">
                          <a:lumMod val="50000"/>
                        </a:schemeClr>
                      </a:solidFill>
                      <a:prstDash val="solid"/>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153270295"/>
                  </a:ext>
                </a:extLst>
              </a:tr>
            </a:tbl>
          </a:graphicData>
        </a:graphic>
      </p:graphicFrame>
    </p:spTree>
    <p:extLst>
      <p:ext uri="{BB962C8B-B14F-4D97-AF65-F5344CB8AC3E}">
        <p14:creationId xmlns:p14="http://schemas.microsoft.com/office/powerpoint/2010/main" val="14602212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79928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构造</a:t>
            </a:r>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OpenGL ES View </a:t>
            </a:r>
            <a:r>
              <a:rPr lang="en-US" altLang="zh-CN" sz="2800" b="1" smtClean="0">
                <a:solidFill>
                  <a:schemeClr val="bg1"/>
                </a:solidFill>
                <a:latin typeface="幼圆" panose="02010509060101010101" pitchFamily="49" charset="-122"/>
                <a:ea typeface="幼圆" panose="02010509060101010101" pitchFamily="49" charset="-122"/>
                <a:sym typeface="微软雅黑" panose="020B0503020204020204" pitchFamily="34" charset="-122"/>
              </a:rPr>
              <a:t>- GLSurfaceView.Renderer </a:t>
            </a:r>
            <a:endPar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5" name="内容占位符 5"/>
          <p:cNvSpPr txBox="1">
            <a:spLocks/>
          </p:cNvSpPr>
          <p:nvPr/>
        </p:nvSpPr>
        <p:spPr bwMode="auto">
          <a:xfrm>
            <a:off x="467544" y="831614"/>
            <a:ext cx="8064896" cy="34683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buClr>
                <a:schemeClr val="accent2">
                  <a:lumMod val="50000"/>
                </a:schemeClr>
              </a:buClr>
              <a:buSzPct val="100000"/>
              <a:buFont typeface="Wingdings" panose="05000000000000000000" pitchFamily="2" charset="2"/>
              <a:buChar char="v"/>
            </a:pPr>
            <a:r>
              <a:rPr lang="en-US" altLang="zh-CN" sz="2400">
                <a:solidFill>
                  <a:schemeClr val="tx1">
                    <a:lumMod val="75000"/>
                    <a:lumOff val="25000"/>
                  </a:schemeClr>
                </a:solidFill>
                <a:latin typeface="微软雅黑" pitchFamily="34" charset="-122"/>
                <a:ea typeface="微软雅黑" pitchFamily="34" charset="-122"/>
              </a:rPr>
              <a:t>onSurfaceCreated</a:t>
            </a:r>
            <a:r>
              <a:rPr lang="en-US" altLang="zh-CN" sz="2400" smtClean="0">
                <a:solidFill>
                  <a:schemeClr val="tx1">
                    <a:lumMod val="75000"/>
                    <a:lumOff val="25000"/>
                  </a:schemeClr>
                </a:solidFill>
                <a:latin typeface="微软雅黑" pitchFamily="34" charset="-122"/>
                <a:ea typeface="微软雅黑" pitchFamily="34" charset="-122"/>
              </a:rPr>
              <a:t>()</a:t>
            </a:r>
          </a:p>
          <a:p>
            <a:pPr marL="0" indent="0">
              <a:lnSpc>
                <a:spcPct val="100000"/>
              </a:lnSpc>
              <a:spcBef>
                <a:spcPts val="600"/>
              </a:spcBef>
              <a:buClr>
                <a:schemeClr val="accent2">
                  <a:lumMod val="50000"/>
                </a:schemeClr>
              </a:buClr>
              <a:buSzPct val="100000"/>
              <a:buNone/>
            </a:pPr>
            <a:r>
              <a:rPr lang="en-US" altLang="zh-CN" sz="2400">
                <a:solidFill>
                  <a:schemeClr val="tx1">
                    <a:lumMod val="75000"/>
                    <a:lumOff val="25000"/>
                  </a:schemeClr>
                </a:solidFill>
                <a:latin typeface="微软雅黑" pitchFamily="34" charset="-122"/>
                <a:ea typeface="微软雅黑" pitchFamily="34" charset="-122"/>
              </a:rPr>
              <a:t> </a:t>
            </a:r>
            <a:r>
              <a:rPr lang="en-US" altLang="zh-CN" sz="2400" smtClean="0">
                <a:solidFill>
                  <a:schemeClr val="tx1">
                    <a:lumMod val="75000"/>
                    <a:lumOff val="25000"/>
                  </a:schemeClr>
                </a:solidFill>
                <a:latin typeface="微软雅黑" pitchFamily="34" charset="-122"/>
                <a:ea typeface="微软雅黑" pitchFamily="34" charset="-122"/>
              </a:rPr>
              <a:t>       - </a:t>
            </a:r>
            <a:r>
              <a:rPr lang="zh-CN" altLang="en-US" sz="2400">
                <a:solidFill>
                  <a:schemeClr val="tx1">
                    <a:lumMod val="75000"/>
                    <a:lumOff val="25000"/>
                  </a:schemeClr>
                </a:solidFill>
                <a:latin typeface="微软雅黑" pitchFamily="34" charset="-122"/>
                <a:ea typeface="微软雅黑" pitchFamily="34" charset="-122"/>
              </a:rPr>
              <a:t>仅调用一次，用于</a:t>
            </a:r>
            <a:r>
              <a:rPr lang="zh-CN" altLang="en-US" sz="2400" smtClean="0">
                <a:solidFill>
                  <a:schemeClr val="tx1">
                    <a:lumMod val="75000"/>
                    <a:lumOff val="25000"/>
                  </a:schemeClr>
                </a:solidFill>
                <a:latin typeface="微软雅黑" pitchFamily="34" charset="-122"/>
                <a:ea typeface="微软雅黑" pitchFamily="34" charset="-122"/>
              </a:rPr>
              <a:t>设置</a:t>
            </a:r>
            <a:r>
              <a:rPr lang="en-US" altLang="zh-CN" sz="2400" smtClean="0">
                <a:solidFill>
                  <a:schemeClr val="tx1">
                    <a:lumMod val="75000"/>
                    <a:lumOff val="25000"/>
                  </a:schemeClr>
                </a:solidFill>
                <a:latin typeface="微软雅黑" pitchFamily="34" charset="-122"/>
                <a:ea typeface="微软雅黑" pitchFamily="34" charset="-122"/>
              </a:rPr>
              <a:t>View</a:t>
            </a:r>
            <a:r>
              <a:rPr lang="zh-CN" altLang="en-US" sz="2400">
                <a:solidFill>
                  <a:schemeClr val="tx1">
                    <a:lumMod val="75000"/>
                    <a:lumOff val="25000"/>
                  </a:schemeClr>
                </a:solidFill>
                <a:latin typeface="微软雅黑" pitchFamily="34" charset="-122"/>
                <a:ea typeface="微软雅黑" pitchFamily="34" charset="-122"/>
              </a:rPr>
              <a:t>的</a:t>
            </a:r>
            <a:r>
              <a:rPr lang="en-US" altLang="zh-CN" sz="2400">
                <a:solidFill>
                  <a:schemeClr val="tx1">
                    <a:lumMod val="75000"/>
                    <a:lumOff val="25000"/>
                  </a:schemeClr>
                </a:solidFill>
                <a:latin typeface="微软雅黑" pitchFamily="34" charset="-122"/>
                <a:ea typeface="微软雅黑" pitchFamily="34" charset="-122"/>
              </a:rPr>
              <a:t>OpenGLES</a:t>
            </a:r>
            <a:r>
              <a:rPr lang="zh-CN" altLang="en-US" sz="2400">
                <a:solidFill>
                  <a:schemeClr val="tx1">
                    <a:lumMod val="75000"/>
                    <a:lumOff val="25000"/>
                  </a:schemeClr>
                </a:solidFill>
                <a:latin typeface="微软雅黑" pitchFamily="34" charset="-122"/>
                <a:ea typeface="微软雅黑" pitchFamily="34" charset="-122"/>
              </a:rPr>
              <a:t>环境。</a:t>
            </a:r>
          </a:p>
          <a:p>
            <a:pPr>
              <a:lnSpc>
                <a:spcPct val="100000"/>
              </a:lnSpc>
              <a:buClr>
                <a:schemeClr val="accent2">
                  <a:lumMod val="50000"/>
                </a:schemeClr>
              </a:buClr>
              <a:buSzPct val="100000"/>
              <a:buFont typeface="Wingdings" panose="05000000000000000000" pitchFamily="2" charset="2"/>
              <a:buChar char="v"/>
            </a:pPr>
            <a:r>
              <a:rPr lang="en-US" altLang="zh-CN" sz="2400">
                <a:solidFill>
                  <a:schemeClr val="tx1">
                    <a:lumMod val="75000"/>
                    <a:lumOff val="25000"/>
                  </a:schemeClr>
                </a:solidFill>
                <a:latin typeface="微软雅黑" pitchFamily="34" charset="-122"/>
                <a:ea typeface="微软雅黑" pitchFamily="34" charset="-122"/>
              </a:rPr>
              <a:t>onDrawFrame</a:t>
            </a:r>
            <a:r>
              <a:rPr lang="en-US" altLang="zh-CN" sz="2400" smtClean="0">
                <a:solidFill>
                  <a:schemeClr val="tx1">
                    <a:lumMod val="75000"/>
                    <a:lumOff val="25000"/>
                  </a:schemeClr>
                </a:solidFill>
                <a:latin typeface="微软雅黑" pitchFamily="34" charset="-122"/>
                <a:ea typeface="微软雅黑" pitchFamily="34" charset="-122"/>
              </a:rPr>
              <a:t>()</a:t>
            </a:r>
          </a:p>
          <a:p>
            <a:pPr marL="0" indent="0">
              <a:lnSpc>
                <a:spcPct val="100000"/>
              </a:lnSpc>
              <a:spcBef>
                <a:spcPts val="600"/>
              </a:spcBef>
              <a:buClr>
                <a:schemeClr val="accent2">
                  <a:lumMod val="50000"/>
                </a:schemeClr>
              </a:buClr>
              <a:buSzPct val="100000"/>
              <a:buNone/>
            </a:pPr>
            <a:r>
              <a:rPr lang="en-US" altLang="zh-CN" sz="2400" smtClean="0">
                <a:solidFill>
                  <a:schemeClr val="tx1">
                    <a:lumMod val="75000"/>
                    <a:lumOff val="25000"/>
                  </a:schemeClr>
                </a:solidFill>
                <a:latin typeface="微软雅黑" pitchFamily="34" charset="-122"/>
                <a:ea typeface="微软雅黑" pitchFamily="34" charset="-122"/>
              </a:rPr>
              <a:t>        - </a:t>
            </a:r>
            <a:r>
              <a:rPr lang="zh-CN" altLang="en-US" sz="2400">
                <a:solidFill>
                  <a:schemeClr val="tx1">
                    <a:lumMod val="75000"/>
                    <a:lumOff val="25000"/>
                  </a:schemeClr>
                </a:solidFill>
                <a:latin typeface="微软雅黑" pitchFamily="34" charset="-122"/>
                <a:ea typeface="微软雅黑" pitchFamily="34" charset="-122"/>
              </a:rPr>
              <a:t>每次</a:t>
            </a:r>
            <a:r>
              <a:rPr lang="en-US" altLang="zh-CN" sz="2400">
                <a:solidFill>
                  <a:schemeClr val="tx1">
                    <a:lumMod val="75000"/>
                    <a:lumOff val="25000"/>
                  </a:schemeClr>
                </a:solidFill>
                <a:latin typeface="微软雅黑" pitchFamily="34" charset="-122"/>
                <a:ea typeface="微软雅黑" pitchFamily="34" charset="-122"/>
              </a:rPr>
              <a:t>View</a:t>
            </a:r>
            <a:r>
              <a:rPr lang="zh-CN" altLang="en-US" sz="2400">
                <a:solidFill>
                  <a:schemeClr val="tx1">
                    <a:lumMod val="75000"/>
                    <a:lumOff val="25000"/>
                  </a:schemeClr>
                </a:solidFill>
                <a:latin typeface="微软雅黑" pitchFamily="34" charset="-122"/>
                <a:ea typeface="微软雅黑" pitchFamily="34" charset="-122"/>
              </a:rPr>
              <a:t>被重绘时被调用。</a:t>
            </a:r>
          </a:p>
          <a:p>
            <a:pPr>
              <a:lnSpc>
                <a:spcPct val="100000"/>
              </a:lnSpc>
              <a:buClr>
                <a:schemeClr val="accent2">
                  <a:lumMod val="50000"/>
                </a:schemeClr>
              </a:buClr>
              <a:buSzPct val="100000"/>
              <a:buFont typeface="Wingdings" panose="05000000000000000000" pitchFamily="2" charset="2"/>
              <a:buChar char="v"/>
            </a:pPr>
            <a:r>
              <a:rPr lang="en-US" altLang="zh-CN" sz="2400">
                <a:solidFill>
                  <a:schemeClr val="tx1">
                    <a:lumMod val="75000"/>
                    <a:lumOff val="25000"/>
                  </a:schemeClr>
                </a:solidFill>
                <a:latin typeface="微软雅黑" pitchFamily="34" charset="-122"/>
                <a:ea typeface="微软雅黑" pitchFamily="34" charset="-122"/>
              </a:rPr>
              <a:t>onSurfaceChanged</a:t>
            </a:r>
            <a:r>
              <a:rPr lang="en-US" altLang="zh-CN" sz="2400" smtClean="0">
                <a:solidFill>
                  <a:schemeClr val="tx1">
                    <a:lumMod val="75000"/>
                    <a:lumOff val="25000"/>
                  </a:schemeClr>
                </a:solidFill>
                <a:latin typeface="微软雅黑" pitchFamily="34" charset="-122"/>
                <a:ea typeface="微软雅黑" pitchFamily="34" charset="-122"/>
              </a:rPr>
              <a:t>()</a:t>
            </a:r>
          </a:p>
          <a:p>
            <a:pPr marL="0" indent="0">
              <a:lnSpc>
                <a:spcPct val="100000"/>
              </a:lnSpc>
              <a:spcBef>
                <a:spcPts val="600"/>
              </a:spcBef>
              <a:buClr>
                <a:schemeClr val="accent2">
                  <a:lumMod val="50000"/>
                </a:schemeClr>
              </a:buClr>
              <a:buSzPct val="100000"/>
              <a:buNone/>
            </a:pPr>
            <a:r>
              <a:rPr lang="en-US" altLang="zh-CN" sz="2400">
                <a:solidFill>
                  <a:schemeClr val="tx1">
                    <a:lumMod val="75000"/>
                    <a:lumOff val="25000"/>
                  </a:schemeClr>
                </a:solidFill>
                <a:latin typeface="微软雅黑" pitchFamily="34" charset="-122"/>
                <a:ea typeface="微软雅黑" pitchFamily="34" charset="-122"/>
              </a:rPr>
              <a:t> </a:t>
            </a:r>
            <a:r>
              <a:rPr lang="en-US" altLang="zh-CN" sz="2400" smtClean="0">
                <a:solidFill>
                  <a:schemeClr val="tx1">
                    <a:lumMod val="75000"/>
                    <a:lumOff val="25000"/>
                  </a:schemeClr>
                </a:solidFill>
                <a:latin typeface="微软雅黑" pitchFamily="34" charset="-122"/>
                <a:ea typeface="微软雅黑" pitchFamily="34" charset="-122"/>
              </a:rPr>
              <a:t>       - </a:t>
            </a:r>
            <a:r>
              <a:rPr lang="zh-CN" altLang="en-US" sz="2400">
                <a:solidFill>
                  <a:schemeClr val="tx1">
                    <a:lumMod val="75000"/>
                    <a:lumOff val="25000"/>
                  </a:schemeClr>
                </a:solidFill>
                <a:latin typeface="微软雅黑" pitchFamily="34" charset="-122"/>
                <a:ea typeface="微软雅黑" pitchFamily="34" charset="-122"/>
              </a:rPr>
              <a:t>如果</a:t>
            </a:r>
            <a:r>
              <a:rPr lang="en-US" altLang="zh-CN" sz="2400">
                <a:solidFill>
                  <a:schemeClr val="tx1">
                    <a:lumMod val="75000"/>
                    <a:lumOff val="25000"/>
                  </a:schemeClr>
                </a:solidFill>
                <a:latin typeface="微软雅黑" pitchFamily="34" charset="-122"/>
                <a:ea typeface="微软雅黑" pitchFamily="34" charset="-122"/>
              </a:rPr>
              <a:t>view</a:t>
            </a:r>
            <a:r>
              <a:rPr lang="zh-CN" altLang="en-US" sz="2400">
                <a:solidFill>
                  <a:schemeClr val="tx1">
                    <a:lumMod val="75000"/>
                    <a:lumOff val="25000"/>
                  </a:schemeClr>
                </a:solidFill>
                <a:latin typeface="微软雅黑" pitchFamily="34" charset="-122"/>
                <a:ea typeface="微软雅黑" pitchFamily="34" charset="-122"/>
              </a:rPr>
              <a:t>的几和形状发生变化了就调用，例如当竖屏变为横屏时。</a:t>
            </a:r>
            <a:endParaRPr lang="en-US" altLang="zh-CN" sz="240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433552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5"/>
          <p:cNvSpPr txBox="1">
            <a:spLocks/>
          </p:cNvSpPr>
          <p:nvPr/>
        </p:nvSpPr>
        <p:spPr bwMode="auto">
          <a:xfrm>
            <a:off x="251520" y="699542"/>
            <a:ext cx="7848872" cy="4924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buClr>
                <a:schemeClr val="accent2">
                  <a:lumMod val="50000"/>
                </a:schemeClr>
              </a:buClr>
              <a:buSzPct val="100000"/>
              <a:buFont typeface="Wingdings" panose="05000000000000000000" pitchFamily="2" charset="2"/>
              <a:buChar char="v"/>
            </a:pPr>
            <a:r>
              <a:rPr lang="zh-CN" altLang="en-US" sz="2400" smtClean="0">
                <a:solidFill>
                  <a:schemeClr val="tx1">
                    <a:lumMod val="75000"/>
                    <a:lumOff val="25000"/>
                  </a:schemeClr>
                </a:solidFill>
                <a:latin typeface="微软雅黑" pitchFamily="34" charset="-122"/>
                <a:ea typeface="微软雅黑" pitchFamily="34" charset="-122"/>
              </a:rPr>
              <a:t>自定义</a:t>
            </a:r>
            <a:r>
              <a:rPr lang="en-US" altLang="zh-CN" sz="2400">
                <a:solidFill>
                  <a:schemeClr val="tx1">
                    <a:lumMod val="75000"/>
                    <a:lumOff val="25000"/>
                  </a:schemeClr>
                </a:solidFill>
                <a:latin typeface="微软雅黑" pitchFamily="34" charset="-122"/>
                <a:ea typeface="微软雅黑" pitchFamily="34" charset="-122"/>
              </a:rPr>
              <a:t>Renderer</a:t>
            </a:r>
            <a:r>
              <a:rPr lang="zh-CN" altLang="en-US" sz="2400" smtClean="0">
                <a:solidFill>
                  <a:schemeClr val="tx1">
                    <a:lumMod val="75000"/>
                    <a:lumOff val="25000"/>
                  </a:schemeClr>
                </a:solidFill>
                <a:latin typeface="微软雅黑" pitchFamily="34" charset="-122"/>
                <a:ea typeface="微软雅黑" pitchFamily="34" charset="-122"/>
              </a:rPr>
              <a:t>示例：</a:t>
            </a:r>
            <a:endParaRPr lang="en-US" altLang="zh-CN" sz="2400">
              <a:solidFill>
                <a:schemeClr val="tx1">
                  <a:lumMod val="75000"/>
                  <a:lumOff val="25000"/>
                </a:schemeClr>
              </a:solidFill>
              <a:latin typeface="微软雅黑" pitchFamily="34" charset="-122"/>
              <a:ea typeface="微软雅黑" pitchFamily="34" charset="-122"/>
            </a:endParaRPr>
          </a:p>
        </p:txBody>
      </p:sp>
      <p:graphicFrame>
        <p:nvGraphicFramePr>
          <p:cNvPr id="2" name="表格 1"/>
          <p:cNvGraphicFramePr>
            <a:graphicFrameLocks noGrp="1"/>
          </p:cNvGraphicFramePr>
          <p:nvPr>
            <p:extLst/>
          </p:nvPr>
        </p:nvGraphicFramePr>
        <p:xfrm>
          <a:off x="359532" y="1131590"/>
          <a:ext cx="8316924" cy="3749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316924">
                  <a:extLst>
                    <a:ext uri="{9D8B030D-6E8A-4147-A177-3AD203B41FA5}">
                      <a16:colId xmlns:a16="http://schemas.microsoft.com/office/drawing/2014/main" val="614410633"/>
                    </a:ext>
                  </a:extLst>
                </a:gridCol>
              </a:tblGrid>
              <a:tr h="802888">
                <a:tc>
                  <a:txBody>
                    <a:bodyPr/>
                    <a:lstStyle/>
                    <a:p>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public class MyRenderer implements GLSurfaceView.Renderer{</a:t>
                      </a:r>
                    </a:p>
                    <a:p>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  public void </a:t>
                      </a:r>
                      <a:r>
                        <a:rPr lang="en-US" altLang="zh-CN" sz="2000" b="1" smtClean="0">
                          <a:solidFill>
                            <a:schemeClr val="accent1">
                              <a:lumMod val="50000"/>
                            </a:schemeClr>
                          </a:solidFill>
                          <a:latin typeface="Consolas" panose="020B0609020204030204" pitchFamily="49" charset="0"/>
                          <a:ea typeface="微软雅黑" panose="020B0503020204020204" pitchFamily="34" charset="-122"/>
                        </a:rPr>
                        <a:t>onSurfaceCreated</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(GL10 unused, </a:t>
                      </a:r>
                    </a:p>
                    <a:p>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                               EGLConfig config)</a:t>
                      </a:r>
                    </a:p>
                    <a:p>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  {  GLES20.glClearColor(0.5f, 0.5f, 0.5f, 1.0f); }</a:t>
                      </a:r>
                    </a:p>
                    <a:p>
                      <a:endPar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endParaRPr>
                    </a:p>
                    <a:p>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  public void </a:t>
                      </a:r>
                      <a:r>
                        <a:rPr lang="en-US" altLang="zh-CN" sz="2000" b="1" smtClean="0">
                          <a:solidFill>
                            <a:schemeClr val="accent1">
                              <a:lumMod val="50000"/>
                            </a:schemeClr>
                          </a:solidFill>
                          <a:latin typeface="Consolas" panose="020B0609020204030204" pitchFamily="49" charset="0"/>
                          <a:ea typeface="微软雅黑" panose="020B0503020204020204" pitchFamily="34" charset="-122"/>
                        </a:rPr>
                        <a:t>onDrawFrame</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(GL10 unused)</a:t>
                      </a:r>
                    </a:p>
                    <a:p>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  {  GLES20.glClear(GLES20.GL_COLOR_BUFFER_BIT); }</a:t>
                      </a:r>
                    </a:p>
                    <a:p>
                      <a:endPar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endParaRPr>
                    </a:p>
                    <a:p>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  public void </a:t>
                      </a:r>
                      <a:r>
                        <a:rPr lang="en-US" altLang="zh-CN" sz="2000" b="1" smtClean="0">
                          <a:solidFill>
                            <a:schemeClr val="accent1">
                              <a:lumMod val="50000"/>
                            </a:schemeClr>
                          </a:solidFill>
                          <a:latin typeface="Consolas" panose="020B0609020204030204" pitchFamily="49" charset="0"/>
                          <a:ea typeface="微软雅黑" panose="020B0503020204020204" pitchFamily="34" charset="-122"/>
                        </a:rPr>
                        <a:t>onSurfaceChanged</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(GL10 unused,</a:t>
                      </a:r>
                    </a:p>
                    <a:p>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                               int width,int height)</a:t>
                      </a:r>
                    </a:p>
                    <a:p>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  {  GLES20.glViewport(0, 0, width, height); }</a:t>
                      </a:r>
                    </a:p>
                    <a:p>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a:t>
                      </a:r>
                      <a:endParaRPr lang="zh-CN" altLang="en-US" sz="2000" b="1">
                        <a:solidFill>
                          <a:schemeClr val="tx1">
                            <a:lumMod val="75000"/>
                            <a:lumOff val="25000"/>
                          </a:schemeClr>
                        </a:solidFill>
                        <a:latin typeface="Consolas" panose="020B0609020204030204" pitchFamily="49" charset="0"/>
                        <a:ea typeface="微软雅黑" panose="020B0503020204020204" pitchFamily="34" charset="-122"/>
                      </a:endParaRPr>
                    </a:p>
                  </a:txBody>
                  <a:tcPr anchor="ctr">
                    <a:lnL w="38100" cap="flat" cmpd="sng" algn="ctr">
                      <a:solidFill>
                        <a:schemeClr val="accent2">
                          <a:lumMod val="50000"/>
                        </a:schemeClr>
                      </a:solidFill>
                      <a:prstDash val="solid"/>
                      <a:round/>
                      <a:headEnd type="none" w="med" len="med"/>
                      <a:tailEnd type="none" w="med" len="med"/>
                    </a:lnL>
                    <a:lnR w="38100" cap="flat" cmpd="sng" algn="ctr">
                      <a:solidFill>
                        <a:schemeClr val="accent2">
                          <a:lumMod val="50000"/>
                        </a:schemeClr>
                      </a:solidFill>
                      <a:prstDash val="solid"/>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153270295"/>
                  </a:ext>
                </a:extLst>
              </a:tr>
            </a:tbl>
          </a:graphicData>
        </a:graphic>
      </p:graphicFrame>
      <p:sp>
        <p:nvSpPr>
          <p:cNvPr id="8" name="矩形 69"/>
          <p:cNvSpPr>
            <a:spLocks noChangeArrowheads="1"/>
          </p:cNvSpPr>
          <p:nvPr/>
        </p:nvSpPr>
        <p:spPr bwMode="auto">
          <a:xfrm>
            <a:off x="539552" y="123478"/>
            <a:ext cx="79928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构造</a:t>
            </a:r>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OpenGL ES View </a:t>
            </a:r>
            <a:r>
              <a:rPr lang="en-US" altLang="zh-CN" sz="2800" b="1" smtClean="0">
                <a:solidFill>
                  <a:schemeClr val="bg1"/>
                </a:solidFill>
                <a:latin typeface="幼圆" panose="02010509060101010101" pitchFamily="49" charset="-122"/>
                <a:ea typeface="幼圆" panose="02010509060101010101" pitchFamily="49" charset="-122"/>
                <a:sym typeface="微软雅黑" panose="020B0503020204020204" pitchFamily="34" charset="-122"/>
              </a:rPr>
              <a:t>- GLSurfaceView.Renderer </a:t>
            </a:r>
            <a:endPar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3" name="圆角矩形标注 2"/>
          <p:cNvSpPr/>
          <p:nvPr/>
        </p:nvSpPr>
        <p:spPr bwMode="auto">
          <a:xfrm>
            <a:off x="6407443" y="2489374"/>
            <a:ext cx="1836204" cy="396624"/>
          </a:xfrm>
          <a:prstGeom prst="wedgeRoundRectCallout">
            <a:avLst>
              <a:gd name="adj1" fmla="val -47356"/>
              <a:gd name="adj2" fmla="val -80338"/>
              <a:gd name="adj3" fmla="val 16667"/>
            </a:avLst>
          </a:prstGeom>
          <a:solidFill>
            <a:schemeClr val="accent2">
              <a:lumMod val="20000"/>
              <a:lumOff val="80000"/>
            </a:schemeClr>
          </a:solidFill>
          <a:ln w="38100" cap="flat" cmpd="sng" algn="ctr">
            <a:solidFill>
              <a:schemeClr val="accent2">
                <a:lumMod val="7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r>
              <a:rPr lang="zh-CN" altLang="en-US" smtClean="0">
                <a:solidFill>
                  <a:schemeClr val="accent1">
                    <a:lumMod val="50000"/>
                  </a:schemeClr>
                </a:solidFill>
                <a:latin typeface="微软雅黑" panose="020B0503020204020204" pitchFamily="34" charset="-122"/>
                <a:ea typeface="微软雅黑" panose="020B0503020204020204" pitchFamily="34" charset="-122"/>
              </a:rPr>
              <a:t>设置</a:t>
            </a:r>
            <a:r>
              <a:rPr lang="zh-CN" altLang="en-US">
                <a:solidFill>
                  <a:schemeClr val="accent1">
                    <a:lumMod val="50000"/>
                  </a:schemeClr>
                </a:solidFill>
                <a:latin typeface="微软雅黑" panose="020B0503020204020204" pitchFamily="34" charset="-122"/>
                <a:ea typeface="微软雅黑" panose="020B0503020204020204" pitchFamily="34" charset="-122"/>
              </a:rPr>
              <a:t>背景的颜色</a:t>
            </a:r>
            <a:endParaRPr kumimoji="0" lang="zh-CN" altLang="en-US" sz="1800" b="0" i="0" u="none" strike="noStrike" cap="none" normalizeH="0" baseline="0" smtClean="0">
              <a:ln>
                <a:noFill/>
              </a:ln>
              <a:solidFill>
                <a:schemeClr val="accent1">
                  <a:lumMod val="50000"/>
                </a:schemeClr>
              </a:solidFill>
              <a:effectLst/>
              <a:latin typeface="微软雅黑" panose="020B0503020204020204" pitchFamily="34" charset="-122"/>
              <a:ea typeface="微软雅黑" panose="020B0503020204020204" pitchFamily="34" charset="-122"/>
            </a:endParaRPr>
          </a:p>
        </p:txBody>
      </p:sp>
      <p:sp>
        <p:nvSpPr>
          <p:cNvPr id="10" name="圆角矩形标注 9"/>
          <p:cNvSpPr/>
          <p:nvPr/>
        </p:nvSpPr>
        <p:spPr bwMode="auto">
          <a:xfrm>
            <a:off x="6804248" y="3435846"/>
            <a:ext cx="1474084" cy="396624"/>
          </a:xfrm>
          <a:prstGeom prst="wedgeRoundRectCallout">
            <a:avLst>
              <a:gd name="adj1" fmla="val -53700"/>
              <a:gd name="adj2" fmla="val -82844"/>
              <a:gd name="adj3" fmla="val 16667"/>
            </a:avLst>
          </a:prstGeom>
          <a:solidFill>
            <a:schemeClr val="accent2">
              <a:lumMod val="20000"/>
              <a:lumOff val="80000"/>
            </a:schemeClr>
          </a:solidFill>
          <a:ln w="38100" cap="flat" cmpd="sng" algn="ctr">
            <a:solidFill>
              <a:schemeClr val="accent2">
                <a:lumMod val="7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r>
              <a:rPr lang="zh-CN" altLang="en-US" smtClean="0">
                <a:solidFill>
                  <a:schemeClr val="accent1">
                    <a:lumMod val="50000"/>
                  </a:schemeClr>
                </a:solidFill>
                <a:latin typeface="微软雅黑" panose="020B0503020204020204" pitchFamily="34" charset="-122"/>
                <a:ea typeface="微软雅黑" panose="020B0503020204020204" pitchFamily="34" charset="-122"/>
              </a:rPr>
              <a:t>重</a:t>
            </a:r>
            <a:r>
              <a:rPr lang="zh-CN" altLang="en-US">
                <a:solidFill>
                  <a:schemeClr val="accent1">
                    <a:lumMod val="50000"/>
                  </a:schemeClr>
                </a:solidFill>
                <a:latin typeface="微软雅黑" panose="020B0503020204020204" pitchFamily="34" charset="-122"/>
                <a:ea typeface="微软雅黑" panose="020B0503020204020204" pitchFamily="34" charset="-122"/>
              </a:rPr>
              <a:t>绘背景色</a:t>
            </a:r>
            <a:endParaRPr kumimoji="0" lang="zh-CN" altLang="en-US" sz="1800" b="0" i="0" u="none" strike="noStrike" cap="none" normalizeH="0" baseline="0" smtClean="0">
              <a:ln>
                <a:noFill/>
              </a:ln>
              <a:solidFill>
                <a:schemeClr val="accent1">
                  <a:lumMod val="50000"/>
                </a:schemeClr>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306999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79928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构造</a:t>
            </a:r>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OpenGL ES View </a:t>
            </a:r>
            <a:r>
              <a:rPr lang="en-US" altLang="zh-CN" sz="2800" b="1" smtClean="0">
                <a:solidFill>
                  <a:schemeClr val="bg1"/>
                </a:solidFill>
                <a:latin typeface="幼圆" panose="02010509060101010101" pitchFamily="49" charset="-122"/>
                <a:ea typeface="幼圆" panose="02010509060101010101" pitchFamily="49" charset="-122"/>
                <a:sym typeface="微软雅黑" panose="020B0503020204020204" pitchFamily="34" charset="-122"/>
              </a:rPr>
              <a:t>- GLSurfaceView.Renderer </a:t>
            </a:r>
            <a:endPar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5" name="内容占位符 5"/>
          <p:cNvSpPr txBox="1">
            <a:spLocks/>
          </p:cNvSpPr>
          <p:nvPr/>
        </p:nvSpPr>
        <p:spPr bwMode="auto">
          <a:xfrm>
            <a:off x="467544" y="915566"/>
            <a:ext cx="8064896" cy="11521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50000"/>
              </a:lnSpc>
              <a:buClr>
                <a:schemeClr val="accent2">
                  <a:lumMod val="50000"/>
                </a:schemeClr>
              </a:buClr>
              <a:buSzPct val="100000"/>
              <a:buFont typeface="Wingdings" panose="05000000000000000000" pitchFamily="2" charset="2"/>
              <a:buChar char="v"/>
            </a:pPr>
            <a:r>
              <a:rPr lang="zh-CN" altLang="en-US" sz="2400">
                <a:solidFill>
                  <a:schemeClr val="tx1">
                    <a:lumMod val="75000"/>
                    <a:lumOff val="25000"/>
                  </a:schemeClr>
                </a:solidFill>
                <a:latin typeface="微软雅黑" pitchFamily="34" charset="-122"/>
                <a:ea typeface="微软雅黑" pitchFamily="34" charset="-122"/>
              </a:rPr>
              <a:t>为什么这些方法们都具有一</a:t>
            </a:r>
            <a:r>
              <a:rPr lang="zh-CN" altLang="en-US" sz="2400" smtClean="0">
                <a:solidFill>
                  <a:schemeClr val="tx1">
                    <a:lumMod val="75000"/>
                    <a:lumOff val="25000"/>
                  </a:schemeClr>
                </a:solidFill>
                <a:latin typeface="微软雅黑" pitchFamily="34" charset="-122"/>
                <a:ea typeface="微软雅黑" pitchFamily="34" charset="-122"/>
              </a:rPr>
              <a:t>个 </a:t>
            </a:r>
            <a:r>
              <a:rPr lang="en-US" altLang="zh-CN" sz="2400" smtClean="0">
                <a:solidFill>
                  <a:schemeClr val="tx1">
                    <a:lumMod val="75000"/>
                    <a:lumOff val="25000"/>
                  </a:schemeClr>
                </a:solidFill>
                <a:latin typeface="微软雅黑" pitchFamily="34" charset="-122"/>
                <a:ea typeface="微软雅黑" pitchFamily="34" charset="-122"/>
              </a:rPr>
              <a:t>GL10 </a:t>
            </a:r>
            <a:r>
              <a:rPr lang="zh-CN" altLang="en-US" sz="2400" smtClean="0">
                <a:solidFill>
                  <a:schemeClr val="tx1">
                    <a:lumMod val="75000"/>
                    <a:lumOff val="25000"/>
                  </a:schemeClr>
                </a:solidFill>
                <a:latin typeface="微软雅黑" pitchFamily="34" charset="-122"/>
                <a:ea typeface="微软雅黑" pitchFamily="34" charset="-122"/>
              </a:rPr>
              <a:t>类型的参数</a:t>
            </a:r>
            <a:r>
              <a:rPr lang="zh-CN" altLang="en-US" sz="2400">
                <a:solidFill>
                  <a:schemeClr val="tx1">
                    <a:lumMod val="75000"/>
                    <a:lumOff val="25000"/>
                  </a:schemeClr>
                </a:solidFill>
                <a:latin typeface="微软雅黑" pitchFamily="34" charset="-122"/>
                <a:ea typeface="微软雅黑" pitchFamily="34" charset="-122"/>
              </a:rPr>
              <a:t>，</a:t>
            </a:r>
            <a:r>
              <a:rPr lang="zh-CN" altLang="en-US" sz="2400" smtClean="0">
                <a:solidFill>
                  <a:schemeClr val="tx1">
                    <a:lumMod val="75000"/>
                    <a:lumOff val="25000"/>
                  </a:schemeClr>
                </a:solidFill>
                <a:latin typeface="微软雅黑" pitchFamily="34" charset="-122"/>
                <a:ea typeface="微软雅黑" pitchFamily="34" charset="-122"/>
              </a:rPr>
              <a:t>但是使用</a:t>
            </a:r>
            <a:r>
              <a:rPr lang="zh-CN" altLang="en-US" sz="2400">
                <a:solidFill>
                  <a:schemeClr val="tx1">
                    <a:lumMod val="75000"/>
                    <a:lumOff val="25000"/>
                  </a:schemeClr>
                </a:solidFill>
                <a:latin typeface="微软雅黑" pitchFamily="34" charset="-122"/>
                <a:ea typeface="微软雅黑" pitchFamily="34" charset="-122"/>
              </a:rPr>
              <a:t>的却是</a:t>
            </a:r>
            <a:r>
              <a:rPr lang="en-US" altLang="zh-CN" sz="2400" smtClean="0">
                <a:solidFill>
                  <a:schemeClr val="tx1">
                    <a:lumMod val="75000"/>
                    <a:lumOff val="25000"/>
                  </a:schemeClr>
                </a:solidFill>
                <a:latin typeface="微软雅黑" pitchFamily="34" charset="-122"/>
                <a:ea typeface="微软雅黑" pitchFamily="34" charset="-122"/>
              </a:rPr>
              <a:t>OpengGL ES </a:t>
            </a:r>
            <a:r>
              <a:rPr lang="en-US" altLang="zh-CN" sz="2400">
                <a:solidFill>
                  <a:schemeClr val="tx1">
                    <a:lumMod val="75000"/>
                    <a:lumOff val="25000"/>
                  </a:schemeClr>
                </a:solidFill>
                <a:latin typeface="微软雅黑" pitchFamily="34" charset="-122"/>
                <a:ea typeface="微软雅黑" pitchFamily="34" charset="-122"/>
              </a:rPr>
              <a:t>2.0 </a:t>
            </a:r>
            <a:r>
              <a:rPr lang="en-US" altLang="zh-CN" sz="2400" smtClean="0">
                <a:solidFill>
                  <a:schemeClr val="tx1">
                    <a:lumMod val="75000"/>
                    <a:lumOff val="25000"/>
                  </a:schemeClr>
                </a:solidFill>
                <a:latin typeface="微软雅黑" pitchFamily="34" charset="-122"/>
                <a:ea typeface="微软雅黑" pitchFamily="34" charset="-122"/>
              </a:rPr>
              <a:t>API</a:t>
            </a:r>
            <a:r>
              <a:rPr lang="zh-CN" altLang="en-US" sz="2400" smtClean="0">
                <a:solidFill>
                  <a:schemeClr val="tx1">
                    <a:lumMod val="75000"/>
                    <a:lumOff val="25000"/>
                  </a:schemeClr>
                </a:solidFill>
                <a:latin typeface="微软雅黑" pitchFamily="34" charset="-122"/>
                <a:ea typeface="微软雅黑" pitchFamily="34" charset="-122"/>
              </a:rPr>
              <a:t>？</a:t>
            </a:r>
            <a:endParaRPr lang="en-US" altLang="zh-CN" sz="2400" smtClean="0">
              <a:solidFill>
                <a:schemeClr val="tx1">
                  <a:lumMod val="75000"/>
                  <a:lumOff val="25000"/>
                </a:schemeClr>
              </a:solidFill>
              <a:latin typeface="微软雅黑" pitchFamily="34" charset="-122"/>
              <a:ea typeface="微软雅黑" pitchFamily="34" charset="-122"/>
            </a:endParaRPr>
          </a:p>
        </p:txBody>
      </p:sp>
      <p:sp>
        <p:nvSpPr>
          <p:cNvPr id="6" name="内容占位符 5"/>
          <p:cNvSpPr txBox="1">
            <a:spLocks/>
          </p:cNvSpPr>
          <p:nvPr/>
        </p:nvSpPr>
        <p:spPr bwMode="auto">
          <a:xfrm>
            <a:off x="683568" y="2067694"/>
            <a:ext cx="7776864" cy="12241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lnSpc>
                <a:spcPct val="150000"/>
              </a:lnSpc>
              <a:buClr>
                <a:schemeClr val="accent2">
                  <a:lumMod val="50000"/>
                </a:schemeClr>
              </a:buClr>
              <a:buSzPct val="100000"/>
              <a:buNone/>
            </a:pPr>
            <a:r>
              <a:rPr lang="zh-CN" altLang="en-US" sz="2400" smtClean="0">
                <a:solidFill>
                  <a:schemeClr val="tx1">
                    <a:lumMod val="75000"/>
                    <a:lumOff val="25000"/>
                  </a:schemeClr>
                </a:solidFill>
                <a:latin typeface="微软雅黑" pitchFamily="34" charset="-122"/>
                <a:ea typeface="微软雅黑" pitchFamily="34" charset="-122"/>
              </a:rPr>
              <a:t>其实这是</a:t>
            </a:r>
            <a:r>
              <a:rPr lang="zh-CN" altLang="en-US" sz="2400">
                <a:solidFill>
                  <a:schemeClr val="tx1">
                    <a:lumMod val="75000"/>
                    <a:lumOff val="25000"/>
                  </a:schemeClr>
                </a:solidFill>
                <a:latin typeface="微软雅黑" pitchFamily="34" charset="-122"/>
                <a:ea typeface="微软雅黑" pitchFamily="34" charset="-122"/>
              </a:rPr>
              <a:t>为了使</a:t>
            </a:r>
            <a:r>
              <a:rPr lang="en-US" altLang="zh-CN" sz="2400">
                <a:solidFill>
                  <a:schemeClr val="tx1">
                    <a:lumMod val="75000"/>
                    <a:lumOff val="25000"/>
                  </a:schemeClr>
                </a:solidFill>
                <a:latin typeface="微软雅黑" pitchFamily="34" charset="-122"/>
                <a:ea typeface="微软雅黑" pitchFamily="34" charset="-122"/>
              </a:rPr>
              <a:t>Android</a:t>
            </a:r>
            <a:r>
              <a:rPr lang="zh-CN" altLang="en-US" sz="2400">
                <a:solidFill>
                  <a:schemeClr val="tx1">
                    <a:lumMod val="75000"/>
                    <a:lumOff val="25000"/>
                  </a:schemeClr>
                </a:solidFill>
                <a:latin typeface="微软雅黑" pitchFamily="34" charset="-122"/>
                <a:ea typeface="微软雅黑" pitchFamily="34" charset="-122"/>
              </a:rPr>
              <a:t>框架能简单的兼容各</a:t>
            </a:r>
            <a:r>
              <a:rPr lang="en-US" altLang="zh-CN" sz="2400">
                <a:solidFill>
                  <a:schemeClr val="tx1">
                    <a:lumMod val="75000"/>
                    <a:lumOff val="25000"/>
                  </a:schemeClr>
                </a:solidFill>
                <a:latin typeface="微软雅黑" pitchFamily="34" charset="-122"/>
                <a:ea typeface="微软雅黑" pitchFamily="34" charset="-122"/>
              </a:rPr>
              <a:t>OpenGLES</a:t>
            </a:r>
            <a:r>
              <a:rPr lang="zh-CN" altLang="en-US" sz="2400" smtClean="0">
                <a:solidFill>
                  <a:schemeClr val="tx1">
                    <a:lumMod val="75000"/>
                    <a:lumOff val="25000"/>
                  </a:schemeClr>
                </a:solidFill>
                <a:latin typeface="微软雅黑" pitchFamily="34" charset="-122"/>
                <a:ea typeface="微软雅黑" pitchFamily="34" charset="-122"/>
              </a:rPr>
              <a:t>版本。</a:t>
            </a:r>
            <a:endParaRPr lang="en-US" altLang="zh-CN" sz="240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0501598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1619672" y="2067694"/>
            <a:ext cx="6445274" cy="576263"/>
            <a:chOff x="935038" y="1349375"/>
            <a:chExt cx="6445274" cy="576263"/>
          </a:xfrm>
          <a:solidFill>
            <a:schemeClr val="tx1">
              <a:lumMod val="50000"/>
              <a:lumOff val="50000"/>
            </a:schemeClr>
          </a:solidFill>
        </p:grpSpPr>
        <p:sp>
          <p:nvSpPr>
            <p:cNvPr id="37" name="矩形 69"/>
            <p:cNvSpPr>
              <a:spLocks noChangeArrowheads="1"/>
            </p:cNvSpPr>
            <p:nvPr/>
          </p:nvSpPr>
          <p:spPr bwMode="auto">
            <a:xfrm>
              <a:off x="1547664" y="1349375"/>
              <a:ext cx="5832648" cy="5232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构造</a:t>
              </a:r>
              <a:r>
                <a:rPr lang="en-US" altLang="zh-CN" sz="280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OpenGL ES View</a:t>
              </a:r>
            </a:p>
          </p:txBody>
        </p:sp>
        <p:grpSp>
          <p:nvGrpSpPr>
            <p:cNvPr id="38" name="Group 18"/>
            <p:cNvGrpSpPr>
              <a:grpSpLocks/>
            </p:cNvGrpSpPr>
            <p:nvPr/>
          </p:nvGrpSpPr>
          <p:grpSpPr bwMode="auto">
            <a:xfrm>
              <a:off x="935038" y="1349375"/>
              <a:ext cx="396875" cy="576263"/>
              <a:chOff x="0" y="0"/>
              <a:chExt cx="396000" cy="576000"/>
            </a:xfrm>
            <a:grpFill/>
          </p:grpSpPr>
          <p:sp>
            <p:nvSpPr>
              <p:cNvPr id="39" name="矩形 9"/>
              <p:cNvSpPr>
                <a:spLocks noChangeArrowheads="1"/>
              </p:cNvSpPr>
              <p:nvPr/>
            </p:nvSpPr>
            <p:spPr bwMode="auto">
              <a:xfrm>
                <a:off x="0" y="0"/>
                <a:ext cx="396000" cy="576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40" name="TextBox 11"/>
              <p:cNvSpPr>
                <a:spLocks noChangeArrowheads="1"/>
              </p:cNvSpPr>
              <p:nvPr/>
            </p:nvSpPr>
            <p:spPr bwMode="auto">
              <a:xfrm>
                <a:off x="31279" y="57167"/>
                <a:ext cx="355403" cy="4614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400"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2" name="组合 21"/>
          <p:cNvGrpSpPr/>
          <p:nvPr/>
        </p:nvGrpSpPr>
        <p:grpSpPr>
          <a:xfrm>
            <a:off x="1619672" y="2859583"/>
            <a:ext cx="6445274" cy="576263"/>
            <a:chOff x="935038" y="1349375"/>
            <a:chExt cx="6445274" cy="576263"/>
          </a:xfrm>
        </p:grpSpPr>
        <p:sp>
          <p:nvSpPr>
            <p:cNvPr id="23" name="矩形 69"/>
            <p:cNvSpPr>
              <a:spLocks noChangeArrowheads="1"/>
            </p:cNvSpPr>
            <p:nvPr/>
          </p:nvSpPr>
          <p:spPr bwMode="auto">
            <a:xfrm>
              <a:off x="1547664" y="1349375"/>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OpenGL </a:t>
              </a:r>
              <a:r>
                <a:rPr lang="en-US" altLang="zh-CN" sz="280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ES </a:t>
              </a:r>
              <a:r>
                <a:rPr lang="zh-CN" altLang="en-US" sz="280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管线</a:t>
              </a:r>
              <a:r>
                <a:rPr lang="en-US" altLang="zh-CN" sz="280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80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Pipeline)</a:t>
              </a:r>
            </a:p>
          </p:txBody>
        </p:sp>
        <p:grpSp>
          <p:nvGrpSpPr>
            <p:cNvPr id="24" name="Group 18"/>
            <p:cNvGrpSpPr>
              <a:grpSpLocks/>
            </p:cNvGrpSpPr>
            <p:nvPr/>
          </p:nvGrpSpPr>
          <p:grpSpPr bwMode="auto">
            <a:xfrm>
              <a:off x="935038" y="1349375"/>
              <a:ext cx="396875" cy="576263"/>
              <a:chOff x="0" y="0"/>
              <a:chExt cx="396000" cy="576000"/>
            </a:xfrm>
            <a:solidFill>
              <a:schemeClr val="accent2">
                <a:lumMod val="75000"/>
              </a:schemeClr>
            </a:solidFill>
          </p:grpSpPr>
          <p:sp>
            <p:nvSpPr>
              <p:cNvPr id="25" name="矩形 9"/>
              <p:cNvSpPr>
                <a:spLocks noChangeArrowheads="1"/>
              </p:cNvSpPr>
              <p:nvPr/>
            </p:nvSpPr>
            <p:spPr bwMode="auto">
              <a:xfrm>
                <a:off x="0" y="0"/>
                <a:ext cx="396000" cy="576000"/>
              </a:xfrm>
              <a:prstGeom prst="rect">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6" name="TextBox 11"/>
              <p:cNvSpPr>
                <a:spLocks noChangeArrowheads="1"/>
              </p:cNvSpPr>
              <p:nvPr/>
            </p:nvSpPr>
            <p:spPr bwMode="auto">
              <a:xfrm>
                <a:off x="31279" y="57167"/>
                <a:ext cx="355403" cy="461454"/>
              </a:xfrm>
              <a:prstGeom prst="rect">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3</a:t>
                </a:r>
                <a:endParaRPr lang="zh-CN" altLang="en-US" sz="2400"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30" name="组合 29"/>
          <p:cNvGrpSpPr/>
          <p:nvPr/>
        </p:nvGrpSpPr>
        <p:grpSpPr>
          <a:xfrm>
            <a:off x="1619672" y="1275606"/>
            <a:ext cx="6445274" cy="576263"/>
            <a:chOff x="935038" y="1349375"/>
            <a:chExt cx="6445274" cy="576263"/>
          </a:xfrm>
        </p:grpSpPr>
        <p:sp>
          <p:nvSpPr>
            <p:cNvPr id="4" name="矩形 69"/>
            <p:cNvSpPr>
              <a:spLocks noChangeArrowheads="1"/>
            </p:cNvSpPr>
            <p:nvPr/>
          </p:nvSpPr>
          <p:spPr bwMode="auto">
            <a:xfrm>
              <a:off x="1547664" y="1349375"/>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a:solidFill>
                    <a:schemeClr val="accent2">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OpenGL ES </a:t>
              </a:r>
              <a:r>
                <a:rPr lang="zh-CN" altLang="en-US" sz="2800" b="1">
                  <a:solidFill>
                    <a:schemeClr val="accent2">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简介</a:t>
              </a:r>
              <a:endParaRPr lang="en-US" altLang="zh-CN" sz="2800" b="1">
                <a:solidFill>
                  <a:schemeClr val="accent2">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6" name="Group 18"/>
            <p:cNvGrpSpPr>
              <a:grpSpLocks/>
            </p:cNvGrpSpPr>
            <p:nvPr/>
          </p:nvGrpSpPr>
          <p:grpSpPr bwMode="auto">
            <a:xfrm>
              <a:off x="935038" y="1349375"/>
              <a:ext cx="396875" cy="576263"/>
              <a:chOff x="0" y="0"/>
              <a:chExt cx="396000" cy="576000"/>
            </a:xfrm>
            <a:solidFill>
              <a:schemeClr val="accent2">
                <a:lumMod val="75000"/>
              </a:schemeClr>
            </a:solidFill>
          </p:grpSpPr>
          <p:sp>
            <p:nvSpPr>
              <p:cNvPr id="7" name="矩形 9"/>
              <p:cNvSpPr>
                <a:spLocks noChangeArrowheads="1"/>
              </p:cNvSpPr>
              <p:nvPr/>
            </p:nvSpPr>
            <p:spPr bwMode="auto">
              <a:xfrm>
                <a:off x="0" y="0"/>
                <a:ext cx="396000" cy="576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8" name="TextBox 11"/>
              <p:cNvSpPr>
                <a:spLocks noChangeArrowheads="1"/>
              </p:cNvSpPr>
              <p:nvPr/>
            </p:nvSpPr>
            <p:spPr bwMode="auto">
              <a:xfrm>
                <a:off x="31279" y="57167"/>
                <a:ext cx="355403" cy="4614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400"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41" name="组合 40"/>
          <p:cNvGrpSpPr/>
          <p:nvPr/>
        </p:nvGrpSpPr>
        <p:grpSpPr>
          <a:xfrm>
            <a:off x="1619672" y="3651870"/>
            <a:ext cx="6445274" cy="576263"/>
            <a:chOff x="935038" y="1349375"/>
            <a:chExt cx="6445274" cy="576263"/>
          </a:xfrm>
          <a:solidFill>
            <a:schemeClr val="tx1">
              <a:lumMod val="50000"/>
              <a:lumOff val="50000"/>
            </a:schemeClr>
          </a:solidFill>
        </p:grpSpPr>
        <p:sp>
          <p:nvSpPr>
            <p:cNvPr id="42" name="矩形 69"/>
            <p:cNvSpPr>
              <a:spLocks noChangeArrowheads="1"/>
            </p:cNvSpPr>
            <p:nvPr/>
          </p:nvSpPr>
          <p:spPr bwMode="auto">
            <a:xfrm>
              <a:off x="1547664" y="1349375"/>
              <a:ext cx="5832648" cy="5232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图形图像绘制</a:t>
              </a:r>
            </a:p>
          </p:txBody>
        </p:sp>
        <p:grpSp>
          <p:nvGrpSpPr>
            <p:cNvPr id="43" name="Group 18"/>
            <p:cNvGrpSpPr>
              <a:grpSpLocks/>
            </p:cNvGrpSpPr>
            <p:nvPr/>
          </p:nvGrpSpPr>
          <p:grpSpPr bwMode="auto">
            <a:xfrm>
              <a:off x="935038" y="1349375"/>
              <a:ext cx="396875" cy="576263"/>
              <a:chOff x="0" y="0"/>
              <a:chExt cx="396000" cy="576000"/>
            </a:xfrm>
            <a:grpFill/>
          </p:grpSpPr>
          <p:sp>
            <p:nvSpPr>
              <p:cNvPr id="44" name="矩形 9"/>
              <p:cNvSpPr>
                <a:spLocks noChangeArrowheads="1"/>
              </p:cNvSpPr>
              <p:nvPr/>
            </p:nvSpPr>
            <p:spPr bwMode="auto">
              <a:xfrm>
                <a:off x="0" y="0"/>
                <a:ext cx="396000" cy="576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45" name="TextBox 11"/>
              <p:cNvSpPr>
                <a:spLocks noChangeArrowheads="1"/>
              </p:cNvSpPr>
              <p:nvPr/>
            </p:nvSpPr>
            <p:spPr bwMode="auto">
              <a:xfrm>
                <a:off x="31279" y="57167"/>
                <a:ext cx="355403" cy="4614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b="1"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4</a:t>
                </a:r>
                <a:endParaRPr lang="zh-CN" altLang="en-US" sz="2400"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11906531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619672" y="2859583"/>
            <a:ext cx="6445274" cy="576263"/>
            <a:chOff x="935038" y="1349375"/>
            <a:chExt cx="6445274" cy="576263"/>
          </a:xfrm>
        </p:grpSpPr>
        <p:sp>
          <p:nvSpPr>
            <p:cNvPr id="23" name="矩形 69"/>
            <p:cNvSpPr>
              <a:spLocks noChangeArrowheads="1"/>
            </p:cNvSpPr>
            <p:nvPr/>
          </p:nvSpPr>
          <p:spPr bwMode="auto">
            <a:xfrm>
              <a:off x="1547664" y="1349375"/>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a:solidFill>
                    <a:schemeClr val="accent2">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OpenGL ES </a:t>
              </a:r>
              <a:r>
                <a:rPr lang="zh-CN" altLang="en-US" sz="2800" b="1" smtClean="0">
                  <a:solidFill>
                    <a:schemeClr val="accent2">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管线</a:t>
              </a:r>
              <a:r>
                <a:rPr lang="en-US" altLang="zh-CN" sz="2800" b="1" smtClean="0">
                  <a:solidFill>
                    <a:schemeClr val="accent2">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800" b="1">
                  <a:solidFill>
                    <a:schemeClr val="accent2">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Pipeline)</a:t>
              </a:r>
            </a:p>
          </p:txBody>
        </p:sp>
        <p:grpSp>
          <p:nvGrpSpPr>
            <p:cNvPr id="24" name="Group 18"/>
            <p:cNvGrpSpPr>
              <a:grpSpLocks/>
            </p:cNvGrpSpPr>
            <p:nvPr/>
          </p:nvGrpSpPr>
          <p:grpSpPr bwMode="auto">
            <a:xfrm>
              <a:off x="935038" y="1349375"/>
              <a:ext cx="396875" cy="576263"/>
              <a:chOff x="0" y="0"/>
              <a:chExt cx="396000" cy="576000"/>
            </a:xfrm>
            <a:solidFill>
              <a:schemeClr val="accent2">
                <a:lumMod val="75000"/>
              </a:schemeClr>
            </a:solidFill>
          </p:grpSpPr>
          <p:sp>
            <p:nvSpPr>
              <p:cNvPr id="25" name="矩形 9"/>
              <p:cNvSpPr>
                <a:spLocks noChangeArrowheads="1"/>
              </p:cNvSpPr>
              <p:nvPr/>
            </p:nvSpPr>
            <p:spPr bwMode="auto">
              <a:xfrm>
                <a:off x="0" y="0"/>
                <a:ext cx="396000" cy="576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6" name="TextBox 11"/>
              <p:cNvSpPr>
                <a:spLocks noChangeArrowheads="1"/>
              </p:cNvSpPr>
              <p:nvPr/>
            </p:nvSpPr>
            <p:spPr bwMode="auto">
              <a:xfrm>
                <a:off x="31279" y="57167"/>
                <a:ext cx="355403" cy="4614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b="1"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3</a:t>
                </a:r>
                <a:endParaRPr lang="zh-CN" altLang="en-US" sz="2400"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52" name="组合 51"/>
          <p:cNvGrpSpPr/>
          <p:nvPr/>
        </p:nvGrpSpPr>
        <p:grpSpPr>
          <a:xfrm>
            <a:off x="1619672" y="2067694"/>
            <a:ext cx="6445274" cy="576263"/>
            <a:chOff x="935038" y="1349375"/>
            <a:chExt cx="6445274" cy="576263"/>
          </a:xfrm>
          <a:solidFill>
            <a:schemeClr val="tx1">
              <a:lumMod val="50000"/>
              <a:lumOff val="50000"/>
            </a:schemeClr>
          </a:solidFill>
        </p:grpSpPr>
        <p:sp>
          <p:nvSpPr>
            <p:cNvPr id="53" name="矩形 69"/>
            <p:cNvSpPr>
              <a:spLocks noChangeArrowheads="1"/>
            </p:cNvSpPr>
            <p:nvPr/>
          </p:nvSpPr>
          <p:spPr bwMode="auto">
            <a:xfrm>
              <a:off x="1547664" y="1349375"/>
              <a:ext cx="5832648" cy="5232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构造</a:t>
              </a:r>
              <a:r>
                <a:rPr lang="en-US" altLang="zh-CN" sz="280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OpenGL ES View</a:t>
              </a:r>
            </a:p>
          </p:txBody>
        </p:sp>
        <p:grpSp>
          <p:nvGrpSpPr>
            <p:cNvPr id="54" name="Group 18"/>
            <p:cNvGrpSpPr>
              <a:grpSpLocks/>
            </p:cNvGrpSpPr>
            <p:nvPr/>
          </p:nvGrpSpPr>
          <p:grpSpPr bwMode="auto">
            <a:xfrm>
              <a:off x="935038" y="1349375"/>
              <a:ext cx="396875" cy="576263"/>
              <a:chOff x="0" y="0"/>
              <a:chExt cx="396000" cy="576000"/>
            </a:xfrm>
            <a:grpFill/>
          </p:grpSpPr>
          <p:sp>
            <p:nvSpPr>
              <p:cNvPr id="55" name="矩形 9"/>
              <p:cNvSpPr>
                <a:spLocks noChangeArrowheads="1"/>
              </p:cNvSpPr>
              <p:nvPr/>
            </p:nvSpPr>
            <p:spPr bwMode="auto">
              <a:xfrm>
                <a:off x="0" y="0"/>
                <a:ext cx="396000" cy="576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56" name="TextBox 11"/>
              <p:cNvSpPr>
                <a:spLocks noChangeArrowheads="1"/>
              </p:cNvSpPr>
              <p:nvPr/>
            </p:nvSpPr>
            <p:spPr bwMode="auto">
              <a:xfrm>
                <a:off x="31279" y="57167"/>
                <a:ext cx="355403" cy="4614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400"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7" name="组合 26"/>
          <p:cNvGrpSpPr/>
          <p:nvPr/>
        </p:nvGrpSpPr>
        <p:grpSpPr>
          <a:xfrm>
            <a:off x="1619672" y="1275499"/>
            <a:ext cx="6445274" cy="576263"/>
            <a:chOff x="935038" y="1349375"/>
            <a:chExt cx="6445274" cy="576263"/>
          </a:xfrm>
          <a:solidFill>
            <a:schemeClr val="tx1">
              <a:lumMod val="50000"/>
              <a:lumOff val="50000"/>
            </a:schemeClr>
          </a:solidFill>
        </p:grpSpPr>
        <p:sp>
          <p:nvSpPr>
            <p:cNvPr id="28" name="矩形 69"/>
            <p:cNvSpPr>
              <a:spLocks noChangeArrowheads="1"/>
            </p:cNvSpPr>
            <p:nvPr/>
          </p:nvSpPr>
          <p:spPr bwMode="auto">
            <a:xfrm>
              <a:off x="1547664" y="1349375"/>
              <a:ext cx="5832648" cy="5232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OpenGL ES </a:t>
              </a:r>
              <a:r>
                <a:rPr lang="zh-CN" altLang="en-US" sz="280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简介</a:t>
              </a:r>
            </a:p>
          </p:txBody>
        </p:sp>
        <p:grpSp>
          <p:nvGrpSpPr>
            <p:cNvPr id="29" name="Group 18"/>
            <p:cNvGrpSpPr>
              <a:grpSpLocks/>
            </p:cNvGrpSpPr>
            <p:nvPr/>
          </p:nvGrpSpPr>
          <p:grpSpPr bwMode="auto">
            <a:xfrm>
              <a:off x="935038" y="1349375"/>
              <a:ext cx="396875" cy="576263"/>
              <a:chOff x="0" y="0"/>
              <a:chExt cx="396000" cy="576000"/>
            </a:xfrm>
            <a:grpFill/>
          </p:grpSpPr>
          <p:sp>
            <p:nvSpPr>
              <p:cNvPr id="46" name="矩形 9"/>
              <p:cNvSpPr>
                <a:spLocks noChangeArrowheads="1"/>
              </p:cNvSpPr>
              <p:nvPr/>
            </p:nvSpPr>
            <p:spPr bwMode="auto">
              <a:xfrm>
                <a:off x="0" y="0"/>
                <a:ext cx="396000" cy="576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47" name="TextBox 11"/>
              <p:cNvSpPr>
                <a:spLocks noChangeArrowheads="1"/>
              </p:cNvSpPr>
              <p:nvPr/>
            </p:nvSpPr>
            <p:spPr bwMode="auto">
              <a:xfrm>
                <a:off x="31279" y="57167"/>
                <a:ext cx="355403" cy="4614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400"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41" name="组合 40"/>
          <p:cNvGrpSpPr/>
          <p:nvPr/>
        </p:nvGrpSpPr>
        <p:grpSpPr>
          <a:xfrm>
            <a:off x="1619672" y="3651870"/>
            <a:ext cx="6445274" cy="576263"/>
            <a:chOff x="935038" y="1349375"/>
            <a:chExt cx="6445274" cy="576263"/>
          </a:xfrm>
          <a:solidFill>
            <a:schemeClr val="tx1">
              <a:lumMod val="50000"/>
              <a:lumOff val="50000"/>
            </a:schemeClr>
          </a:solidFill>
        </p:grpSpPr>
        <p:sp>
          <p:nvSpPr>
            <p:cNvPr id="42" name="矩形 69"/>
            <p:cNvSpPr>
              <a:spLocks noChangeArrowheads="1"/>
            </p:cNvSpPr>
            <p:nvPr/>
          </p:nvSpPr>
          <p:spPr bwMode="auto">
            <a:xfrm>
              <a:off x="1547664" y="1349375"/>
              <a:ext cx="5832648" cy="5232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图形图像绘制</a:t>
              </a:r>
            </a:p>
          </p:txBody>
        </p:sp>
        <p:grpSp>
          <p:nvGrpSpPr>
            <p:cNvPr id="43" name="Group 18"/>
            <p:cNvGrpSpPr>
              <a:grpSpLocks/>
            </p:cNvGrpSpPr>
            <p:nvPr/>
          </p:nvGrpSpPr>
          <p:grpSpPr bwMode="auto">
            <a:xfrm>
              <a:off x="935038" y="1349375"/>
              <a:ext cx="396875" cy="576263"/>
              <a:chOff x="0" y="0"/>
              <a:chExt cx="396000" cy="576000"/>
            </a:xfrm>
            <a:grpFill/>
          </p:grpSpPr>
          <p:sp>
            <p:nvSpPr>
              <p:cNvPr id="44" name="矩形 9"/>
              <p:cNvSpPr>
                <a:spLocks noChangeArrowheads="1"/>
              </p:cNvSpPr>
              <p:nvPr/>
            </p:nvSpPr>
            <p:spPr bwMode="auto">
              <a:xfrm>
                <a:off x="0" y="0"/>
                <a:ext cx="396000" cy="576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45" name="TextBox 11"/>
              <p:cNvSpPr>
                <a:spLocks noChangeArrowheads="1"/>
              </p:cNvSpPr>
              <p:nvPr/>
            </p:nvSpPr>
            <p:spPr bwMode="auto">
              <a:xfrm>
                <a:off x="31279" y="57167"/>
                <a:ext cx="355403" cy="4614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b="1"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4</a:t>
                </a:r>
                <a:endParaRPr lang="zh-CN" altLang="en-US" sz="2400"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21894511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OpenGL ES </a:t>
            </a:r>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管线</a:t>
            </a:r>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(Pipeline)</a:t>
            </a:r>
          </a:p>
        </p:txBody>
      </p:sp>
      <p:sp>
        <p:nvSpPr>
          <p:cNvPr id="5" name="内容占位符 5"/>
          <p:cNvSpPr txBox="1">
            <a:spLocks/>
          </p:cNvSpPr>
          <p:nvPr/>
        </p:nvSpPr>
        <p:spPr bwMode="auto">
          <a:xfrm>
            <a:off x="539552" y="843558"/>
            <a:ext cx="7848872" cy="3096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50000"/>
              </a:lnSpc>
              <a:buClr>
                <a:schemeClr val="accent2">
                  <a:lumMod val="50000"/>
                </a:schemeClr>
              </a:buClr>
              <a:buSzPct val="100000"/>
              <a:buFont typeface="Wingdings" panose="05000000000000000000" pitchFamily="2" charset="2"/>
              <a:buChar char="v"/>
            </a:pPr>
            <a:r>
              <a:rPr lang="zh-CN" altLang="en-US" sz="2400">
                <a:solidFill>
                  <a:schemeClr val="tx1">
                    <a:lumMod val="75000"/>
                    <a:lumOff val="25000"/>
                  </a:schemeClr>
                </a:solidFill>
                <a:latin typeface="微软雅黑" pitchFamily="34" charset="-122"/>
                <a:ea typeface="微软雅黑" pitchFamily="34" charset="-122"/>
              </a:rPr>
              <a:t>大部分图形系统都可以比作工厂中的装配线</a:t>
            </a:r>
            <a:r>
              <a:rPr lang="en-US" altLang="zh-CN" sz="2400">
                <a:solidFill>
                  <a:schemeClr val="tx1">
                    <a:lumMod val="75000"/>
                    <a:lumOff val="25000"/>
                  </a:schemeClr>
                </a:solidFill>
                <a:latin typeface="微软雅黑" pitchFamily="34" charset="-122"/>
                <a:ea typeface="微软雅黑" pitchFamily="34" charset="-122"/>
              </a:rPr>
              <a:t>(Assemble line)</a:t>
            </a:r>
            <a:r>
              <a:rPr lang="zh-CN" altLang="en-US" sz="2400">
                <a:solidFill>
                  <a:schemeClr val="tx1">
                    <a:lumMod val="75000"/>
                    <a:lumOff val="25000"/>
                  </a:schemeClr>
                </a:solidFill>
                <a:latin typeface="微软雅黑" pitchFamily="34" charset="-122"/>
                <a:ea typeface="微软雅黑" pitchFamily="34" charset="-122"/>
              </a:rPr>
              <a:t>或者</a:t>
            </a:r>
            <a:r>
              <a:rPr lang="zh-CN" altLang="en-US" sz="2400" smtClean="0">
                <a:solidFill>
                  <a:schemeClr val="tx1">
                    <a:lumMod val="75000"/>
                    <a:lumOff val="25000"/>
                  </a:schemeClr>
                </a:solidFill>
                <a:latin typeface="微软雅黑" pitchFamily="34" charset="-122"/>
                <a:ea typeface="微软雅黑" pitchFamily="34" charset="-122"/>
              </a:rPr>
              <a:t>称为</a:t>
            </a:r>
            <a:r>
              <a:rPr lang="zh-CN" altLang="en-US" sz="2400" smtClean="0">
                <a:solidFill>
                  <a:srgbClr val="C00000"/>
                </a:solidFill>
                <a:latin typeface="微软雅黑" pitchFamily="34" charset="-122"/>
                <a:ea typeface="微软雅黑" pitchFamily="34" charset="-122"/>
              </a:rPr>
              <a:t>管</a:t>
            </a:r>
            <a:r>
              <a:rPr lang="zh-CN" altLang="en-US" sz="2400">
                <a:solidFill>
                  <a:srgbClr val="C00000"/>
                </a:solidFill>
                <a:latin typeface="微软雅黑" pitchFamily="34" charset="-122"/>
                <a:ea typeface="微软雅黑" pitchFamily="34" charset="-122"/>
              </a:rPr>
              <a:t>线</a:t>
            </a:r>
            <a:r>
              <a:rPr lang="en-US" altLang="zh-CN" sz="2400" smtClean="0">
                <a:solidFill>
                  <a:srgbClr val="C00000"/>
                </a:solidFill>
                <a:latin typeface="微软雅黑" pitchFamily="34" charset="-122"/>
                <a:ea typeface="微软雅黑" pitchFamily="34" charset="-122"/>
              </a:rPr>
              <a:t>(Pipeline</a:t>
            </a:r>
            <a:r>
              <a:rPr lang="en-US" altLang="zh-CN" sz="2400">
                <a:solidFill>
                  <a:srgbClr val="C00000"/>
                </a:solidFill>
                <a:latin typeface="微软雅黑" pitchFamily="34" charset="-122"/>
                <a:ea typeface="微软雅黑" pitchFamily="34" charset="-122"/>
              </a:rPr>
              <a:t>)</a:t>
            </a:r>
            <a:r>
              <a:rPr lang="zh-CN" altLang="en-US" sz="2400">
                <a:solidFill>
                  <a:schemeClr val="tx1">
                    <a:lumMod val="75000"/>
                    <a:lumOff val="25000"/>
                  </a:schemeClr>
                </a:solidFill>
                <a:latin typeface="微软雅黑" pitchFamily="34" charset="-122"/>
                <a:ea typeface="微软雅黑" pitchFamily="34" charset="-122"/>
              </a:rPr>
              <a:t>。前一道的输出作为下道工序的输入。主</a:t>
            </a:r>
            <a:r>
              <a:rPr lang="en-US" altLang="zh-CN" sz="2400">
                <a:solidFill>
                  <a:schemeClr val="tx1">
                    <a:lumMod val="75000"/>
                    <a:lumOff val="25000"/>
                  </a:schemeClr>
                </a:solidFill>
                <a:latin typeface="微软雅黑" pitchFamily="34" charset="-122"/>
                <a:ea typeface="微软雅黑" pitchFamily="34" charset="-122"/>
              </a:rPr>
              <a:t>CPU</a:t>
            </a:r>
            <a:r>
              <a:rPr lang="zh-CN" altLang="en-US" sz="2400">
                <a:solidFill>
                  <a:schemeClr val="tx1">
                    <a:lumMod val="75000"/>
                    <a:lumOff val="25000"/>
                  </a:schemeClr>
                </a:solidFill>
                <a:latin typeface="微软雅黑" pitchFamily="34" charset="-122"/>
                <a:ea typeface="微软雅黑" pitchFamily="34" charset="-122"/>
              </a:rPr>
              <a:t>发出一个绘图指令，然后可能由硬件部件完成坐标变换，裁剪，添加颜色或是材质，最后在屏幕上显示出来。</a:t>
            </a:r>
            <a:endParaRPr lang="en-US" altLang="zh-CN" sz="240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2112487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OpenGL ES </a:t>
            </a:r>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管线</a:t>
            </a:r>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(Pipeline)</a:t>
            </a:r>
          </a:p>
        </p:txBody>
      </p:sp>
      <p:sp>
        <p:nvSpPr>
          <p:cNvPr id="5" name="内容占位符 5"/>
          <p:cNvSpPr txBox="1">
            <a:spLocks/>
          </p:cNvSpPr>
          <p:nvPr/>
        </p:nvSpPr>
        <p:spPr bwMode="auto">
          <a:xfrm>
            <a:off x="539552" y="915566"/>
            <a:ext cx="8064896" cy="40324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20000"/>
              </a:lnSpc>
              <a:buClr>
                <a:schemeClr val="accent2">
                  <a:lumMod val="50000"/>
                </a:schemeClr>
              </a:buClr>
              <a:buSzPct val="100000"/>
              <a:buFont typeface="Wingdings" panose="05000000000000000000" pitchFamily="2" charset="2"/>
              <a:buChar char="v"/>
            </a:pPr>
            <a:r>
              <a:rPr lang="en-US" altLang="zh-CN" sz="2400">
                <a:solidFill>
                  <a:srgbClr val="C00000"/>
                </a:solidFill>
                <a:latin typeface="微软雅黑" pitchFamily="34" charset="-122"/>
                <a:ea typeface="微软雅黑" pitchFamily="34" charset="-122"/>
              </a:rPr>
              <a:t>OpenGL ES 1.x </a:t>
            </a:r>
            <a:r>
              <a:rPr lang="zh-CN" altLang="en-US" sz="2400">
                <a:solidFill>
                  <a:srgbClr val="C00000"/>
                </a:solidFill>
                <a:latin typeface="微软雅黑" pitchFamily="34" charset="-122"/>
                <a:ea typeface="微软雅黑" pitchFamily="34" charset="-122"/>
              </a:rPr>
              <a:t>的工序是固定的</a:t>
            </a:r>
            <a:r>
              <a:rPr lang="zh-CN" altLang="en-US" sz="2400">
                <a:solidFill>
                  <a:schemeClr val="tx1">
                    <a:lumMod val="75000"/>
                    <a:lumOff val="25000"/>
                  </a:schemeClr>
                </a:solidFill>
                <a:latin typeface="微软雅黑" pitchFamily="34" charset="-122"/>
                <a:ea typeface="微软雅黑" pitchFamily="34" charset="-122"/>
              </a:rPr>
              <a:t>，称为</a:t>
            </a:r>
            <a:r>
              <a:rPr lang="en-US" altLang="zh-CN" sz="2400">
                <a:solidFill>
                  <a:schemeClr val="tx1">
                    <a:lumMod val="75000"/>
                    <a:lumOff val="25000"/>
                  </a:schemeClr>
                </a:solidFill>
                <a:latin typeface="微软雅黑" pitchFamily="34" charset="-122"/>
                <a:ea typeface="微软雅黑" pitchFamily="34" charset="-122"/>
              </a:rPr>
              <a:t>Fix-Function </a:t>
            </a:r>
            <a:r>
              <a:rPr lang="en-US" altLang="zh-CN" sz="2400" smtClean="0">
                <a:solidFill>
                  <a:schemeClr val="tx1">
                    <a:lumMod val="75000"/>
                    <a:lumOff val="25000"/>
                  </a:schemeClr>
                </a:solidFill>
                <a:latin typeface="微软雅黑" pitchFamily="34" charset="-122"/>
                <a:ea typeface="微软雅黑" pitchFamily="34" charset="-122"/>
              </a:rPr>
              <a:t>Pipeline</a:t>
            </a:r>
            <a:r>
              <a:rPr lang="zh-CN" altLang="en-US" sz="2400" smtClean="0">
                <a:solidFill>
                  <a:schemeClr val="tx1">
                    <a:lumMod val="75000"/>
                    <a:lumOff val="25000"/>
                  </a:schemeClr>
                </a:solidFill>
                <a:latin typeface="微软雅黑" pitchFamily="34" charset="-122"/>
                <a:ea typeface="微软雅黑" pitchFamily="34" charset="-122"/>
              </a:rPr>
              <a:t>，可以</a:t>
            </a:r>
            <a:r>
              <a:rPr lang="zh-CN" altLang="en-US" sz="2400">
                <a:solidFill>
                  <a:schemeClr val="tx1">
                    <a:lumMod val="75000"/>
                    <a:lumOff val="25000"/>
                  </a:schemeClr>
                </a:solidFill>
                <a:latin typeface="微软雅黑" pitchFamily="34" charset="-122"/>
                <a:ea typeface="微软雅黑" pitchFamily="34" charset="-122"/>
              </a:rPr>
              <a:t>想象一个带有很多控制开关的机器，尽管加工的工序是固定的，但是可以通过打开或关闭开关来设置参数或者打开关闭某些功能</a:t>
            </a:r>
            <a:r>
              <a:rPr lang="zh-CN" altLang="en-US" sz="2400" smtClean="0">
                <a:solidFill>
                  <a:schemeClr val="tx1">
                    <a:lumMod val="75000"/>
                    <a:lumOff val="25000"/>
                  </a:schemeClr>
                </a:solidFill>
                <a:latin typeface="微软雅黑" pitchFamily="34" charset="-122"/>
                <a:ea typeface="微软雅黑" pitchFamily="34" charset="-122"/>
              </a:rPr>
              <a:t>。</a:t>
            </a:r>
            <a:endParaRPr lang="en-US" altLang="zh-CN" sz="2400" smtClean="0">
              <a:solidFill>
                <a:schemeClr val="tx1">
                  <a:lumMod val="75000"/>
                  <a:lumOff val="25000"/>
                </a:schemeClr>
              </a:solidFill>
              <a:latin typeface="微软雅黑" pitchFamily="34" charset="-122"/>
              <a:ea typeface="微软雅黑" pitchFamily="34" charset="-122"/>
            </a:endParaRPr>
          </a:p>
          <a:p>
            <a:pPr>
              <a:lnSpc>
                <a:spcPct val="120000"/>
              </a:lnSpc>
              <a:buClr>
                <a:schemeClr val="accent2">
                  <a:lumMod val="50000"/>
                </a:schemeClr>
              </a:buClr>
              <a:buSzPct val="100000"/>
              <a:buFont typeface="Wingdings" panose="05000000000000000000" pitchFamily="2" charset="2"/>
              <a:buChar char="v"/>
            </a:pPr>
            <a:r>
              <a:rPr lang="en-US" altLang="zh-CN" sz="2400">
                <a:solidFill>
                  <a:srgbClr val="C00000"/>
                </a:solidFill>
                <a:latin typeface="微软雅黑" pitchFamily="34" charset="-122"/>
                <a:ea typeface="微软雅黑" pitchFamily="34" charset="-122"/>
              </a:rPr>
              <a:t>OpenGL ES 2.0 </a:t>
            </a:r>
            <a:r>
              <a:rPr lang="zh-CN" altLang="en-US" sz="2400">
                <a:solidFill>
                  <a:schemeClr val="tx1">
                    <a:lumMod val="75000"/>
                    <a:lumOff val="25000"/>
                  </a:schemeClr>
                </a:solidFill>
                <a:latin typeface="微软雅黑" pitchFamily="34" charset="-122"/>
                <a:ea typeface="微软雅黑" pitchFamily="34" charset="-122"/>
              </a:rPr>
              <a:t>允许</a:t>
            </a:r>
            <a:r>
              <a:rPr lang="zh-CN" altLang="en-US" sz="2400">
                <a:solidFill>
                  <a:srgbClr val="C00000"/>
                </a:solidFill>
                <a:latin typeface="微软雅黑" pitchFamily="34" charset="-122"/>
                <a:ea typeface="微软雅黑" pitchFamily="34" charset="-122"/>
              </a:rPr>
              <a:t>提供编程</a:t>
            </a:r>
            <a:r>
              <a:rPr lang="zh-CN" altLang="en-US" sz="2400">
                <a:solidFill>
                  <a:schemeClr val="tx1">
                    <a:lumMod val="75000"/>
                    <a:lumOff val="25000"/>
                  </a:schemeClr>
                </a:solidFill>
                <a:latin typeface="微软雅黑" pitchFamily="34" charset="-122"/>
                <a:ea typeface="微软雅黑" pitchFamily="34" charset="-122"/>
              </a:rPr>
              <a:t>来控制一些重要的工序，一些“繁琐”的工序比如栅格化等仍然是固定的。</a:t>
            </a:r>
            <a:endParaRPr lang="en-US" altLang="zh-CN" sz="240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824669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OpenGL ES </a:t>
            </a:r>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管线</a:t>
            </a:r>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(Pipeline)</a:t>
            </a:r>
          </a:p>
        </p:txBody>
      </p:sp>
      <p:sp>
        <p:nvSpPr>
          <p:cNvPr id="5" name="内容占位符 5"/>
          <p:cNvSpPr txBox="1">
            <a:spLocks/>
          </p:cNvSpPr>
          <p:nvPr/>
        </p:nvSpPr>
        <p:spPr bwMode="auto">
          <a:xfrm>
            <a:off x="539552" y="699542"/>
            <a:ext cx="8064896"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10000"/>
              </a:lnSpc>
              <a:buClr>
                <a:schemeClr val="accent2">
                  <a:lumMod val="50000"/>
                </a:schemeClr>
              </a:buClr>
              <a:buSzPct val="100000"/>
              <a:buFont typeface="Wingdings" panose="05000000000000000000" pitchFamily="2" charset="2"/>
              <a:buChar char="v"/>
            </a:pPr>
            <a:r>
              <a:rPr lang="en-US" altLang="zh-CN" sz="2400">
                <a:solidFill>
                  <a:schemeClr val="tx1">
                    <a:lumMod val="75000"/>
                    <a:lumOff val="25000"/>
                  </a:schemeClr>
                </a:solidFill>
                <a:latin typeface="微软雅黑" pitchFamily="34" charset="-122"/>
                <a:ea typeface="微软雅黑" pitchFamily="34" charset="-122"/>
              </a:rPr>
              <a:t>OpenGL ES 2.0 </a:t>
            </a:r>
            <a:r>
              <a:rPr lang="zh-CN" altLang="en-US" sz="2400">
                <a:solidFill>
                  <a:schemeClr val="tx1">
                    <a:lumMod val="75000"/>
                    <a:lumOff val="25000"/>
                  </a:schemeClr>
                </a:solidFill>
                <a:latin typeface="微软雅黑" pitchFamily="34" charset="-122"/>
                <a:ea typeface="微软雅黑" pitchFamily="34" charset="-122"/>
              </a:rPr>
              <a:t>的渲染管线</a:t>
            </a:r>
            <a:endParaRPr lang="en-US" altLang="zh-CN" sz="2400">
              <a:solidFill>
                <a:schemeClr val="tx1">
                  <a:lumMod val="75000"/>
                  <a:lumOff val="25000"/>
                </a:schemeClr>
              </a:solidFill>
              <a:latin typeface="微软雅黑" pitchFamily="34" charset="-122"/>
              <a:ea typeface="微软雅黑" pitchFamily="34" charset="-122"/>
            </a:endParaRPr>
          </a:p>
        </p:txBody>
      </p:sp>
      <p:pic>
        <p:nvPicPr>
          <p:cNvPr id="2" name="图片 1"/>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1547664" y="1186196"/>
            <a:ext cx="5544616" cy="3874682"/>
          </a:xfrm>
          <a:prstGeom prst="rect">
            <a:avLst/>
          </a:prstGeom>
        </p:spPr>
      </p:pic>
    </p:spTree>
    <p:extLst>
      <p:ext uri="{BB962C8B-B14F-4D97-AF65-F5344CB8AC3E}">
        <p14:creationId xmlns:p14="http://schemas.microsoft.com/office/powerpoint/2010/main" val="5049082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OpenGL ES </a:t>
            </a:r>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管线</a:t>
            </a:r>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(Pipeline)</a:t>
            </a:r>
          </a:p>
        </p:txBody>
      </p:sp>
      <p:sp>
        <p:nvSpPr>
          <p:cNvPr id="5" name="内容占位符 5"/>
          <p:cNvSpPr txBox="1">
            <a:spLocks/>
          </p:cNvSpPr>
          <p:nvPr/>
        </p:nvSpPr>
        <p:spPr bwMode="auto">
          <a:xfrm>
            <a:off x="323528" y="771550"/>
            <a:ext cx="8496944" cy="40324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50000"/>
              </a:lnSpc>
              <a:buClr>
                <a:schemeClr val="accent2">
                  <a:lumMod val="50000"/>
                </a:schemeClr>
              </a:buClr>
              <a:buSzPct val="100000"/>
              <a:buFont typeface="Wingdings" panose="05000000000000000000" pitchFamily="2" charset="2"/>
              <a:buChar char="v"/>
            </a:pPr>
            <a:r>
              <a:rPr lang="en-US" altLang="zh-CN" sz="2400" b="1">
                <a:solidFill>
                  <a:schemeClr val="tx1">
                    <a:lumMod val="75000"/>
                    <a:lumOff val="25000"/>
                  </a:schemeClr>
                </a:solidFill>
                <a:latin typeface="微软雅黑" pitchFamily="34" charset="-122"/>
                <a:ea typeface="微软雅黑" pitchFamily="34" charset="-122"/>
              </a:rPr>
              <a:t>Vertex Array/Buffer </a:t>
            </a:r>
            <a:r>
              <a:rPr lang="en-US" altLang="zh-CN" sz="2400" b="1" smtClean="0">
                <a:solidFill>
                  <a:schemeClr val="tx1">
                    <a:lumMod val="75000"/>
                    <a:lumOff val="25000"/>
                  </a:schemeClr>
                </a:solidFill>
                <a:latin typeface="微软雅黑" pitchFamily="34" charset="-122"/>
                <a:ea typeface="微软雅黑" pitchFamily="34" charset="-122"/>
              </a:rPr>
              <a:t>Objects</a:t>
            </a:r>
            <a:r>
              <a:rPr lang="zh-CN" altLang="en-US" sz="2400">
                <a:solidFill>
                  <a:schemeClr val="tx1">
                    <a:lumMod val="75000"/>
                    <a:lumOff val="25000"/>
                  </a:schemeClr>
                </a:solidFill>
                <a:latin typeface="微软雅黑" pitchFamily="34" charset="-122"/>
                <a:ea typeface="微软雅黑" pitchFamily="34" charset="-122"/>
              </a:rPr>
              <a:t>：顶点数据来源，这时渲染管线的顶点输入，通常使用 </a:t>
            </a:r>
            <a:r>
              <a:rPr lang="en-US" altLang="zh-CN" sz="2400">
                <a:solidFill>
                  <a:schemeClr val="tx1">
                    <a:lumMod val="75000"/>
                    <a:lumOff val="25000"/>
                  </a:schemeClr>
                </a:solidFill>
                <a:latin typeface="微软雅黑" pitchFamily="34" charset="-122"/>
                <a:ea typeface="微软雅黑" pitchFamily="34" charset="-122"/>
              </a:rPr>
              <a:t>Buffer </a:t>
            </a:r>
            <a:r>
              <a:rPr lang="en-US" altLang="zh-CN" sz="2400" smtClean="0">
                <a:solidFill>
                  <a:schemeClr val="tx1">
                    <a:lumMod val="75000"/>
                    <a:lumOff val="25000"/>
                  </a:schemeClr>
                </a:solidFill>
                <a:latin typeface="微软雅黑" pitchFamily="34" charset="-122"/>
                <a:ea typeface="微软雅黑" pitchFamily="34" charset="-122"/>
              </a:rPr>
              <a:t>Objects</a:t>
            </a:r>
            <a:r>
              <a:rPr lang="zh-CN" altLang="en-US" sz="2400">
                <a:solidFill>
                  <a:schemeClr val="tx1">
                    <a:lumMod val="75000"/>
                    <a:lumOff val="25000"/>
                  </a:schemeClr>
                </a:solidFill>
                <a:latin typeface="微软雅黑" pitchFamily="34" charset="-122"/>
                <a:ea typeface="微软雅黑" pitchFamily="34" charset="-122"/>
              </a:rPr>
              <a:t>效率更好</a:t>
            </a:r>
            <a:r>
              <a:rPr lang="zh-CN" altLang="en-US" sz="2400" smtClean="0">
                <a:solidFill>
                  <a:schemeClr val="tx1">
                    <a:lumMod val="75000"/>
                    <a:lumOff val="25000"/>
                  </a:schemeClr>
                </a:solidFill>
                <a:latin typeface="微软雅黑" pitchFamily="34" charset="-122"/>
                <a:ea typeface="微软雅黑" pitchFamily="34" charset="-122"/>
              </a:rPr>
              <a:t>。</a:t>
            </a:r>
          </a:p>
          <a:p>
            <a:pPr>
              <a:lnSpc>
                <a:spcPct val="150000"/>
              </a:lnSpc>
              <a:buClr>
                <a:schemeClr val="accent2">
                  <a:lumMod val="50000"/>
                </a:schemeClr>
              </a:buClr>
              <a:buSzPct val="100000"/>
              <a:buFont typeface="Wingdings" panose="05000000000000000000" pitchFamily="2" charset="2"/>
              <a:buChar char="v"/>
            </a:pPr>
            <a:r>
              <a:rPr lang="en-US" altLang="zh-CN" sz="2400" b="1" smtClean="0">
                <a:solidFill>
                  <a:srgbClr val="C00000"/>
                </a:solidFill>
                <a:latin typeface="微软雅黑" pitchFamily="34" charset="-122"/>
                <a:ea typeface="微软雅黑" pitchFamily="34" charset="-122"/>
              </a:rPr>
              <a:t>Vertex Shader</a:t>
            </a:r>
            <a:r>
              <a:rPr lang="zh-CN" altLang="en-US" sz="2400" smtClean="0">
                <a:solidFill>
                  <a:schemeClr val="tx1">
                    <a:lumMod val="75000"/>
                    <a:lumOff val="25000"/>
                  </a:schemeClr>
                </a:solidFill>
                <a:latin typeface="微软雅黑" pitchFamily="34" charset="-122"/>
                <a:ea typeface="微软雅黑" pitchFamily="34" charset="-122"/>
              </a:rPr>
              <a:t>：顶点着色器通过可编程的方式实现对顶点的操作，如进行坐标空间转换，计算 </a:t>
            </a:r>
            <a:r>
              <a:rPr lang="en-US" altLang="zh-CN" sz="2400" smtClean="0">
                <a:solidFill>
                  <a:schemeClr val="tx1">
                    <a:lumMod val="75000"/>
                    <a:lumOff val="25000"/>
                  </a:schemeClr>
                </a:solidFill>
                <a:latin typeface="微软雅黑" pitchFamily="34" charset="-122"/>
                <a:ea typeface="微软雅黑" pitchFamily="34" charset="-122"/>
              </a:rPr>
              <a:t>per-vertex color</a:t>
            </a:r>
            <a:r>
              <a:rPr lang="zh-CN" altLang="en-US" sz="2400" smtClean="0">
                <a:solidFill>
                  <a:schemeClr val="tx1">
                    <a:lumMod val="75000"/>
                    <a:lumOff val="25000"/>
                  </a:schemeClr>
                </a:solidFill>
                <a:latin typeface="微软雅黑" pitchFamily="34" charset="-122"/>
                <a:ea typeface="微软雅黑" pitchFamily="34" charset="-122"/>
              </a:rPr>
              <a:t>以及纹理坐标；</a:t>
            </a:r>
            <a:endParaRPr lang="zh-CN" altLang="en-US" sz="240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6865748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OpenGL ES </a:t>
            </a:r>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管线</a:t>
            </a:r>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(Pipeline)</a:t>
            </a:r>
          </a:p>
        </p:txBody>
      </p:sp>
      <p:sp>
        <p:nvSpPr>
          <p:cNvPr id="5" name="内容占位符 5"/>
          <p:cNvSpPr txBox="1">
            <a:spLocks/>
          </p:cNvSpPr>
          <p:nvPr/>
        </p:nvSpPr>
        <p:spPr bwMode="auto">
          <a:xfrm>
            <a:off x="323528" y="771550"/>
            <a:ext cx="8496944" cy="40324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20000"/>
              </a:lnSpc>
              <a:buClr>
                <a:schemeClr val="accent2">
                  <a:lumMod val="50000"/>
                </a:schemeClr>
              </a:buClr>
              <a:buSzPct val="100000"/>
              <a:buFont typeface="Wingdings" panose="05000000000000000000" pitchFamily="2" charset="2"/>
              <a:buChar char="v"/>
            </a:pPr>
            <a:r>
              <a:rPr lang="en-US" altLang="zh-CN" sz="2400" b="1">
                <a:solidFill>
                  <a:schemeClr val="tx1">
                    <a:lumMod val="75000"/>
                    <a:lumOff val="25000"/>
                  </a:schemeClr>
                </a:solidFill>
                <a:latin typeface="微软雅黑" pitchFamily="34" charset="-122"/>
                <a:ea typeface="微软雅黑" pitchFamily="34" charset="-122"/>
              </a:rPr>
              <a:t>Primitive Assembly</a:t>
            </a:r>
            <a:r>
              <a:rPr lang="zh-CN" altLang="en-US" sz="2400">
                <a:solidFill>
                  <a:schemeClr val="tx1">
                    <a:lumMod val="75000"/>
                    <a:lumOff val="25000"/>
                  </a:schemeClr>
                </a:solidFill>
                <a:latin typeface="微软雅黑" pitchFamily="34" charset="-122"/>
                <a:ea typeface="微软雅黑" pitchFamily="34" charset="-122"/>
              </a:rPr>
              <a:t>：图元装配，经过着色器处理之后的顶点在图片装配阶段被装配为基本图元。</a:t>
            </a:r>
            <a:r>
              <a:rPr lang="en-US" altLang="zh-CN" sz="2400">
                <a:solidFill>
                  <a:schemeClr val="tx1">
                    <a:lumMod val="75000"/>
                    <a:lumOff val="25000"/>
                  </a:schemeClr>
                </a:solidFill>
                <a:latin typeface="微软雅黑" pitchFamily="34" charset="-122"/>
                <a:ea typeface="微软雅黑" pitchFamily="34" charset="-122"/>
              </a:rPr>
              <a:t>OpenGL ES </a:t>
            </a:r>
            <a:r>
              <a:rPr lang="zh-CN" altLang="en-US" sz="2400">
                <a:solidFill>
                  <a:schemeClr val="tx1">
                    <a:lumMod val="75000"/>
                    <a:lumOff val="25000"/>
                  </a:schemeClr>
                </a:solidFill>
                <a:latin typeface="微软雅黑" pitchFamily="34" charset="-122"/>
                <a:ea typeface="微软雅黑" pitchFamily="34" charset="-122"/>
              </a:rPr>
              <a:t>支持三种基本图元：点，线和三角形，它们是可被 </a:t>
            </a:r>
            <a:r>
              <a:rPr lang="en-US" altLang="zh-CN" sz="2400">
                <a:solidFill>
                  <a:schemeClr val="tx1">
                    <a:lumMod val="75000"/>
                    <a:lumOff val="25000"/>
                  </a:schemeClr>
                </a:solidFill>
                <a:latin typeface="微软雅黑" pitchFamily="34" charset="-122"/>
                <a:ea typeface="微软雅黑" pitchFamily="34" charset="-122"/>
              </a:rPr>
              <a:t>OpenGL ES </a:t>
            </a:r>
            <a:r>
              <a:rPr lang="zh-CN" altLang="en-US" sz="2400">
                <a:solidFill>
                  <a:schemeClr val="tx1">
                    <a:lumMod val="75000"/>
                    <a:lumOff val="25000"/>
                  </a:schemeClr>
                </a:solidFill>
                <a:latin typeface="微软雅黑" pitchFamily="34" charset="-122"/>
                <a:ea typeface="微软雅黑" pitchFamily="34" charset="-122"/>
              </a:rPr>
              <a:t>渲染的。接着对装配好的图元进行裁剪（</a:t>
            </a:r>
            <a:r>
              <a:rPr lang="en-US" altLang="zh-CN" sz="2400">
                <a:solidFill>
                  <a:schemeClr val="tx1">
                    <a:lumMod val="75000"/>
                    <a:lumOff val="25000"/>
                  </a:schemeClr>
                </a:solidFill>
                <a:latin typeface="微软雅黑" pitchFamily="34" charset="-122"/>
                <a:ea typeface="微软雅黑" pitchFamily="34" charset="-122"/>
              </a:rPr>
              <a:t>clip</a:t>
            </a:r>
            <a:r>
              <a:rPr lang="zh-CN" altLang="en-US" sz="2400">
                <a:solidFill>
                  <a:schemeClr val="tx1">
                    <a:lumMod val="75000"/>
                    <a:lumOff val="25000"/>
                  </a:schemeClr>
                </a:solidFill>
                <a:latin typeface="微软雅黑" pitchFamily="34" charset="-122"/>
                <a:ea typeface="微软雅黑" pitchFamily="34" charset="-122"/>
              </a:rPr>
              <a:t>）：保留完全在视锥体中的图元，丢弃完全不在视锥体中的图元，对一半在一半不在的图元进行裁剪；接着再对在视锥体中的图元进行剔除处理（</a:t>
            </a:r>
            <a:r>
              <a:rPr lang="en-US" altLang="zh-CN" sz="2400">
                <a:solidFill>
                  <a:schemeClr val="tx1">
                    <a:lumMod val="75000"/>
                    <a:lumOff val="25000"/>
                  </a:schemeClr>
                </a:solidFill>
                <a:latin typeface="微软雅黑" pitchFamily="34" charset="-122"/>
                <a:ea typeface="微软雅黑" pitchFamily="34" charset="-122"/>
              </a:rPr>
              <a:t>cull</a:t>
            </a:r>
            <a:r>
              <a:rPr lang="zh-CN" altLang="en-US" sz="2400">
                <a:solidFill>
                  <a:schemeClr val="tx1">
                    <a:lumMod val="75000"/>
                    <a:lumOff val="25000"/>
                  </a:schemeClr>
                </a:solidFill>
                <a:latin typeface="微软雅黑" pitchFamily="34" charset="-122"/>
                <a:ea typeface="微软雅黑" pitchFamily="34" charset="-122"/>
              </a:rPr>
              <a:t>）：这个过程可编码来决定是剔除正面，背面还是全部剔除。</a:t>
            </a:r>
          </a:p>
        </p:txBody>
      </p:sp>
    </p:spTree>
    <p:extLst>
      <p:ext uri="{BB962C8B-B14F-4D97-AF65-F5344CB8AC3E}">
        <p14:creationId xmlns:p14="http://schemas.microsoft.com/office/powerpoint/2010/main" val="15439538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OpenGL ES </a:t>
            </a:r>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管线</a:t>
            </a:r>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(Pipeline)</a:t>
            </a:r>
          </a:p>
        </p:txBody>
      </p:sp>
      <p:sp>
        <p:nvSpPr>
          <p:cNvPr id="5" name="内容占位符 5"/>
          <p:cNvSpPr txBox="1">
            <a:spLocks/>
          </p:cNvSpPr>
          <p:nvPr/>
        </p:nvSpPr>
        <p:spPr bwMode="auto">
          <a:xfrm>
            <a:off x="323528" y="771550"/>
            <a:ext cx="8496944" cy="40324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50000"/>
              </a:lnSpc>
              <a:buClr>
                <a:schemeClr val="accent2">
                  <a:lumMod val="50000"/>
                </a:schemeClr>
              </a:buClr>
              <a:buSzPct val="100000"/>
              <a:buFont typeface="Wingdings" panose="05000000000000000000" pitchFamily="2" charset="2"/>
              <a:buChar char="v"/>
            </a:pPr>
            <a:r>
              <a:rPr lang="en-US" altLang="zh-CN" sz="2400" b="1">
                <a:solidFill>
                  <a:schemeClr val="tx1">
                    <a:lumMod val="75000"/>
                    <a:lumOff val="25000"/>
                  </a:schemeClr>
                </a:solidFill>
                <a:latin typeface="微软雅黑" pitchFamily="34" charset="-122"/>
                <a:ea typeface="微软雅黑" pitchFamily="34" charset="-122"/>
              </a:rPr>
              <a:t>Rasterization</a:t>
            </a:r>
            <a:r>
              <a:rPr lang="zh-CN" altLang="en-US" sz="2400">
                <a:solidFill>
                  <a:schemeClr val="tx1">
                    <a:lumMod val="75000"/>
                    <a:lumOff val="25000"/>
                  </a:schemeClr>
                </a:solidFill>
                <a:latin typeface="微软雅黑" pitchFamily="34" charset="-122"/>
                <a:ea typeface="微软雅黑" pitchFamily="34" charset="-122"/>
              </a:rPr>
              <a:t>：光栅化。在光栅化阶段，基本图元被转换为二维的片元</a:t>
            </a:r>
            <a:r>
              <a:rPr lang="en-US" altLang="zh-CN" sz="2400">
                <a:solidFill>
                  <a:schemeClr val="tx1">
                    <a:lumMod val="75000"/>
                    <a:lumOff val="25000"/>
                  </a:schemeClr>
                </a:solidFill>
                <a:latin typeface="微软雅黑" pitchFamily="34" charset="-122"/>
                <a:ea typeface="微软雅黑" pitchFamily="34" charset="-122"/>
              </a:rPr>
              <a:t>(fragment)</a:t>
            </a:r>
            <a:r>
              <a:rPr lang="zh-CN" altLang="en-US" sz="2400">
                <a:solidFill>
                  <a:schemeClr val="tx1">
                    <a:lumMod val="75000"/>
                    <a:lumOff val="25000"/>
                  </a:schemeClr>
                </a:solidFill>
                <a:latin typeface="微软雅黑" pitchFamily="34" charset="-122"/>
                <a:ea typeface="微软雅黑" pitchFamily="34" charset="-122"/>
              </a:rPr>
              <a:t>，</a:t>
            </a:r>
            <a:r>
              <a:rPr lang="en-US" altLang="zh-CN" sz="2400">
                <a:solidFill>
                  <a:schemeClr val="tx1">
                    <a:lumMod val="75000"/>
                    <a:lumOff val="25000"/>
                  </a:schemeClr>
                </a:solidFill>
                <a:latin typeface="微软雅黑" pitchFamily="34" charset="-122"/>
                <a:ea typeface="微软雅黑" pitchFamily="34" charset="-122"/>
              </a:rPr>
              <a:t>fragment </a:t>
            </a:r>
            <a:r>
              <a:rPr lang="zh-CN" altLang="en-US" sz="2400">
                <a:solidFill>
                  <a:schemeClr val="tx1">
                    <a:lumMod val="75000"/>
                    <a:lumOff val="25000"/>
                  </a:schemeClr>
                </a:solidFill>
                <a:latin typeface="微软雅黑" pitchFamily="34" charset="-122"/>
                <a:ea typeface="微软雅黑" pitchFamily="34" charset="-122"/>
              </a:rPr>
              <a:t>表示可以被渲染到屏幕上的像素，它包含位置，颜色，纹理坐标等信息，这些值是由图元的顶点信息进行插值计算得到的。这些片元接着被送到片元着色器中处理。这是从顶点数据到可渲染在显示设备上的像素的质变过程</a:t>
            </a:r>
            <a:r>
              <a:rPr lang="zh-CN" altLang="en-US" sz="2400" smtClean="0">
                <a:solidFill>
                  <a:schemeClr val="tx1">
                    <a:lumMod val="75000"/>
                    <a:lumOff val="25000"/>
                  </a:schemeClr>
                </a:solidFill>
                <a:latin typeface="微软雅黑" pitchFamily="34" charset="-122"/>
                <a:ea typeface="微软雅黑" pitchFamily="34" charset="-122"/>
              </a:rPr>
              <a:t>。</a:t>
            </a:r>
            <a:endParaRPr lang="zh-CN" altLang="en-US" sz="240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8260930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OpenGL ES </a:t>
            </a:r>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管线</a:t>
            </a:r>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(Pipeline)</a:t>
            </a:r>
          </a:p>
        </p:txBody>
      </p:sp>
      <p:sp>
        <p:nvSpPr>
          <p:cNvPr id="5" name="内容占位符 5"/>
          <p:cNvSpPr txBox="1">
            <a:spLocks/>
          </p:cNvSpPr>
          <p:nvPr/>
        </p:nvSpPr>
        <p:spPr bwMode="auto">
          <a:xfrm>
            <a:off x="323528" y="843558"/>
            <a:ext cx="8496944" cy="20882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50000"/>
              </a:lnSpc>
              <a:buClr>
                <a:schemeClr val="accent2">
                  <a:lumMod val="50000"/>
                </a:schemeClr>
              </a:buClr>
              <a:buSzPct val="100000"/>
              <a:buFont typeface="Wingdings" panose="05000000000000000000" pitchFamily="2" charset="2"/>
              <a:buChar char="v"/>
            </a:pPr>
            <a:r>
              <a:rPr lang="en-US" altLang="zh-CN" sz="2400" b="1">
                <a:solidFill>
                  <a:srgbClr val="C00000"/>
                </a:solidFill>
                <a:latin typeface="微软雅黑" pitchFamily="34" charset="-122"/>
                <a:ea typeface="微软雅黑" pitchFamily="34" charset="-122"/>
              </a:rPr>
              <a:t>Fragment Shader</a:t>
            </a:r>
            <a:r>
              <a:rPr lang="zh-CN" altLang="en-US" sz="2400">
                <a:solidFill>
                  <a:schemeClr val="tx1">
                    <a:lumMod val="75000"/>
                    <a:lumOff val="25000"/>
                  </a:schemeClr>
                </a:solidFill>
                <a:latin typeface="微软雅黑" pitchFamily="34" charset="-122"/>
                <a:ea typeface="微软雅黑" pitchFamily="34" charset="-122"/>
              </a:rPr>
              <a:t>：片元着色器通过可编程的方式实现对片元的操作。在这一阶段它接受光栅化处理之后的</a:t>
            </a:r>
            <a:r>
              <a:rPr lang="en-US" altLang="zh-CN" sz="2400">
                <a:solidFill>
                  <a:schemeClr val="tx1">
                    <a:lumMod val="75000"/>
                    <a:lumOff val="25000"/>
                  </a:schemeClr>
                </a:solidFill>
                <a:latin typeface="微软雅黑" pitchFamily="34" charset="-122"/>
                <a:ea typeface="微软雅黑" pitchFamily="34" charset="-122"/>
              </a:rPr>
              <a:t>fragment</a:t>
            </a:r>
            <a:r>
              <a:rPr lang="zh-CN" altLang="en-US" sz="2400">
                <a:solidFill>
                  <a:schemeClr val="tx1">
                    <a:lumMod val="75000"/>
                    <a:lumOff val="25000"/>
                  </a:schemeClr>
                </a:solidFill>
                <a:latin typeface="微软雅黑" pitchFamily="34" charset="-122"/>
                <a:ea typeface="微软雅黑" pitchFamily="34" charset="-122"/>
              </a:rPr>
              <a:t>，</a:t>
            </a:r>
            <a:r>
              <a:rPr lang="en-US" altLang="zh-CN" sz="2400">
                <a:solidFill>
                  <a:schemeClr val="tx1">
                    <a:lumMod val="75000"/>
                    <a:lumOff val="25000"/>
                  </a:schemeClr>
                </a:solidFill>
                <a:latin typeface="微软雅黑" pitchFamily="34" charset="-122"/>
                <a:ea typeface="微软雅黑" pitchFamily="34" charset="-122"/>
              </a:rPr>
              <a:t>color</a:t>
            </a:r>
            <a:r>
              <a:rPr lang="zh-CN" altLang="en-US" sz="2400">
                <a:solidFill>
                  <a:schemeClr val="tx1">
                    <a:lumMod val="75000"/>
                    <a:lumOff val="25000"/>
                  </a:schemeClr>
                </a:solidFill>
                <a:latin typeface="微软雅黑" pitchFamily="34" charset="-122"/>
                <a:ea typeface="微软雅黑" pitchFamily="34" charset="-122"/>
              </a:rPr>
              <a:t>，深度值，模版值作为输入。</a:t>
            </a:r>
          </a:p>
        </p:txBody>
      </p:sp>
    </p:spTree>
    <p:extLst>
      <p:ext uri="{BB962C8B-B14F-4D97-AF65-F5344CB8AC3E}">
        <p14:creationId xmlns:p14="http://schemas.microsoft.com/office/powerpoint/2010/main" val="39663803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OpenGL ES </a:t>
            </a:r>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管线</a:t>
            </a:r>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(Pipeline)</a:t>
            </a:r>
          </a:p>
        </p:txBody>
      </p:sp>
      <p:sp>
        <p:nvSpPr>
          <p:cNvPr id="5" name="内容占位符 5"/>
          <p:cNvSpPr txBox="1">
            <a:spLocks/>
          </p:cNvSpPr>
          <p:nvPr/>
        </p:nvSpPr>
        <p:spPr bwMode="auto">
          <a:xfrm>
            <a:off x="323528" y="699542"/>
            <a:ext cx="8496944" cy="19442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20000"/>
              </a:lnSpc>
              <a:buClr>
                <a:schemeClr val="accent2">
                  <a:lumMod val="50000"/>
                </a:schemeClr>
              </a:buClr>
              <a:buSzPct val="100000"/>
              <a:buFont typeface="Wingdings" panose="05000000000000000000" pitchFamily="2" charset="2"/>
              <a:buChar char="v"/>
            </a:pPr>
            <a:r>
              <a:rPr lang="en-US" altLang="zh-CN" sz="2400" b="1">
                <a:solidFill>
                  <a:schemeClr val="tx1">
                    <a:lumMod val="75000"/>
                    <a:lumOff val="25000"/>
                  </a:schemeClr>
                </a:solidFill>
                <a:latin typeface="微软雅黑" pitchFamily="34" charset="-122"/>
                <a:ea typeface="微软雅黑" pitchFamily="34" charset="-122"/>
              </a:rPr>
              <a:t>Per-Fragment Operation</a:t>
            </a:r>
            <a:r>
              <a:rPr lang="zh-CN" altLang="en-US" sz="2400">
                <a:solidFill>
                  <a:schemeClr val="tx1">
                    <a:lumMod val="75000"/>
                    <a:lumOff val="25000"/>
                  </a:schemeClr>
                </a:solidFill>
                <a:latin typeface="微软雅黑" pitchFamily="34" charset="-122"/>
                <a:ea typeface="微软雅黑" pitchFamily="34" charset="-122"/>
              </a:rPr>
              <a:t>：在这一阶段对片元着色器输出的每一个片元进行一系列测试与处理，从而决定最终用于渲染的像素。这一系列处理过程如下：</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682" y="2067694"/>
            <a:ext cx="7720635" cy="2438095"/>
          </a:xfrm>
          <a:prstGeom prst="rect">
            <a:avLst/>
          </a:prstGeom>
        </p:spPr>
      </p:pic>
    </p:spTree>
    <p:extLst>
      <p:ext uri="{BB962C8B-B14F-4D97-AF65-F5344CB8AC3E}">
        <p14:creationId xmlns:p14="http://schemas.microsoft.com/office/powerpoint/2010/main" val="1950879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OpenGL ES </a:t>
            </a:r>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管线</a:t>
            </a:r>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(Pipeline)</a:t>
            </a:r>
          </a:p>
        </p:txBody>
      </p:sp>
      <p:sp>
        <p:nvSpPr>
          <p:cNvPr id="5" name="内容占位符 5"/>
          <p:cNvSpPr txBox="1">
            <a:spLocks/>
          </p:cNvSpPr>
          <p:nvPr/>
        </p:nvSpPr>
        <p:spPr bwMode="auto">
          <a:xfrm>
            <a:off x="323528" y="915566"/>
            <a:ext cx="8496944" cy="3240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50000"/>
              </a:lnSpc>
              <a:buClr>
                <a:schemeClr val="accent2">
                  <a:lumMod val="50000"/>
                </a:schemeClr>
              </a:buClr>
              <a:buSzPct val="100000"/>
              <a:buFont typeface="Wingdings" panose="05000000000000000000" pitchFamily="2" charset="2"/>
              <a:buChar char="v"/>
            </a:pPr>
            <a:r>
              <a:rPr lang="en-US" altLang="zh-CN" b="1">
                <a:solidFill>
                  <a:schemeClr val="tx1">
                    <a:lumMod val="75000"/>
                    <a:lumOff val="25000"/>
                  </a:schemeClr>
                </a:solidFill>
                <a:latin typeface="微软雅黑" pitchFamily="34" charset="-122"/>
                <a:ea typeface="微软雅黑" pitchFamily="34" charset="-122"/>
              </a:rPr>
              <a:t>Framebuffer</a:t>
            </a:r>
            <a:r>
              <a:rPr lang="zh-CN" altLang="en-US">
                <a:solidFill>
                  <a:schemeClr val="tx1">
                    <a:lumMod val="75000"/>
                    <a:lumOff val="25000"/>
                  </a:schemeClr>
                </a:solidFill>
                <a:latin typeface="微软雅黑" pitchFamily="34" charset="-122"/>
                <a:ea typeface="微软雅黑" pitchFamily="34" charset="-122"/>
              </a:rPr>
              <a:t>：这是流水线的最后一个阶段，</a:t>
            </a:r>
            <a:r>
              <a:rPr lang="en-US" altLang="zh-CN">
                <a:solidFill>
                  <a:schemeClr val="tx1">
                    <a:lumMod val="75000"/>
                    <a:lumOff val="25000"/>
                  </a:schemeClr>
                </a:solidFill>
                <a:latin typeface="微软雅黑" pitchFamily="34" charset="-122"/>
                <a:ea typeface="微软雅黑" pitchFamily="34" charset="-122"/>
              </a:rPr>
              <a:t>Framebuffer </a:t>
            </a:r>
            <a:r>
              <a:rPr lang="zh-CN" altLang="en-US">
                <a:solidFill>
                  <a:schemeClr val="tx1">
                    <a:lumMod val="75000"/>
                    <a:lumOff val="25000"/>
                  </a:schemeClr>
                </a:solidFill>
                <a:latin typeface="微软雅黑" pitchFamily="34" charset="-122"/>
                <a:ea typeface="微软雅黑" pitchFamily="34" charset="-122"/>
              </a:rPr>
              <a:t>中存储这可以用于渲染到屏幕或纹理中的像素值，也可以从</a:t>
            </a:r>
            <a:r>
              <a:rPr lang="en-US" altLang="zh-CN">
                <a:solidFill>
                  <a:schemeClr val="tx1">
                    <a:lumMod val="75000"/>
                    <a:lumOff val="25000"/>
                  </a:schemeClr>
                </a:solidFill>
                <a:latin typeface="微软雅黑" pitchFamily="34" charset="-122"/>
                <a:ea typeface="微软雅黑" pitchFamily="34" charset="-122"/>
              </a:rPr>
              <a:t>Framebuffer </a:t>
            </a:r>
            <a:r>
              <a:rPr lang="zh-CN" altLang="en-US">
                <a:solidFill>
                  <a:schemeClr val="tx1">
                    <a:lumMod val="75000"/>
                    <a:lumOff val="25000"/>
                  </a:schemeClr>
                </a:solidFill>
                <a:latin typeface="微软雅黑" pitchFamily="34" charset="-122"/>
                <a:ea typeface="微软雅黑" pitchFamily="34" charset="-122"/>
              </a:rPr>
              <a:t>中读回像素值，但不能读取</a:t>
            </a:r>
            <a:r>
              <a:rPr lang="zh-CN" altLang="en-US" smtClean="0">
                <a:solidFill>
                  <a:schemeClr val="tx1">
                    <a:lumMod val="75000"/>
                    <a:lumOff val="25000"/>
                  </a:schemeClr>
                </a:solidFill>
                <a:latin typeface="微软雅黑" pitchFamily="34" charset="-122"/>
                <a:ea typeface="微软雅黑" pitchFamily="34" charset="-122"/>
              </a:rPr>
              <a:t>其</a:t>
            </a:r>
            <a:r>
              <a:rPr lang="zh-CN" altLang="en-US">
                <a:solidFill>
                  <a:schemeClr val="tx1">
                    <a:lumMod val="75000"/>
                    <a:lumOff val="25000"/>
                  </a:schemeClr>
                </a:solidFill>
                <a:latin typeface="微软雅黑" pitchFamily="34" charset="-122"/>
                <a:ea typeface="微软雅黑" pitchFamily="34" charset="-122"/>
              </a:rPr>
              <a:t>它</a:t>
            </a:r>
            <a:r>
              <a:rPr lang="zh-CN" altLang="en-US" smtClean="0">
                <a:solidFill>
                  <a:schemeClr val="tx1">
                    <a:lumMod val="75000"/>
                    <a:lumOff val="25000"/>
                  </a:schemeClr>
                </a:solidFill>
                <a:latin typeface="微软雅黑" pitchFamily="34" charset="-122"/>
                <a:ea typeface="微软雅黑" pitchFamily="34" charset="-122"/>
              </a:rPr>
              <a:t>值</a:t>
            </a:r>
            <a:r>
              <a:rPr lang="zh-CN" altLang="en-US">
                <a:solidFill>
                  <a:schemeClr val="tx1">
                    <a:lumMod val="75000"/>
                    <a:lumOff val="25000"/>
                  </a:schemeClr>
                </a:solidFill>
                <a:latin typeface="微软雅黑" pitchFamily="34" charset="-122"/>
                <a:ea typeface="微软雅黑" pitchFamily="34" charset="-122"/>
              </a:rPr>
              <a:t>（如深度值，模版值等）。</a:t>
            </a:r>
          </a:p>
        </p:txBody>
      </p:sp>
    </p:spTree>
    <p:extLst>
      <p:ext uri="{BB962C8B-B14F-4D97-AF65-F5344CB8AC3E}">
        <p14:creationId xmlns:p14="http://schemas.microsoft.com/office/powerpoint/2010/main" val="16007814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OpenGL ES </a:t>
            </a:r>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简介</a:t>
            </a:r>
          </a:p>
        </p:txBody>
      </p:sp>
      <p:sp>
        <p:nvSpPr>
          <p:cNvPr id="5" name="内容占位符 5"/>
          <p:cNvSpPr txBox="1">
            <a:spLocks/>
          </p:cNvSpPr>
          <p:nvPr/>
        </p:nvSpPr>
        <p:spPr bwMode="auto">
          <a:xfrm>
            <a:off x="395536" y="771550"/>
            <a:ext cx="8424936" cy="41044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20000"/>
              </a:lnSpc>
              <a:buClr>
                <a:schemeClr val="accent2">
                  <a:lumMod val="50000"/>
                </a:schemeClr>
              </a:buClr>
              <a:buSzPct val="100000"/>
              <a:buFont typeface="Wingdings" panose="05000000000000000000" pitchFamily="2" charset="2"/>
              <a:buChar char="v"/>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OpenGL ES</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OpenGL for Embedded System</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），是基于</a:t>
            </a:r>
            <a:r>
              <a:rPr lang="en-US" altLang="zh-CN" sz="2400">
                <a:solidFill>
                  <a:srgbClr val="C00000"/>
                </a:solidFill>
                <a:latin typeface="微软雅黑" panose="020B0503020204020204" pitchFamily="34" charset="-122"/>
                <a:ea typeface="微软雅黑" panose="020B0503020204020204" pitchFamily="34" charset="-122"/>
              </a:rPr>
              <a:t>OpenGL</a:t>
            </a:r>
            <a:r>
              <a:rPr lang="zh-CN" altLang="en-US" sz="2400">
                <a:solidFill>
                  <a:srgbClr val="C00000"/>
                </a:solidFill>
                <a:latin typeface="微软雅黑" panose="020B0503020204020204" pitchFamily="34" charset="-122"/>
                <a:ea typeface="微软雅黑" panose="020B0503020204020204" pitchFamily="34" charset="-122"/>
              </a:rPr>
              <a:t>三维图形</a:t>
            </a:r>
            <a:r>
              <a:rPr lang="en-US" altLang="zh-CN" sz="2400">
                <a:solidFill>
                  <a:srgbClr val="C00000"/>
                </a:solidFill>
                <a:latin typeface="微软雅黑" panose="020B0503020204020204" pitchFamily="34" charset="-122"/>
                <a:ea typeface="微软雅黑" panose="020B0503020204020204" pitchFamily="34" charset="-122"/>
              </a:rPr>
              <a:t>API</a:t>
            </a:r>
            <a:r>
              <a:rPr lang="zh-CN" altLang="en-US" sz="2400">
                <a:solidFill>
                  <a:srgbClr val="C00000"/>
                </a:solidFill>
                <a:latin typeface="微软雅黑" panose="020B0503020204020204" pitchFamily="34" charset="-122"/>
                <a:ea typeface="微软雅黑" panose="020B0503020204020204" pitchFamily="34" charset="-122"/>
              </a:rPr>
              <a:t>的子集</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，主要针对于</a:t>
            </a:r>
            <a:r>
              <a:rPr lang="zh-CN" altLang="en-US" sz="2400">
                <a:solidFill>
                  <a:srgbClr val="C00000"/>
                </a:solidFill>
                <a:latin typeface="微软雅黑" panose="020B0503020204020204" pitchFamily="34" charset="-122"/>
                <a:ea typeface="微软雅黑" panose="020B0503020204020204" pitchFamily="34" charset="-122"/>
              </a:rPr>
              <a:t>手机以及</a:t>
            </a:r>
            <a:r>
              <a:rPr lang="en-US" altLang="zh-CN" sz="2400">
                <a:solidFill>
                  <a:srgbClr val="C00000"/>
                </a:solidFill>
                <a:latin typeface="微软雅黑" panose="020B0503020204020204" pitchFamily="34" charset="-122"/>
                <a:ea typeface="微软雅黑" panose="020B0503020204020204" pitchFamily="34" charset="-122"/>
              </a:rPr>
              <a:t>PDA</a:t>
            </a:r>
            <a:r>
              <a:rPr lang="zh-CN" altLang="en-US" sz="2400">
                <a:solidFill>
                  <a:srgbClr val="C00000"/>
                </a:solidFill>
                <a:latin typeface="微软雅黑" panose="020B0503020204020204" pitchFamily="34" charset="-122"/>
                <a:ea typeface="微软雅黑" panose="020B0503020204020204" pitchFamily="34" charset="-122"/>
              </a:rPr>
              <a:t>等嵌入式设备</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设计的。 </a:t>
            </a:r>
          </a:p>
          <a:p>
            <a:pPr>
              <a:lnSpc>
                <a:spcPct val="120000"/>
              </a:lnSpc>
              <a:buClr>
                <a:schemeClr val="accent2">
                  <a:lumMod val="50000"/>
                </a:schemeClr>
              </a:buClr>
              <a:buSzPct val="100000"/>
              <a:buFont typeface="Wingdings" panose="05000000000000000000" pitchFamily="2" charset="2"/>
              <a:buChar char="v"/>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随着</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Android</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系统版本以及硬件水平的提升，</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OpenGL ES</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版本也由原先仅支持固定渲染管线的</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OpenGL ES 1.X</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升级为</a:t>
            </a:r>
            <a:r>
              <a:rPr lang="zh-CN" altLang="en-US" sz="2400">
                <a:solidFill>
                  <a:srgbClr val="C00000"/>
                </a:solidFill>
                <a:latin typeface="微软雅黑" panose="020B0503020204020204" pitchFamily="34" charset="-122"/>
                <a:ea typeface="微软雅黑" panose="020B0503020204020204" pitchFamily="34" charset="-122"/>
              </a:rPr>
              <a:t>支持自定义渲染管线的</a:t>
            </a:r>
            <a:r>
              <a:rPr lang="en-US" altLang="zh-CN" sz="2400">
                <a:solidFill>
                  <a:srgbClr val="C00000"/>
                </a:solidFill>
                <a:latin typeface="微软雅黑" panose="020B0503020204020204" pitchFamily="34" charset="-122"/>
                <a:ea typeface="微软雅黑" panose="020B0503020204020204" pitchFamily="34" charset="-122"/>
              </a:rPr>
              <a:t>OpenGL ES 2.0</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95021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1619672" y="1275499"/>
            <a:ext cx="6445274" cy="576263"/>
            <a:chOff x="935038" y="1349375"/>
            <a:chExt cx="6445274" cy="576263"/>
          </a:xfrm>
          <a:solidFill>
            <a:schemeClr val="tx1">
              <a:lumMod val="50000"/>
              <a:lumOff val="50000"/>
            </a:schemeClr>
          </a:solidFill>
        </p:grpSpPr>
        <p:sp>
          <p:nvSpPr>
            <p:cNvPr id="28" name="矩形 69"/>
            <p:cNvSpPr>
              <a:spLocks noChangeArrowheads="1"/>
            </p:cNvSpPr>
            <p:nvPr/>
          </p:nvSpPr>
          <p:spPr bwMode="auto">
            <a:xfrm>
              <a:off x="1547664" y="1349375"/>
              <a:ext cx="5832648" cy="5232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OpenGL ES </a:t>
              </a:r>
              <a:r>
                <a:rPr lang="zh-CN" altLang="en-US" sz="280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简介</a:t>
              </a:r>
            </a:p>
          </p:txBody>
        </p:sp>
        <p:grpSp>
          <p:nvGrpSpPr>
            <p:cNvPr id="29" name="Group 18"/>
            <p:cNvGrpSpPr>
              <a:grpSpLocks/>
            </p:cNvGrpSpPr>
            <p:nvPr/>
          </p:nvGrpSpPr>
          <p:grpSpPr bwMode="auto">
            <a:xfrm>
              <a:off x="935038" y="1349375"/>
              <a:ext cx="396875" cy="576263"/>
              <a:chOff x="0" y="0"/>
              <a:chExt cx="396000" cy="576000"/>
            </a:xfrm>
            <a:grpFill/>
          </p:grpSpPr>
          <p:sp>
            <p:nvSpPr>
              <p:cNvPr id="46" name="矩形 9"/>
              <p:cNvSpPr>
                <a:spLocks noChangeArrowheads="1"/>
              </p:cNvSpPr>
              <p:nvPr/>
            </p:nvSpPr>
            <p:spPr bwMode="auto">
              <a:xfrm>
                <a:off x="0" y="0"/>
                <a:ext cx="396000" cy="576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47" name="TextBox 11"/>
              <p:cNvSpPr>
                <a:spLocks noChangeArrowheads="1"/>
              </p:cNvSpPr>
              <p:nvPr/>
            </p:nvSpPr>
            <p:spPr bwMode="auto">
              <a:xfrm>
                <a:off x="31279" y="57167"/>
                <a:ext cx="355403" cy="4614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400"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2" name="组合 21"/>
          <p:cNvGrpSpPr/>
          <p:nvPr/>
        </p:nvGrpSpPr>
        <p:grpSpPr>
          <a:xfrm>
            <a:off x="1619692" y="3651763"/>
            <a:ext cx="6445274" cy="576263"/>
            <a:chOff x="935038" y="1349375"/>
            <a:chExt cx="6445274" cy="576263"/>
          </a:xfrm>
        </p:grpSpPr>
        <p:sp>
          <p:nvSpPr>
            <p:cNvPr id="23" name="矩形 69"/>
            <p:cNvSpPr>
              <a:spLocks noChangeArrowheads="1"/>
            </p:cNvSpPr>
            <p:nvPr/>
          </p:nvSpPr>
          <p:spPr bwMode="auto">
            <a:xfrm>
              <a:off x="1547664" y="1349375"/>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accent2">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图形图像绘制</a:t>
              </a:r>
            </a:p>
          </p:txBody>
        </p:sp>
        <p:grpSp>
          <p:nvGrpSpPr>
            <p:cNvPr id="24" name="Group 18"/>
            <p:cNvGrpSpPr>
              <a:grpSpLocks/>
            </p:cNvGrpSpPr>
            <p:nvPr/>
          </p:nvGrpSpPr>
          <p:grpSpPr bwMode="auto">
            <a:xfrm>
              <a:off x="935038" y="1349375"/>
              <a:ext cx="396875" cy="576263"/>
              <a:chOff x="0" y="0"/>
              <a:chExt cx="396000" cy="576000"/>
            </a:xfrm>
            <a:solidFill>
              <a:schemeClr val="accent2">
                <a:lumMod val="75000"/>
              </a:schemeClr>
            </a:solidFill>
          </p:grpSpPr>
          <p:sp>
            <p:nvSpPr>
              <p:cNvPr id="25" name="矩形 9"/>
              <p:cNvSpPr>
                <a:spLocks noChangeArrowheads="1"/>
              </p:cNvSpPr>
              <p:nvPr/>
            </p:nvSpPr>
            <p:spPr bwMode="auto">
              <a:xfrm>
                <a:off x="0" y="0"/>
                <a:ext cx="396000" cy="576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6" name="TextBox 11"/>
              <p:cNvSpPr>
                <a:spLocks noChangeArrowheads="1"/>
              </p:cNvSpPr>
              <p:nvPr/>
            </p:nvSpPr>
            <p:spPr bwMode="auto">
              <a:xfrm>
                <a:off x="31279" y="57167"/>
                <a:ext cx="355403" cy="4614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b="1"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4</a:t>
                </a:r>
                <a:endParaRPr lang="zh-CN" altLang="en-US" sz="2400"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52" name="组合 51"/>
          <p:cNvGrpSpPr/>
          <p:nvPr/>
        </p:nvGrpSpPr>
        <p:grpSpPr>
          <a:xfrm>
            <a:off x="1619672" y="2067694"/>
            <a:ext cx="6445274" cy="576263"/>
            <a:chOff x="935038" y="1349375"/>
            <a:chExt cx="6445274" cy="576263"/>
          </a:xfrm>
          <a:solidFill>
            <a:schemeClr val="tx1">
              <a:lumMod val="50000"/>
              <a:lumOff val="50000"/>
            </a:schemeClr>
          </a:solidFill>
        </p:grpSpPr>
        <p:sp>
          <p:nvSpPr>
            <p:cNvPr id="53" name="矩形 69"/>
            <p:cNvSpPr>
              <a:spLocks noChangeArrowheads="1"/>
            </p:cNvSpPr>
            <p:nvPr/>
          </p:nvSpPr>
          <p:spPr bwMode="auto">
            <a:xfrm>
              <a:off x="1547664" y="1349375"/>
              <a:ext cx="5832648" cy="5232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构造</a:t>
              </a:r>
              <a:r>
                <a:rPr lang="en-US" altLang="zh-CN" sz="280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OpenGL ES View</a:t>
              </a:r>
            </a:p>
          </p:txBody>
        </p:sp>
        <p:grpSp>
          <p:nvGrpSpPr>
            <p:cNvPr id="54" name="Group 18"/>
            <p:cNvGrpSpPr>
              <a:grpSpLocks/>
            </p:cNvGrpSpPr>
            <p:nvPr/>
          </p:nvGrpSpPr>
          <p:grpSpPr bwMode="auto">
            <a:xfrm>
              <a:off x="935038" y="1349375"/>
              <a:ext cx="396875" cy="576263"/>
              <a:chOff x="0" y="0"/>
              <a:chExt cx="396000" cy="576000"/>
            </a:xfrm>
            <a:grpFill/>
          </p:grpSpPr>
          <p:sp>
            <p:nvSpPr>
              <p:cNvPr id="55" name="矩形 9"/>
              <p:cNvSpPr>
                <a:spLocks noChangeArrowheads="1"/>
              </p:cNvSpPr>
              <p:nvPr/>
            </p:nvSpPr>
            <p:spPr bwMode="auto">
              <a:xfrm>
                <a:off x="0" y="0"/>
                <a:ext cx="396000" cy="576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56" name="TextBox 11"/>
              <p:cNvSpPr>
                <a:spLocks noChangeArrowheads="1"/>
              </p:cNvSpPr>
              <p:nvPr/>
            </p:nvSpPr>
            <p:spPr bwMode="auto">
              <a:xfrm>
                <a:off x="31279" y="57167"/>
                <a:ext cx="355403" cy="4614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400"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57" name="组合 56"/>
          <p:cNvGrpSpPr/>
          <p:nvPr/>
        </p:nvGrpSpPr>
        <p:grpSpPr>
          <a:xfrm>
            <a:off x="1619672" y="2859583"/>
            <a:ext cx="6445274" cy="576263"/>
            <a:chOff x="935038" y="1349375"/>
            <a:chExt cx="6445274" cy="576263"/>
          </a:xfrm>
        </p:grpSpPr>
        <p:sp>
          <p:nvSpPr>
            <p:cNvPr id="58" name="矩形 69"/>
            <p:cNvSpPr>
              <a:spLocks noChangeArrowheads="1"/>
            </p:cNvSpPr>
            <p:nvPr/>
          </p:nvSpPr>
          <p:spPr bwMode="auto">
            <a:xfrm>
              <a:off x="1547664" y="1349375"/>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OpenGL </a:t>
              </a:r>
              <a:r>
                <a:rPr lang="en-US" altLang="zh-CN" sz="280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ES </a:t>
              </a:r>
              <a:r>
                <a:rPr lang="zh-CN" altLang="en-US" sz="280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管线</a:t>
              </a:r>
              <a:r>
                <a:rPr lang="en-US" altLang="zh-CN" sz="280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80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Pipeline)</a:t>
              </a:r>
            </a:p>
          </p:txBody>
        </p:sp>
        <p:grpSp>
          <p:nvGrpSpPr>
            <p:cNvPr id="59" name="Group 18"/>
            <p:cNvGrpSpPr>
              <a:grpSpLocks/>
            </p:cNvGrpSpPr>
            <p:nvPr/>
          </p:nvGrpSpPr>
          <p:grpSpPr bwMode="auto">
            <a:xfrm>
              <a:off x="935038" y="1349375"/>
              <a:ext cx="396875" cy="576263"/>
              <a:chOff x="0" y="0"/>
              <a:chExt cx="396000" cy="576000"/>
            </a:xfrm>
            <a:solidFill>
              <a:schemeClr val="accent2">
                <a:lumMod val="75000"/>
              </a:schemeClr>
            </a:solidFill>
          </p:grpSpPr>
          <p:sp>
            <p:nvSpPr>
              <p:cNvPr id="60" name="矩形 9"/>
              <p:cNvSpPr>
                <a:spLocks noChangeArrowheads="1"/>
              </p:cNvSpPr>
              <p:nvPr/>
            </p:nvSpPr>
            <p:spPr bwMode="auto">
              <a:xfrm>
                <a:off x="0" y="0"/>
                <a:ext cx="396000" cy="576000"/>
              </a:xfrm>
              <a:prstGeom prst="rect">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61" name="TextBox 11"/>
              <p:cNvSpPr>
                <a:spLocks noChangeArrowheads="1"/>
              </p:cNvSpPr>
              <p:nvPr/>
            </p:nvSpPr>
            <p:spPr bwMode="auto">
              <a:xfrm>
                <a:off x="31279" y="57167"/>
                <a:ext cx="355403" cy="461454"/>
              </a:xfrm>
              <a:prstGeom prst="rect">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3</a:t>
                </a:r>
                <a:endParaRPr lang="zh-CN" altLang="en-US" sz="2400"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35711013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图形图像绘制</a:t>
            </a:r>
          </a:p>
        </p:txBody>
      </p:sp>
      <p:sp>
        <p:nvSpPr>
          <p:cNvPr id="7" name="内容占位符 5"/>
          <p:cNvSpPr txBox="1">
            <a:spLocks/>
          </p:cNvSpPr>
          <p:nvPr/>
        </p:nvSpPr>
        <p:spPr bwMode="auto">
          <a:xfrm>
            <a:off x="251520" y="771550"/>
            <a:ext cx="8496944" cy="19442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buClr>
                <a:schemeClr val="accent2">
                  <a:lumMod val="50000"/>
                </a:schemeClr>
              </a:buClr>
              <a:buSzPct val="100000"/>
              <a:buFont typeface="Wingdings" panose="05000000000000000000" pitchFamily="2" charset="2"/>
              <a:buChar char="v"/>
            </a:pPr>
            <a:r>
              <a:rPr lang="zh-CN" altLang="en-US" sz="2400">
                <a:solidFill>
                  <a:schemeClr val="tx1">
                    <a:lumMod val="75000"/>
                    <a:lumOff val="25000"/>
                  </a:schemeClr>
                </a:solidFill>
                <a:latin typeface="微软雅黑" pitchFamily="34" charset="-122"/>
                <a:ea typeface="微软雅黑" pitchFamily="34" charset="-122"/>
              </a:rPr>
              <a:t>通常二维图形库可以绘制点，线，多边形，圆弧，路径等等。</a:t>
            </a:r>
            <a:r>
              <a:rPr lang="en-US" altLang="zh-CN" sz="2400">
                <a:solidFill>
                  <a:schemeClr val="tx1">
                    <a:lumMod val="75000"/>
                    <a:lumOff val="25000"/>
                  </a:schemeClr>
                </a:solidFill>
                <a:latin typeface="微软雅黑" pitchFamily="34" charset="-122"/>
                <a:ea typeface="微软雅黑" pitchFamily="34" charset="-122"/>
              </a:rPr>
              <a:t>OpenGL ES </a:t>
            </a:r>
            <a:r>
              <a:rPr lang="zh-CN" altLang="en-US" sz="2400">
                <a:solidFill>
                  <a:schemeClr val="tx1">
                    <a:lumMod val="75000"/>
                    <a:lumOff val="25000"/>
                  </a:schemeClr>
                </a:solidFill>
                <a:latin typeface="微软雅黑" pitchFamily="34" charset="-122"/>
                <a:ea typeface="微软雅黑" pitchFamily="34" charset="-122"/>
              </a:rPr>
              <a:t>支持绘制的基本几何图形分为三类：</a:t>
            </a:r>
            <a:r>
              <a:rPr lang="zh-CN" altLang="en-US" sz="2400">
                <a:solidFill>
                  <a:srgbClr val="C00000"/>
                </a:solidFill>
                <a:latin typeface="微软雅黑" pitchFamily="34" charset="-122"/>
                <a:ea typeface="微软雅黑" pitchFamily="34" charset="-122"/>
              </a:rPr>
              <a:t>点，线段，三角形</a:t>
            </a:r>
            <a:r>
              <a:rPr lang="zh-CN" altLang="en-US" sz="2400">
                <a:solidFill>
                  <a:schemeClr val="tx1">
                    <a:lumMod val="75000"/>
                    <a:lumOff val="25000"/>
                  </a:schemeClr>
                </a:solidFill>
                <a:latin typeface="微软雅黑" pitchFamily="34" charset="-122"/>
                <a:ea typeface="微软雅黑" pitchFamily="34" charset="-122"/>
              </a:rPr>
              <a:t>。也就是说</a:t>
            </a:r>
            <a:r>
              <a:rPr lang="en-US" altLang="zh-CN" sz="2400">
                <a:solidFill>
                  <a:schemeClr val="tx1">
                    <a:lumMod val="75000"/>
                    <a:lumOff val="25000"/>
                  </a:schemeClr>
                </a:solidFill>
                <a:latin typeface="微软雅黑" pitchFamily="34" charset="-122"/>
                <a:ea typeface="微软雅黑" pitchFamily="34" charset="-122"/>
              </a:rPr>
              <a:t>OpenGL ES </a:t>
            </a:r>
            <a:r>
              <a:rPr lang="zh-CN" altLang="en-US" sz="2400">
                <a:solidFill>
                  <a:schemeClr val="tx1">
                    <a:lumMod val="75000"/>
                    <a:lumOff val="25000"/>
                  </a:schemeClr>
                </a:solidFill>
                <a:latin typeface="微软雅黑" pitchFamily="34" charset="-122"/>
                <a:ea typeface="微软雅黑" pitchFamily="34" charset="-122"/>
              </a:rPr>
              <a:t>只能绘制这三种基本几何图形。任何复杂的</a:t>
            </a:r>
            <a:r>
              <a:rPr lang="en-US" altLang="zh-CN" sz="2400">
                <a:solidFill>
                  <a:schemeClr val="tx1">
                    <a:lumMod val="75000"/>
                    <a:lumOff val="25000"/>
                  </a:schemeClr>
                </a:solidFill>
                <a:latin typeface="微软雅黑" pitchFamily="34" charset="-122"/>
                <a:ea typeface="微软雅黑" pitchFamily="34" charset="-122"/>
              </a:rPr>
              <a:t>2D</a:t>
            </a:r>
            <a:r>
              <a:rPr lang="zh-CN" altLang="en-US" sz="2400">
                <a:solidFill>
                  <a:schemeClr val="tx1">
                    <a:lumMod val="75000"/>
                    <a:lumOff val="25000"/>
                  </a:schemeClr>
                </a:solidFill>
                <a:latin typeface="微软雅黑" pitchFamily="34" charset="-122"/>
                <a:ea typeface="微软雅黑" pitchFamily="34" charset="-122"/>
              </a:rPr>
              <a:t>或是</a:t>
            </a:r>
            <a:r>
              <a:rPr lang="en-US" altLang="zh-CN" sz="2400">
                <a:solidFill>
                  <a:schemeClr val="tx1">
                    <a:lumMod val="75000"/>
                    <a:lumOff val="25000"/>
                  </a:schemeClr>
                </a:solidFill>
                <a:latin typeface="微软雅黑" pitchFamily="34" charset="-122"/>
                <a:ea typeface="微软雅黑" pitchFamily="34" charset="-122"/>
              </a:rPr>
              <a:t>3D</a:t>
            </a:r>
            <a:r>
              <a:rPr lang="zh-CN" altLang="en-US" sz="2400">
                <a:solidFill>
                  <a:schemeClr val="tx1">
                    <a:lumMod val="75000"/>
                    <a:lumOff val="25000"/>
                  </a:schemeClr>
                </a:solidFill>
                <a:latin typeface="微软雅黑" pitchFamily="34" charset="-122"/>
                <a:ea typeface="微软雅黑" pitchFamily="34" charset="-122"/>
              </a:rPr>
              <a:t>图形都是通过这三种几何图形构造而成的。</a:t>
            </a:r>
            <a:endParaRPr lang="en-US" altLang="zh-CN" sz="2400">
              <a:solidFill>
                <a:schemeClr val="tx1">
                  <a:lumMod val="75000"/>
                  <a:lumOff val="25000"/>
                </a:schemeClr>
              </a:solidFill>
              <a:latin typeface="微软雅黑" pitchFamily="34" charset="-122"/>
              <a:ea typeface="微软雅黑"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9710" y="2571750"/>
            <a:ext cx="4360563" cy="2474366"/>
          </a:xfrm>
          <a:prstGeom prst="rect">
            <a:avLst/>
          </a:prstGeom>
        </p:spPr>
      </p:pic>
    </p:spTree>
    <p:extLst>
      <p:ext uri="{BB962C8B-B14F-4D97-AF65-F5344CB8AC3E}">
        <p14:creationId xmlns:p14="http://schemas.microsoft.com/office/powerpoint/2010/main" val="30605098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图形图像绘制</a:t>
            </a:r>
          </a:p>
        </p:txBody>
      </p:sp>
      <p:sp>
        <p:nvSpPr>
          <p:cNvPr id="7" name="内容占位符 5"/>
          <p:cNvSpPr txBox="1">
            <a:spLocks/>
          </p:cNvSpPr>
          <p:nvPr/>
        </p:nvSpPr>
        <p:spPr bwMode="auto">
          <a:xfrm>
            <a:off x="251520" y="771550"/>
            <a:ext cx="8496944" cy="12961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buClr>
                <a:schemeClr val="accent2">
                  <a:lumMod val="50000"/>
                </a:schemeClr>
              </a:buClr>
              <a:buSzPct val="100000"/>
              <a:buFont typeface="Wingdings" panose="05000000000000000000" pitchFamily="2" charset="2"/>
              <a:buChar char="v"/>
            </a:pPr>
            <a:r>
              <a:rPr lang="zh-CN" altLang="en-US" sz="2400">
                <a:solidFill>
                  <a:schemeClr val="tx1">
                    <a:lumMod val="75000"/>
                    <a:lumOff val="25000"/>
                  </a:schemeClr>
                </a:solidFill>
                <a:latin typeface="微软雅黑" pitchFamily="34" charset="-122"/>
                <a:ea typeface="微软雅黑" pitchFamily="34" charset="-122"/>
              </a:rPr>
              <a:t>比如下图复杂的</a:t>
            </a:r>
            <a:r>
              <a:rPr lang="en-US" altLang="zh-CN" sz="2400">
                <a:solidFill>
                  <a:schemeClr val="tx1">
                    <a:lumMod val="75000"/>
                    <a:lumOff val="25000"/>
                  </a:schemeClr>
                </a:solidFill>
                <a:latin typeface="微软雅黑" pitchFamily="34" charset="-122"/>
                <a:ea typeface="微软雅黑" pitchFamily="34" charset="-122"/>
              </a:rPr>
              <a:t>3D</a:t>
            </a:r>
            <a:r>
              <a:rPr lang="zh-CN" altLang="en-US" sz="2400">
                <a:solidFill>
                  <a:schemeClr val="tx1">
                    <a:lumMod val="75000"/>
                    <a:lumOff val="25000"/>
                  </a:schemeClr>
                </a:solidFill>
                <a:latin typeface="微软雅黑" pitchFamily="34" charset="-122"/>
                <a:ea typeface="微软雅黑" pitchFamily="34" charset="-122"/>
              </a:rPr>
              <a:t>图形，都有将其分割成细小的三角形面而构成的。然后通过上色</a:t>
            </a:r>
            <a:r>
              <a:rPr lang="en-US" altLang="zh-CN" sz="2400">
                <a:solidFill>
                  <a:schemeClr val="tx1">
                    <a:lumMod val="75000"/>
                    <a:lumOff val="25000"/>
                  </a:schemeClr>
                </a:solidFill>
                <a:latin typeface="微软雅黑" pitchFamily="34" charset="-122"/>
                <a:ea typeface="微软雅黑" pitchFamily="34" charset="-122"/>
              </a:rPr>
              <a:t>(Color)</a:t>
            </a:r>
            <a:r>
              <a:rPr lang="zh-CN" altLang="en-US" sz="2400">
                <a:solidFill>
                  <a:schemeClr val="tx1">
                    <a:lumMod val="75000"/>
                    <a:lumOff val="25000"/>
                  </a:schemeClr>
                </a:solidFill>
                <a:latin typeface="微软雅黑" pitchFamily="34" charset="-122"/>
                <a:ea typeface="微软雅黑" pitchFamily="34" charset="-122"/>
              </a:rPr>
              <a:t>，添加材质</a:t>
            </a:r>
            <a:r>
              <a:rPr lang="en-US" altLang="zh-CN" sz="2400">
                <a:solidFill>
                  <a:schemeClr val="tx1">
                    <a:lumMod val="75000"/>
                    <a:lumOff val="25000"/>
                  </a:schemeClr>
                </a:solidFill>
                <a:latin typeface="微软雅黑" pitchFamily="34" charset="-122"/>
                <a:ea typeface="微软雅黑" pitchFamily="34" charset="-122"/>
              </a:rPr>
              <a:t>(Texture)</a:t>
            </a:r>
            <a:r>
              <a:rPr lang="zh-CN" altLang="en-US" sz="2400">
                <a:solidFill>
                  <a:schemeClr val="tx1">
                    <a:lumMod val="75000"/>
                    <a:lumOff val="25000"/>
                  </a:schemeClr>
                </a:solidFill>
                <a:latin typeface="微软雅黑" pitchFamily="34" charset="-122"/>
                <a:ea typeface="微软雅黑" pitchFamily="34" charset="-122"/>
              </a:rPr>
              <a:t>，再添加光照</a:t>
            </a:r>
            <a:r>
              <a:rPr lang="zh-CN" altLang="en-US" sz="2400" smtClean="0">
                <a:solidFill>
                  <a:schemeClr val="tx1">
                    <a:lumMod val="75000"/>
                    <a:lumOff val="25000"/>
                  </a:schemeClr>
                </a:solidFill>
                <a:latin typeface="微软雅黑" pitchFamily="34" charset="-122"/>
                <a:ea typeface="微软雅黑" pitchFamily="34" charset="-122"/>
              </a:rPr>
              <a:t>（</a:t>
            </a:r>
            <a:r>
              <a:rPr lang="en-US" altLang="zh-CN" sz="2400" smtClean="0">
                <a:solidFill>
                  <a:schemeClr val="tx1">
                    <a:lumMod val="75000"/>
                    <a:lumOff val="25000"/>
                  </a:schemeClr>
                </a:solidFill>
                <a:latin typeface="微软雅黑" pitchFamily="34" charset="-122"/>
                <a:ea typeface="微软雅黑" pitchFamily="34" charset="-122"/>
              </a:rPr>
              <a:t>Lighting</a:t>
            </a:r>
            <a:r>
              <a:rPr lang="en-US" altLang="zh-CN" sz="2400">
                <a:solidFill>
                  <a:schemeClr val="tx1">
                    <a:lumMod val="75000"/>
                    <a:lumOff val="25000"/>
                  </a:schemeClr>
                </a:solidFill>
                <a:latin typeface="微软雅黑" pitchFamily="34" charset="-122"/>
                <a:ea typeface="微软雅黑" pitchFamily="34" charset="-122"/>
              </a:rPr>
              <a:t>)</a:t>
            </a:r>
            <a:r>
              <a:rPr lang="zh-CN" altLang="en-US" sz="2400">
                <a:solidFill>
                  <a:schemeClr val="tx1">
                    <a:lumMod val="75000"/>
                    <a:lumOff val="25000"/>
                  </a:schemeClr>
                </a:solidFill>
                <a:latin typeface="微软雅黑" pitchFamily="34" charset="-122"/>
                <a:ea typeface="微软雅黑" pitchFamily="34" charset="-122"/>
              </a:rPr>
              <a:t>，构造</a:t>
            </a:r>
            <a:r>
              <a:rPr lang="en-US" altLang="zh-CN" sz="2400">
                <a:solidFill>
                  <a:schemeClr val="tx1">
                    <a:lumMod val="75000"/>
                    <a:lumOff val="25000"/>
                  </a:schemeClr>
                </a:solidFill>
                <a:latin typeface="微软雅黑" pitchFamily="34" charset="-122"/>
                <a:ea typeface="微软雅黑" pitchFamily="34" charset="-122"/>
              </a:rPr>
              <a:t>3D</a:t>
            </a:r>
            <a:r>
              <a:rPr lang="zh-CN" altLang="en-US" sz="2400">
                <a:solidFill>
                  <a:schemeClr val="tx1">
                    <a:lumMod val="75000"/>
                    <a:lumOff val="25000"/>
                  </a:schemeClr>
                </a:solidFill>
                <a:latin typeface="微软雅黑" pitchFamily="34" charset="-122"/>
                <a:ea typeface="微软雅黑" pitchFamily="34" charset="-122"/>
              </a:rPr>
              <a:t>效果的图形：</a:t>
            </a:r>
            <a:endParaRPr lang="en-US" altLang="zh-CN" sz="2400">
              <a:solidFill>
                <a:schemeClr val="tx1">
                  <a:lumMod val="75000"/>
                  <a:lumOff val="25000"/>
                </a:schemeClr>
              </a:solidFill>
              <a:latin typeface="微软雅黑" pitchFamily="34" charset="-122"/>
              <a:ea typeface="微软雅黑" pitchFamily="34" charset="-122"/>
            </a:endParaRPr>
          </a:p>
        </p:txBody>
      </p:sp>
      <p:pic>
        <p:nvPicPr>
          <p:cNvPr id="3" name="图片 2"/>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4716016" y="2079854"/>
            <a:ext cx="3790476" cy="2676190"/>
          </a:xfrm>
          <a:prstGeom prst="rect">
            <a:avLst/>
          </a:prstGeom>
          <a:ln>
            <a:solidFill>
              <a:schemeClr val="accent2">
                <a:lumMod val="75000"/>
              </a:schemeClr>
            </a:solidFill>
          </a:ln>
          <a:effectLst>
            <a:outerShdw blurRad="50800" dist="38100" dir="2700000" algn="tl" rotWithShape="0">
              <a:prstClr val="black">
                <a:alpha val="40000"/>
              </a:prstClr>
            </a:outerShdw>
          </a:effectLst>
        </p:spPr>
      </p:pic>
      <p:pic>
        <p:nvPicPr>
          <p:cNvPr id="5" name="图片 4"/>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74308" y="2075390"/>
            <a:ext cx="3790476" cy="2676190"/>
          </a:xfrm>
          <a:prstGeom prst="rect">
            <a:avLst/>
          </a:prstGeom>
          <a:ln>
            <a:solidFill>
              <a:schemeClr val="accent2">
                <a:lumMod val="7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503309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图形图像绘制</a:t>
            </a:r>
          </a:p>
        </p:txBody>
      </p:sp>
      <p:sp>
        <p:nvSpPr>
          <p:cNvPr id="7" name="内容占位符 5"/>
          <p:cNvSpPr txBox="1">
            <a:spLocks/>
          </p:cNvSpPr>
          <p:nvPr/>
        </p:nvSpPr>
        <p:spPr bwMode="auto">
          <a:xfrm>
            <a:off x="251520" y="699542"/>
            <a:ext cx="8496944" cy="27363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20000"/>
              </a:lnSpc>
              <a:buClr>
                <a:schemeClr val="accent2">
                  <a:lumMod val="50000"/>
                </a:schemeClr>
              </a:buClr>
              <a:buSzPct val="100000"/>
              <a:buFont typeface="Wingdings" panose="05000000000000000000" pitchFamily="2" charset="2"/>
              <a:buChar char="v"/>
            </a:pPr>
            <a:r>
              <a:rPr lang="zh-CN" altLang="en-US" sz="2400">
                <a:solidFill>
                  <a:schemeClr val="tx1">
                    <a:lumMod val="75000"/>
                    <a:lumOff val="25000"/>
                  </a:schemeClr>
                </a:solidFill>
                <a:latin typeface="微软雅黑" pitchFamily="34" charset="-122"/>
                <a:ea typeface="微软雅黑" pitchFamily="34" charset="-122"/>
              </a:rPr>
              <a:t>点，线段，三角形都是通过顶点来定义的，也就是顶点数组来定义。对应平面上的一系列顶点，可以看出一个个孤立的</a:t>
            </a:r>
            <a:r>
              <a:rPr lang="zh-CN" altLang="en-US" sz="2400">
                <a:solidFill>
                  <a:srgbClr val="C00000"/>
                </a:solidFill>
                <a:latin typeface="微软雅黑" pitchFamily="34" charset="-122"/>
                <a:ea typeface="微软雅黑" pitchFamily="34" charset="-122"/>
              </a:rPr>
              <a:t>点</a:t>
            </a:r>
            <a:r>
              <a:rPr lang="en-US" altLang="zh-CN" sz="2400">
                <a:solidFill>
                  <a:srgbClr val="C00000"/>
                </a:solidFill>
                <a:latin typeface="微软雅黑" pitchFamily="34" charset="-122"/>
                <a:ea typeface="微软雅黑" pitchFamily="34" charset="-122"/>
              </a:rPr>
              <a:t>(Point)</a:t>
            </a:r>
            <a:r>
              <a:rPr lang="zh-CN" altLang="en-US" sz="2400">
                <a:solidFill>
                  <a:schemeClr val="tx1">
                    <a:lumMod val="75000"/>
                    <a:lumOff val="25000"/>
                  </a:schemeClr>
                </a:solidFill>
                <a:latin typeface="微软雅黑" pitchFamily="34" charset="-122"/>
                <a:ea typeface="微软雅黑" pitchFamily="34" charset="-122"/>
              </a:rPr>
              <a:t>，也可以两个两个连接成</a:t>
            </a:r>
            <a:r>
              <a:rPr lang="zh-CN" altLang="en-US" sz="2400">
                <a:solidFill>
                  <a:srgbClr val="C00000"/>
                </a:solidFill>
                <a:latin typeface="微软雅黑" pitchFamily="34" charset="-122"/>
                <a:ea typeface="微软雅黑" pitchFamily="34" charset="-122"/>
              </a:rPr>
              <a:t>线段</a:t>
            </a:r>
            <a:r>
              <a:rPr lang="en-US" altLang="zh-CN" sz="2400">
                <a:solidFill>
                  <a:srgbClr val="C00000"/>
                </a:solidFill>
                <a:latin typeface="微软雅黑" pitchFamily="34" charset="-122"/>
                <a:ea typeface="微软雅黑" pitchFamily="34" charset="-122"/>
              </a:rPr>
              <a:t>(Line Segment) </a:t>
            </a:r>
            <a:r>
              <a:rPr lang="zh-CN" altLang="en-US" sz="2400">
                <a:solidFill>
                  <a:schemeClr val="tx1">
                    <a:lumMod val="75000"/>
                    <a:lumOff val="25000"/>
                  </a:schemeClr>
                </a:solidFill>
                <a:latin typeface="微软雅黑" pitchFamily="34" charset="-122"/>
                <a:ea typeface="微软雅黑" pitchFamily="34" charset="-122"/>
              </a:rPr>
              <a:t>，也可以三个三个连成</a:t>
            </a:r>
            <a:r>
              <a:rPr lang="zh-CN" altLang="en-US" sz="2400">
                <a:solidFill>
                  <a:srgbClr val="C00000"/>
                </a:solidFill>
                <a:latin typeface="微软雅黑" pitchFamily="34" charset="-122"/>
                <a:ea typeface="微软雅黑" pitchFamily="34" charset="-122"/>
              </a:rPr>
              <a:t>三角形</a:t>
            </a:r>
            <a:r>
              <a:rPr lang="en-US" altLang="zh-CN" sz="2400">
                <a:solidFill>
                  <a:srgbClr val="C00000"/>
                </a:solidFill>
                <a:latin typeface="微软雅黑" pitchFamily="34" charset="-122"/>
                <a:ea typeface="微软雅黑" pitchFamily="34" charset="-122"/>
              </a:rPr>
              <a:t>(Triangle)</a:t>
            </a:r>
            <a:r>
              <a:rPr lang="zh-CN" altLang="en-US" sz="2400">
                <a:solidFill>
                  <a:schemeClr val="tx1">
                    <a:lumMod val="75000"/>
                    <a:lumOff val="25000"/>
                  </a:schemeClr>
                </a:solidFill>
                <a:latin typeface="微软雅黑" pitchFamily="34" charset="-122"/>
                <a:ea typeface="微软雅黑" pitchFamily="34" charset="-122"/>
              </a:rPr>
              <a:t>。这些对一组顶点的不同解释就定义了</a:t>
            </a:r>
            <a:r>
              <a:rPr lang="en-US" altLang="zh-CN" sz="2400">
                <a:solidFill>
                  <a:schemeClr val="tx1">
                    <a:lumMod val="75000"/>
                    <a:lumOff val="25000"/>
                  </a:schemeClr>
                </a:solidFill>
                <a:latin typeface="微软雅黑" pitchFamily="34" charset="-122"/>
                <a:ea typeface="微软雅黑" pitchFamily="34" charset="-122"/>
              </a:rPr>
              <a:t>Android OpenGL ES</a:t>
            </a:r>
            <a:r>
              <a:rPr lang="zh-CN" altLang="en-US" sz="2400">
                <a:solidFill>
                  <a:schemeClr val="tx1">
                    <a:lumMod val="75000"/>
                    <a:lumOff val="25000"/>
                  </a:schemeClr>
                </a:solidFill>
                <a:latin typeface="微软雅黑" pitchFamily="34" charset="-122"/>
                <a:ea typeface="微软雅黑" pitchFamily="34" charset="-122"/>
              </a:rPr>
              <a:t>可以绘制的基本几何图形，下面定义了</a:t>
            </a:r>
            <a:r>
              <a:rPr lang="en-US" altLang="zh-CN" sz="2400">
                <a:solidFill>
                  <a:schemeClr val="tx1">
                    <a:lumMod val="75000"/>
                    <a:lumOff val="25000"/>
                  </a:schemeClr>
                </a:solidFill>
                <a:latin typeface="微软雅黑" pitchFamily="34" charset="-122"/>
                <a:ea typeface="微软雅黑" pitchFamily="34" charset="-122"/>
              </a:rPr>
              <a:t>OpenGL ES</a:t>
            </a:r>
            <a:r>
              <a:rPr lang="zh-CN" altLang="en-US" sz="2400">
                <a:solidFill>
                  <a:schemeClr val="tx1">
                    <a:lumMod val="75000"/>
                    <a:lumOff val="25000"/>
                  </a:schemeClr>
                </a:solidFill>
                <a:latin typeface="微软雅黑" pitchFamily="34" charset="-122"/>
                <a:ea typeface="微软雅黑" pitchFamily="34" charset="-122"/>
              </a:rPr>
              <a:t>定义的几种模式：</a:t>
            </a:r>
            <a:endParaRPr lang="en-US" altLang="zh-CN" sz="2400">
              <a:solidFill>
                <a:schemeClr val="tx1">
                  <a:lumMod val="75000"/>
                  <a:lumOff val="25000"/>
                </a:schemeClr>
              </a:solidFill>
              <a:latin typeface="微软雅黑" pitchFamily="34" charset="-122"/>
              <a:ea typeface="微软雅黑" pitchFamily="34" charset="-122"/>
            </a:endParaRPr>
          </a:p>
        </p:txBody>
      </p:sp>
      <p:sp>
        <p:nvSpPr>
          <p:cNvPr id="6" name="内容占位符 5"/>
          <p:cNvSpPr txBox="1">
            <a:spLocks/>
          </p:cNvSpPr>
          <p:nvPr/>
        </p:nvSpPr>
        <p:spPr bwMode="auto">
          <a:xfrm>
            <a:off x="827584" y="3435846"/>
            <a:ext cx="2736304" cy="16356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0"/>
              </a:spcBef>
              <a:buClr>
                <a:schemeClr val="accent2">
                  <a:lumMod val="50000"/>
                </a:schemeClr>
              </a:buClr>
              <a:buSzPct val="100000"/>
              <a:buFont typeface="Wingdings" panose="05000000000000000000" pitchFamily="2" charset="2"/>
              <a:buChar char="Ø"/>
            </a:pPr>
            <a:r>
              <a:rPr lang="en-US" altLang="zh-CN" sz="2400" smtClean="0">
                <a:solidFill>
                  <a:schemeClr val="tx1">
                    <a:lumMod val="75000"/>
                    <a:lumOff val="25000"/>
                  </a:schemeClr>
                </a:solidFill>
                <a:latin typeface="微软雅黑" pitchFamily="34" charset="-122"/>
                <a:ea typeface="微软雅黑" pitchFamily="34" charset="-122"/>
              </a:rPr>
              <a:t>GL_POINTS</a:t>
            </a:r>
          </a:p>
          <a:p>
            <a:pPr>
              <a:lnSpc>
                <a:spcPct val="100000"/>
              </a:lnSpc>
              <a:spcBef>
                <a:spcPts val="0"/>
              </a:spcBef>
              <a:buClr>
                <a:schemeClr val="accent2">
                  <a:lumMod val="50000"/>
                </a:schemeClr>
              </a:buClr>
              <a:buSzPct val="100000"/>
              <a:buFont typeface="Wingdings" panose="05000000000000000000" pitchFamily="2" charset="2"/>
              <a:buChar char="Ø"/>
            </a:pPr>
            <a:r>
              <a:rPr lang="en-US" altLang="zh-CN" sz="2400" smtClean="0">
                <a:solidFill>
                  <a:schemeClr val="tx1">
                    <a:lumMod val="75000"/>
                    <a:lumOff val="25000"/>
                  </a:schemeClr>
                </a:solidFill>
                <a:latin typeface="微软雅黑" pitchFamily="34" charset="-122"/>
                <a:ea typeface="微软雅黑" pitchFamily="34" charset="-122"/>
              </a:rPr>
              <a:t>GL_LINE_STRIP</a:t>
            </a:r>
          </a:p>
          <a:p>
            <a:pPr>
              <a:lnSpc>
                <a:spcPct val="100000"/>
              </a:lnSpc>
              <a:spcBef>
                <a:spcPts val="0"/>
              </a:spcBef>
              <a:buClr>
                <a:schemeClr val="accent2">
                  <a:lumMod val="50000"/>
                </a:schemeClr>
              </a:buClr>
              <a:buSzPct val="100000"/>
              <a:buFont typeface="Wingdings" panose="05000000000000000000" pitchFamily="2" charset="2"/>
              <a:buChar char="Ø"/>
            </a:pPr>
            <a:r>
              <a:rPr lang="en-US" altLang="zh-CN" sz="2400" smtClean="0">
                <a:solidFill>
                  <a:schemeClr val="tx1">
                    <a:lumMod val="75000"/>
                    <a:lumOff val="25000"/>
                  </a:schemeClr>
                </a:solidFill>
                <a:latin typeface="微软雅黑" pitchFamily="34" charset="-122"/>
                <a:ea typeface="微软雅黑" pitchFamily="34" charset="-122"/>
              </a:rPr>
              <a:t>GL_LINE_LOOP</a:t>
            </a:r>
          </a:p>
          <a:p>
            <a:pPr>
              <a:lnSpc>
                <a:spcPct val="100000"/>
              </a:lnSpc>
              <a:spcBef>
                <a:spcPts val="0"/>
              </a:spcBef>
              <a:buClr>
                <a:schemeClr val="accent2">
                  <a:lumMod val="50000"/>
                </a:schemeClr>
              </a:buClr>
              <a:buSzPct val="100000"/>
              <a:buFont typeface="Wingdings" panose="05000000000000000000" pitchFamily="2" charset="2"/>
              <a:buChar char="Ø"/>
            </a:pPr>
            <a:r>
              <a:rPr lang="en-US" altLang="zh-CN" sz="2400">
                <a:solidFill>
                  <a:schemeClr val="tx1">
                    <a:lumMod val="75000"/>
                    <a:lumOff val="25000"/>
                  </a:schemeClr>
                </a:solidFill>
                <a:latin typeface="微软雅黑" pitchFamily="34" charset="-122"/>
                <a:ea typeface="微软雅黑" pitchFamily="34" charset="-122"/>
              </a:rPr>
              <a:t>GL_LINES</a:t>
            </a:r>
          </a:p>
        </p:txBody>
      </p:sp>
      <p:sp>
        <p:nvSpPr>
          <p:cNvPr id="8" name="内容占位符 5"/>
          <p:cNvSpPr txBox="1">
            <a:spLocks/>
          </p:cNvSpPr>
          <p:nvPr/>
        </p:nvSpPr>
        <p:spPr bwMode="auto">
          <a:xfrm>
            <a:off x="4139952" y="3435846"/>
            <a:ext cx="3528392" cy="163564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0"/>
              </a:spcBef>
              <a:buClr>
                <a:schemeClr val="accent2">
                  <a:lumMod val="50000"/>
                </a:schemeClr>
              </a:buClr>
              <a:buSzPct val="100000"/>
              <a:buFont typeface="Wingdings" panose="05000000000000000000" pitchFamily="2" charset="2"/>
              <a:buChar char="Ø"/>
            </a:pPr>
            <a:r>
              <a:rPr lang="en-US" altLang="zh-CN" sz="2400" smtClean="0">
                <a:solidFill>
                  <a:schemeClr val="tx1">
                    <a:lumMod val="75000"/>
                    <a:lumOff val="25000"/>
                  </a:schemeClr>
                </a:solidFill>
                <a:latin typeface="微软雅黑" pitchFamily="34" charset="-122"/>
                <a:ea typeface="微软雅黑" pitchFamily="34" charset="-122"/>
              </a:rPr>
              <a:t>GL_TRIANGLES</a:t>
            </a:r>
          </a:p>
          <a:p>
            <a:pPr>
              <a:lnSpc>
                <a:spcPct val="100000"/>
              </a:lnSpc>
              <a:spcBef>
                <a:spcPts val="0"/>
              </a:spcBef>
              <a:buClr>
                <a:schemeClr val="accent2">
                  <a:lumMod val="50000"/>
                </a:schemeClr>
              </a:buClr>
              <a:buSzPct val="100000"/>
              <a:buFont typeface="Wingdings" panose="05000000000000000000" pitchFamily="2" charset="2"/>
              <a:buChar char="Ø"/>
            </a:pPr>
            <a:r>
              <a:rPr lang="en-US" altLang="zh-CN" sz="2400" smtClean="0">
                <a:solidFill>
                  <a:schemeClr val="tx1">
                    <a:lumMod val="75000"/>
                    <a:lumOff val="25000"/>
                  </a:schemeClr>
                </a:solidFill>
                <a:latin typeface="微软雅黑" pitchFamily="34" charset="-122"/>
                <a:ea typeface="微软雅黑" pitchFamily="34" charset="-122"/>
              </a:rPr>
              <a:t>GL_TRIANGLE_STRIP</a:t>
            </a:r>
          </a:p>
          <a:p>
            <a:pPr>
              <a:lnSpc>
                <a:spcPct val="100000"/>
              </a:lnSpc>
              <a:spcBef>
                <a:spcPts val="0"/>
              </a:spcBef>
              <a:buClr>
                <a:schemeClr val="accent2">
                  <a:lumMod val="50000"/>
                </a:schemeClr>
              </a:buClr>
              <a:buSzPct val="100000"/>
              <a:buFont typeface="Wingdings" panose="05000000000000000000" pitchFamily="2" charset="2"/>
              <a:buChar char="Ø"/>
            </a:pPr>
            <a:r>
              <a:rPr lang="en-US" altLang="zh-CN" sz="2400">
                <a:solidFill>
                  <a:schemeClr val="tx1">
                    <a:lumMod val="75000"/>
                    <a:lumOff val="25000"/>
                  </a:schemeClr>
                </a:solidFill>
                <a:latin typeface="微软雅黑" pitchFamily="34" charset="-122"/>
                <a:ea typeface="微软雅黑" pitchFamily="34" charset="-122"/>
              </a:rPr>
              <a:t>GL_TRIANGLE_FAN</a:t>
            </a:r>
          </a:p>
        </p:txBody>
      </p:sp>
    </p:spTree>
    <p:extLst>
      <p:ext uri="{BB962C8B-B14F-4D97-AF65-F5344CB8AC3E}">
        <p14:creationId xmlns:p14="http://schemas.microsoft.com/office/powerpoint/2010/main" val="24709928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图形图像绘制</a:t>
            </a:r>
          </a:p>
        </p:txBody>
      </p:sp>
      <p:sp>
        <p:nvSpPr>
          <p:cNvPr id="7" name="内容占位符 5"/>
          <p:cNvSpPr txBox="1">
            <a:spLocks/>
          </p:cNvSpPr>
          <p:nvPr/>
        </p:nvSpPr>
        <p:spPr bwMode="auto">
          <a:xfrm>
            <a:off x="251520" y="843558"/>
            <a:ext cx="849694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20000"/>
              </a:lnSpc>
              <a:buClr>
                <a:schemeClr val="accent2">
                  <a:lumMod val="50000"/>
                </a:schemeClr>
              </a:buClr>
              <a:buSzPct val="100000"/>
              <a:buFont typeface="Wingdings" panose="05000000000000000000" pitchFamily="2" charset="2"/>
              <a:buChar char="v"/>
            </a:pPr>
            <a:r>
              <a:rPr lang="en-US" altLang="zh-CN" sz="2400" smtClean="0">
                <a:solidFill>
                  <a:schemeClr val="tx1">
                    <a:lumMod val="75000"/>
                    <a:lumOff val="25000"/>
                  </a:schemeClr>
                </a:solidFill>
                <a:latin typeface="微软雅黑" pitchFamily="34" charset="-122"/>
                <a:ea typeface="微软雅黑" pitchFamily="34" charset="-122"/>
              </a:rPr>
              <a:t>GL_POINTS    -    </a:t>
            </a:r>
            <a:r>
              <a:rPr lang="zh-CN" altLang="en-US" sz="2400" smtClean="0">
                <a:solidFill>
                  <a:schemeClr val="tx1">
                    <a:lumMod val="75000"/>
                    <a:lumOff val="25000"/>
                  </a:schemeClr>
                </a:solidFill>
                <a:latin typeface="微软雅黑" pitchFamily="34" charset="-122"/>
                <a:ea typeface="微软雅黑" pitchFamily="34" charset="-122"/>
              </a:rPr>
              <a:t>绘制</a:t>
            </a:r>
            <a:r>
              <a:rPr lang="zh-CN" altLang="en-US" sz="2400">
                <a:solidFill>
                  <a:schemeClr val="tx1">
                    <a:lumMod val="75000"/>
                    <a:lumOff val="25000"/>
                  </a:schemeClr>
                </a:solidFill>
                <a:latin typeface="微软雅黑" pitchFamily="34" charset="-122"/>
                <a:ea typeface="微软雅黑" pitchFamily="34" charset="-122"/>
              </a:rPr>
              <a:t>独立的</a:t>
            </a:r>
            <a:r>
              <a:rPr lang="zh-CN" altLang="en-US" sz="2400" smtClean="0">
                <a:solidFill>
                  <a:schemeClr val="tx1">
                    <a:lumMod val="75000"/>
                    <a:lumOff val="25000"/>
                  </a:schemeClr>
                </a:solidFill>
                <a:latin typeface="微软雅黑" pitchFamily="34" charset="-122"/>
                <a:ea typeface="微软雅黑" pitchFamily="34" charset="-122"/>
              </a:rPr>
              <a:t>点</a:t>
            </a:r>
            <a:endParaRPr lang="en-US" altLang="zh-CN" sz="2400">
              <a:solidFill>
                <a:schemeClr val="tx1">
                  <a:lumMod val="75000"/>
                  <a:lumOff val="25000"/>
                </a:schemeClr>
              </a:solidFill>
              <a:latin typeface="微软雅黑" pitchFamily="34" charset="-122"/>
              <a:ea typeface="微软雅黑"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7241" y="1707654"/>
            <a:ext cx="3960440" cy="2744859"/>
          </a:xfrm>
          <a:prstGeom prst="rect">
            <a:avLst/>
          </a:prstGeom>
          <a:ln>
            <a:solidFill>
              <a:schemeClr val="accent2">
                <a:lumMod val="7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277637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7241" y="1714537"/>
            <a:ext cx="3950508" cy="2737975"/>
          </a:xfrm>
          <a:prstGeom prst="rect">
            <a:avLst/>
          </a:prstGeom>
          <a:ln>
            <a:solidFill>
              <a:schemeClr val="accent2">
                <a:lumMod val="75000"/>
              </a:schemeClr>
            </a:solidFill>
          </a:ln>
          <a:effectLst>
            <a:outerShdw blurRad="50800" dist="38100" dir="2700000" algn="tl" rotWithShape="0">
              <a:prstClr val="black">
                <a:alpha val="40000"/>
              </a:prstClr>
            </a:outerShdw>
          </a:effectLst>
        </p:spPr>
      </p:pic>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图形图像绘制</a:t>
            </a:r>
          </a:p>
        </p:txBody>
      </p:sp>
      <p:sp>
        <p:nvSpPr>
          <p:cNvPr id="7" name="内容占位符 5"/>
          <p:cNvSpPr txBox="1">
            <a:spLocks/>
          </p:cNvSpPr>
          <p:nvPr/>
        </p:nvSpPr>
        <p:spPr bwMode="auto">
          <a:xfrm>
            <a:off x="251520" y="843558"/>
            <a:ext cx="849694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20000"/>
              </a:lnSpc>
              <a:buClr>
                <a:schemeClr val="accent2">
                  <a:lumMod val="50000"/>
                </a:schemeClr>
              </a:buClr>
              <a:buSzPct val="100000"/>
              <a:buFont typeface="Wingdings" panose="05000000000000000000" pitchFamily="2" charset="2"/>
              <a:buChar char="v"/>
            </a:pPr>
            <a:r>
              <a:rPr lang="en-US" altLang="zh-CN" sz="2400" smtClean="0">
                <a:solidFill>
                  <a:schemeClr val="tx1">
                    <a:lumMod val="75000"/>
                    <a:lumOff val="25000"/>
                  </a:schemeClr>
                </a:solidFill>
                <a:latin typeface="微软雅黑" pitchFamily="34" charset="-122"/>
                <a:ea typeface="微软雅黑" pitchFamily="34" charset="-122"/>
              </a:rPr>
              <a:t>GL_LINE_STRIP    -    </a:t>
            </a:r>
            <a:r>
              <a:rPr lang="zh-CN" altLang="en-US" sz="2400" smtClean="0">
                <a:solidFill>
                  <a:schemeClr val="tx1">
                    <a:lumMod val="75000"/>
                    <a:lumOff val="25000"/>
                  </a:schemeClr>
                </a:solidFill>
                <a:latin typeface="微软雅黑" pitchFamily="34" charset="-122"/>
                <a:ea typeface="微软雅黑" pitchFamily="34" charset="-122"/>
              </a:rPr>
              <a:t>绘制</a:t>
            </a:r>
            <a:r>
              <a:rPr lang="zh-CN" altLang="en-US" sz="2400">
                <a:solidFill>
                  <a:schemeClr val="tx1">
                    <a:lumMod val="75000"/>
                    <a:lumOff val="25000"/>
                  </a:schemeClr>
                </a:solidFill>
                <a:latin typeface="微软雅黑" pitchFamily="34" charset="-122"/>
                <a:ea typeface="微软雅黑" pitchFamily="34" charset="-122"/>
              </a:rPr>
              <a:t>一系列</a:t>
            </a:r>
            <a:r>
              <a:rPr lang="zh-CN" altLang="en-US" sz="2400" smtClean="0">
                <a:solidFill>
                  <a:schemeClr val="tx1">
                    <a:lumMod val="75000"/>
                    <a:lumOff val="25000"/>
                  </a:schemeClr>
                </a:solidFill>
                <a:latin typeface="微软雅黑" pitchFamily="34" charset="-122"/>
                <a:ea typeface="微软雅黑" pitchFamily="34" charset="-122"/>
              </a:rPr>
              <a:t>线段</a:t>
            </a:r>
            <a:endParaRPr lang="en-US" altLang="zh-CN" sz="240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3407138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1995685"/>
            <a:ext cx="3950508" cy="2737975"/>
          </a:xfrm>
          <a:prstGeom prst="rect">
            <a:avLst/>
          </a:prstGeom>
          <a:ln>
            <a:solidFill>
              <a:schemeClr val="accent2">
                <a:lumMod val="75000"/>
              </a:schemeClr>
            </a:solidFill>
          </a:ln>
          <a:effectLst>
            <a:outerShdw blurRad="50800" dist="38100" dir="2700000" algn="tl" rotWithShape="0">
              <a:prstClr val="black">
                <a:alpha val="40000"/>
              </a:prstClr>
            </a:outerShdw>
          </a:effectLst>
        </p:spPr>
      </p:pic>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图形图像绘制</a:t>
            </a:r>
          </a:p>
        </p:txBody>
      </p:sp>
      <p:sp>
        <p:nvSpPr>
          <p:cNvPr id="7" name="内容占位符 5"/>
          <p:cNvSpPr txBox="1">
            <a:spLocks/>
          </p:cNvSpPr>
          <p:nvPr/>
        </p:nvSpPr>
        <p:spPr bwMode="auto">
          <a:xfrm>
            <a:off x="251520" y="843557"/>
            <a:ext cx="8496944" cy="8709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20000"/>
              </a:lnSpc>
              <a:buClr>
                <a:schemeClr val="accent2">
                  <a:lumMod val="50000"/>
                </a:schemeClr>
              </a:buClr>
              <a:buSzPct val="100000"/>
              <a:buFont typeface="Wingdings" panose="05000000000000000000" pitchFamily="2" charset="2"/>
              <a:buChar char="v"/>
            </a:pPr>
            <a:r>
              <a:rPr lang="en-US" altLang="zh-CN" sz="2400" smtClean="0">
                <a:solidFill>
                  <a:schemeClr val="tx1">
                    <a:lumMod val="75000"/>
                    <a:lumOff val="25000"/>
                  </a:schemeClr>
                </a:solidFill>
                <a:latin typeface="微软雅黑" pitchFamily="34" charset="-122"/>
                <a:ea typeface="微软雅黑" pitchFamily="34" charset="-122"/>
              </a:rPr>
              <a:t>GL_LINE_LOOP</a:t>
            </a:r>
          </a:p>
          <a:p>
            <a:pPr marL="0" indent="0">
              <a:lnSpc>
                <a:spcPct val="100000"/>
              </a:lnSpc>
              <a:spcBef>
                <a:spcPts val="0"/>
              </a:spcBef>
              <a:buClr>
                <a:schemeClr val="accent2">
                  <a:lumMod val="50000"/>
                </a:schemeClr>
              </a:buClr>
              <a:buSzPct val="100000"/>
              <a:buNone/>
            </a:pPr>
            <a:r>
              <a:rPr lang="en-US" altLang="zh-CN" sz="2400">
                <a:solidFill>
                  <a:schemeClr val="tx1">
                    <a:lumMod val="75000"/>
                    <a:lumOff val="25000"/>
                  </a:schemeClr>
                </a:solidFill>
                <a:latin typeface="微软雅黑" pitchFamily="34" charset="-122"/>
                <a:ea typeface="微软雅黑" pitchFamily="34" charset="-122"/>
              </a:rPr>
              <a:t> </a:t>
            </a:r>
            <a:r>
              <a:rPr lang="en-US" altLang="zh-CN" sz="2400" smtClean="0">
                <a:solidFill>
                  <a:schemeClr val="tx1">
                    <a:lumMod val="75000"/>
                    <a:lumOff val="25000"/>
                  </a:schemeClr>
                </a:solidFill>
                <a:latin typeface="微软雅黑" pitchFamily="34" charset="-122"/>
                <a:ea typeface="微软雅黑" pitchFamily="34" charset="-122"/>
              </a:rPr>
              <a:t>                   -    </a:t>
            </a:r>
            <a:r>
              <a:rPr lang="zh-CN" altLang="en-US" sz="2400" smtClean="0">
                <a:solidFill>
                  <a:schemeClr val="tx1">
                    <a:lumMod val="75000"/>
                    <a:lumOff val="25000"/>
                  </a:schemeClr>
                </a:solidFill>
                <a:latin typeface="微软雅黑" pitchFamily="34" charset="-122"/>
                <a:ea typeface="微软雅黑" pitchFamily="34" charset="-122"/>
              </a:rPr>
              <a:t>类同</a:t>
            </a:r>
            <a:r>
              <a:rPr lang="zh-CN" altLang="en-US" sz="2400">
                <a:solidFill>
                  <a:schemeClr val="tx1">
                    <a:lumMod val="75000"/>
                    <a:lumOff val="25000"/>
                  </a:schemeClr>
                </a:solidFill>
                <a:latin typeface="微软雅黑" pitchFamily="34" charset="-122"/>
                <a:ea typeface="微软雅黑" pitchFamily="34" charset="-122"/>
              </a:rPr>
              <a:t>上，但是首尾相连，构成一个封闭</a:t>
            </a:r>
            <a:r>
              <a:rPr lang="zh-CN" altLang="en-US" sz="2400" smtClean="0">
                <a:solidFill>
                  <a:schemeClr val="tx1">
                    <a:lumMod val="75000"/>
                    <a:lumOff val="25000"/>
                  </a:schemeClr>
                </a:solidFill>
                <a:latin typeface="微软雅黑" pitchFamily="34" charset="-122"/>
                <a:ea typeface="微软雅黑" pitchFamily="34" charset="-122"/>
              </a:rPr>
              <a:t>曲线</a:t>
            </a:r>
            <a:endParaRPr lang="en-US" altLang="zh-CN" sz="240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848642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图形图像绘制</a:t>
            </a:r>
          </a:p>
        </p:txBody>
      </p:sp>
      <p:sp>
        <p:nvSpPr>
          <p:cNvPr id="7" name="内容占位符 5"/>
          <p:cNvSpPr txBox="1">
            <a:spLocks/>
          </p:cNvSpPr>
          <p:nvPr/>
        </p:nvSpPr>
        <p:spPr bwMode="auto">
          <a:xfrm>
            <a:off x="251520" y="843557"/>
            <a:ext cx="8496944" cy="5760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20000"/>
              </a:lnSpc>
              <a:buClr>
                <a:schemeClr val="accent2">
                  <a:lumMod val="50000"/>
                </a:schemeClr>
              </a:buClr>
              <a:buSzPct val="100000"/>
              <a:buFont typeface="Wingdings" panose="05000000000000000000" pitchFamily="2" charset="2"/>
              <a:buChar char="v"/>
            </a:pPr>
            <a:r>
              <a:rPr lang="en-US" altLang="zh-CN" sz="2400" smtClean="0">
                <a:solidFill>
                  <a:schemeClr val="tx1">
                    <a:lumMod val="75000"/>
                    <a:lumOff val="25000"/>
                  </a:schemeClr>
                </a:solidFill>
                <a:latin typeface="微软雅黑" pitchFamily="34" charset="-122"/>
                <a:ea typeface="微软雅黑" pitchFamily="34" charset="-122"/>
              </a:rPr>
              <a:t>GL_LINES    -    </a:t>
            </a:r>
            <a:r>
              <a:rPr lang="zh-CN" altLang="en-US" sz="2400" smtClean="0">
                <a:solidFill>
                  <a:schemeClr val="tx1">
                    <a:lumMod val="75000"/>
                    <a:lumOff val="25000"/>
                  </a:schemeClr>
                </a:solidFill>
                <a:latin typeface="微软雅黑" pitchFamily="34" charset="-122"/>
                <a:ea typeface="微软雅黑" pitchFamily="34" charset="-122"/>
              </a:rPr>
              <a:t>顶点</a:t>
            </a:r>
            <a:r>
              <a:rPr lang="zh-CN" altLang="en-US" sz="2400">
                <a:solidFill>
                  <a:schemeClr val="tx1">
                    <a:lumMod val="75000"/>
                    <a:lumOff val="25000"/>
                  </a:schemeClr>
                </a:solidFill>
                <a:latin typeface="微软雅黑" pitchFamily="34" charset="-122"/>
                <a:ea typeface="微软雅黑" pitchFamily="34" charset="-122"/>
              </a:rPr>
              <a:t>两两连接，为多条线段构成</a:t>
            </a:r>
            <a:endParaRPr lang="en-US" altLang="zh-CN" sz="2400">
              <a:solidFill>
                <a:schemeClr val="tx1">
                  <a:lumMod val="75000"/>
                  <a:lumOff val="25000"/>
                </a:schemeClr>
              </a:solidFill>
              <a:latin typeface="微软雅黑" pitchFamily="34" charset="-122"/>
              <a:ea typeface="微软雅黑"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1707654"/>
            <a:ext cx="3950508" cy="2737975"/>
          </a:xfrm>
          <a:prstGeom prst="rect">
            <a:avLst/>
          </a:prstGeom>
          <a:ln>
            <a:solidFill>
              <a:schemeClr val="accent2">
                <a:lumMod val="7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166221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5" y="1995684"/>
            <a:ext cx="3950508" cy="2737975"/>
          </a:xfrm>
          <a:prstGeom prst="rect">
            <a:avLst/>
          </a:prstGeom>
          <a:ln>
            <a:solidFill>
              <a:schemeClr val="accent2">
                <a:lumMod val="75000"/>
              </a:schemeClr>
            </a:solidFill>
          </a:ln>
          <a:effectLst>
            <a:outerShdw blurRad="50800" dist="38100" dir="2700000" algn="tl" rotWithShape="0">
              <a:prstClr val="black">
                <a:alpha val="40000"/>
              </a:prstClr>
            </a:outerShdw>
          </a:effectLst>
        </p:spPr>
      </p:pic>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图形图像绘制</a:t>
            </a:r>
          </a:p>
        </p:txBody>
      </p:sp>
      <p:sp>
        <p:nvSpPr>
          <p:cNvPr id="7" name="内容占位符 5"/>
          <p:cNvSpPr txBox="1">
            <a:spLocks/>
          </p:cNvSpPr>
          <p:nvPr/>
        </p:nvSpPr>
        <p:spPr bwMode="auto">
          <a:xfrm>
            <a:off x="251520" y="843557"/>
            <a:ext cx="8496944" cy="8709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20000"/>
              </a:lnSpc>
              <a:buClr>
                <a:schemeClr val="accent2">
                  <a:lumMod val="50000"/>
                </a:schemeClr>
              </a:buClr>
              <a:buSzPct val="100000"/>
              <a:buFont typeface="Wingdings" panose="05000000000000000000" pitchFamily="2" charset="2"/>
              <a:buChar char="v"/>
            </a:pPr>
            <a:r>
              <a:rPr lang="en-US" altLang="zh-CN" sz="2400">
                <a:solidFill>
                  <a:schemeClr val="tx1">
                    <a:lumMod val="75000"/>
                    <a:lumOff val="25000"/>
                  </a:schemeClr>
                </a:solidFill>
                <a:latin typeface="微软雅黑" pitchFamily="34" charset="-122"/>
                <a:ea typeface="微软雅黑" pitchFamily="34" charset="-122"/>
              </a:rPr>
              <a:t>GL_TRIANGLES</a:t>
            </a:r>
          </a:p>
          <a:p>
            <a:pPr marL="0" indent="0">
              <a:lnSpc>
                <a:spcPct val="100000"/>
              </a:lnSpc>
              <a:spcBef>
                <a:spcPts val="0"/>
              </a:spcBef>
              <a:buClr>
                <a:schemeClr val="accent2">
                  <a:lumMod val="50000"/>
                </a:schemeClr>
              </a:buClr>
              <a:buSzPct val="100000"/>
              <a:buNone/>
            </a:pPr>
            <a:r>
              <a:rPr lang="en-US" altLang="zh-CN" sz="2400" smtClean="0">
                <a:solidFill>
                  <a:schemeClr val="tx1">
                    <a:lumMod val="75000"/>
                    <a:lumOff val="25000"/>
                  </a:schemeClr>
                </a:solidFill>
                <a:latin typeface="微软雅黑" pitchFamily="34" charset="-122"/>
                <a:ea typeface="微软雅黑" pitchFamily="34" charset="-122"/>
              </a:rPr>
              <a:t>            -    </a:t>
            </a:r>
            <a:r>
              <a:rPr lang="zh-CN" altLang="en-US" sz="2400" smtClean="0">
                <a:solidFill>
                  <a:schemeClr val="tx1">
                    <a:lumMod val="75000"/>
                    <a:lumOff val="25000"/>
                  </a:schemeClr>
                </a:solidFill>
                <a:latin typeface="微软雅黑" pitchFamily="34" charset="-122"/>
                <a:ea typeface="微软雅黑" pitchFamily="34" charset="-122"/>
              </a:rPr>
              <a:t>每</a:t>
            </a:r>
            <a:r>
              <a:rPr lang="zh-CN" altLang="en-US" sz="2400">
                <a:solidFill>
                  <a:schemeClr val="tx1">
                    <a:lumMod val="75000"/>
                    <a:lumOff val="25000"/>
                  </a:schemeClr>
                </a:solidFill>
                <a:latin typeface="微软雅黑" pitchFamily="34" charset="-122"/>
                <a:ea typeface="微软雅黑" pitchFamily="34" charset="-122"/>
              </a:rPr>
              <a:t>隔三个顶点构成一个三角形，为多个三角形组成</a:t>
            </a:r>
            <a:endParaRPr lang="en-US" altLang="zh-CN" sz="240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4599761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5" y="2002597"/>
            <a:ext cx="3940532" cy="2731061"/>
          </a:xfrm>
          <a:prstGeom prst="rect">
            <a:avLst/>
          </a:prstGeom>
          <a:ln>
            <a:solidFill>
              <a:schemeClr val="accent2">
                <a:lumMod val="75000"/>
              </a:schemeClr>
            </a:solidFill>
          </a:ln>
          <a:effectLst>
            <a:outerShdw blurRad="50800" dist="38100" dir="2700000" algn="tl" rotWithShape="0">
              <a:prstClr val="black">
                <a:alpha val="40000"/>
              </a:prstClr>
            </a:outerShdw>
          </a:effectLst>
        </p:spPr>
      </p:pic>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图形图像绘制</a:t>
            </a:r>
          </a:p>
        </p:txBody>
      </p:sp>
      <p:sp>
        <p:nvSpPr>
          <p:cNvPr id="7" name="内容占位符 5"/>
          <p:cNvSpPr txBox="1">
            <a:spLocks/>
          </p:cNvSpPr>
          <p:nvPr/>
        </p:nvSpPr>
        <p:spPr bwMode="auto">
          <a:xfrm>
            <a:off x="251520" y="771547"/>
            <a:ext cx="8496944" cy="12241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20000"/>
              </a:lnSpc>
              <a:buClr>
                <a:schemeClr val="accent2">
                  <a:lumMod val="50000"/>
                </a:schemeClr>
              </a:buClr>
              <a:buSzPct val="100000"/>
              <a:buFont typeface="Wingdings" panose="05000000000000000000" pitchFamily="2" charset="2"/>
              <a:buChar char="v"/>
            </a:pPr>
            <a:r>
              <a:rPr lang="en-US" altLang="zh-CN" sz="2400">
                <a:solidFill>
                  <a:schemeClr val="tx1">
                    <a:lumMod val="75000"/>
                    <a:lumOff val="25000"/>
                  </a:schemeClr>
                </a:solidFill>
                <a:latin typeface="微软雅黑" pitchFamily="34" charset="-122"/>
                <a:ea typeface="微软雅黑" pitchFamily="34" charset="-122"/>
              </a:rPr>
              <a:t>GL_TRIANGLE_STRIP</a:t>
            </a:r>
          </a:p>
          <a:p>
            <a:pPr marL="0" indent="0">
              <a:lnSpc>
                <a:spcPct val="100000"/>
              </a:lnSpc>
              <a:spcBef>
                <a:spcPts val="0"/>
              </a:spcBef>
              <a:buClr>
                <a:schemeClr val="accent2">
                  <a:lumMod val="50000"/>
                </a:schemeClr>
              </a:buClr>
              <a:buSzPct val="100000"/>
              <a:buNone/>
            </a:pPr>
            <a:r>
              <a:rPr lang="en-US" altLang="zh-CN" sz="2400" smtClean="0">
                <a:solidFill>
                  <a:schemeClr val="tx1">
                    <a:lumMod val="75000"/>
                    <a:lumOff val="25000"/>
                  </a:schemeClr>
                </a:solidFill>
                <a:latin typeface="微软雅黑" pitchFamily="34" charset="-122"/>
                <a:ea typeface="微软雅黑" pitchFamily="34" charset="-122"/>
              </a:rPr>
              <a:t>             -    </a:t>
            </a:r>
            <a:r>
              <a:rPr lang="zh-CN" altLang="en-US" sz="2400" smtClean="0">
                <a:solidFill>
                  <a:schemeClr val="tx1">
                    <a:lumMod val="75000"/>
                    <a:lumOff val="25000"/>
                  </a:schemeClr>
                </a:solidFill>
                <a:latin typeface="微软雅黑" pitchFamily="34" charset="-122"/>
                <a:ea typeface="微软雅黑" pitchFamily="34" charset="-122"/>
              </a:rPr>
              <a:t>每</a:t>
            </a:r>
            <a:r>
              <a:rPr lang="zh-CN" altLang="en-US" sz="2400">
                <a:solidFill>
                  <a:schemeClr val="tx1">
                    <a:lumMod val="75000"/>
                    <a:lumOff val="25000"/>
                  </a:schemeClr>
                </a:solidFill>
                <a:latin typeface="微软雅黑" pitchFamily="34" charset="-122"/>
                <a:ea typeface="微软雅黑" pitchFamily="34" charset="-122"/>
              </a:rPr>
              <a:t>相邻三个顶点组成一个三角形，为一系列相接三角形构成</a:t>
            </a:r>
            <a:endParaRPr lang="en-US" altLang="zh-CN" sz="240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41092099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OpenGL ES </a:t>
            </a:r>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简介</a:t>
            </a:r>
          </a:p>
        </p:txBody>
      </p:sp>
      <p:sp>
        <p:nvSpPr>
          <p:cNvPr id="5" name="内容占位符 5"/>
          <p:cNvSpPr txBox="1">
            <a:spLocks/>
          </p:cNvSpPr>
          <p:nvPr/>
        </p:nvSpPr>
        <p:spPr bwMode="auto">
          <a:xfrm>
            <a:off x="395536" y="771550"/>
            <a:ext cx="8424936" cy="41044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20000"/>
              </a:lnSpc>
              <a:buClr>
                <a:schemeClr val="accent2">
                  <a:lumMod val="50000"/>
                </a:schemeClr>
              </a:buClr>
              <a:buSzPct val="100000"/>
              <a:buFont typeface="Wingdings" panose="05000000000000000000" pitchFamily="2" charset="2"/>
              <a:buChar char="v"/>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OpenGL ES 2.0</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渲染的</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3D</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场景更加真实从而能够创造全新的用户体验。</a:t>
            </a:r>
          </a:p>
          <a:p>
            <a:pPr>
              <a:lnSpc>
                <a:spcPct val="120000"/>
              </a:lnSpc>
              <a:buClr>
                <a:schemeClr val="accent2">
                  <a:lumMod val="50000"/>
                </a:schemeClr>
              </a:buClr>
              <a:buSzPct val="100000"/>
              <a:buFont typeface="Wingdings" panose="05000000000000000000" pitchFamily="2" charset="2"/>
              <a:buChar char="v"/>
            </a:pP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基于</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OpenGL ES 2.0</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3D</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应用</a:t>
            </a:r>
            <a:r>
              <a:rPr lang="zh-CN" altLang="en-US" sz="2400">
                <a:solidFill>
                  <a:srgbClr val="C00000"/>
                </a:solidFill>
                <a:latin typeface="微软雅黑" panose="020B0503020204020204" pitchFamily="34" charset="-122"/>
                <a:ea typeface="微软雅黑" panose="020B0503020204020204" pitchFamily="34" charset="-122"/>
              </a:rPr>
              <a:t>不能在模拟器上运行，</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必须使用配置了</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GPU</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GPU</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要求支持</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OpenGL ES 2.0</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）的真机（</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Android</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版本要求最低为</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2.2</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）才可以。</a:t>
            </a:r>
          </a:p>
        </p:txBody>
      </p:sp>
    </p:spTree>
    <p:extLst>
      <p:ext uri="{BB962C8B-B14F-4D97-AF65-F5344CB8AC3E}">
        <p14:creationId xmlns:p14="http://schemas.microsoft.com/office/powerpoint/2010/main" val="31428194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5" y="2002596"/>
            <a:ext cx="3940532" cy="2731061"/>
          </a:xfrm>
          <a:prstGeom prst="rect">
            <a:avLst/>
          </a:prstGeom>
          <a:ln>
            <a:solidFill>
              <a:schemeClr val="accent2">
                <a:lumMod val="75000"/>
              </a:schemeClr>
            </a:solidFill>
          </a:ln>
          <a:effectLst>
            <a:outerShdw blurRad="50800" dist="38100" dir="2700000" algn="tl" rotWithShape="0">
              <a:prstClr val="black">
                <a:alpha val="40000"/>
              </a:prstClr>
            </a:outerShdw>
          </a:effectLst>
        </p:spPr>
      </p:pic>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图形图像绘制</a:t>
            </a:r>
          </a:p>
        </p:txBody>
      </p:sp>
      <p:sp>
        <p:nvSpPr>
          <p:cNvPr id="7" name="内容占位符 5"/>
          <p:cNvSpPr txBox="1">
            <a:spLocks/>
          </p:cNvSpPr>
          <p:nvPr/>
        </p:nvSpPr>
        <p:spPr bwMode="auto">
          <a:xfrm>
            <a:off x="251520" y="771547"/>
            <a:ext cx="8496944" cy="12241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20000"/>
              </a:lnSpc>
              <a:buClr>
                <a:schemeClr val="accent2">
                  <a:lumMod val="50000"/>
                </a:schemeClr>
              </a:buClr>
              <a:buSzPct val="100000"/>
              <a:buFont typeface="Wingdings" panose="05000000000000000000" pitchFamily="2" charset="2"/>
              <a:buChar char="v"/>
            </a:pPr>
            <a:r>
              <a:rPr lang="en-US" altLang="zh-CN" sz="2400">
                <a:solidFill>
                  <a:schemeClr val="tx1">
                    <a:lumMod val="75000"/>
                    <a:lumOff val="25000"/>
                  </a:schemeClr>
                </a:solidFill>
                <a:latin typeface="微软雅黑" pitchFamily="34" charset="-122"/>
                <a:ea typeface="微软雅黑" pitchFamily="34" charset="-122"/>
              </a:rPr>
              <a:t>GL_TRIANGLE_FAN</a:t>
            </a:r>
          </a:p>
          <a:p>
            <a:pPr marL="0" indent="0">
              <a:lnSpc>
                <a:spcPct val="100000"/>
              </a:lnSpc>
              <a:spcBef>
                <a:spcPts val="0"/>
              </a:spcBef>
              <a:buClr>
                <a:schemeClr val="accent2">
                  <a:lumMod val="50000"/>
                </a:schemeClr>
              </a:buClr>
              <a:buSzPct val="100000"/>
              <a:buNone/>
            </a:pPr>
            <a:r>
              <a:rPr lang="en-US" altLang="zh-CN" sz="2400" smtClean="0">
                <a:solidFill>
                  <a:schemeClr val="tx1">
                    <a:lumMod val="75000"/>
                    <a:lumOff val="25000"/>
                  </a:schemeClr>
                </a:solidFill>
                <a:latin typeface="微软雅黑" pitchFamily="34" charset="-122"/>
                <a:ea typeface="微软雅黑" pitchFamily="34" charset="-122"/>
              </a:rPr>
              <a:t>             -    </a:t>
            </a:r>
            <a:r>
              <a:rPr lang="zh-CN" altLang="en-US" sz="2400" smtClean="0">
                <a:solidFill>
                  <a:schemeClr val="tx1">
                    <a:lumMod val="75000"/>
                    <a:lumOff val="25000"/>
                  </a:schemeClr>
                </a:solidFill>
                <a:latin typeface="微软雅黑" pitchFamily="34" charset="-122"/>
                <a:ea typeface="微软雅黑" pitchFamily="34" charset="-122"/>
              </a:rPr>
              <a:t>以</a:t>
            </a:r>
            <a:r>
              <a:rPr lang="zh-CN" altLang="en-US" sz="2400">
                <a:solidFill>
                  <a:schemeClr val="tx1">
                    <a:lumMod val="75000"/>
                    <a:lumOff val="25000"/>
                  </a:schemeClr>
                </a:solidFill>
                <a:latin typeface="微软雅黑" pitchFamily="34" charset="-122"/>
                <a:ea typeface="微软雅黑" pitchFamily="34" charset="-122"/>
              </a:rPr>
              <a:t>一个点为三角形公共顶点，组成一系列相邻的三角形</a:t>
            </a:r>
            <a:endParaRPr lang="en-US" altLang="zh-CN" sz="240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239221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图形图像绘制</a:t>
            </a:r>
          </a:p>
        </p:txBody>
      </p:sp>
      <p:sp>
        <p:nvSpPr>
          <p:cNvPr id="7" name="内容占位符 5"/>
          <p:cNvSpPr txBox="1">
            <a:spLocks/>
          </p:cNvSpPr>
          <p:nvPr/>
        </p:nvSpPr>
        <p:spPr bwMode="auto">
          <a:xfrm>
            <a:off x="251520" y="771550"/>
            <a:ext cx="8496944" cy="11521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buClr>
                <a:schemeClr val="accent2">
                  <a:lumMod val="50000"/>
                </a:schemeClr>
              </a:buClr>
              <a:buSzPct val="100000"/>
              <a:buFont typeface="Wingdings" panose="05000000000000000000" pitchFamily="2" charset="2"/>
              <a:buChar char="v"/>
            </a:pPr>
            <a:r>
              <a:rPr lang="zh-CN" altLang="en-US" sz="2400">
                <a:solidFill>
                  <a:schemeClr val="tx1">
                    <a:lumMod val="75000"/>
                    <a:lumOff val="25000"/>
                  </a:schemeClr>
                </a:solidFill>
                <a:latin typeface="微软雅黑" pitchFamily="34" charset="-122"/>
                <a:ea typeface="微软雅黑" pitchFamily="34" charset="-122"/>
              </a:rPr>
              <a:t>如果需要使用三角形来构造复杂图形，可以使用</a:t>
            </a:r>
            <a:r>
              <a:rPr lang="en-US" altLang="zh-CN" sz="2400">
                <a:solidFill>
                  <a:schemeClr val="tx1">
                    <a:lumMod val="75000"/>
                    <a:lumOff val="25000"/>
                  </a:schemeClr>
                </a:solidFill>
                <a:latin typeface="微软雅黑" pitchFamily="34" charset="-122"/>
                <a:ea typeface="微软雅黑" pitchFamily="34" charset="-122"/>
              </a:rPr>
              <a:t>GL_TRIANGLE_STRIP</a:t>
            </a:r>
            <a:r>
              <a:rPr lang="zh-CN" altLang="en-US" sz="2400">
                <a:solidFill>
                  <a:schemeClr val="tx1">
                    <a:lumMod val="75000"/>
                    <a:lumOff val="25000"/>
                  </a:schemeClr>
                </a:solidFill>
                <a:latin typeface="微软雅黑" pitchFamily="34" charset="-122"/>
                <a:ea typeface="微软雅黑" pitchFamily="34" charset="-122"/>
              </a:rPr>
              <a:t>或</a:t>
            </a:r>
            <a:r>
              <a:rPr lang="en-US" altLang="zh-CN" sz="2400">
                <a:solidFill>
                  <a:schemeClr val="tx1">
                    <a:lumMod val="75000"/>
                    <a:lumOff val="25000"/>
                  </a:schemeClr>
                </a:solidFill>
                <a:latin typeface="微软雅黑" pitchFamily="34" charset="-122"/>
                <a:ea typeface="微软雅黑" pitchFamily="34" charset="-122"/>
              </a:rPr>
              <a:t>GL_TRIANGLE_FAN</a:t>
            </a:r>
            <a:r>
              <a:rPr lang="zh-CN" altLang="en-US" sz="2400">
                <a:solidFill>
                  <a:schemeClr val="tx1">
                    <a:lumMod val="75000"/>
                    <a:lumOff val="25000"/>
                  </a:schemeClr>
                </a:solidFill>
                <a:latin typeface="微软雅黑" pitchFamily="34" charset="-122"/>
                <a:ea typeface="微软雅黑" pitchFamily="34" charset="-122"/>
              </a:rPr>
              <a:t>模式</a:t>
            </a:r>
            <a:r>
              <a:rPr lang="zh-CN" altLang="en-US" sz="2400" smtClean="0">
                <a:solidFill>
                  <a:schemeClr val="tx1">
                    <a:lumMod val="75000"/>
                    <a:lumOff val="25000"/>
                  </a:schemeClr>
                </a:solidFill>
                <a:latin typeface="微软雅黑" pitchFamily="34" charset="-122"/>
                <a:ea typeface="微软雅黑" pitchFamily="34" charset="-122"/>
              </a:rPr>
              <a:t>，通过</a:t>
            </a:r>
            <a:r>
              <a:rPr lang="zh-CN" altLang="en-US" sz="2400">
                <a:solidFill>
                  <a:schemeClr val="tx1">
                    <a:lumMod val="75000"/>
                    <a:lumOff val="25000"/>
                  </a:schemeClr>
                </a:solidFill>
                <a:latin typeface="微软雅黑" pitchFamily="34" charset="-122"/>
                <a:ea typeface="微软雅黑" pitchFamily="34" charset="-122"/>
              </a:rPr>
              <a:t>定义顶点</a:t>
            </a:r>
            <a:r>
              <a:rPr lang="zh-CN" altLang="en-US" sz="2400" smtClean="0">
                <a:solidFill>
                  <a:schemeClr val="tx1">
                    <a:lumMod val="75000"/>
                    <a:lumOff val="25000"/>
                  </a:schemeClr>
                </a:solidFill>
                <a:latin typeface="微软雅黑" pitchFamily="34" charset="-122"/>
                <a:ea typeface="微软雅黑" pitchFamily="34" charset="-122"/>
              </a:rPr>
              <a:t>序列。如下</a:t>
            </a:r>
            <a:r>
              <a:rPr lang="zh-CN" altLang="en-US" sz="2400">
                <a:solidFill>
                  <a:schemeClr val="tx1">
                    <a:lumMod val="75000"/>
                    <a:lumOff val="25000"/>
                  </a:schemeClr>
                </a:solidFill>
                <a:latin typeface="微软雅黑" pitchFamily="34" charset="-122"/>
                <a:ea typeface="微软雅黑" pitchFamily="34" charset="-122"/>
              </a:rPr>
              <a:t>图定义了一个正方形：</a:t>
            </a:r>
            <a:endParaRPr lang="en-US" altLang="zh-CN">
              <a:solidFill>
                <a:schemeClr val="tx1">
                  <a:lumMod val="75000"/>
                  <a:lumOff val="25000"/>
                </a:schemeClr>
              </a:solidFill>
              <a:latin typeface="微软雅黑" pitchFamily="34" charset="-122"/>
              <a:ea typeface="微软雅黑"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5" y="1923678"/>
            <a:ext cx="3243789" cy="3096344"/>
          </a:xfrm>
          <a:prstGeom prst="rect">
            <a:avLst/>
          </a:prstGeom>
          <a:ln>
            <a:solidFill>
              <a:schemeClr val="accent2">
                <a:lumMod val="7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496466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图形图像绘制</a:t>
            </a:r>
          </a:p>
        </p:txBody>
      </p:sp>
      <p:sp>
        <p:nvSpPr>
          <p:cNvPr id="7" name="内容占位符 5"/>
          <p:cNvSpPr txBox="1">
            <a:spLocks/>
          </p:cNvSpPr>
          <p:nvPr/>
        </p:nvSpPr>
        <p:spPr bwMode="auto">
          <a:xfrm>
            <a:off x="251520" y="771550"/>
            <a:ext cx="8496944" cy="9361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20000"/>
              </a:lnSpc>
              <a:buClr>
                <a:schemeClr val="accent2">
                  <a:lumMod val="50000"/>
                </a:schemeClr>
              </a:buClr>
              <a:buSzPct val="100000"/>
              <a:buFont typeface="Wingdings" panose="05000000000000000000" pitchFamily="2" charset="2"/>
              <a:buChar char="v"/>
            </a:pPr>
            <a:r>
              <a:rPr lang="en-US" altLang="zh-CN" sz="2400">
                <a:solidFill>
                  <a:schemeClr val="tx1">
                    <a:lumMod val="75000"/>
                    <a:lumOff val="25000"/>
                  </a:schemeClr>
                </a:solidFill>
                <a:latin typeface="微软雅黑" pitchFamily="34" charset="-122"/>
                <a:ea typeface="微软雅黑" pitchFamily="34" charset="-122"/>
              </a:rPr>
              <a:t>OpenGL ES</a:t>
            </a:r>
            <a:r>
              <a:rPr lang="zh-CN" altLang="en-US" sz="2400">
                <a:solidFill>
                  <a:schemeClr val="tx1">
                    <a:lumMod val="75000"/>
                    <a:lumOff val="25000"/>
                  </a:schemeClr>
                </a:solidFill>
                <a:latin typeface="微软雅黑" pitchFamily="34" charset="-122"/>
                <a:ea typeface="微软雅黑" pitchFamily="34" charset="-122"/>
              </a:rPr>
              <a:t>提供了两类方法来绘制一个空间几何图形，其中</a:t>
            </a:r>
            <a:r>
              <a:rPr lang="en-US" altLang="zh-CN" sz="2400">
                <a:solidFill>
                  <a:schemeClr val="tx1">
                    <a:lumMod val="75000"/>
                    <a:lumOff val="25000"/>
                  </a:schemeClr>
                </a:solidFill>
                <a:latin typeface="微软雅黑" pitchFamily="34" charset="-122"/>
                <a:ea typeface="微软雅黑" pitchFamily="34" charset="-122"/>
              </a:rPr>
              <a:t>mode </a:t>
            </a:r>
            <a:r>
              <a:rPr lang="zh-CN" altLang="en-US" sz="2400">
                <a:solidFill>
                  <a:schemeClr val="tx1">
                    <a:lumMod val="75000"/>
                    <a:lumOff val="25000"/>
                  </a:schemeClr>
                </a:solidFill>
                <a:latin typeface="微软雅黑" pitchFamily="34" charset="-122"/>
                <a:ea typeface="微软雅黑" pitchFamily="34" charset="-122"/>
              </a:rPr>
              <a:t>为上述解释顶点的模式：</a:t>
            </a:r>
            <a:endParaRPr lang="en-US" altLang="zh-CN" sz="2400">
              <a:solidFill>
                <a:schemeClr val="tx1">
                  <a:lumMod val="75000"/>
                  <a:lumOff val="25000"/>
                </a:schemeClr>
              </a:solidFill>
              <a:latin typeface="微软雅黑" pitchFamily="34" charset="-122"/>
              <a:ea typeface="微软雅黑"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676868660"/>
              </p:ext>
            </p:extLst>
          </p:nvPr>
        </p:nvGraphicFramePr>
        <p:xfrm>
          <a:off x="323528" y="1779662"/>
          <a:ext cx="8496944" cy="25298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496944">
                  <a:extLst>
                    <a:ext uri="{9D8B030D-6E8A-4147-A177-3AD203B41FA5}">
                      <a16:colId xmlns:a16="http://schemas.microsoft.com/office/drawing/2014/main" val="614410633"/>
                    </a:ext>
                  </a:extLst>
                </a:gridCol>
              </a:tblGrid>
              <a:tr h="2520280">
                <a:tc>
                  <a:txBody>
                    <a:bodyPr/>
                    <a:lstStyle/>
                    <a:p>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000" b="0" smtClean="0">
                          <a:solidFill>
                            <a:schemeClr val="tx1">
                              <a:lumMod val="75000"/>
                              <a:lumOff val="25000"/>
                            </a:schemeClr>
                          </a:solidFill>
                          <a:latin typeface="Consolas" panose="020B0609020204030204" pitchFamily="49" charset="0"/>
                          <a:ea typeface="微软雅黑" panose="020B0503020204020204" pitchFamily="34" charset="-122"/>
                        </a:rPr>
                        <a:t>使用</a:t>
                      </a:r>
                      <a:r>
                        <a:rPr lang="en-US" altLang="zh-CN" sz="2000" b="0" smtClean="0">
                          <a:solidFill>
                            <a:schemeClr val="tx1">
                              <a:lumMod val="75000"/>
                              <a:lumOff val="25000"/>
                            </a:schemeClr>
                          </a:solidFill>
                          <a:latin typeface="Consolas" panose="020B0609020204030204" pitchFamily="49" charset="0"/>
                          <a:ea typeface="微软雅黑" panose="020B0503020204020204" pitchFamily="34" charset="-122"/>
                        </a:rPr>
                        <a:t>VetexBuffer</a:t>
                      </a:r>
                      <a:r>
                        <a:rPr lang="zh-CN" altLang="en-US" sz="2000" b="0" smtClean="0">
                          <a:solidFill>
                            <a:schemeClr val="tx1">
                              <a:lumMod val="75000"/>
                              <a:lumOff val="25000"/>
                            </a:schemeClr>
                          </a:solidFill>
                          <a:latin typeface="Consolas" panose="020B0609020204030204" pitchFamily="49" charset="0"/>
                          <a:ea typeface="微软雅黑" panose="020B0503020204020204" pitchFamily="34" charset="-122"/>
                        </a:rPr>
                        <a:t>来绘制，顶点的顺序由</a:t>
                      </a:r>
                      <a:r>
                        <a:rPr lang="en-US" altLang="zh-CN" sz="2000" b="0" smtClean="0">
                          <a:solidFill>
                            <a:schemeClr val="tx1">
                              <a:lumMod val="75000"/>
                              <a:lumOff val="25000"/>
                            </a:schemeClr>
                          </a:solidFill>
                          <a:latin typeface="Consolas" panose="020B0609020204030204" pitchFamily="49" charset="0"/>
                          <a:ea typeface="微软雅黑" panose="020B0503020204020204" pitchFamily="34" charset="-122"/>
                        </a:rPr>
                        <a:t>vertexBuffer</a:t>
                      </a:r>
                      <a:r>
                        <a:rPr lang="zh-CN" altLang="en-US" sz="2000" b="0" smtClean="0">
                          <a:solidFill>
                            <a:schemeClr val="tx1">
                              <a:lumMod val="75000"/>
                              <a:lumOff val="25000"/>
                            </a:schemeClr>
                          </a:solidFill>
                          <a:latin typeface="Consolas" panose="020B0609020204030204" pitchFamily="49" charset="0"/>
                          <a:ea typeface="微软雅黑" panose="020B0503020204020204" pitchFamily="34" charset="-122"/>
                        </a:rPr>
                        <a:t>中的顺序指定</a:t>
                      </a:r>
                      <a:endParaRPr lang="en-US" altLang="zh-CN" sz="2000" b="0" smtClean="0">
                        <a:solidFill>
                          <a:schemeClr val="tx1">
                            <a:lumMod val="75000"/>
                            <a:lumOff val="25000"/>
                          </a:schemeClr>
                        </a:solidFill>
                        <a:latin typeface="Consolas" panose="020B0609020204030204" pitchFamily="49" charset="0"/>
                        <a:ea typeface="微软雅黑" panose="020B0503020204020204" pitchFamily="34" charset="-122"/>
                      </a:endParaRPr>
                    </a:p>
                    <a:p>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public abstract void glDrawArrays(int mode,int first, </a:t>
                      </a:r>
                    </a:p>
                    <a:p>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                                  int count)</a:t>
                      </a:r>
                    </a:p>
                    <a:p>
                      <a:endPar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endParaRPr>
                    </a:p>
                    <a:p>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000" b="0" smtClean="0">
                          <a:solidFill>
                            <a:schemeClr val="tx1">
                              <a:lumMod val="75000"/>
                              <a:lumOff val="25000"/>
                            </a:schemeClr>
                          </a:solidFill>
                          <a:latin typeface="Consolas" panose="020B0609020204030204" pitchFamily="49" charset="0"/>
                          <a:ea typeface="微软雅黑" panose="020B0503020204020204" pitchFamily="34" charset="-122"/>
                        </a:rPr>
                        <a:t>可以重新定义顶点的顺序，顶点的顺序由</a:t>
                      </a:r>
                      <a:r>
                        <a:rPr lang="en-US" altLang="zh-CN" sz="2000" b="0" smtClean="0">
                          <a:solidFill>
                            <a:schemeClr val="tx1">
                              <a:lumMod val="75000"/>
                              <a:lumOff val="25000"/>
                            </a:schemeClr>
                          </a:solidFill>
                          <a:latin typeface="Consolas" panose="020B0609020204030204" pitchFamily="49" charset="0"/>
                          <a:ea typeface="微软雅黑" panose="020B0503020204020204" pitchFamily="34" charset="-122"/>
                        </a:rPr>
                        <a:t>indices Buffer</a:t>
                      </a:r>
                      <a:r>
                        <a:rPr lang="zh-CN" altLang="en-US" sz="2000" b="0" smtClean="0">
                          <a:solidFill>
                            <a:schemeClr val="tx1">
                              <a:lumMod val="75000"/>
                              <a:lumOff val="25000"/>
                            </a:schemeClr>
                          </a:solidFill>
                          <a:latin typeface="Consolas" panose="020B0609020204030204" pitchFamily="49" charset="0"/>
                          <a:ea typeface="微软雅黑" panose="020B0503020204020204" pitchFamily="34" charset="-122"/>
                        </a:rPr>
                        <a:t>指定</a:t>
                      </a:r>
                      <a:endParaRPr lang="en-US" altLang="zh-CN" sz="2000" b="0" smtClean="0">
                        <a:solidFill>
                          <a:schemeClr val="tx1">
                            <a:lumMod val="75000"/>
                            <a:lumOff val="25000"/>
                          </a:schemeClr>
                        </a:solidFill>
                        <a:latin typeface="Consolas" panose="020B0609020204030204" pitchFamily="49" charset="0"/>
                        <a:ea typeface="微软雅黑" panose="020B0503020204020204" pitchFamily="34" charset="-122"/>
                      </a:endParaRPr>
                    </a:p>
                    <a:p>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public abstract void glDrawElements(int mode,int count, </a:t>
                      </a:r>
                    </a:p>
                    <a:p>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                                    int type,Buffer indices)</a:t>
                      </a:r>
                    </a:p>
                    <a:p>
                      <a:endParaRPr lang="zh-CN" altLang="en-US" sz="2000" b="1">
                        <a:solidFill>
                          <a:schemeClr val="tx1">
                            <a:lumMod val="75000"/>
                            <a:lumOff val="25000"/>
                          </a:schemeClr>
                        </a:solidFill>
                        <a:latin typeface="Consolas" panose="020B0609020204030204" pitchFamily="49" charset="0"/>
                        <a:ea typeface="微软雅黑" panose="020B0503020204020204" pitchFamily="34" charset="-122"/>
                      </a:endParaRPr>
                    </a:p>
                  </a:txBody>
                  <a:tcPr anchor="ctr">
                    <a:lnL w="38100" cap="flat" cmpd="sng" algn="ctr">
                      <a:solidFill>
                        <a:schemeClr val="accent2">
                          <a:lumMod val="50000"/>
                        </a:schemeClr>
                      </a:solidFill>
                      <a:prstDash val="solid"/>
                      <a:round/>
                      <a:headEnd type="none" w="med" len="med"/>
                      <a:tailEnd type="none" w="med" len="med"/>
                    </a:lnL>
                    <a:lnR w="38100" cap="flat" cmpd="sng" algn="ctr">
                      <a:solidFill>
                        <a:schemeClr val="accent2">
                          <a:lumMod val="50000"/>
                        </a:schemeClr>
                      </a:solidFill>
                      <a:prstDash val="solid"/>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153270295"/>
                  </a:ext>
                </a:extLst>
              </a:tr>
            </a:tbl>
          </a:graphicData>
        </a:graphic>
      </p:graphicFrame>
    </p:spTree>
    <p:extLst>
      <p:ext uri="{BB962C8B-B14F-4D97-AF65-F5344CB8AC3E}">
        <p14:creationId xmlns:p14="http://schemas.microsoft.com/office/powerpoint/2010/main" val="8448364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图形图像绘制</a:t>
            </a:r>
          </a:p>
        </p:txBody>
      </p:sp>
      <p:sp>
        <p:nvSpPr>
          <p:cNvPr id="7" name="内容占位符 5"/>
          <p:cNvSpPr txBox="1">
            <a:spLocks/>
          </p:cNvSpPr>
          <p:nvPr/>
        </p:nvSpPr>
        <p:spPr bwMode="auto">
          <a:xfrm>
            <a:off x="251520" y="771550"/>
            <a:ext cx="8496944" cy="11521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buClr>
                <a:schemeClr val="accent2">
                  <a:lumMod val="50000"/>
                </a:schemeClr>
              </a:buClr>
              <a:buSzPct val="100000"/>
              <a:buFont typeface="Wingdings" panose="05000000000000000000" pitchFamily="2" charset="2"/>
              <a:buChar char="v"/>
            </a:pPr>
            <a:r>
              <a:rPr lang="en-US" altLang="zh-CN" sz="2400">
                <a:solidFill>
                  <a:schemeClr val="tx1">
                    <a:lumMod val="75000"/>
                    <a:lumOff val="25000"/>
                  </a:schemeClr>
                </a:solidFill>
                <a:latin typeface="微软雅黑" pitchFamily="34" charset="-122"/>
                <a:ea typeface="微软雅黑" pitchFamily="34" charset="-122"/>
              </a:rPr>
              <a:t>OpenGL </a:t>
            </a:r>
            <a:r>
              <a:rPr lang="en-US" altLang="zh-CN" sz="2400" smtClean="0">
                <a:solidFill>
                  <a:schemeClr val="tx1">
                    <a:lumMod val="75000"/>
                    <a:lumOff val="25000"/>
                  </a:schemeClr>
                </a:solidFill>
                <a:latin typeface="微软雅黑" pitchFamily="34" charset="-122"/>
                <a:ea typeface="微软雅黑" pitchFamily="34" charset="-122"/>
              </a:rPr>
              <a:t>ES</a:t>
            </a:r>
            <a:r>
              <a:rPr lang="zh-CN" altLang="en-US" sz="2400" smtClean="0">
                <a:solidFill>
                  <a:schemeClr val="tx1">
                    <a:lumMod val="75000"/>
                    <a:lumOff val="25000"/>
                  </a:schemeClr>
                </a:solidFill>
                <a:latin typeface="微软雅黑" pitchFamily="34" charset="-122"/>
                <a:ea typeface="微软雅黑" pitchFamily="34" charset="-122"/>
              </a:rPr>
              <a:t>中顶点</a:t>
            </a:r>
            <a:r>
              <a:rPr lang="zh-CN" altLang="en-US" sz="2400">
                <a:solidFill>
                  <a:schemeClr val="tx1">
                    <a:lumMod val="75000"/>
                    <a:lumOff val="25000"/>
                  </a:schemeClr>
                </a:solidFill>
                <a:latin typeface="微软雅黑" pitchFamily="34" charset="-122"/>
                <a:ea typeface="微软雅黑" pitchFamily="34" charset="-122"/>
              </a:rPr>
              <a:t>一般使用数组来定义，并使用</a:t>
            </a:r>
            <a:r>
              <a:rPr lang="en-US" altLang="zh-CN" sz="2400">
                <a:solidFill>
                  <a:schemeClr val="tx1">
                    <a:lumMod val="75000"/>
                    <a:lumOff val="25000"/>
                  </a:schemeClr>
                </a:solidFill>
                <a:latin typeface="微软雅黑" pitchFamily="34" charset="-122"/>
                <a:ea typeface="微软雅黑" pitchFamily="34" charset="-122"/>
              </a:rPr>
              <a:t>Buffer</a:t>
            </a:r>
            <a:r>
              <a:rPr lang="zh-CN" altLang="en-US" sz="2400">
                <a:solidFill>
                  <a:schemeClr val="tx1">
                    <a:lumMod val="75000"/>
                    <a:lumOff val="25000"/>
                  </a:schemeClr>
                </a:solidFill>
                <a:latin typeface="微软雅黑" pitchFamily="34" charset="-122"/>
                <a:ea typeface="微软雅黑" pitchFamily="34" charset="-122"/>
              </a:rPr>
              <a:t>来存储以提高绘图性能，如下面定义三个顶点坐标，并把它们存放在</a:t>
            </a:r>
            <a:r>
              <a:rPr lang="en-US" altLang="zh-CN" sz="2400">
                <a:solidFill>
                  <a:srgbClr val="C00000"/>
                </a:solidFill>
                <a:latin typeface="微软雅黑" pitchFamily="34" charset="-122"/>
                <a:ea typeface="微软雅黑" pitchFamily="34" charset="-122"/>
              </a:rPr>
              <a:t>FloatBuffer</a:t>
            </a:r>
            <a:r>
              <a:rPr lang="en-US" altLang="zh-CN" sz="2400">
                <a:solidFill>
                  <a:schemeClr val="tx1">
                    <a:lumMod val="75000"/>
                    <a:lumOff val="25000"/>
                  </a:schemeClr>
                </a:solidFill>
                <a:latin typeface="微软雅黑" pitchFamily="34" charset="-122"/>
                <a:ea typeface="微软雅黑" pitchFamily="34" charset="-122"/>
              </a:rPr>
              <a:t> </a:t>
            </a:r>
            <a:r>
              <a:rPr lang="zh-CN" altLang="en-US" sz="2400" smtClean="0">
                <a:solidFill>
                  <a:schemeClr val="tx1">
                    <a:lumMod val="75000"/>
                    <a:lumOff val="25000"/>
                  </a:schemeClr>
                </a:solidFill>
                <a:latin typeface="微软雅黑" pitchFamily="34" charset="-122"/>
                <a:ea typeface="微软雅黑" pitchFamily="34" charset="-122"/>
              </a:rPr>
              <a:t>中：</a:t>
            </a:r>
            <a:endParaRPr lang="en-US" altLang="zh-CN" sz="2400">
              <a:solidFill>
                <a:schemeClr val="tx1">
                  <a:lumMod val="75000"/>
                  <a:lumOff val="25000"/>
                </a:schemeClr>
              </a:solidFill>
              <a:latin typeface="微软雅黑" pitchFamily="34" charset="-122"/>
              <a:ea typeface="微软雅黑"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3935830918"/>
              </p:ext>
            </p:extLst>
          </p:nvPr>
        </p:nvGraphicFramePr>
        <p:xfrm>
          <a:off x="395536" y="1923678"/>
          <a:ext cx="8496944" cy="28346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496944">
                  <a:extLst>
                    <a:ext uri="{9D8B030D-6E8A-4147-A177-3AD203B41FA5}">
                      <a16:colId xmlns:a16="http://schemas.microsoft.com/office/drawing/2014/main" val="614410633"/>
                    </a:ext>
                  </a:extLst>
                </a:gridCol>
              </a:tblGrid>
              <a:tr h="2520280">
                <a:tc>
                  <a:txBody>
                    <a:bodyPr/>
                    <a:lstStyle/>
                    <a:p>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float []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vertexArray =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0.8f, -0.4f*1.732f, 0.0f,</a:t>
                      </a:r>
                    </a:p>
                    <a:p>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    0.8f, -0.4f*1.732f, 0.0f,  0.0f, 0.4f*1.732f, 0.0f,</a:t>
                      </a:r>
                    </a:p>
                    <a:p>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a:t>
                      </a:r>
                    </a:p>
                    <a:p>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ByteBuffer vbb</a:t>
                      </a:r>
                      <a:r>
                        <a:rPr lang="en-US" altLang="zh-CN" sz="2000" b="1" baseline="0"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a:t>
                      </a:r>
                    </a:p>
                    <a:p>
                      <a:r>
                        <a:rPr lang="en-US" altLang="zh-CN" sz="2000" b="1" baseline="0"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ByteBuffer.allocateDirect(vertexArray.length*4);</a:t>
                      </a:r>
                    </a:p>
                    <a:p>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vbb.order(ByteOrder.nativeOrder());</a:t>
                      </a:r>
                    </a:p>
                    <a:p>
                      <a:r>
                        <a:rPr lang="en-US" altLang="zh-CN" sz="2000" b="1" smtClean="0">
                          <a:solidFill>
                            <a:srgbClr val="C00000"/>
                          </a:solidFill>
                          <a:latin typeface="Consolas" panose="020B0609020204030204" pitchFamily="49" charset="0"/>
                          <a:ea typeface="微软雅黑" panose="020B0503020204020204" pitchFamily="34" charset="-122"/>
                        </a:rPr>
                        <a:t>FloatBuffer</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 vertex = vbb.asFloatBuffer();</a:t>
                      </a:r>
                    </a:p>
                    <a:p>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vertex.put(vertexArray);</a:t>
                      </a:r>
                    </a:p>
                    <a:p>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rPr>
                        <a:t>vertex.position(0);</a:t>
                      </a:r>
                    </a:p>
                  </a:txBody>
                  <a:tcPr anchor="ctr">
                    <a:lnL w="38100" cap="flat" cmpd="sng" algn="ctr">
                      <a:solidFill>
                        <a:schemeClr val="accent2">
                          <a:lumMod val="50000"/>
                        </a:schemeClr>
                      </a:solidFill>
                      <a:prstDash val="solid"/>
                      <a:round/>
                      <a:headEnd type="none" w="med" len="med"/>
                      <a:tailEnd type="none" w="med" len="med"/>
                    </a:lnL>
                    <a:lnR w="38100" cap="flat" cmpd="sng" algn="ctr">
                      <a:solidFill>
                        <a:schemeClr val="accent2">
                          <a:lumMod val="50000"/>
                        </a:schemeClr>
                      </a:solidFill>
                      <a:prstDash val="solid"/>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153270295"/>
                  </a:ext>
                </a:extLst>
              </a:tr>
            </a:tbl>
          </a:graphicData>
        </a:graphic>
      </p:graphicFrame>
    </p:spTree>
    <p:extLst>
      <p:ext uri="{BB962C8B-B14F-4D97-AF65-F5344CB8AC3E}">
        <p14:creationId xmlns:p14="http://schemas.microsoft.com/office/powerpoint/2010/main" val="21766126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图形图像绘制</a:t>
            </a:r>
          </a:p>
        </p:txBody>
      </p:sp>
      <p:sp>
        <p:nvSpPr>
          <p:cNvPr id="7" name="内容占位符 5"/>
          <p:cNvSpPr txBox="1">
            <a:spLocks/>
          </p:cNvSpPr>
          <p:nvPr/>
        </p:nvSpPr>
        <p:spPr bwMode="auto">
          <a:xfrm>
            <a:off x="251520" y="699542"/>
            <a:ext cx="8064896" cy="12241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50000"/>
              </a:lnSpc>
              <a:buClr>
                <a:schemeClr val="accent2">
                  <a:lumMod val="50000"/>
                </a:schemeClr>
              </a:buClr>
              <a:buSzPct val="100000"/>
              <a:buFont typeface="Wingdings" panose="05000000000000000000" pitchFamily="2" charset="2"/>
              <a:buChar char="v"/>
            </a:pPr>
            <a:r>
              <a:rPr lang="zh-CN" altLang="en-US" sz="2400" smtClean="0">
                <a:solidFill>
                  <a:schemeClr val="tx1">
                    <a:lumMod val="75000"/>
                    <a:lumOff val="25000"/>
                  </a:schemeClr>
                </a:solidFill>
                <a:latin typeface="微软雅黑" pitchFamily="34" charset="-122"/>
                <a:ea typeface="微软雅黑" pitchFamily="34" charset="-122"/>
              </a:rPr>
              <a:t>接下来是通过 </a:t>
            </a:r>
            <a:r>
              <a:rPr lang="en-US" altLang="zh-CN" sz="2400" smtClean="0">
                <a:solidFill>
                  <a:schemeClr val="tx1">
                    <a:lumMod val="75000"/>
                    <a:lumOff val="25000"/>
                  </a:schemeClr>
                </a:solidFill>
                <a:latin typeface="微软雅黑" pitchFamily="34" charset="-122"/>
                <a:ea typeface="微软雅黑" pitchFamily="34" charset="-122"/>
              </a:rPr>
              <a:t>glVertexAttribPointer() </a:t>
            </a:r>
            <a:r>
              <a:rPr lang="zh-CN" altLang="en-US" sz="2400" smtClean="0">
                <a:solidFill>
                  <a:schemeClr val="tx1">
                    <a:lumMod val="75000"/>
                    <a:lumOff val="25000"/>
                  </a:schemeClr>
                </a:solidFill>
                <a:latin typeface="微软雅黑" pitchFamily="34" charset="-122"/>
                <a:ea typeface="微软雅黑" pitchFamily="34" charset="-122"/>
              </a:rPr>
              <a:t>设置渲染时</a:t>
            </a:r>
            <a:r>
              <a:rPr lang="zh-CN" altLang="en-US" sz="2400">
                <a:solidFill>
                  <a:schemeClr val="tx1">
                    <a:lumMod val="75000"/>
                    <a:lumOff val="25000"/>
                  </a:schemeClr>
                </a:solidFill>
                <a:latin typeface="微软雅黑" pitchFamily="34" charset="-122"/>
                <a:ea typeface="微软雅黑" pitchFamily="34" charset="-122"/>
              </a:rPr>
              <a:t>使用</a:t>
            </a:r>
            <a:r>
              <a:rPr lang="zh-CN" altLang="en-US" sz="2400">
                <a:solidFill>
                  <a:schemeClr val="tx1">
                    <a:lumMod val="75000"/>
                    <a:lumOff val="25000"/>
                  </a:schemeClr>
                </a:solidFill>
                <a:latin typeface="微软雅黑" pitchFamily="34" charset="-122"/>
                <a:ea typeface="微软雅黑" pitchFamily="34" charset="-122"/>
              </a:rPr>
              <a:t>到</a:t>
            </a:r>
            <a:r>
              <a:rPr lang="zh-CN" altLang="en-US" sz="2400" smtClean="0">
                <a:solidFill>
                  <a:schemeClr val="tx1">
                    <a:lumMod val="75000"/>
                    <a:lumOff val="25000"/>
                  </a:schemeClr>
                </a:solidFill>
                <a:latin typeface="微软雅黑" pitchFamily="34" charset="-122"/>
                <a:ea typeface="微软雅黑" pitchFamily="34" charset="-122"/>
              </a:rPr>
              <a:t>的数组数据</a:t>
            </a:r>
            <a:r>
              <a:rPr lang="zh-CN" altLang="en-US" sz="2400" smtClean="0">
                <a:solidFill>
                  <a:schemeClr val="tx1">
                    <a:lumMod val="75000"/>
                    <a:lumOff val="25000"/>
                  </a:schemeClr>
                </a:solidFill>
                <a:latin typeface="微软雅黑" pitchFamily="34" charset="-122"/>
                <a:ea typeface="微软雅黑" pitchFamily="34" charset="-122"/>
              </a:rPr>
              <a:t>。</a:t>
            </a:r>
            <a:endParaRPr lang="en-US" altLang="zh-CN" sz="2400">
              <a:solidFill>
                <a:schemeClr val="tx1">
                  <a:lumMod val="75000"/>
                  <a:lumOff val="25000"/>
                </a:schemeClr>
              </a:solidFill>
              <a:latin typeface="微软雅黑" pitchFamily="34" charset="-122"/>
              <a:ea typeface="微软雅黑"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1873449026"/>
              </p:ext>
            </p:extLst>
          </p:nvPr>
        </p:nvGraphicFramePr>
        <p:xfrm>
          <a:off x="467544" y="2067694"/>
          <a:ext cx="8136904" cy="230425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136904">
                  <a:extLst>
                    <a:ext uri="{9D8B030D-6E8A-4147-A177-3AD203B41FA5}">
                      <a16:colId xmlns:a16="http://schemas.microsoft.com/office/drawing/2014/main" val="614410633"/>
                    </a:ext>
                  </a:extLst>
                </a:gridCol>
              </a:tblGrid>
              <a:tr h="2304256">
                <a:tc>
                  <a:txBody>
                    <a:bodyPr/>
                    <a:lstStyle/>
                    <a:p>
                      <a:r>
                        <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rPr>
                        <a:t>void glVertexAttribPointer(int index,</a:t>
                      </a:r>
                    </a:p>
                    <a:p>
                      <a:r>
                        <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rPr>
                        <a:t>                           int size,</a:t>
                      </a:r>
                    </a:p>
                    <a:p>
                      <a:r>
                        <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rPr>
                        <a:t>                           int type,</a:t>
                      </a:r>
                    </a:p>
                    <a:p>
                      <a:r>
                        <a:rPr lang="en-US" altLang="zh-CN" sz="2200" b="1" baseline="0"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rPr>
                        <a:t>boolean normalized,</a:t>
                      </a:r>
                    </a:p>
                    <a:p>
                      <a:r>
                        <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rPr>
                        <a:t>                           int stride,</a:t>
                      </a:r>
                    </a:p>
                    <a:p>
                      <a:r>
                        <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rPr>
                        <a:t>                           Buffer pointer);</a:t>
                      </a:r>
                      <a:endParaRPr lang="en-US" altLang="zh-CN" sz="2200" b="1" smtClean="0">
                        <a:solidFill>
                          <a:schemeClr val="tx1">
                            <a:lumMod val="75000"/>
                            <a:lumOff val="25000"/>
                          </a:schemeClr>
                        </a:solidFill>
                        <a:latin typeface="Consolas" panose="020B0609020204030204" pitchFamily="49" charset="0"/>
                        <a:ea typeface="微软雅黑" panose="020B0503020204020204" pitchFamily="34" charset="-122"/>
                      </a:endParaRPr>
                    </a:p>
                  </a:txBody>
                  <a:tcPr anchor="ctr">
                    <a:lnL w="38100" cap="flat" cmpd="sng" algn="ctr">
                      <a:solidFill>
                        <a:schemeClr val="accent2">
                          <a:lumMod val="50000"/>
                        </a:schemeClr>
                      </a:solidFill>
                      <a:prstDash val="solid"/>
                      <a:round/>
                      <a:headEnd type="none" w="med" len="med"/>
                      <a:tailEnd type="none" w="med" len="med"/>
                    </a:lnL>
                    <a:lnR w="38100" cap="flat" cmpd="sng" algn="ctr">
                      <a:solidFill>
                        <a:schemeClr val="accent2">
                          <a:lumMod val="50000"/>
                        </a:schemeClr>
                      </a:solidFill>
                      <a:prstDash val="solid"/>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153270295"/>
                  </a:ext>
                </a:extLst>
              </a:tr>
            </a:tbl>
          </a:graphicData>
        </a:graphic>
      </p:graphicFrame>
    </p:spTree>
    <p:extLst>
      <p:ext uri="{BB962C8B-B14F-4D97-AF65-F5344CB8AC3E}">
        <p14:creationId xmlns:p14="http://schemas.microsoft.com/office/powerpoint/2010/main" val="19427383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图形图像绘制</a:t>
            </a:r>
          </a:p>
        </p:txBody>
      </p:sp>
      <p:sp>
        <p:nvSpPr>
          <p:cNvPr id="5" name="内容占位符 5"/>
          <p:cNvSpPr txBox="1">
            <a:spLocks/>
          </p:cNvSpPr>
          <p:nvPr/>
        </p:nvSpPr>
        <p:spPr bwMode="auto">
          <a:xfrm>
            <a:off x="179512" y="771550"/>
            <a:ext cx="8208912" cy="4248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600"/>
              </a:spcBef>
              <a:buClr>
                <a:schemeClr val="accent2">
                  <a:lumMod val="50000"/>
                </a:schemeClr>
              </a:buClr>
              <a:buSzPct val="100000"/>
              <a:buFont typeface="Wingdings" panose="05000000000000000000" pitchFamily="2" charset="2"/>
              <a:buChar char="l"/>
            </a:pPr>
            <a:r>
              <a:rPr lang="en-US" altLang="zh-CN" sz="2400" smtClean="0">
                <a:solidFill>
                  <a:schemeClr val="tx1">
                    <a:lumMod val="75000"/>
                    <a:lumOff val="25000"/>
                  </a:schemeClr>
                </a:solidFill>
                <a:latin typeface="微软雅黑" pitchFamily="34" charset="-122"/>
                <a:ea typeface="微软雅黑" pitchFamily="34" charset="-122"/>
              </a:rPr>
              <a:t>index  </a:t>
            </a:r>
            <a:r>
              <a:rPr lang="zh-CN" altLang="en-US" sz="2400" smtClean="0">
                <a:solidFill>
                  <a:schemeClr val="tx1">
                    <a:lumMod val="75000"/>
                    <a:lumOff val="25000"/>
                  </a:schemeClr>
                </a:solidFill>
                <a:latin typeface="微软雅黑" pitchFamily="34" charset="-122"/>
                <a:ea typeface="微软雅黑" pitchFamily="34" charset="-122"/>
              </a:rPr>
              <a:t>： 指定</a:t>
            </a:r>
            <a:r>
              <a:rPr lang="zh-CN" altLang="en-US" sz="2400">
                <a:solidFill>
                  <a:schemeClr val="tx1">
                    <a:lumMod val="75000"/>
                    <a:lumOff val="25000"/>
                  </a:schemeClr>
                </a:solidFill>
                <a:latin typeface="微软雅黑" pitchFamily="34" charset="-122"/>
                <a:ea typeface="微软雅黑" pitchFamily="34" charset="-122"/>
              </a:rPr>
              <a:t>要修改的顶点属性的</a:t>
            </a:r>
            <a:r>
              <a:rPr lang="zh-CN" altLang="en-US" sz="2400">
                <a:solidFill>
                  <a:schemeClr val="tx1">
                    <a:lumMod val="75000"/>
                    <a:lumOff val="25000"/>
                  </a:schemeClr>
                </a:solidFill>
                <a:latin typeface="微软雅黑" pitchFamily="34" charset="-122"/>
                <a:ea typeface="微软雅黑" pitchFamily="34" charset="-122"/>
              </a:rPr>
              <a:t>索引</a:t>
            </a:r>
            <a:r>
              <a:rPr lang="zh-CN" altLang="en-US" sz="2400" smtClean="0">
                <a:solidFill>
                  <a:schemeClr val="tx1">
                    <a:lumMod val="75000"/>
                    <a:lumOff val="25000"/>
                  </a:schemeClr>
                </a:solidFill>
                <a:latin typeface="微软雅黑" pitchFamily="34" charset="-122"/>
                <a:ea typeface="微软雅黑" pitchFamily="34" charset="-122"/>
              </a:rPr>
              <a:t>值。</a:t>
            </a:r>
            <a:endParaRPr lang="en-US" altLang="zh-CN" sz="2400" smtClean="0">
              <a:solidFill>
                <a:schemeClr val="tx1">
                  <a:lumMod val="75000"/>
                  <a:lumOff val="25000"/>
                </a:schemeClr>
              </a:solidFill>
              <a:latin typeface="微软雅黑" pitchFamily="34" charset="-122"/>
              <a:ea typeface="微软雅黑" pitchFamily="34" charset="-122"/>
            </a:endParaRPr>
          </a:p>
          <a:p>
            <a:pPr>
              <a:lnSpc>
                <a:spcPct val="100000"/>
              </a:lnSpc>
              <a:spcBef>
                <a:spcPts val="600"/>
              </a:spcBef>
              <a:buClr>
                <a:schemeClr val="accent2">
                  <a:lumMod val="50000"/>
                </a:schemeClr>
              </a:buClr>
              <a:buSzPct val="100000"/>
              <a:buFont typeface="Wingdings" panose="05000000000000000000" pitchFamily="2" charset="2"/>
              <a:buChar char="l"/>
            </a:pPr>
            <a:r>
              <a:rPr lang="en-US" altLang="zh-CN" sz="2400" smtClean="0">
                <a:solidFill>
                  <a:schemeClr val="tx1">
                    <a:lumMod val="75000"/>
                    <a:lumOff val="25000"/>
                  </a:schemeClr>
                </a:solidFill>
                <a:latin typeface="微软雅黑" pitchFamily="34" charset="-122"/>
                <a:ea typeface="微软雅黑" pitchFamily="34" charset="-122"/>
              </a:rPr>
              <a:t>size      </a:t>
            </a:r>
            <a:r>
              <a:rPr lang="en-US" altLang="zh-CN" sz="2400" smtClean="0">
                <a:solidFill>
                  <a:schemeClr val="tx1">
                    <a:lumMod val="75000"/>
                    <a:lumOff val="25000"/>
                  </a:schemeClr>
                </a:solidFill>
                <a:latin typeface="微软雅黑" pitchFamily="34" charset="-122"/>
                <a:ea typeface="微软雅黑" pitchFamily="34" charset="-122"/>
              </a:rPr>
              <a:t>:  </a:t>
            </a:r>
            <a:r>
              <a:rPr lang="zh-CN" altLang="en-US" sz="2400">
                <a:solidFill>
                  <a:schemeClr val="tx1">
                    <a:lumMod val="75000"/>
                    <a:lumOff val="25000"/>
                  </a:schemeClr>
                </a:solidFill>
                <a:latin typeface="微软雅黑" pitchFamily="34" charset="-122"/>
                <a:ea typeface="微软雅黑" pitchFamily="34" charset="-122"/>
              </a:rPr>
              <a:t>每个顶点坐标维数，可以为</a:t>
            </a:r>
            <a:r>
              <a:rPr lang="en-US" altLang="zh-CN" sz="2400">
                <a:solidFill>
                  <a:schemeClr val="tx1">
                    <a:lumMod val="75000"/>
                    <a:lumOff val="25000"/>
                  </a:schemeClr>
                </a:solidFill>
                <a:latin typeface="微软雅黑" pitchFamily="34" charset="-122"/>
                <a:ea typeface="微软雅黑" pitchFamily="34" charset="-122"/>
              </a:rPr>
              <a:t>2</a:t>
            </a:r>
            <a:r>
              <a:rPr lang="zh-CN" altLang="en-US" sz="2400">
                <a:solidFill>
                  <a:schemeClr val="tx1">
                    <a:lumMod val="75000"/>
                    <a:lumOff val="25000"/>
                  </a:schemeClr>
                </a:solidFill>
                <a:latin typeface="微软雅黑" pitchFamily="34" charset="-122"/>
                <a:ea typeface="微软雅黑" pitchFamily="34" charset="-122"/>
              </a:rPr>
              <a:t>，</a:t>
            </a:r>
            <a:r>
              <a:rPr lang="en-US" altLang="zh-CN" sz="2400">
                <a:solidFill>
                  <a:schemeClr val="tx1">
                    <a:lumMod val="75000"/>
                    <a:lumOff val="25000"/>
                  </a:schemeClr>
                </a:solidFill>
                <a:latin typeface="微软雅黑" pitchFamily="34" charset="-122"/>
                <a:ea typeface="微软雅黑" pitchFamily="34" charset="-122"/>
              </a:rPr>
              <a:t>3</a:t>
            </a:r>
            <a:r>
              <a:rPr lang="zh-CN" altLang="en-US" sz="2400">
                <a:solidFill>
                  <a:schemeClr val="tx1">
                    <a:lumMod val="75000"/>
                    <a:lumOff val="25000"/>
                  </a:schemeClr>
                </a:solidFill>
                <a:latin typeface="微软雅黑" pitchFamily="34" charset="-122"/>
                <a:ea typeface="微软雅黑" pitchFamily="34" charset="-122"/>
              </a:rPr>
              <a:t>，</a:t>
            </a:r>
            <a:r>
              <a:rPr lang="en-US" altLang="zh-CN" sz="2400">
                <a:solidFill>
                  <a:schemeClr val="tx1">
                    <a:lumMod val="75000"/>
                    <a:lumOff val="25000"/>
                  </a:schemeClr>
                </a:solidFill>
                <a:latin typeface="微软雅黑" pitchFamily="34" charset="-122"/>
                <a:ea typeface="微软雅黑" pitchFamily="34" charset="-122"/>
              </a:rPr>
              <a:t>4</a:t>
            </a:r>
            <a:r>
              <a:rPr lang="zh-CN" altLang="en-US" sz="2400">
                <a:solidFill>
                  <a:schemeClr val="tx1">
                    <a:lumMod val="75000"/>
                    <a:lumOff val="25000"/>
                  </a:schemeClr>
                </a:solidFill>
                <a:latin typeface="微软雅黑" pitchFamily="34" charset="-122"/>
                <a:ea typeface="微软雅黑" pitchFamily="34" charset="-122"/>
              </a:rPr>
              <a:t>。</a:t>
            </a:r>
          </a:p>
          <a:p>
            <a:pPr>
              <a:lnSpc>
                <a:spcPct val="100000"/>
              </a:lnSpc>
              <a:spcBef>
                <a:spcPts val="600"/>
              </a:spcBef>
              <a:buClr>
                <a:schemeClr val="accent2">
                  <a:lumMod val="50000"/>
                </a:schemeClr>
              </a:buClr>
              <a:buSzPct val="100000"/>
              <a:buFont typeface="Wingdings" panose="05000000000000000000" pitchFamily="2" charset="2"/>
              <a:buChar char="l"/>
            </a:pPr>
            <a:r>
              <a:rPr lang="en-US" altLang="zh-CN" sz="2400" smtClean="0">
                <a:solidFill>
                  <a:schemeClr val="tx1">
                    <a:lumMod val="75000"/>
                    <a:lumOff val="25000"/>
                  </a:schemeClr>
                </a:solidFill>
                <a:latin typeface="微软雅黑" pitchFamily="34" charset="-122"/>
                <a:ea typeface="微软雅黑" pitchFamily="34" charset="-122"/>
              </a:rPr>
              <a:t>type     :  </a:t>
            </a:r>
            <a:r>
              <a:rPr lang="zh-CN" altLang="en-US" sz="2400" smtClean="0">
                <a:solidFill>
                  <a:schemeClr val="tx1">
                    <a:lumMod val="75000"/>
                    <a:lumOff val="25000"/>
                  </a:schemeClr>
                </a:solidFill>
                <a:latin typeface="微软雅黑" pitchFamily="34" charset="-122"/>
                <a:ea typeface="微软雅黑" pitchFamily="34" charset="-122"/>
              </a:rPr>
              <a:t>顶点</a:t>
            </a:r>
            <a:r>
              <a:rPr lang="zh-CN" altLang="en-US" sz="2400">
                <a:solidFill>
                  <a:schemeClr val="tx1">
                    <a:lumMod val="75000"/>
                    <a:lumOff val="25000"/>
                  </a:schemeClr>
                </a:solidFill>
                <a:latin typeface="微软雅黑" pitchFamily="34" charset="-122"/>
                <a:ea typeface="微软雅黑" pitchFamily="34" charset="-122"/>
              </a:rPr>
              <a:t>的数据类型，可以为</a:t>
            </a:r>
            <a:r>
              <a:rPr lang="en-US" altLang="zh-CN" sz="2400">
                <a:solidFill>
                  <a:schemeClr val="tx1">
                    <a:lumMod val="75000"/>
                    <a:lumOff val="25000"/>
                  </a:schemeClr>
                </a:solidFill>
                <a:latin typeface="微软雅黑" pitchFamily="34" charset="-122"/>
                <a:ea typeface="微软雅黑" pitchFamily="34" charset="-122"/>
              </a:rPr>
              <a:t>GL_BYTE, GL_SHORT, GL_FIXED,</a:t>
            </a:r>
            <a:r>
              <a:rPr lang="zh-CN" altLang="en-US" sz="2400">
                <a:solidFill>
                  <a:schemeClr val="tx1">
                    <a:lumMod val="75000"/>
                    <a:lumOff val="25000"/>
                  </a:schemeClr>
                </a:solidFill>
                <a:latin typeface="微软雅黑" pitchFamily="34" charset="-122"/>
                <a:ea typeface="微软雅黑" pitchFamily="34" charset="-122"/>
              </a:rPr>
              <a:t>或 </a:t>
            </a:r>
            <a:r>
              <a:rPr lang="en-US" altLang="zh-CN" sz="2400">
                <a:solidFill>
                  <a:schemeClr val="tx1">
                    <a:lumMod val="75000"/>
                    <a:lumOff val="25000"/>
                  </a:schemeClr>
                </a:solidFill>
                <a:latin typeface="微软雅黑" pitchFamily="34" charset="-122"/>
                <a:ea typeface="微软雅黑" pitchFamily="34" charset="-122"/>
              </a:rPr>
              <a:t>GL_FLOAT</a:t>
            </a:r>
            <a:r>
              <a:rPr lang="zh-CN" altLang="en-US" sz="2400">
                <a:solidFill>
                  <a:schemeClr val="tx1">
                    <a:lumMod val="75000"/>
                    <a:lumOff val="25000"/>
                  </a:schemeClr>
                </a:solidFill>
                <a:latin typeface="微软雅黑" pitchFamily="34" charset="-122"/>
                <a:ea typeface="微软雅黑" pitchFamily="34" charset="-122"/>
              </a:rPr>
              <a:t>，缺省为浮点类型</a:t>
            </a:r>
            <a:r>
              <a:rPr lang="en-US" altLang="zh-CN" sz="2400">
                <a:solidFill>
                  <a:schemeClr val="tx1">
                    <a:lumMod val="75000"/>
                    <a:lumOff val="25000"/>
                  </a:schemeClr>
                </a:solidFill>
                <a:latin typeface="微软雅黑" pitchFamily="34" charset="-122"/>
                <a:ea typeface="微软雅黑" pitchFamily="34" charset="-122"/>
              </a:rPr>
              <a:t>GL_FLOAT</a:t>
            </a:r>
            <a:r>
              <a:rPr lang="zh-CN" altLang="en-US" sz="2400" smtClean="0">
                <a:solidFill>
                  <a:schemeClr val="tx1">
                    <a:lumMod val="75000"/>
                    <a:lumOff val="25000"/>
                  </a:schemeClr>
                </a:solidFill>
                <a:latin typeface="微软雅黑" pitchFamily="34" charset="-122"/>
                <a:ea typeface="微软雅黑" pitchFamily="34" charset="-122"/>
              </a:rPr>
              <a:t>。</a:t>
            </a:r>
            <a:endParaRPr lang="en-US" altLang="zh-CN" sz="2400" smtClean="0">
              <a:solidFill>
                <a:schemeClr val="tx1">
                  <a:lumMod val="75000"/>
                  <a:lumOff val="25000"/>
                </a:schemeClr>
              </a:solidFill>
              <a:latin typeface="微软雅黑" pitchFamily="34" charset="-122"/>
              <a:ea typeface="微软雅黑" pitchFamily="34" charset="-122"/>
            </a:endParaRPr>
          </a:p>
          <a:p>
            <a:pPr>
              <a:lnSpc>
                <a:spcPct val="100000"/>
              </a:lnSpc>
              <a:spcBef>
                <a:spcPts val="600"/>
              </a:spcBef>
              <a:buClr>
                <a:schemeClr val="accent2">
                  <a:lumMod val="50000"/>
                </a:schemeClr>
              </a:buClr>
              <a:buSzPct val="100000"/>
              <a:buFont typeface="Wingdings" panose="05000000000000000000" pitchFamily="2" charset="2"/>
              <a:buChar char="l"/>
            </a:pPr>
            <a:r>
              <a:rPr lang="en-US" altLang="zh-CN" sz="2400" smtClean="0">
                <a:solidFill>
                  <a:schemeClr val="tx1">
                    <a:lumMod val="75000"/>
                    <a:lumOff val="25000"/>
                  </a:schemeClr>
                </a:solidFill>
                <a:latin typeface="微软雅黑" pitchFamily="34" charset="-122"/>
                <a:ea typeface="微软雅黑" pitchFamily="34" charset="-122"/>
              </a:rPr>
              <a:t>normalized </a:t>
            </a:r>
            <a:r>
              <a:rPr lang="zh-CN" altLang="en-US" sz="2400" smtClean="0">
                <a:solidFill>
                  <a:schemeClr val="tx1">
                    <a:lumMod val="75000"/>
                    <a:lumOff val="25000"/>
                  </a:schemeClr>
                </a:solidFill>
                <a:latin typeface="微软雅黑" pitchFamily="34" charset="-122"/>
                <a:ea typeface="微软雅黑" pitchFamily="34" charset="-122"/>
              </a:rPr>
              <a:t>： 指定</a:t>
            </a:r>
            <a:r>
              <a:rPr lang="zh-CN" altLang="en-US" sz="2400">
                <a:solidFill>
                  <a:schemeClr val="tx1">
                    <a:lumMod val="75000"/>
                    <a:lumOff val="25000"/>
                  </a:schemeClr>
                </a:solidFill>
                <a:latin typeface="微软雅黑" pitchFamily="34" charset="-122"/>
                <a:ea typeface="微软雅黑" pitchFamily="34" charset="-122"/>
              </a:rPr>
              <a:t>当被访问时，固定点数据值是否应该被归一化（</a:t>
            </a:r>
            <a:r>
              <a:rPr lang="en-US" altLang="zh-CN" sz="2400">
                <a:solidFill>
                  <a:schemeClr val="tx1">
                    <a:lumMod val="75000"/>
                    <a:lumOff val="25000"/>
                  </a:schemeClr>
                </a:solidFill>
                <a:latin typeface="微软雅黑" pitchFamily="34" charset="-122"/>
                <a:ea typeface="微软雅黑" pitchFamily="34" charset="-122"/>
              </a:rPr>
              <a:t>GL_TRUE</a:t>
            </a:r>
            <a:r>
              <a:rPr lang="zh-CN" altLang="en-US" sz="2400">
                <a:solidFill>
                  <a:schemeClr val="tx1">
                    <a:lumMod val="75000"/>
                    <a:lumOff val="25000"/>
                  </a:schemeClr>
                </a:solidFill>
                <a:latin typeface="微软雅黑" pitchFamily="34" charset="-122"/>
                <a:ea typeface="微软雅黑" pitchFamily="34" charset="-122"/>
              </a:rPr>
              <a:t>）或者直接转换为固定点值（</a:t>
            </a:r>
            <a:r>
              <a:rPr lang="en-US" altLang="zh-CN" sz="2400">
                <a:solidFill>
                  <a:schemeClr val="tx1">
                    <a:lumMod val="75000"/>
                    <a:lumOff val="25000"/>
                  </a:schemeClr>
                </a:solidFill>
                <a:latin typeface="微软雅黑" pitchFamily="34" charset="-122"/>
                <a:ea typeface="微软雅黑" pitchFamily="34" charset="-122"/>
              </a:rPr>
              <a:t>GL_FALSE</a:t>
            </a:r>
            <a:r>
              <a:rPr lang="zh-CN" altLang="en-US" sz="2400">
                <a:solidFill>
                  <a:schemeClr val="tx1">
                    <a:lumMod val="75000"/>
                    <a:lumOff val="25000"/>
                  </a:schemeClr>
                </a:solidFill>
                <a:latin typeface="微软雅黑" pitchFamily="34" charset="-122"/>
                <a:ea typeface="微软雅黑" pitchFamily="34" charset="-122"/>
              </a:rPr>
              <a:t>）。</a:t>
            </a:r>
            <a:endParaRPr lang="zh-CN" altLang="en-US" sz="2400">
              <a:solidFill>
                <a:schemeClr val="tx1">
                  <a:lumMod val="75000"/>
                  <a:lumOff val="25000"/>
                </a:schemeClr>
              </a:solidFill>
              <a:latin typeface="微软雅黑" pitchFamily="34" charset="-122"/>
              <a:ea typeface="微软雅黑" pitchFamily="34" charset="-122"/>
            </a:endParaRPr>
          </a:p>
          <a:p>
            <a:pPr>
              <a:lnSpc>
                <a:spcPct val="100000"/>
              </a:lnSpc>
              <a:spcBef>
                <a:spcPts val="600"/>
              </a:spcBef>
              <a:buClr>
                <a:schemeClr val="accent2">
                  <a:lumMod val="50000"/>
                </a:schemeClr>
              </a:buClr>
              <a:buSzPct val="100000"/>
              <a:buFont typeface="Wingdings" panose="05000000000000000000" pitchFamily="2" charset="2"/>
              <a:buChar char="l"/>
            </a:pPr>
            <a:r>
              <a:rPr lang="en-US" altLang="zh-CN" sz="2400" smtClean="0">
                <a:solidFill>
                  <a:schemeClr val="tx1">
                    <a:lumMod val="75000"/>
                    <a:lumOff val="25000"/>
                  </a:schemeClr>
                </a:solidFill>
                <a:latin typeface="微软雅黑" pitchFamily="34" charset="-122"/>
                <a:ea typeface="微软雅黑" pitchFamily="34" charset="-122"/>
              </a:rPr>
              <a:t>stride   :  </a:t>
            </a:r>
            <a:r>
              <a:rPr lang="zh-CN" altLang="en-US" sz="2400">
                <a:solidFill>
                  <a:schemeClr val="tx1">
                    <a:lumMod val="75000"/>
                    <a:lumOff val="25000"/>
                  </a:schemeClr>
                </a:solidFill>
                <a:latin typeface="微软雅黑" pitchFamily="34" charset="-122"/>
                <a:ea typeface="微软雅黑" pitchFamily="34" charset="-122"/>
              </a:rPr>
              <a:t>每个相邻顶点之间在数组中的间隔（字节数），缺省为</a:t>
            </a:r>
            <a:r>
              <a:rPr lang="en-US" altLang="zh-CN" sz="2400">
                <a:solidFill>
                  <a:schemeClr val="tx1">
                    <a:lumMod val="75000"/>
                    <a:lumOff val="25000"/>
                  </a:schemeClr>
                </a:solidFill>
                <a:latin typeface="微软雅黑" pitchFamily="34" charset="-122"/>
                <a:ea typeface="微软雅黑" pitchFamily="34" charset="-122"/>
              </a:rPr>
              <a:t>0</a:t>
            </a:r>
            <a:r>
              <a:rPr lang="zh-CN" altLang="en-US" sz="2400">
                <a:solidFill>
                  <a:schemeClr val="tx1">
                    <a:lumMod val="75000"/>
                    <a:lumOff val="25000"/>
                  </a:schemeClr>
                </a:solidFill>
                <a:latin typeface="微软雅黑" pitchFamily="34" charset="-122"/>
                <a:ea typeface="微软雅黑" pitchFamily="34" charset="-122"/>
              </a:rPr>
              <a:t>，表示顶点存储之间无间隔。</a:t>
            </a:r>
          </a:p>
          <a:p>
            <a:pPr>
              <a:lnSpc>
                <a:spcPct val="100000"/>
              </a:lnSpc>
              <a:spcBef>
                <a:spcPts val="600"/>
              </a:spcBef>
              <a:buClr>
                <a:schemeClr val="accent2">
                  <a:lumMod val="50000"/>
                </a:schemeClr>
              </a:buClr>
              <a:buSzPct val="100000"/>
              <a:buFont typeface="Wingdings" panose="05000000000000000000" pitchFamily="2" charset="2"/>
              <a:buChar char="l"/>
            </a:pPr>
            <a:r>
              <a:rPr lang="en-US" altLang="zh-CN" sz="2400">
                <a:solidFill>
                  <a:schemeClr val="tx1">
                    <a:lumMod val="75000"/>
                    <a:lumOff val="25000"/>
                  </a:schemeClr>
                </a:solidFill>
                <a:latin typeface="微软雅黑" pitchFamily="34" charset="-122"/>
                <a:ea typeface="微软雅黑" pitchFamily="34" charset="-122"/>
              </a:rPr>
              <a:t>pointer: </a:t>
            </a:r>
            <a:r>
              <a:rPr lang="en-US" altLang="zh-CN" sz="2400" smtClean="0">
                <a:solidFill>
                  <a:schemeClr val="tx1">
                    <a:lumMod val="75000"/>
                    <a:lumOff val="25000"/>
                  </a:schemeClr>
                </a:solidFill>
                <a:latin typeface="微软雅黑" pitchFamily="34" charset="-122"/>
                <a:ea typeface="微软雅黑" pitchFamily="34" charset="-122"/>
              </a:rPr>
              <a:t> </a:t>
            </a:r>
            <a:r>
              <a:rPr lang="zh-CN" altLang="en-US" sz="2400" smtClean="0">
                <a:solidFill>
                  <a:schemeClr val="tx1">
                    <a:lumMod val="75000"/>
                    <a:lumOff val="25000"/>
                  </a:schemeClr>
                </a:solidFill>
                <a:latin typeface="微软雅黑" pitchFamily="34" charset="-122"/>
                <a:ea typeface="微软雅黑" pitchFamily="34" charset="-122"/>
              </a:rPr>
              <a:t>存储</a:t>
            </a:r>
            <a:r>
              <a:rPr lang="zh-CN" altLang="en-US" sz="2400">
                <a:solidFill>
                  <a:schemeClr val="tx1">
                    <a:lumMod val="75000"/>
                    <a:lumOff val="25000"/>
                  </a:schemeClr>
                </a:solidFill>
                <a:latin typeface="微软雅黑" pitchFamily="34" charset="-122"/>
                <a:ea typeface="微软雅黑" pitchFamily="34" charset="-122"/>
              </a:rPr>
              <a:t>顶点的数组。</a:t>
            </a:r>
            <a:endParaRPr lang="en-US" altLang="zh-CN" sz="240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5294079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图形图像绘制</a:t>
            </a:r>
          </a:p>
        </p:txBody>
      </p:sp>
      <p:sp>
        <p:nvSpPr>
          <p:cNvPr id="7" name="内容占位符 5"/>
          <p:cNvSpPr txBox="1">
            <a:spLocks/>
          </p:cNvSpPr>
          <p:nvPr/>
        </p:nvSpPr>
        <p:spPr bwMode="auto">
          <a:xfrm>
            <a:off x="251520" y="771550"/>
            <a:ext cx="8496944" cy="12241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buClr>
                <a:schemeClr val="accent2">
                  <a:lumMod val="50000"/>
                </a:schemeClr>
              </a:buClr>
              <a:buSzPct val="100000"/>
              <a:buFont typeface="Wingdings" panose="05000000000000000000" pitchFamily="2" charset="2"/>
              <a:buChar char="v"/>
            </a:pPr>
            <a:r>
              <a:rPr lang="zh-CN" altLang="en-US" sz="2400" smtClean="0">
                <a:solidFill>
                  <a:schemeClr val="tx1">
                    <a:lumMod val="75000"/>
                    <a:lumOff val="25000"/>
                  </a:schemeClr>
                </a:solidFill>
                <a:latin typeface="微软雅黑" pitchFamily="34" charset="-122"/>
                <a:ea typeface="微软雅黑" pitchFamily="34" charset="-122"/>
              </a:rPr>
              <a:t>可以将顶点</a:t>
            </a:r>
            <a:r>
              <a:rPr lang="zh-CN" altLang="en-US" sz="2400">
                <a:solidFill>
                  <a:schemeClr val="tx1">
                    <a:lumMod val="75000"/>
                    <a:lumOff val="25000"/>
                  </a:schemeClr>
                </a:solidFill>
                <a:latin typeface="微软雅黑" pitchFamily="34" charset="-122"/>
                <a:ea typeface="微软雅黑" pitchFamily="34" charset="-122"/>
              </a:rPr>
              <a:t>的颜色值存放在对应顶点后面，如下图，</a:t>
            </a:r>
            <a:r>
              <a:rPr lang="en-US" altLang="zh-CN" sz="2400">
                <a:solidFill>
                  <a:schemeClr val="tx1">
                    <a:lumMod val="75000"/>
                    <a:lumOff val="25000"/>
                  </a:schemeClr>
                </a:solidFill>
                <a:latin typeface="微软雅黑" pitchFamily="34" charset="-122"/>
                <a:ea typeface="微软雅黑" pitchFamily="34" charset="-122"/>
              </a:rPr>
              <a:t>RGB </a:t>
            </a:r>
            <a:r>
              <a:rPr lang="zh-CN" altLang="en-US" sz="2400">
                <a:solidFill>
                  <a:schemeClr val="tx1">
                    <a:lumMod val="75000"/>
                    <a:lumOff val="25000"/>
                  </a:schemeClr>
                </a:solidFill>
                <a:latin typeface="微软雅黑" pitchFamily="34" charset="-122"/>
                <a:ea typeface="微软雅黑" pitchFamily="34" charset="-122"/>
              </a:rPr>
              <a:t>采用</a:t>
            </a:r>
            <a:r>
              <a:rPr lang="en-US" altLang="zh-CN" sz="2400">
                <a:solidFill>
                  <a:schemeClr val="tx1">
                    <a:lumMod val="75000"/>
                    <a:lumOff val="25000"/>
                  </a:schemeClr>
                </a:solidFill>
                <a:latin typeface="微软雅黑" pitchFamily="34" charset="-122"/>
                <a:ea typeface="微软雅黑" pitchFamily="34" charset="-122"/>
              </a:rPr>
              <a:t>4 </a:t>
            </a:r>
            <a:r>
              <a:rPr lang="zh-CN" altLang="en-US" sz="2400">
                <a:solidFill>
                  <a:schemeClr val="tx1">
                    <a:lumMod val="75000"/>
                    <a:lumOff val="25000"/>
                  </a:schemeClr>
                </a:solidFill>
                <a:latin typeface="微软雅黑" pitchFamily="34" charset="-122"/>
                <a:ea typeface="微软雅黑" pitchFamily="34" charset="-122"/>
              </a:rPr>
              <a:t>字节表示，此时相邻顶点就不是连续存放的，</a:t>
            </a:r>
            <a:r>
              <a:rPr lang="en-US" altLang="zh-CN" sz="2400">
                <a:solidFill>
                  <a:schemeClr val="tx1">
                    <a:lumMod val="75000"/>
                    <a:lumOff val="25000"/>
                  </a:schemeClr>
                </a:solidFill>
                <a:latin typeface="微软雅黑" pitchFamily="34" charset="-122"/>
                <a:ea typeface="微软雅黑" pitchFamily="34" charset="-122"/>
              </a:rPr>
              <a:t>stride </a:t>
            </a:r>
            <a:r>
              <a:rPr lang="zh-CN" altLang="en-US" sz="2400">
                <a:solidFill>
                  <a:schemeClr val="tx1">
                    <a:lumMod val="75000"/>
                    <a:lumOff val="25000"/>
                  </a:schemeClr>
                </a:solidFill>
                <a:latin typeface="微软雅黑" pitchFamily="34" charset="-122"/>
                <a:ea typeface="微软雅黑" pitchFamily="34" charset="-122"/>
              </a:rPr>
              <a:t>值为</a:t>
            </a:r>
            <a:r>
              <a:rPr lang="en-US" altLang="zh-CN" sz="2400" smtClean="0">
                <a:solidFill>
                  <a:schemeClr val="tx1">
                    <a:lumMod val="75000"/>
                    <a:lumOff val="25000"/>
                  </a:schemeClr>
                </a:solidFill>
                <a:latin typeface="微软雅黑" pitchFamily="34" charset="-122"/>
                <a:ea typeface="微软雅黑" pitchFamily="34" charset="-122"/>
              </a:rPr>
              <a:t>4</a:t>
            </a:r>
            <a:r>
              <a:rPr lang="zh-CN" altLang="en-US" sz="2400" smtClean="0">
                <a:solidFill>
                  <a:schemeClr val="tx1">
                    <a:lumMod val="75000"/>
                    <a:lumOff val="25000"/>
                  </a:schemeClr>
                </a:solidFill>
                <a:latin typeface="微软雅黑" pitchFamily="34" charset="-122"/>
                <a:ea typeface="微软雅黑" pitchFamily="34" charset="-122"/>
              </a:rPr>
              <a:t>。</a:t>
            </a:r>
            <a:endParaRPr lang="en-US" altLang="zh-CN" sz="2400">
              <a:solidFill>
                <a:schemeClr val="tx1">
                  <a:lumMod val="75000"/>
                  <a:lumOff val="25000"/>
                </a:schemeClr>
              </a:solidFill>
              <a:latin typeface="微软雅黑" pitchFamily="34" charset="-122"/>
              <a:ea typeface="微软雅黑"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719385459"/>
              </p:ext>
            </p:extLst>
          </p:nvPr>
        </p:nvGraphicFramePr>
        <p:xfrm>
          <a:off x="791584" y="2686149"/>
          <a:ext cx="7416816" cy="58686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18068">
                  <a:extLst>
                    <a:ext uri="{9D8B030D-6E8A-4147-A177-3AD203B41FA5}">
                      <a16:colId xmlns:a16="http://schemas.microsoft.com/office/drawing/2014/main" val="4292642553"/>
                    </a:ext>
                  </a:extLst>
                </a:gridCol>
                <a:gridCol w="618068">
                  <a:extLst>
                    <a:ext uri="{9D8B030D-6E8A-4147-A177-3AD203B41FA5}">
                      <a16:colId xmlns:a16="http://schemas.microsoft.com/office/drawing/2014/main" val="1171530285"/>
                    </a:ext>
                  </a:extLst>
                </a:gridCol>
                <a:gridCol w="618068">
                  <a:extLst>
                    <a:ext uri="{9D8B030D-6E8A-4147-A177-3AD203B41FA5}">
                      <a16:colId xmlns:a16="http://schemas.microsoft.com/office/drawing/2014/main" val="159784005"/>
                    </a:ext>
                  </a:extLst>
                </a:gridCol>
                <a:gridCol w="618068">
                  <a:extLst>
                    <a:ext uri="{9D8B030D-6E8A-4147-A177-3AD203B41FA5}">
                      <a16:colId xmlns:a16="http://schemas.microsoft.com/office/drawing/2014/main" val="1921197903"/>
                    </a:ext>
                  </a:extLst>
                </a:gridCol>
                <a:gridCol w="618068">
                  <a:extLst>
                    <a:ext uri="{9D8B030D-6E8A-4147-A177-3AD203B41FA5}">
                      <a16:colId xmlns:a16="http://schemas.microsoft.com/office/drawing/2014/main" val="985075036"/>
                    </a:ext>
                  </a:extLst>
                </a:gridCol>
                <a:gridCol w="618068">
                  <a:extLst>
                    <a:ext uri="{9D8B030D-6E8A-4147-A177-3AD203B41FA5}">
                      <a16:colId xmlns:a16="http://schemas.microsoft.com/office/drawing/2014/main" val="164480026"/>
                    </a:ext>
                  </a:extLst>
                </a:gridCol>
                <a:gridCol w="618068">
                  <a:extLst>
                    <a:ext uri="{9D8B030D-6E8A-4147-A177-3AD203B41FA5}">
                      <a16:colId xmlns:a16="http://schemas.microsoft.com/office/drawing/2014/main" val="2269896302"/>
                    </a:ext>
                  </a:extLst>
                </a:gridCol>
                <a:gridCol w="618068">
                  <a:extLst>
                    <a:ext uri="{9D8B030D-6E8A-4147-A177-3AD203B41FA5}">
                      <a16:colId xmlns:a16="http://schemas.microsoft.com/office/drawing/2014/main" val="17679355"/>
                    </a:ext>
                  </a:extLst>
                </a:gridCol>
                <a:gridCol w="618068">
                  <a:extLst>
                    <a:ext uri="{9D8B030D-6E8A-4147-A177-3AD203B41FA5}">
                      <a16:colId xmlns:a16="http://schemas.microsoft.com/office/drawing/2014/main" val="3532193615"/>
                    </a:ext>
                  </a:extLst>
                </a:gridCol>
                <a:gridCol w="618068">
                  <a:extLst>
                    <a:ext uri="{9D8B030D-6E8A-4147-A177-3AD203B41FA5}">
                      <a16:colId xmlns:a16="http://schemas.microsoft.com/office/drawing/2014/main" val="3424192365"/>
                    </a:ext>
                  </a:extLst>
                </a:gridCol>
                <a:gridCol w="618068">
                  <a:extLst>
                    <a:ext uri="{9D8B030D-6E8A-4147-A177-3AD203B41FA5}">
                      <a16:colId xmlns:a16="http://schemas.microsoft.com/office/drawing/2014/main" val="4265162329"/>
                    </a:ext>
                  </a:extLst>
                </a:gridCol>
                <a:gridCol w="618068">
                  <a:extLst>
                    <a:ext uri="{9D8B030D-6E8A-4147-A177-3AD203B41FA5}">
                      <a16:colId xmlns:a16="http://schemas.microsoft.com/office/drawing/2014/main" val="290266511"/>
                    </a:ext>
                  </a:extLst>
                </a:gridCol>
              </a:tblGrid>
              <a:tr h="586864">
                <a:tc>
                  <a:txBody>
                    <a:bodyPr/>
                    <a:lstStyle/>
                    <a:p>
                      <a:pPr algn="ctr"/>
                      <a:r>
                        <a:rPr lang="en-US" altLang="zh-CN" sz="2000" smtClean="0">
                          <a:solidFill>
                            <a:schemeClr val="tx1">
                              <a:lumMod val="75000"/>
                              <a:lumOff val="25000"/>
                            </a:schemeClr>
                          </a:solidFill>
                          <a:latin typeface="Consolas" panose="020B0609020204030204" pitchFamily="49" charset="0"/>
                        </a:rPr>
                        <a:t>X</a:t>
                      </a:r>
                      <a:endParaRPr lang="zh-CN" altLang="en-US" sz="2000">
                        <a:solidFill>
                          <a:schemeClr val="tx1">
                            <a:lumMod val="75000"/>
                            <a:lumOff val="25000"/>
                          </a:schemeClr>
                        </a:solidFill>
                        <a:latin typeface="Consolas" panose="020B0609020204030204" pitchFamily="49" charset="0"/>
                      </a:endParaRPr>
                    </a:p>
                  </a:txBody>
                  <a:tcPr anchor="ctr">
                    <a:lnL w="38100" cap="flat" cmpd="sng" algn="ctr">
                      <a:solidFill>
                        <a:schemeClr val="accent2">
                          <a:lumMod val="50000"/>
                        </a:schemeClr>
                      </a:solidFill>
                      <a:prstDash val="solid"/>
                      <a:round/>
                      <a:headEnd type="none" w="med" len="med"/>
                      <a:tailEnd type="none" w="med" len="med"/>
                    </a:lnL>
                    <a:lnR w="12700" cap="flat" cmpd="sng" algn="ctr">
                      <a:solidFill>
                        <a:schemeClr val="accent2">
                          <a:lumMod val="50000"/>
                        </a:schemeClr>
                      </a:solidFill>
                      <a:prstDash val="solid"/>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smtClean="0">
                          <a:solidFill>
                            <a:schemeClr val="tx1">
                              <a:lumMod val="75000"/>
                              <a:lumOff val="25000"/>
                            </a:schemeClr>
                          </a:solidFill>
                          <a:latin typeface="Consolas" panose="020B0609020204030204" pitchFamily="49" charset="0"/>
                        </a:rPr>
                        <a:t>Y</a:t>
                      </a:r>
                      <a:endParaRPr lang="zh-CN" altLang="en-US" sz="2000">
                        <a:solidFill>
                          <a:schemeClr val="tx1">
                            <a:lumMod val="75000"/>
                            <a:lumOff val="25000"/>
                          </a:schemeClr>
                        </a:solidFill>
                        <a:latin typeface="Consolas" panose="020B0609020204030204" pitchFamily="49" charset="0"/>
                      </a:endParaRPr>
                    </a:p>
                  </a:txBody>
                  <a:tcPr anchor="ctr">
                    <a:lnL w="12700" cap="flat" cmpd="sng" algn="ctr">
                      <a:solidFill>
                        <a:schemeClr val="accent2">
                          <a:lumMod val="50000"/>
                        </a:schemeClr>
                      </a:solidFill>
                      <a:prstDash val="solid"/>
                      <a:round/>
                      <a:headEnd type="none" w="med" len="med"/>
                      <a:tailEnd type="none" w="med" len="med"/>
                    </a:lnL>
                    <a:lnR w="12700" cap="flat" cmpd="sng" algn="ctr">
                      <a:solidFill>
                        <a:schemeClr val="accent2">
                          <a:lumMod val="50000"/>
                        </a:schemeClr>
                      </a:solidFill>
                      <a:prstDash val="solid"/>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smtClean="0">
                          <a:solidFill>
                            <a:schemeClr val="tx1">
                              <a:lumMod val="75000"/>
                              <a:lumOff val="25000"/>
                            </a:schemeClr>
                          </a:solidFill>
                          <a:latin typeface="Consolas" panose="020B0609020204030204" pitchFamily="49" charset="0"/>
                        </a:rPr>
                        <a:t>Z</a:t>
                      </a:r>
                      <a:endParaRPr lang="zh-CN" altLang="en-US" sz="2000">
                        <a:solidFill>
                          <a:schemeClr val="tx1">
                            <a:lumMod val="75000"/>
                            <a:lumOff val="25000"/>
                          </a:schemeClr>
                        </a:solidFill>
                        <a:latin typeface="Consolas" panose="020B0609020204030204" pitchFamily="49" charset="0"/>
                      </a:endParaRPr>
                    </a:p>
                  </a:txBody>
                  <a:tcPr anchor="ctr">
                    <a:lnL w="12700" cap="flat" cmpd="sng" algn="ctr">
                      <a:solidFill>
                        <a:schemeClr val="accent2">
                          <a:lumMod val="50000"/>
                        </a:schemeClr>
                      </a:solidFill>
                      <a:prstDash val="solid"/>
                      <a:round/>
                      <a:headEnd type="none" w="med" len="med"/>
                      <a:tailEnd type="none" w="med" len="med"/>
                    </a:lnL>
                    <a:lnR w="12700" cap="flat" cmpd="sng" algn="ctr">
                      <a:solidFill>
                        <a:schemeClr val="accent2">
                          <a:lumMod val="50000"/>
                        </a:schemeClr>
                      </a:solidFill>
                      <a:prstDash val="solid"/>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smtClean="0">
                          <a:solidFill>
                            <a:schemeClr val="tx1">
                              <a:lumMod val="75000"/>
                              <a:lumOff val="25000"/>
                            </a:schemeClr>
                          </a:solidFill>
                          <a:latin typeface="Consolas" panose="020B0609020204030204" pitchFamily="49" charset="0"/>
                        </a:rPr>
                        <a:t>RGB</a:t>
                      </a:r>
                      <a:endParaRPr lang="zh-CN" altLang="en-US" sz="2000">
                        <a:solidFill>
                          <a:schemeClr val="tx1">
                            <a:lumMod val="75000"/>
                            <a:lumOff val="25000"/>
                          </a:schemeClr>
                        </a:solidFill>
                        <a:latin typeface="Consolas" panose="020B0609020204030204" pitchFamily="49" charset="0"/>
                      </a:endParaRPr>
                    </a:p>
                  </a:txBody>
                  <a:tcPr anchor="ctr">
                    <a:lnL w="12700" cap="flat" cmpd="sng" algn="ctr">
                      <a:solidFill>
                        <a:schemeClr val="accent2">
                          <a:lumMod val="50000"/>
                        </a:schemeClr>
                      </a:solidFill>
                      <a:prstDash val="solid"/>
                      <a:round/>
                      <a:headEnd type="none" w="med" len="med"/>
                      <a:tailEnd type="none" w="med" len="med"/>
                    </a:lnL>
                    <a:lnR w="12700" cap="flat" cmpd="sng" algn="ctr">
                      <a:solidFill>
                        <a:schemeClr val="accent2">
                          <a:lumMod val="50000"/>
                        </a:schemeClr>
                      </a:solidFill>
                      <a:prstDash val="solid"/>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solidFill>
                      <a:schemeClr val="accent2">
                        <a:lumMod val="60000"/>
                        <a:lumOff val="40000"/>
                      </a:schemeClr>
                    </a:solidFill>
                  </a:tcPr>
                </a:tc>
                <a:tc>
                  <a:txBody>
                    <a:bodyPr/>
                    <a:lstStyle/>
                    <a:p>
                      <a:pPr algn="ctr"/>
                      <a:r>
                        <a:rPr lang="en-US" altLang="zh-CN" sz="2000" smtClean="0">
                          <a:solidFill>
                            <a:schemeClr val="tx1">
                              <a:lumMod val="75000"/>
                              <a:lumOff val="25000"/>
                            </a:schemeClr>
                          </a:solidFill>
                          <a:latin typeface="Consolas" panose="020B0609020204030204" pitchFamily="49" charset="0"/>
                        </a:rPr>
                        <a:t>X</a:t>
                      </a:r>
                      <a:endParaRPr lang="zh-CN" altLang="en-US" sz="2000">
                        <a:solidFill>
                          <a:schemeClr val="tx1">
                            <a:lumMod val="75000"/>
                            <a:lumOff val="25000"/>
                          </a:schemeClr>
                        </a:solidFill>
                        <a:latin typeface="Consolas" panose="020B0609020204030204" pitchFamily="49" charset="0"/>
                      </a:endParaRPr>
                    </a:p>
                  </a:txBody>
                  <a:tcPr anchor="ctr">
                    <a:lnL w="12700" cap="flat" cmpd="sng" algn="ctr">
                      <a:solidFill>
                        <a:schemeClr val="accent2">
                          <a:lumMod val="50000"/>
                        </a:schemeClr>
                      </a:solidFill>
                      <a:prstDash val="solid"/>
                      <a:round/>
                      <a:headEnd type="none" w="med" len="med"/>
                      <a:tailEnd type="none" w="med" len="med"/>
                    </a:lnL>
                    <a:lnR w="12700" cap="flat" cmpd="sng" algn="ctr">
                      <a:solidFill>
                        <a:schemeClr val="accent2">
                          <a:lumMod val="50000"/>
                        </a:schemeClr>
                      </a:solidFill>
                      <a:prstDash val="solid"/>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smtClean="0">
                          <a:solidFill>
                            <a:schemeClr val="tx1">
                              <a:lumMod val="75000"/>
                              <a:lumOff val="25000"/>
                            </a:schemeClr>
                          </a:solidFill>
                          <a:latin typeface="Consolas" panose="020B0609020204030204" pitchFamily="49" charset="0"/>
                        </a:rPr>
                        <a:t>Y</a:t>
                      </a:r>
                      <a:endParaRPr lang="zh-CN" altLang="en-US" sz="2000">
                        <a:solidFill>
                          <a:schemeClr val="tx1">
                            <a:lumMod val="75000"/>
                            <a:lumOff val="25000"/>
                          </a:schemeClr>
                        </a:solidFill>
                        <a:latin typeface="Consolas" panose="020B0609020204030204" pitchFamily="49" charset="0"/>
                      </a:endParaRPr>
                    </a:p>
                  </a:txBody>
                  <a:tcPr anchor="ctr">
                    <a:lnL w="12700" cap="flat" cmpd="sng" algn="ctr">
                      <a:solidFill>
                        <a:schemeClr val="accent2">
                          <a:lumMod val="50000"/>
                        </a:schemeClr>
                      </a:solidFill>
                      <a:prstDash val="solid"/>
                      <a:round/>
                      <a:headEnd type="none" w="med" len="med"/>
                      <a:tailEnd type="none" w="med" len="med"/>
                    </a:lnL>
                    <a:lnR w="12700" cap="flat" cmpd="sng" algn="ctr">
                      <a:solidFill>
                        <a:schemeClr val="accent2">
                          <a:lumMod val="50000"/>
                        </a:schemeClr>
                      </a:solidFill>
                      <a:prstDash val="solid"/>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smtClean="0">
                          <a:solidFill>
                            <a:schemeClr val="tx1">
                              <a:lumMod val="75000"/>
                              <a:lumOff val="25000"/>
                            </a:schemeClr>
                          </a:solidFill>
                          <a:latin typeface="Consolas" panose="020B0609020204030204" pitchFamily="49" charset="0"/>
                        </a:rPr>
                        <a:t>Z</a:t>
                      </a:r>
                      <a:endParaRPr lang="zh-CN" altLang="en-US" sz="2000">
                        <a:solidFill>
                          <a:schemeClr val="tx1">
                            <a:lumMod val="75000"/>
                            <a:lumOff val="25000"/>
                          </a:schemeClr>
                        </a:solidFill>
                        <a:latin typeface="Consolas" panose="020B0609020204030204" pitchFamily="49" charset="0"/>
                      </a:endParaRPr>
                    </a:p>
                  </a:txBody>
                  <a:tcPr anchor="ctr">
                    <a:lnL w="12700" cap="flat" cmpd="sng" algn="ctr">
                      <a:solidFill>
                        <a:schemeClr val="accent2">
                          <a:lumMod val="50000"/>
                        </a:schemeClr>
                      </a:solidFill>
                      <a:prstDash val="solid"/>
                      <a:round/>
                      <a:headEnd type="none" w="med" len="med"/>
                      <a:tailEnd type="none" w="med" len="med"/>
                    </a:lnL>
                    <a:lnR w="12700" cap="flat" cmpd="sng" algn="ctr">
                      <a:solidFill>
                        <a:schemeClr val="accent2">
                          <a:lumMod val="50000"/>
                        </a:schemeClr>
                      </a:solidFill>
                      <a:prstDash val="solid"/>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smtClean="0">
                          <a:solidFill>
                            <a:schemeClr val="tx1">
                              <a:lumMod val="75000"/>
                              <a:lumOff val="25000"/>
                            </a:schemeClr>
                          </a:solidFill>
                          <a:latin typeface="Consolas" panose="020B0609020204030204" pitchFamily="49" charset="0"/>
                        </a:rPr>
                        <a:t>RGB</a:t>
                      </a:r>
                      <a:endParaRPr lang="zh-CN" altLang="en-US" sz="2000">
                        <a:solidFill>
                          <a:schemeClr val="tx1">
                            <a:lumMod val="75000"/>
                            <a:lumOff val="25000"/>
                          </a:schemeClr>
                        </a:solidFill>
                        <a:latin typeface="Consolas" panose="020B0609020204030204" pitchFamily="49" charset="0"/>
                      </a:endParaRPr>
                    </a:p>
                  </a:txBody>
                  <a:tcPr anchor="ctr">
                    <a:lnL w="12700" cap="flat" cmpd="sng" algn="ctr">
                      <a:solidFill>
                        <a:schemeClr val="accent2">
                          <a:lumMod val="50000"/>
                        </a:schemeClr>
                      </a:solidFill>
                      <a:prstDash val="solid"/>
                      <a:round/>
                      <a:headEnd type="none" w="med" len="med"/>
                      <a:tailEnd type="none" w="med" len="med"/>
                    </a:lnL>
                    <a:lnR w="12700" cap="flat" cmpd="sng" algn="ctr">
                      <a:solidFill>
                        <a:schemeClr val="accent2">
                          <a:lumMod val="50000"/>
                        </a:schemeClr>
                      </a:solidFill>
                      <a:prstDash val="solid"/>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solidFill>
                      <a:schemeClr val="accent2">
                        <a:lumMod val="60000"/>
                        <a:lumOff val="40000"/>
                      </a:schemeClr>
                    </a:solidFill>
                  </a:tcPr>
                </a:tc>
                <a:tc>
                  <a:txBody>
                    <a:bodyPr/>
                    <a:lstStyle/>
                    <a:p>
                      <a:pPr algn="ctr"/>
                      <a:r>
                        <a:rPr lang="en-US" altLang="zh-CN" sz="2000" smtClean="0">
                          <a:solidFill>
                            <a:schemeClr val="tx1">
                              <a:lumMod val="75000"/>
                              <a:lumOff val="25000"/>
                            </a:schemeClr>
                          </a:solidFill>
                          <a:latin typeface="Consolas" panose="020B0609020204030204" pitchFamily="49" charset="0"/>
                        </a:rPr>
                        <a:t>X</a:t>
                      </a:r>
                      <a:endParaRPr lang="zh-CN" altLang="en-US" sz="2000">
                        <a:solidFill>
                          <a:schemeClr val="tx1">
                            <a:lumMod val="75000"/>
                            <a:lumOff val="25000"/>
                          </a:schemeClr>
                        </a:solidFill>
                        <a:latin typeface="Consolas" panose="020B0609020204030204" pitchFamily="49" charset="0"/>
                      </a:endParaRPr>
                    </a:p>
                  </a:txBody>
                  <a:tcPr anchor="ctr">
                    <a:lnL w="12700" cap="flat" cmpd="sng" algn="ctr">
                      <a:solidFill>
                        <a:schemeClr val="accent2">
                          <a:lumMod val="50000"/>
                        </a:schemeClr>
                      </a:solidFill>
                      <a:prstDash val="solid"/>
                      <a:round/>
                      <a:headEnd type="none" w="med" len="med"/>
                      <a:tailEnd type="none" w="med" len="med"/>
                    </a:lnL>
                    <a:lnR w="12700" cap="flat" cmpd="sng" algn="ctr">
                      <a:solidFill>
                        <a:schemeClr val="accent2">
                          <a:lumMod val="50000"/>
                        </a:schemeClr>
                      </a:solidFill>
                      <a:prstDash val="solid"/>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smtClean="0">
                          <a:solidFill>
                            <a:schemeClr val="tx1">
                              <a:lumMod val="75000"/>
                              <a:lumOff val="25000"/>
                            </a:schemeClr>
                          </a:solidFill>
                          <a:latin typeface="Consolas" panose="020B0609020204030204" pitchFamily="49" charset="0"/>
                        </a:rPr>
                        <a:t>Y</a:t>
                      </a:r>
                      <a:endParaRPr lang="zh-CN" altLang="en-US" sz="2000">
                        <a:solidFill>
                          <a:schemeClr val="tx1">
                            <a:lumMod val="75000"/>
                            <a:lumOff val="25000"/>
                          </a:schemeClr>
                        </a:solidFill>
                        <a:latin typeface="Consolas" panose="020B0609020204030204" pitchFamily="49" charset="0"/>
                      </a:endParaRPr>
                    </a:p>
                  </a:txBody>
                  <a:tcPr anchor="ctr">
                    <a:lnL w="12700" cap="flat" cmpd="sng" algn="ctr">
                      <a:solidFill>
                        <a:schemeClr val="accent2">
                          <a:lumMod val="50000"/>
                        </a:schemeClr>
                      </a:solidFill>
                      <a:prstDash val="solid"/>
                      <a:round/>
                      <a:headEnd type="none" w="med" len="med"/>
                      <a:tailEnd type="none" w="med" len="med"/>
                    </a:lnL>
                    <a:lnR w="12700" cap="flat" cmpd="sng" algn="ctr">
                      <a:solidFill>
                        <a:schemeClr val="accent2">
                          <a:lumMod val="50000"/>
                        </a:schemeClr>
                      </a:solidFill>
                      <a:prstDash val="solid"/>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smtClean="0">
                          <a:solidFill>
                            <a:schemeClr val="tx1">
                              <a:lumMod val="75000"/>
                              <a:lumOff val="25000"/>
                            </a:schemeClr>
                          </a:solidFill>
                          <a:latin typeface="Consolas" panose="020B0609020204030204" pitchFamily="49" charset="0"/>
                        </a:rPr>
                        <a:t>Z</a:t>
                      </a:r>
                      <a:endParaRPr lang="zh-CN" altLang="en-US" sz="2000">
                        <a:solidFill>
                          <a:schemeClr val="tx1">
                            <a:lumMod val="75000"/>
                            <a:lumOff val="25000"/>
                          </a:schemeClr>
                        </a:solidFill>
                        <a:latin typeface="Consolas" panose="020B0609020204030204" pitchFamily="49" charset="0"/>
                      </a:endParaRPr>
                    </a:p>
                  </a:txBody>
                  <a:tcPr anchor="ctr">
                    <a:lnL w="12700" cap="flat" cmpd="sng" algn="ctr">
                      <a:solidFill>
                        <a:schemeClr val="accent2">
                          <a:lumMod val="50000"/>
                        </a:schemeClr>
                      </a:solidFill>
                      <a:prstDash val="solid"/>
                      <a:round/>
                      <a:headEnd type="none" w="med" len="med"/>
                      <a:tailEnd type="none" w="med" len="med"/>
                    </a:lnL>
                    <a:lnR w="12700" cap="flat" cmpd="sng" algn="ctr">
                      <a:solidFill>
                        <a:schemeClr val="accent2">
                          <a:lumMod val="50000"/>
                        </a:schemeClr>
                      </a:solidFill>
                      <a:prstDash val="solid"/>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smtClean="0">
                          <a:solidFill>
                            <a:schemeClr val="tx1">
                              <a:lumMod val="75000"/>
                              <a:lumOff val="25000"/>
                            </a:schemeClr>
                          </a:solidFill>
                          <a:latin typeface="Consolas" panose="020B0609020204030204" pitchFamily="49" charset="0"/>
                        </a:rPr>
                        <a:t>RGB</a:t>
                      </a:r>
                      <a:endParaRPr lang="zh-CN" altLang="en-US" sz="2000">
                        <a:solidFill>
                          <a:schemeClr val="tx1">
                            <a:lumMod val="75000"/>
                            <a:lumOff val="25000"/>
                          </a:schemeClr>
                        </a:solidFill>
                        <a:latin typeface="Consolas" panose="020B0609020204030204" pitchFamily="49" charset="0"/>
                      </a:endParaRPr>
                    </a:p>
                  </a:txBody>
                  <a:tcPr anchor="ctr">
                    <a:lnL w="12700" cap="flat" cmpd="sng" algn="ctr">
                      <a:solidFill>
                        <a:schemeClr val="accent2">
                          <a:lumMod val="50000"/>
                        </a:schemeClr>
                      </a:solidFill>
                      <a:prstDash val="solid"/>
                      <a:round/>
                      <a:headEnd type="none" w="med" len="med"/>
                      <a:tailEnd type="none" w="med" len="med"/>
                    </a:lnL>
                    <a:lnR w="38100" cap="flat" cmpd="sng" algn="ctr">
                      <a:solidFill>
                        <a:schemeClr val="accent2">
                          <a:lumMod val="50000"/>
                        </a:schemeClr>
                      </a:solidFill>
                      <a:prstDash val="solid"/>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430034895"/>
                  </a:ext>
                </a:extLst>
              </a:tr>
            </a:tbl>
          </a:graphicData>
        </a:graphic>
      </p:graphicFrame>
      <p:sp>
        <p:nvSpPr>
          <p:cNvPr id="3" name="文本框 2"/>
          <p:cNvSpPr txBox="1"/>
          <p:nvPr/>
        </p:nvSpPr>
        <p:spPr>
          <a:xfrm>
            <a:off x="1259632" y="2182093"/>
            <a:ext cx="1004314" cy="400110"/>
          </a:xfrm>
          <a:prstGeom prst="rect">
            <a:avLst/>
          </a:prstGeom>
          <a:noFill/>
        </p:spPr>
        <p:txBody>
          <a:bodyPr wrap="none" rtlCol="0">
            <a:spAutoFit/>
          </a:bodyPr>
          <a:lstStyle/>
          <a:p>
            <a:r>
              <a:rPr lang="en-US" altLang="zh-CN" sz="2000" b="1" smtClean="0">
                <a:solidFill>
                  <a:schemeClr val="tx1">
                    <a:lumMod val="75000"/>
                    <a:lumOff val="25000"/>
                  </a:schemeClr>
                </a:solidFill>
              </a:rPr>
              <a:t>Vertex1</a:t>
            </a:r>
            <a:endParaRPr lang="zh-CN" altLang="en-US" sz="2000" b="1">
              <a:solidFill>
                <a:schemeClr val="tx1">
                  <a:lumMod val="75000"/>
                  <a:lumOff val="25000"/>
                </a:schemeClr>
              </a:solidFill>
            </a:endParaRPr>
          </a:p>
        </p:txBody>
      </p:sp>
      <p:sp>
        <p:nvSpPr>
          <p:cNvPr id="8" name="文本框 7"/>
          <p:cNvSpPr txBox="1"/>
          <p:nvPr/>
        </p:nvSpPr>
        <p:spPr>
          <a:xfrm>
            <a:off x="3707904" y="2182093"/>
            <a:ext cx="1004314" cy="400110"/>
          </a:xfrm>
          <a:prstGeom prst="rect">
            <a:avLst/>
          </a:prstGeom>
          <a:noFill/>
        </p:spPr>
        <p:txBody>
          <a:bodyPr wrap="none" rtlCol="0">
            <a:spAutoFit/>
          </a:bodyPr>
          <a:lstStyle/>
          <a:p>
            <a:r>
              <a:rPr lang="en-US" altLang="zh-CN" sz="2000" b="1" smtClean="0">
                <a:solidFill>
                  <a:schemeClr val="tx1">
                    <a:lumMod val="75000"/>
                    <a:lumOff val="25000"/>
                  </a:schemeClr>
                </a:solidFill>
              </a:rPr>
              <a:t>Vertex2</a:t>
            </a:r>
            <a:endParaRPr lang="zh-CN" altLang="en-US" sz="2000" b="1">
              <a:solidFill>
                <a:schemeClr val="tx1">
                  <a:lumMod val="75000"/>
                  <a:lumOff val="25000"/>
                </a:schemeClr>
              </a:solidFill>
            </a:endParaRPr>
          </a:p>
        </p:txBody>
      </p:sp>
      <p:sp>
        <p:nvSpPr>
          <p:cNvPr id="10" name="文本框 9"/>
          <p:cNvSpPr txBox="1"/>
          <p:nvPr/>
        </p:nvSpPr>
        <p:spPr>
          <a:xfrm>
            <a:off x="6156176" y="2182093"/>
            <a:ext cx="1004314" cy="400110"/>
          </a:xfrm>
          <a:prstGeom prst="rect">
            <a:avLst/>
          </a:prstGeom>
          <a:noFill/>
        </p:spPr>
        <p:txBody>
          <a:bodyPr wrap="none" rtlCol="0">
            <a:spAutoFit/>
          </a:bodyPr>
          <a:lstStyle/>
          <a:p>
            <a:r>
              <a:rPr lang="en-US" altLang="zh-CN" sz="2000" b="1" smtClean="0">
                <a:solidFill>
                  <a:schemeClr val="tx1">
                    <a:lumMod val="75000"/>
                    <a:lumOff val="25000"/>
                  </a:schemeClr>
                </a:solidFill>
              </a:rPr>
              <a:t>Vertex3</a:t>
            </a:r>
            <a:endParaRPr lang="zh-CN" altLang="en-US" sz="2000" b="1">
              <a:solidFill>
                <a:schemeClr val="tx1">
                  <a:lumMod val="75000"/>
                  <a:lumOff val="25000"/>
                </a:schemeClr>
              </a:solidFill>
            </a:endParaRPr>
          </a:p>
        </p:txBody>
      </p:sp>
      <p:sp>
        <p:nvSpPr>
          <p:cNvPr id="11" name="文本框 10"/>
          <p:cNvSpPr txBox="1"/>
          <p:nvPr/>
        </p:nvSpPr>
        <p:spPr>
          <a:xfrm>
            <a:off x="2483768" y="3359667"/>
            <a:ext cx="954557" cy="400110"/>
          </a:xfrm>
          <a:prstGeom prst="rect">
            <a:avLst/>
          </a:prstGeom>
          <a:noFill/>
        </p:spPr>
        <p:txBody>
          <a:bodyPr wrap="none" rtlCol="0">
            <a:spAutoFit/>
          </a:bodyPr>
          <a:lstStyle/>
          <a:p>
            <a:r>
              <a:rPr lang="en-US" altLang="zh-CN" sz="2000" b="1" smtClean="0">
                <a:solidFill>
                  <a:schemeClr val="tx1">
                    <a:lumMod val="75000"/>
                    <a:lumOff val="25000"/>
                  </a:schemeClr>
                </a:solidFill>
              </a:rPr>
              <a:t>4 Bytes</a:t>
            </a:r>
            <a:endParaRPr lang="zh-CN" altLang="en-US" sz="2000" b="1">
              <a:solidFill>
                <a:schemeClr val="tx1">
                  <a:lumMod val="75000"/>
                  <a:lumOff val="25000"/>
                </a:schemeClr>
              </a:solidFill>
            </a:endParaRPr>
          </a:p>
        </p:txBody>
      </p:sp>
      <p:sp>
        <p:nvSpPr>
          <p:cNvPr id="12" name="文本框 11"/>
          <p:cNvSpPr txBox="1"/>
          <p:nvPr/>
        </p:nvSpPr>
        <p:spPr>
          <a:xfrm>
            <a:off x="4932040" y="3359667"/>
            <a:ext cx="954557" cy="400110"/>
          </a:xfrm>
          <a:prstGeom prst="rect">
            <a:avLst/>
          </a:prstGeom>
          <a:noFill/>
        </p:spPr>
        <p:txBody>
          <a:bodyPr wrap="none" rtlCol="0">
            <a:spAutoFit/>
          </a:bodyPr>
          <a:lstStyle/>
          <a:p>
            <a:r>
              <a:rPr lang="en-US" altLang="zh-CN" sz="2000" b="1">
                <a:solidFill>
                  <a:schemeClr val="tx1">
                    <a:lumMod val="75000"/>
                    <a:lumOff val="25000"/>
                  </a:schemeClr>
                </a:solidFill>
              </a:rPr>
              <a:t>4 Bytes</a:t>
            </a:r>
            <a:endParaRPr lang="zh-CN" altLang="en-US" sz="2000" b="1">
              <a:solidFill>
                <a:schemeClr val="tx1">
                  <a:lumMod val="75000"/>
                  <a:lumOff val="25000"/>
                </a:schemeClr>
              </a:solidFill>
            </a:endParaRPr>
          </a:p>
        </p:txBody>
      </p:sp>
      <p:sp>
        <p:nvSpPr>
          <p:cNvPr id="13" name="文本框 12"/>
          <p:cNvSpPr txBox="1"/>
          <p:nvPr/>
        </p:nvSpPr>
        <p:spPr>
          <a:xfrm>
            <a:off x="7380312" y="3359667"/>
            <a:ext cx="954557" cy="400110"/>
          </a:xfrm>
          <a:prstGeom prst="rect">
            <a:avLst/>
          </a:prstGeom>
          <a:noFill/>
        </p:spPr>
        <p:txBody>
          <a:bodyPr wrap="none" rtlCol="0">
            <a:spAutoFit/>
          </a:bodyPr>
          <a:lstStyle/>
          <a:p>
            <a:r>
              <a:rPr lang="en-US" altLang="zh-CN" sz="2000" b="1">
                <a:solidFill>
                  <a:schemeClr val="tx1">
                    <a:lumMod val="75000"/>
                    <a:lumOff val="25000"/>
                  </a:schemeClr>
                </a:solidFill>
              </a:rPr>
              <a:t>4 Bytes</a:t>
            </a:r>
            <a:endParaRPr lang="zh-CN" altLang="en-US" sz="2000" b="1">
              <a:solidFill>
                <a:schemeClr val="tx1">
                  <a:lumMod val="75000"/>
                  <a:lumOff val="25000"/>
                </a:schemeClr>
              </a:solidFill>
            </a:endParaRPr>
          </a:p>
        </p:txBody>
      </p:sp>
      <p:sp>
        <p:nvSpPr>
          <p:cNvPr id="14" name="文本框 13"/>
          <p:cNvSpPr txBox="1"/>
          <p:nvPr/>
        </p:nvSpPr>
        <p:spPr>
          <a:xfrm>
            <a:off x="683568" y="4054301"/>
            <a:ext cx="1703159" cy="461665"/>
          </a:xfrm>
          <a:prstGeom prst="rect">
            <a:avLst/>
          </a:prstGeom>
          <a:noFill/>
        </p:spPr>
        <p:txBody>
          <a:bodyPr wrap="none" rtlCol="0">
            <a:spAutoFit/>
          </a:bodyPr>
          <a:lstStyle/>
          <a:p>
            <a:r>
              <a:rPr lang="en-US" altLang="zh-CN" sz="2400" b="1" smtClean="0">
                <a:solidFill>
                  <a:schemeClr val="tx1">
                    <a:lumMod val="75000"/>
                    <a:lumOff val="25000"/>
                  </a:schemeClr>
                </a:solidFill>
                <a:latin typeface="微软雅黑" pitchFamily="34" charset="-122"/>
                <a:ea typeface="微软雅黑" pitchFamily="34" charset="-122"/>
              </a:rPr>
              <a:t>Stride = 4</a:t>
            </a:r>
            <a:endParaRPr lang="zh-CN" altLang="en-US" sz="2400" b="1">
              <a:solidFill>
                <a:schemeClr val="tx1">
                  <a:lumMod val="75000"/>
                  <a:lumOff val="25000"/>
                </a:schemeClr>
              </a:solidFill>
            </a:endParaRPr>
          </a:p>
        </p:txBody>
      </p:sp>
    </p:spTree>
    <p:extLst>
      <p:ext uri="{BB962C8B-B14F-4D97-AF65-F5344CB8AC3E}">
        <p14:creationId xmlns:p14="http://schemas.microsoft.com/office/powerpoint/2010/main" val="18860303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图形图像绘制</a:t>
            </a:r>
          </a:p>
        </p:txBody>
      </p:sp>
      <p:sp>
        <p:nvSpPr>
          <p:cNvPr id="7" name="内容占位符 5"/>
          <p:cNvSpPr txBox="1">
            <a:spLocks/>
          </p:cNvSpPr>
          <p:nvPr/>
        </p:nvSpPr>
        <p:spPr bwMode="auto">
          <a:xfrm>
            <a:off x="251520" y="855570"/>
            <a:ext cx="8496944" cy="11521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buClr>
                <a:schemeClr val="accent2">
                  <a:lumMod val="50000"/>
                </a:schemeClr>
              </a:buClr>
              <a:buSzPct val="100000"/>
              <a:buFont typeface="Wingdings" panose="05000000000000000000" pitchFamily="2" charset="2"/>
              <a:buChar char="v"/>
            </a:pPr>
            <a:r>
              <a:rPr lang="zh-CN" altLang="en-US" sz="2400">
                <a:solidFill>
                  <a:schemeClr val="tx1">
                    <a:lumMod val="75000"/>
                    <a:lumOff val="25000"/>
                  </a:schemeClr>
                </a:solidFill>
                <a:latin typeface="微软雅黑" pitchFamily="34" charset="-122"/>
                <a:ea typeface="微软雅黑" pitchFamily="34" charset="-122"/>
              </a:rPr>
              <a:t>有了顶点</a:t>
            </a:r>
            <a:r>
              <a:rPr lang="zh-CN" altLang="en-US" sz="2400">
                <a:solidFill>
                  <a:schemeClr val="tx1">
                    <a:lumMod val="75000"/>
                    <a:lumOff val="25000"/>
                  </a:schemeClr>
                </a:solidFill>
                <a:latin typeface="微软雅黑" pitchFamily="34" charset="-122"/>
                <a:ea typeface="微软雅黑" pitchFamily="34" charset="-122"/>
              </a:rPr>
              <a:t>的数据，就可以</a:t>
            </a:r>
            <a:r>
              <a:rPr lang="zh-CN" altLang="en-US" sz="2400">
                <a:solidFill>
                  <a:schemeClr val="tx1">
                    <a:lumMod val="75000"/>
                    <a:lumOff val="25000"/>
                  </a:schemeClr>
                </a:solidFill>
                <a:latin typeface="微软雅黑" pitchFamily="34" charset="-122"/>
                <a:ea typeface="微软雅黑" pitchFamily="34" charset="-122"/>
              </a:rPr>
              <a:t>通过</a:t>
            </a:r>
            <a:r>
              <a:rPr lang="zh-CN" altLang="en-US" sz="2400" smtClean="0">
                <a:solidFill>
                  <a:schemeClr val="tx1">
                    <a:lumMod val="75000"/>
                    <a:lumOff val="25000"/>
                  </a:schemeClr>
                </a:solidFill>
                <a:latin typeface="微软雅黑" pitchFamily="34" charset="-122"/>
                <a:ea typeface="微软雅黑" pitchFamily="34" charset="-122"/>
              </a:rPr>
              <a:t>下面</a:t>
            </a:r>
            <a:r>
              <a:rPr lang="zh-CN" altLang="en-US" sz="2400">
                <a:solidFill>
                  <a:schemeClr val="tx1">
                    <a:lumMod val="75000"/>
                    <a:lumOff val="25000"/>
                  </a:schemeClr>
                </a:solidFill>
                <a:latin typeface="微软雅黑" pitchFamily="34" charset="-122"/>
                <a:ea typeface="微软雅黑" pitchFamily="34" charset="-122"/>
              </a:rPr>
              <a:t>方法</a:t>
            </a:r>
            <a:r>
              <a:rPr lang="zh-CN" altLang="en-US" sz="2400" smtClean="0">
                <a:solidFill>
                  <a:schemeClr val="tx1">
                    <a:lumMod val="75000"/>
                    <a:lumOff val="25000"/>
                  </a:schemeClr>
                </a:solidFill>
                <a:latin typeface="微软雅黑" pitchFamily="34" charset="-122"/>
                <a:ea typeface="微软雅黑" pitchFamily="34" charset="-122"/>
              </a:rPr>
              <a:t>来控制数据</a:t>
            </a:r>
            <a:r>
              <a:rPr lang="zh-CN" altLang="en-US" sz="2400">
                <a:solidFill>
                  <a:schemeClr val="tx1">
                    <a:lumMod val="75000"/>
                    <a:lumOff val="25000"/>
                  </a:schemeClr>
                </a:solidFill>
                <a:latin typeface="微软雅黑" pitchFamily="34" charset="-122"/>
                <a:ea typeface="微软雅黑" pitchFamily="34" charset="-122"/>
              </a:rPr>
              <a:t>是否可用：</a:t>
            </a:r>
            <a:endParaRPr lang="en-US" altLang="zh-CN" sz="2400">
              <a:solidFill>
                <a:schemeClr val="tx1">
                  <a:lumMod val="75000"/>
                  <a:lumOff val="25000"/>
                </a:schemeClr>
              </a:solidFill>
              <a:latin typeface="微软雅黑" pitchFamily="34" charset="-122"/>
              <a:ea typeface="微软雅黑"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94373526"/>
              </p:ext>
            </p:extLst>
          </p:nvPr>
        </p:nvGraphicFramePr>
        <p:xfrm>
          <a:off x="423781" y="1779662"/>
          <a:ext cx="8152422" cy="19970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152422">
                  <a:extLst>
                    <a:ext uri="{9D8B030D-6E8A-4147-A177-3AD203B41FA5}">
                      <a16:colId xmlns:a16="http://schemas.microsoft.com/office/drawing/2014/main" val="614410633"/>
                    </a:ext>
                  </a:extLst>
                </a:gridCol>
              </a:tblGrid>
              <a:tr h="1997060">
                <a:tc>
                  <a:txBody>
                    <a:bodyPr/>
                    <a:lstStyle/>
                    <a:p>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rPr>
                        <a:t>void glEnableVertexAttribArray(int</a:t>
                      </a:r>
                      <a:r>
                        <a:rPr lang="en-US" altLang="zh-CN" sz="2400" b="1" baseline="0"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rPr>
                        <a:t>index);</a:t>
                      </a:r>
                    </a:p>
                    <a:p>
                      <a:endPar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endParaRPr>
                    </a:p>
                    <a:p>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rPr>
                        <a:t>...</a:t>
                      </a:r>
                    </a:p>
                    <a:p>
                      <a:endPar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endParaRPr>
                    </a:p>
                    <a:p>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rPr>
                        <a:t>void glDisableVertexAttribArray(int</a:t>
                      </a:r>
                      <a:r>
                        <a:rPr lang="en-US" altLang="zh-CN" sz="2400" b="1" baseline="0" smtClean="0">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rPr>
                        <a:t>index);</a:t>
                      </a:r>
                      <a:endPar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endParaRPr>
                    </a:p>
                  </a:txBody>
                  <a:tcPr anchor="ctr">
                    <a:lnL w="38100" cap="flat" cmpd="sng" algn="ctr">
                      <a:solidFill>
                        <a:schemeClr val="accent2">
                          <a:lumMod val="50000"/>
                        </a:schemeClr>
                      </a:solidFill>
                      <a:prstDash val="solid"/>
                      <a:round/>
                      <a:headEnd type="none" w="med" len="med"/>
                      <a:tailEnd type="none" w="med" len="med"/>
                    </a:lnL>
                    <a:lnR w="38100" cap="flat" cmpd="sng" algn="ctr">
                      <a:solidFill>
                        <a:schemeClr val="accent2">
                          <a:lumMod val="50000"/>
                        </a:schemeClr>
                      </a:solidFill>
                      <a:prstDash val="solid"/>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153270295"/>
                  </a:ext>
                </a:extLst>
              </a:tr>
            </a:tbl>
          </a:graphicData>
        </a:graphic>
      </p:graphicFrame>
    </p:spTree>
    <p:extLst>
      <p:ext uri="{BB962C8B-B14F-4D97-AF65-F5344CB8AC3E}">
        <p14:creationId xmlns:p14="http://schemas.microsoft.com/office/powerpoint/2010/main" val="7599452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00484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OpenGL ES </a:t>
            </a:r>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简介</a:t>
            </a:r>
          </a:p>
        </p:txBody>
      </p:sp>
      <p:sp>
        <p:nvSpPr>
          <p:cNvPr id="5" name="内容占位符 5"/>
          <p:cNvSpPr txBox="1">
            <a:spLocks/>
          </p:cNvSpPr>
          <p:nvPr/>
        </p:nvSpPr>
        <p:spPr bwMode="auto">
          <a:xfrm>
            <a:off x="323528" y="843558"/>
            <a:ext cx="8424936" cy="41044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20000"/>
              </a:lnSpc>
              <a:buClr>
                <a:schemeClr val="accent2">
                  <a:lumMod val="50000"/>
                </a:schemeClr>
              </a:buClr>
              <a:buSzPct val="100000"/>
              <a:buFont typeface="Wingdings" panose="05000000000000000000" pitchFamily="2" charset="2"/>
              <a:buChar char="v"/>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现今较为知名的</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3D</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图形</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有</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OpenGL</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DirectX</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以及</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OpenGL ES</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，它们各自的应用领域如下：</a:t>
            </a:r>
          </a:p>
          <a:p>
            <a:pPr lvl="1">
              <a:lnSpc>
                <a:spcPct val="120000"/>
              </a:lnSpc>
              <a:buClr>
                <a:schemeClr val="accent2">
                  <a:lumMod val="50000"/>
                </a:schemeClr>
              </a:buClr>
              <a:buSzPct val="100000"/>
              <a:buFont typeface="Wingdings" panose="05000000000000000000" pitchFamily="2" charset="2"/>
              <a:buChar char="Ø"/>
            </a:pPr>
            <a:r>
              <a:rPr lang="en-US" altLang="zh-CN" b="1">
                <a:solidFill>
                  <a:schemeClr val="tx1">
                    <a:lumMod val="75000"/>
                    <a:lumOff val="25000"/>
                  </a:schemeClr>
                </a:solidFill>
                <a:latin typeface="微软雅黑" panose="020B0503020204020204" pitchFamily="34" charset="-122"/>
                <a:ea typeface="微软雅黑" panose="020B0503020204020204" pitchFamily="34" charset="-122"/>
              </a:rPr>
              <a:t>DirectX</a:t>
            </a:r>
            <a:r>
              <a:rPr lang="zh-CN" altLang="en-US">
                <a:solidFill>
                  <a:schemeClr val="tx1">
                    <a:lumMod val="75000"/>
                    <a:lumOff val="25000"/>
                  </a:schemeClr>
                </a:solidFill>
                <a:latin typeface="微软雅黑" panose="020B0503020204020204" pitchFamily="34" charset="-122"/>
                <a:ea typeface="微软雅黑" panose="020B0503020204020204" pitchFamily="34" charset="-122"/>
              </a:rPr>
              <a:t>：主要应用与</a:t>
            </a:r>
            <a:r>
              <a:rPr lang="en-US" altLang="zh-CN">
                <a:solidFill>
                  <a:schemeClr val="tx1">
                    <a:lumMod val="75000"/>
                    <a:lumOff val="25000"/>
                  </a:schemeClr>
                </a:solidFill>
                <a:latin typeface="微软雅黑" panose="020B0503020204020204" pitchFamily="34" charset="-122"/>
                <a:ea typeface="微软雅黑" panose="020B0503020204020204" pitchFamily="34" charset="-122"/>
              </a:rPr>
              <a:t>Windows</a:t>
            </a:r>
            <a:r>
              <a:rPr lang="zh-CN" altLang="en-US">
                <a:solidFill>
                  <a:schemeClr val="tx1">
                    <a:lumMod val="75000"/>
                    <a:lumOff val="25000"/>
                  </a:schemeClr>
                </a:solidFill>
                <a:latin typeface="微软雅黑" panose="020B0503020204020204" pitchFamily="34" charset="-122"/>
                <a:ea typeface="微软雅黑" panose="020B0503020204020204" pitchFamily="34" charset="-122"/>
              </a:rPr>
              <a:t>下游戏开发。</a:t>
            </a:r>
          </a:p>
          <a:p>
            <a:pPr lvl="1">
              <a:lnSpc>
                <a:spcPct val="120000"/>
              </a:lnSpc>
              <a:buClr>
                <a:schemeClr val="accent2">
                  <a:lumMod val="50000"/>
                </a:schemeClr>
              </a:buClr>
              <a:buSzPct val="100000"/>
              <a:buFont typeface="Wingdings" panose="05000000000000000000" pitchFamily="2" charset="2"/>
              <a:buChar char="Ø"/>
            </a:pPr>
            <a:r>
              <a:rPr lang="en-US" altLang="zh-CN" b="1">
                <a:solidFill>
                  <a:schemeClr val="tx1">
                    <a:lumMod val="75000"/>
                    <a:lumOff val="25000"/>
                  </a:schemeClr>
                </a:solidFill>
                <a:latin typeface="微软雅黑" panose="020B0503020204020204" pitchFamily="34" charset="-122"/>
                <a:ea typeface="微软雅黑" panose="020B0503020204020204" pitchFamily="34" charset="-122"/>
              </a:rPr>
              <a:t>OpenGL</a:t>
            </a:r>
            <a:r>
              <a:rPr lang="zh-CN" altLang="en-US">
                <a:solidFill>
                  <a:schemeClr val="tx1">
                    <a:lumMod val="75000"/>
                    <a:lumOff val="25000"/>
                  </a:schemeClr>
                </a:solidFill>
                <a:latin typeface="微软雅黑" panose="020B0503020204020204" pitchFamily="34" charset="-122"/>
                <a:ea typeface="微软雅黑" panose="020B0503020204020204" pitchFamily="34" charset="-122"/>
              </a:rPr>
              <a:t>：应用领域比较广泛，适用于</a:t>
            </a:r>
            <a:r>
              <a:rPr lang="en-US" altLang="zh-CN">
                <a:solidFill>
                  <a:schemeClr val="tx1">
                    <a:lumMod val="75000"/>
                    <a:lumOff val="25000"/>
                  </a:schemeClr>
                </a:solidFill>
                <a:latin typeface="微软雅黑" panose="020B0503020204020204" pitchFamily="34" charset="-122"/>
                <a:ea typeface="微软雅黑" panose="020B0503020204020204" pitchFamily="34" charset="-122"/>
              </a:rPr>
              <a:t>UNIX</a:t>
            </a:r>
            <a:r>
              <a:rPr lang="zh-CN" altLang="en-US">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a:solidFill>
                  <a:schemeClr val="tx1">
                    <a:lumMod val="75000"/>
                    <a:lumOff val="25000"/>
                  </a:schemeClr>
                </a:solidFill>
                <a:latin typeface="微软雅黑" panose="020B0503020204020204" pitchFamily="34" charset="-122"/>
                <a:ea typeface="微软雅黑" panose="020B0503020204020204" pitchFamily="34" charset="-122"/>
              </a:rPr>
              <a:t>Mac OS</a:t>
            </a:r>
            <a:r>
              <a:rPr lang="zh-CN" altLang="en-US">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a:solidFill>
                  <a:schemeClr val="tx1">
                    <a:lumMod val="75000"/>
                    <a:lumOff val="25000"/>
                  </a:schemeClr>
                </a:solidFill>
                <a:latin typeface="微软雅黑" panose="020B0503020204020204" pitchFamily="34" charset="-122"/>
                <a:ea typeface="微软雅黑" panose="020B0503020204020204" pitchFamily="34" charset="-122"/>
              </a:rPr>
              <a:t>Linux</a:t>
            </a:r>
            <a:r>
              <a:rPr lang="zh-CN" altLang="en-US">
                <a:solidFill>
                  <a:schemeClr val="tx1">
                    <a:lumMod val="75000"/>
                    <a:lumOff val="25000"/>
                  </a:schemeClr>
                </a:solidFill>
                <a:latin typeface="微软雅黑" panose="020B0503020204020204" pitchFamily="34" charset="-122"/>
                <a:ea typeface="微软雅黑" panose="020B0503020204020204" pitchFamily="34" charset="-122"/>
              </a:rPr>
              <a:t>以及</a:t>
            </a:r>
            <a:r>
              <a:rPr lang="en-US" altLang="zh-CN">
                <a:solidFill>
                  <a:schemeClr val="tx1">
                    <a:lumMod val="75000"/>
                    <a:lumOff val="25000"/>
                  </a:schemeClr>
                </a:solidFill>
                <a:latin typeface="微软雅黑" panose="020B0503020204020204" pitchFamily="34" charset="-122"/>
                <a:ea typeface="微软雅黑" panose="020B0503020204020204" pitchFamily="34" charset="-122"/>
              </a:rPr>
              <a:t>Microsoft</a:t>
            </a:r>
            <a:r>
              <a:rPr lang="zh-CN" altLang="en-US">
                <a:solidFill>
                  <a:schemeClr val="tx1">
                    <a:lumMod val="75000"/>
                    <a:lumOff val="25000"/>
                  </a:schemeClr>
                </a:solidFill>
                <a:latin typeface="微软雅黑" panose="020B0503020204020204" pitchFamily="34" charset="-122"/>
                <a:ea typeface="微软雅黑" panose="020B0503020204020204" pitchFamily="34" charset="-122"/>
              </a:rPr>
              <a:t>等几乎所有操作系统。</a:t>
            </a:r>
          </a:p>
          <a:p>
            <a:pPr lvl="1">
              <a:lnSpc>
                <a:spcPct val="120000"/>
              </a:lnSpc>
              <a:buClr>
                <a:schemeClr val="accent2">
                  <a:lumMod val="50000"/>
                </a:schemeClr>
              </a:buClr>
              <a:buSzPct val="100000"/>
              <a:buFont typeface="Wingdings" panose="05000000000000000000" pitchFamily="2" charset="2"/>
              <a:buChar char="Ø"/>
            </a:pPr>
            <a:r>
              <a:rPr lang="en-US" altLang="zh-CN" b="1">
                <a:solidFill>
                  <a:schemeClr val="tx1">
                    <a:lumMod val="75000"/>
                    <a:lumOff val="25000"/>
                  </a:schemeClr>
                </a:solidFill>
                <a:latin typeface="微软雅黑" panose="020B0503020204020204" pitchFamily="34" charset="-122"/>
                <a:ea typeface="微软雅黑" panose="020B0503020204020204" pitchFamily="34" charset="-122"/>
              </a:rPr>
              <a:t>OpenGL ES</a:t>
            </a:r>
            <a:r>
              <a:rPr lang="zh-CN" altLang="en-US">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a:solidFill>
                  <a:srgbClr val="C00000"/>
                </a:solidFill>
                <a:latin typeface="微软雅黑" panose="020B0503020204020204" pitchFamily="34" charset="-122"/>
                <a:ea typeface="微软雅黑" panose="020B0503020204020204" pitchFamily="34" charset="-122"/>
              </a:rPr>
              <a:t>专门针对于嵌入式设备的，其实是</a:t>
            </a:r>
            <a:r>
              <a:rPr lang="en-US" altLang="zh-CN">
                <a:solidFill>
                  <a:srgbClr val="C00000"/>
                </a:solidFill>
                <a:latin typeface="微软雅黑" panose="020B0503020204020204" pitchFamily="34" charset="-122"/>
                <a:ea typeface="微软雅黑" panose="020B0503020204020204" pitchFamily="34" charset="-122"/>
              </a:rPr>
              <a:t>OpenGL</a:t>
            </a:r>
            <a:r>
              <a:rPr lang="zh-CN" altLang="en-US">
                <a:solidFill>
                  <a:srgbClr val="C00000"/>
                </a:solidFill>
                <a:latin typeface="微软雅黑" panose="020B0503020204020204" pitchFamily="34" charset="-122"/>
                <a:ea typeface="微软雅黑" panose="020B0503020204020204" pitchFamily="34" charset="-122"/>
              </a:rPr>
              <a:t>的剪裁版本</a:t>
            </a:r>
            <a:r>
              <a:rPr lang="zh-CN" altLang="en-US">
                <a:solidFill>
                  <a:schemeClr val="tx1">
                    <a:lumMod val="75000"/>
                    <a:lumOff val="25000"/>
                  </a:schemeClr>
                </a:solidFill>
                <a:latin typeface="微软雅黑" panose="020B0503020204020204" pitchFamily="34" charset="-122"/>
                <a:ea typeface="微软雅黑" panose="020B0503020204020204" pitchFamily="34" charset="-122"/>
              </a:rPr>
              <a:t>，去除了</a:t>
            </a:r>
            <a:r>
              <a:rPr lang="en-US" altLang="zh-CN">
                <a:solidFill>
                  <a:schemeClr val="tx1">
                    <a:lumMod val="75000"/>
                    <a:lumOff val="25000"/>
                  </a:schemeClr>
                </a:solidFill>
                <a:latin typeface="微软雅黑" panose="020B0503020204020204" pitchFamily="34" charset="-122"/>
                <a:ea typeface="微软雅黑" panose="020B0503020204020204" pitchFamily="34" charset="-122"/>
              </a:rPr>
              <a:t>OpenGL</a:t>
            </a:r>
            <a:r>
              <a:rPr lang="zh-CN" altLang="en-US">
                <a:solidFill>
                  <a:schemeClr val="tx1">
                    <a:lumMod val="75000"/>
                    <a:lumOff val="25000"/>
                  </a:schemeClr>
                </a:solidFill>
                <a:latin typeface="微软雅黑" panose="020B0503020204020204" pitchFamily="34" charset="-122"/>
                <a:ea typeface="微软雅黑" panose="020B0503020204020204" pitchFamily="34" charset="-122"/>
              </a:rPr>
              <a:t>中许多不是必须存在的特性。</a:t>
            </a:r>
          </a:p>
        </p:txBody>
      </p:sp>
    </p:spTree>
    <p:extLst>
      <p:ext uri="{BB962C8B-B14F-4D97-AF65-F5344CB8AC3E}">
        <p14:creationId xmlns:p14="http://schemas.microsoft.com/office/powerpoint/2010/main" val="6454196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OpenGL ES </a:t>
            </a:r>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简介</a:t>
            </a:r>
          </a:p>
        </p:txBody>
      </p:sp>
      <p:sp>
        <p:nvSpPr>
          <p:cNvPr id="5" name="内容占位符 5"/>
          <p:cNvSpPr txBox="1">
            <a:spLocks/>
          </p:cNvSpPr>
          <p:nvPr/>
        </p:nvSpPr>
        <p:spPr bwMode="auto">
          <a:xfrm>
            <a:off x="323528" y="771550"/>
            <a:ext cx="8424936"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10000"/>
              </a:lnSpc>
              <a:buClr>
                <a:schemeClr val="accent2">
                  <a:lumMod val="50000"/>
                </a:schemeClr>
              </a:buClr>
              <a:buSzPct val="100000"/>
              <a:buFont typeface="Wingdings" panose="05000000000000000000" pitchFamily="2" charset="2"/>
              <a:buChar char="v"/>
            </a:pPr>
            <a:r>
              <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rPr>
              <a:t>OpenGL </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及 </a:t>
            </a:r>
            <a:r>
              <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rPr>
              <a:t>OpenGL ES </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rPr>
              <a:t>历史版本信息：</a:t>
            </a:r>
            <a:endParaRPr lang="zh-CN" altLang="en-US"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bwMode="auto">
          <a:xfrm>
            <a:off x="1610482" y="1458690"/>
            <a:ext cx="1512168" cy="451212"/>
          </a:xfrm>
          <a:prstGeom prst="rect">
            <a:avLst/>
          </a:prstGeom>
          <a:solidFill>
            <a:schemeClr val="accent2">
              <a:lumMod val="20000"/>
              <a:lumOff val="80000"/>
            </a:schemeClr>
          </a:solidFill>
          <a:ln w="38100" cap="flat" cmpd="sng" algn="ctr">
            <a:solidFill>
              <a:schemeClr val="accent2">
                <a:lumMod val="50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OpenGL 1.3</a:t>
            </a:r>
            <a:endParaRPr kumimoji="0" lang="zh-CN" altLang="en-US" sz="2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8" name="矩形 7"/>
          <p:cNvSpPr/>
          <p:nvPr/>
        </p:nvSpPr>
        <p:spPr bwMode="auto">
          <a:xfrm>
            <a:off x="1610482" y="2399386"/>
            <a:ext cx="1512168" cy="451212"/>
          </a:xfrm>
          <a:prstGeom prst="rect">
            <a:avLst/>
          </a:prstGeom>
          <a:solidFill>
            <a:schemeClr val="accent2">
              <a:lumMod val="20000"/>
              <a:lumOff val="80000"/>
            </a:schemeClr>
          </a:solidFill>
          <a:ln w="38100" cap="flat" cmpd="sng" algn="ctr">
            <a:solidFill>
              <a:schemeClr val="accent2">
                <a:lumMod val="50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OpenGL 1.5</a:t>
            </a:r>
            <a:endParaRPr kumimoji="0" lang="zh-CN" altLang="en-US" sz="2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9" name="矩形 8"/>
          <p:cNvSpPr/>
          <p:nvPr/>
        </p:nvSpPr>
        <p:spPr bwMode="auto">
          <a:xfrm>
            <a:off x="1610482" y="3340082"/>
            <a:ext cx="1512168" cy="451212"/>
          </a:xfrm>
          <a:prstGeom prst="rect">
            <a:avLst/>
          </a:prstGeom>
          <a:solidFill>
            <a:schemeClr val="accent2">
              <a:lumMod val="20000"/>
              <a:lumOff val="80000"/>
            </a:schemeClr>
          </a:solidFill>
          <a:ln w="38100" cap="flat" cmpd="sng" algn="ctr">
            <a:solidFill>
              <a:schemeClr val="accent2">
                <a:lumMod val="50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OpenGL 2.0</a:t>
            </a:r>
            <a:endParaRPr kumimoji="0" lang="zh-CN" altLang="en-US" sz="2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10" name="矩形 9"/>
          <p:cNvSpPr/>
          <p:nvPr/>
        </p:nvSpPr>
        <p:spPr bwMode="auto">
          <a:xfrm>
            <a:off x="1610482" y="4280778"/>
            <a:ext cx="1512168" cy="451212"/>
          </a:xfrm>
          <a:prstGeom prst="rect">
            <a:avLst/>
          </a:prstGeom>
          <a:solidFill>
            <a:schemeClr val="accent2">
              <a:lumMod val="20000"/>
              <a:lumOff val="80000"/>
            </a:schemeClr>
          </a:solidFill>
          <a:ln w="38100" cap="flat" cmpd="sng" algn="ctr">
            <a:solidFill>
              <a:schemeClr val="accent2">
                <a:lumMod val="50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OpenGL 3.0</a:t>
            </a:r>
            <a:endParaRPr kumimoji="0" lang="zh-CN" altLang="en-US" sz="2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12" name="矩形 11"/>
          <p:cNvSpPr/>
          <p:nvPr/>
        </p:nvSpPr>
        <p:spPr bwMode="auto">
          <a:xfrm>
            <a:off x="4614901" y="1458690"/>
            <a:ext cx="2477379" cy="451212"/>
          </a:xfrm>
          <a:prstGeom prst="rect">
            <a:avLst/>
          </a:prstGeom>
          <a:solidFill>
            <a:schemeClr val="accent2">
              <a:lumMod val="60000"/>
              <a:lumOff val="40000"/>
            </a:schemeClr>
          </a:solidFill>
          <a:ln w="38100" cap="flat" cmpd="sng" algn="ctr">
            <a:solidFill>
              <a:schemeClr val="accent2">
                <a:lumMod val="50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OpenGL ES 1.0 (2003)</a:t>
            </a:r>
            <a:endParaRPr kumimoji="0" lang="zh-CN" altLang="en-US" sz="2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13" name="矩形 12"/>
          <p:cNvSpPr/>
          <p:nvPr/>
        </p:nvSpPr>
        <p:spPr bwMode="auto">
          <a:xfrm>
            <a:off x="4614901" y="2399386"/>
            <a:ext cx="2477379" cy="451212"/>
          </a:xfrm>
          <a:prstGeom prst="rect">
            <a:avLst/>
          </a:prstGeom>
          <a:solidFill>
            <a:schemeClr val="accent2">
              <a:lumMod val="60000"/>
              <a:lumOff val="40000"/>
            </a:schemeClr>
          </a:solidFill>
          <a:ln w="38100" cap="flat" cmpd="sng" algn="ctr">
            <a:solidFill>
              <a:schemeClr val="accent2">
                <a:lumMod val="50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OpenGL ES 1.1 (2004)</a:t>
            </a:r>
            <a:endParaRPr kumimoji="0" lang="zh-CN" altLang="en-US" sz="2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14" name="矩形 13"/>
          <p:cNvSpPr/>
          <p:nvPr/>
        </p:nvSpPr>
        <p:spPr bwMode="auto">
          <a:xfrm>
            <a:off x="4614901" y="3340082"/>
            <a:ext cx="2477379" cy="451212"/>
          </a:xfrm>
          <a:prstGeom prst="rect">
            <a:avLst/>
          </a:prstGeom>
          <a:solidFill>
            <a:schemeClr val="accent2">
              <a:lumMod val="60000"/>
              <a:lumOff val="40000"/>
            </a:schemeClr>
          </a:solidFill>
          <a:ln w="38100" cap="flat" cmpd="sng" algn="ctr">
            <a:solidFill>
              <a:schemeClr val="accent2">
                <a:lumMod val="50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OpenGL ES</a:t>
            </a:r>
            <a:r>
              <a:rPr kumimoji="0" lang="en-US" altLang="zh-CN" sz="2000" b="0" i="0" u="none" strike="noStrike" cap="none" normalizeH="0" smtClean="0">
                <a:ln>
                  <a:noFill/>
                </a:ln>
                <a:solidFill>
                  <a:schemeClr val="tx1"/>
                </a:solidFill>
                <a:effectLst/>
                <a:latin typeface="Calibri" panose="020F0502020204030204" pitchFamily="34" charset="0"/>
                <a:ea typeface="宋体" panose="02010600030101010101" pitchFamily="2" charset="-122"/>
              </a:rPr>
              <a:t> 2.0 (2007)</a:t>
            </a:r>
            <a:endParaRPr kumimoji="0" lang="zh-CN" altLang="en-US" sz="2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15" name="矩形 14"/>
          <p:cNvSpPr/>
          <p:nvPr/>
        </p:nvSpPr>
        <p:spPr bwMode="auto">
          <a:xfrm>
            <a:off x="4614901" y="4280778"/>
            <a:ext cx="2477379" cy="451212"/>
          </a:xfrm>
          <a:prstGeom prst="rect">
            <a:avLst/>
          </a:prstGeom>
          <a:solidFill>
            <a:schemeClr val="accent2">
              <a:lumMod val="60000"/>
              <a:lumOff val="40000"/>
            </a:schemeClr>
          </a:solidFill>
          <a:ln w="38100" cap="flat" cmpd="sng" algn="ctr">
            <a:solidFill>
              <a:schemeClr val="accent2">
                <a:lumMod val="50000"/>
              </a:schemeClr>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OpenGL ES 3.0 (2012)</a:t>
            </a:r>
            <a:r>
              <a:rPr kumimoji="0" lang="en-US" altLang="zh-CN" sz="2000" b="0" i="0" u="none" strike="noStrike" cap="none" normalizeH="0" smtClean="0">
                <a:ln>
                  <a:noFill/>
                </a:ln>
                <a:solidFill>
                  <a:schemeClr val="tx1"/>
                </a:solidFill>
                <a:effectLst/>
                <a:latin typeface="Calibri" panose="020F0502020204030204" pitchFamily="34" charset="0"/>
                <a:ea typeface="宋体" panose="02010600030101010101" pitchFamily="2" charset="-122"/>
              </a:rPr>
              <a:t> </a:t>
            </a:r>
            <a:endParaRPr kumimoji="0" lang="zh-CN" altLang="en-US" sz="2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3" name="右箭头 2"/>
          <p:cNvSpPr/>
          <p:nvPr/>
        </p:nvSpPr>
        <p:spPr bwMode="auto">
          <a:xfrm>
            <a:off x="3483038" y="1500666"/>
            <a:ext cx="978408" cy="335845"/>
          </a:xfrm>
          <a:prstGeom prst="rightArrow">
            <a:avLst/>
          </a:prstGeom>
          <a:solidFill>
            <a:schemeClr val="accent2">
              <a:lumMod val="75000"/>
            </a:schemeClr>
          </a:solidFill>
          <a:ln w="38100" cap="flat" cmpd="sng" algn="ctr">
            <a:solidFill>
              <a:schemeClr val="accent2">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16" name="右箭头 15"/>
          <p:cNvSpPr/>
          <p:nvPr/>
        </p:nvSpPr>
        <p:spPr bwMode="auto">
          <a:xfrm>
            <a:off x="3483038" y="2445038"/>
            <a:ext cx="978408" cy="335845"/>
          </a:xfrm>
          <a:prstGeom prst="rightArrow">
            <a:avLst/>
          </a:prstGeom>
          <a:solidFill>
            <a:schemeClr val="accent2">
              <a:lumMod val="75000"/>
            </a:schemeClr>
          </a:solidFill>
          <a:ln w="38100" cap="flat" cmpd="sng" algn="ctr">
            <a:solidFill>
              <a:schemeClr val="accent2">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17" name="右箭头 16"/>
          <p:cNvSpPr/>
          <p:nvPr/>
        </p:nvSpPr>
        <p:spPr bwMode="auto">
          <a:xfrm>
            <a:off x="3483038" y="3382255"/>
            <a:ext cx="978408" cy="335845"/>
          </a:xfrm>
          <a:prstGeom prst="rightArrow">
            <a:avLst/>
          </a:prstGeom>
          <a:solidFill>
            <a:schemeClr val="accent2">
              <a:lumMod val="75000"/>
            </a:schemeClr>
          </a:solidFill>
          <a:ln w="38100" cap="flat" cmpd="sng" algn="ctr">
            <a:solidFill>
              <a:schemeClr val="accent2">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18" name="右箭头 17"/>
          <p:cNvSpPr/>
          <p:nvPr/>
        </p:nvSpPr>
        <p:spPr bwMode="auto">
          <a:xfrm>
            <a:off x="3483038" y="4338461"/>
            <a:ext cx="978408" cy="335845"/>
          </a:xfrm>
          <a:prstGeom prst="rightArrow">
            <a:avLst/>
          </a:prstGeom>
          <a:solidFill>
            <a:schemeClr val="accent2">
              <a:lumMod val="75000"/>
            </a:schemeClr>
          </a:solidFill>
          <a:ln w="38100" cap="flat" cmpd="sng" algn="ctr">
            <a:solidFill>
              <a:schemeClr val="accent2">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19" name="右箭头 18"/>
          <p:cNvSpPr/>
          <p:nvPr/>
        </p:nvSpPr>
        <p:spPr bwMode="auto">
          <a:xfrm rot="5400000">
            <a:off x="5702247" y="1997054"/>
            <a:ext cx="394611" cy="335845"/>
          </a:xfrm>
          <a:prstGeom prst="rightArrow">
            <a:avLst/>
          </a:prstGeom>
          <a:solidFill>
            <a:schemeClr val="accent2">
              <a:lumMod val="75000"/>
            </a:schemeClr>
          </a:solidFill>
          <a:ln w="38100" cap="flat" cmpd="sng" algn="ctr">
            <a:solidFill>
              <a:schemeClr val="accent2">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20" name="右箭头 19"/>
          <p:cNvSpPr/>
          <p:nvPr/>
        </p:nvSpPr>
        <p:spPr bwMode="auto">
          <a:xfrm rot="5400000">
            <a:off x="2169258" y="1990496"/>
            <a:ext cx="394611" cy="335845"/>
          </a:xfrm>
          <a:prstGeom prst="rightArrow">
            <a:avLst/>
          </a:prstGeom>
          <a:solidFill>
            <a:schemeClr val="accent2">
              <a:lumMod val="75000"/>
            </a:schemeClr>
          </a:solidFill>
          <a:ln w="38100" cap="flat" cmpd="sng" algn="ctr">
            <a:solidFill>
              <a:schemeClr val="accent2">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21" name="右箭头 20"/>
          <p:cNvSpPr/>
          <p:nvPr/>
        </p:nvSpPr>
        <p:spPr bwMode="auto">
          <a:xfrm rot="5400000">
            <a:off x="2169257" y="2924769"/>
            <a:ext cx="394611" cy="335845"/>
          </a:xfrm>
          <a:prstGeom prst="rightArrow">
            <a:avLst/>
          </a:prstGeom>
          <a:solidFill>
            <a:schemeClr val="accent2">
              <a:lumMod val="75000"/>
            </a:schemeClr>
          </a:solidFill>
          <a:ln w="38100" cap="flat" cmpd="sng" algn="ctr">
            <a:solidFill>
              <a:schemeClr val="accent2">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22" name="右箭头 21"/>
          <p:cNvSpPr/>
          <p:nvPr/>
        </p:nvSpPr>
        <p:spPr bwMode="auto">
          <a:xfrm rot="5400000">
            <a:off x="2169256" y="3868113"/>
            <a:ext cx="394611" cy="335845"/>
          </a:xfrm>
          <a:prstGeom prst="rightArrow">
            <a:avLst/>
          </a:prstGeom>
          <a:solidFill>
            <a:schemeClr val="accent2">
              <a:lumMod val="75000"/>
            </a:schemeClr>
          </a:solidFill>
          <a:ln w="38100" cap="flat" cmpd="sng" algn="ctr">
            <a:solidFill>
              <a:schemeClr val="accent2">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23" name="乘号 22"/>
          <p:cNvSpPr/>
          <p:nvPr/>
        </p:nvSpPr>
        <p:spPr bwMode="auto">
          <a:xfrm>
            <a:off x="5611520" y="2781803"/>
            <a:ext cx="576064" cy="621776"/>
          </a:xfrm>
          <a:prstGeom prst="mathMultiply">
            <a:avLst/>
          </a:prstGeom>
          <a:solidFill>
            <a:schemeClr val="accent2">
              <a:lumMod val="75000"/>
            </a:schemeClr>
          </a:solidFill>
          <a:ln w="38100" cap="flat" cmpd="sng" algn="ctr">
            <a:solidFill>
              <a:schemeClr val="accent2">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0514940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OpenGL ES </a:t>
            </a:r>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简介</a:t>
            </a:r>
          </a:p>
        </p:txBody>
      </p:sp>
      <p:pic>
        <p:nvPicPr>
          <p:cNvPr id="2" name="图片 1"/>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907704" y="771550"/>
            <a:ext cx="5258813" cy="4252779"/>
          </a:xfrm>
          <a:prstGeom prst="rect">
            <a:avLst/>
          </a:prstGeom>
        </p:spPr>
      </p:pic>
    </p:spTree>
    <p:extLst>
      <p:ext uri="{BB962C8B-B14F-4D97-AF65-F5344CB8AC3E}">
        <p14:creationId xmlns:p14="http://schemas.microsoft.com/office/powerpoint/2010/main" val="1810248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9"/>
          <p:cNvSpPr>
            <a:spLocks noChangeArrowheads="1"/>
          </p:cNvSpPr>
          <p:nvPr/>
        </p:nvSpPr>
        <p:spPr bwMode="auto">
          <a:xfrm>
            <a:off x="539552" y="123478"/>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OpenGL ES </a:t>
            </a:r>
            <a:r>
              <a:rPr lang="zh-CN" altLang="en-US" sz="2800" b="1">
                <a:solidFill>
                  <a:schemeClr val="bg1"/>
                </a:solidFill>
                <a:latin typeface="幼圆" panose="02010509060101010101" pitchFamily="49" charset="-122"/>
                <a:ea typeface="幼圆" panose="02010509060101010101" pitchFamily="49" charset="-122"/>
                <a:sym typeface="微软雅黑" panose="020B0503020204020204" pitchFamily="34" charset="-122"/>
              </a:rPr>
              <a:t>简介</a:t>
            </a:r>
          </a:p>
        </p:txBody>
      </p:sp>
      <p:sp>
        <p:nvSpPr>
          <p:cNvPr id="5" name="内容占位符 5"/>
          <p:cNvSpPr txBox="1">
            <a:spLocks/>
          </p:cNvSpPr>
          <p:nvPr/>
        </p:nvSpPr>
        <p:spPr bwMode="auto">
          <a:xfrm>
            <a:off x="251520" y="843558"/>
            <a:ext cx="8496944" cy="3960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20000"/>
              </a:lnSpc>
              <a:buClr>
                <a:schemeClr val="accent2">
                  <a:lumMod val="50000"/>
                </a:schemeClr>
              </a:buClr>
              <a:buSzPct val="100000"/>
              <a:buFont typeface="Wingdings" panose="05000000000000000000" pitchFamily="2" charset="2"/>
              <a:buChar char="v"/>
            </a:pPr>
            <a:r>
              <a:rPr lang="en-US" altLang="zh-CN" sz="2400">
                <a:solidFill>
                  <a:schemeClr val="tx1">
                    <a:lumMod val="75000"/>
                    <a:lumOff val="25000"/>
                  </a:schemeClr>
                </a:solidFill>
                <a:latin typeface="微软雅黑" pitchFamily="34" charset="-122"/>
                <a:ea typeface="微软雅黑" pitchFamily="34" charset="-122"/>
              </a:rPr>
              <a:t>A</a:t>
            </a:r>
            <a:r>
              <a:rPr lang="en-US" altLang="zh-CN" sz="2400" smtClean="0">
                <a:solidFill>
                  <a:schemeClr val="tx1">
                    <a:lumMod val="75000"/>
                    <a:lumOff val="25000"/>
                  </a:schemeClr>
                </a:solidFill>
                <a:latin typeface="微软雅黑" pitchFamily="34" charset="-122"/>
                <a:ea typeface="微软雅黑" pitchFamily="34" charset="-122"/>
              </a:rPr>
              <a:t>ndroid </a:t>
            </a:r>
            <a:r>
              <a:rPr lang="en-US" altLang="zh-CN" sz="2400">
                <a:solidFill>
                  <a:schemeClr val="tx1">
                    <a:lumMod val="75000"/>
                    <a:lumOff val="25000"/>
                  </a:schemeClr>
                </a:solidFill>
                <a:latin typeface="微软雅黑" pitchFamily="34" charset="-122"/>
                <a:ea typeface="微软雅黑" pitchFamily="34" charset="-122"/>
              </a:rPr>
              <a:t>3D</a:t>
            </a:r>
            <a:r>
              <a:rPr lang="zh-CN" altLang="en-US" sz="2400">
                <a:solidFill>
                  <a:schemeClr val="tx1">
                    <a:lumMod val="75000"/>
                    <a:lumOff val="25000"/>
                  </a:schemeClr>
                </a:solidFill>
                <a:latin typeface="微软雅黑" pitchFamily="34" charset="-122"/>
                <a:ea typeface="微软雅黑" pitchFamily="34" charset="-122"/>
              </a:rPr>
              <a:t>图形系统也</a:t>
            </a:r>
            <a:r>
              <a:rPr lang="zh-CN" altLang="en-US" sz="2400" smtClean="0">
                <a:solidFill>
                  <a:schemeClr val="tx1">
                    <a:lumMod val="75000"/>
                    <a:lumOff val="25000"/>
                  </a:schemeClr>
                </a:solidFill>
                <a:latin typeface="微软雅黑" pitchFamily="34" charset="-122"/>
                <a:ea typeface="微软雅黑" pitchFamily="34" charset="-122"/>
              </a:rPr>
              <a:t>分为</a:t>
            </a:r>
            <a:r>
              <a:rPr lang="en-US" altLang="zh-CN" sz="2400" smtClean="0">
                <a:solidFill>
                  <a:schemeClr val="tx1">
                    <a:lumMod val="75000"/>
                    <a:lumOff val="25000"/>
                  </a:schemeClr>
                </a:solidFill>
                <a:latin typeface="微软雅黑" pitchFamily="34" charset="-122"/>
                <a:ea typeface="微软雅黑" pitchFamily="34" charset="-122"/>
              </a:rPr>
              <a:t>Java</a:t>
            </a:r>
            <a:r>
              <a:rPr lang="zh-CN" altLang="en-US" sz="2400">
                <a:solidFill>
                  <a:schemeClr val="tx1">
                    <a:lumMod val="75000"/>
                    <a:lumOff val="25000"/>
                  </a:schemeClr>
                </a:solidFill>
                <a:latin typeface="微软雅黑" pitchFamily="34" charset="-122"/>
                <a:ea typeface="微软雅黑" pitchFamily="34" charset="-122"/>
              </a:rPr>
              <a:t>框架和本地代码两</a:t>
            </a:r>
            <a:r>
              <a:rPr lang="zh-CN" altLang="en-US" sz="2400" smtClean="0">
                <a:solidFill>
                  <a:schemeClr val="tx1">
                    <a:lumMod val="75000"/>
                    <a:lumOff val="25000"/>
                  </a:schemeClr>
                </a:solidFill>
                <a:latin typeface="微软雅黑" pitchFamily="34" charset="-122"/>
                <a:ea typeface="微软雅黑" pitchFamily="34" charset="-122"/>
              </a:rPr>
              <a:t>部分</a:t>
            </a:r>
            <a:r>
              <a:rPr lang="en-US" altLang="zh-CN" sz="2400" smtClean="0">
                <a:solidFill>
                  <a:schemeClr val="tx1">
                    <a:lumMod val="75000"/>
                    <a:lumOff val="25000"/>
                  </a:schemeClr>
                </a:solidFill>
                <a:latin typeface="微软雅黑" pitchFamily="34" charset="-122"/>
                <a:ea typeface="微软雅黑" pitchFamily="34" charset="-122"/>
              </a:rPr>
              <a:t>:</a:t>
            </a:r>
          </a:p>
          <a:p>
            <a:pPr lvl="1">
              <a:lnSpc>
                <a:spcPct val="120000"/>
              </a:lnSpc>
              <a:buClr>
                <a:schemeClr val="accent2">
                  <a:lumMod val="50000"/>
                </a:schemeClr>
              </a:buClr>
              <a:buSzPct val="100000"/>
              <a:buFont typeface="Wingdings" panose="05000000000000000000" pitchFamily="2" charset="2"/>
              <a:buChar char="Ø"/>
            </a:pPr>
            <a:r>
              <a:rPr lang="zh-CN" altLang="en-US" smtClean="0">
                <a:solidFill>
                  <a:schemeClr val="tx1">
                    <a:lumMod val="75000"/>
                    <a:lumOff val="25000"/>
                  </a:schemeClr>
                </a:solidFill>
                <a:latin typeface="微软雅黑" pitchFamily="34" charset="-122"/>
                <a:ea typeface="微软雅黑" pitchFamily="34" charset="-122"/>
              </a:rPr>
              <a:t>本地</a:t>
            </a:r>
            <a:r>
              <a:rPr lang="zh-CN" altLang="en-US">
                <a:solidFill>
                  <a:schemeClr val="tx1">
                    <a:lumMod val="75000"/>
                    <a:lumOff val="25000"/>
                  </a:schemeClr>
                </a:solidFill>
                <a:latin typeface="微软雅黑" pitchFamily="34" charset="-122"/>
                <a:ea typeface="微软雅黑" pitchFamily="34" charset="-122"/>
              </a:rPr>
              <a:t>代码主要实现</a:t>
            </a:r>
            <a:r>
              <a:rPr lang="en-US" altLang="zh-CN">
                <a:solidFill>
                  <a:schemeClr val="tx1">
                    <a:lumMod val="75000"/>
                    <a:lumOff val="25000"/>
                  </a:schemeClr>
                </a:solidFill>
                <a:latin typeface="微软雅黑" pitchFamily="34" charset="-122"/>
                <a:ea typeface="微软雅黑" pitchFamily="34" charset="-122"/>
              </a:rPr>
              <a:t>OpenGL</a:t>
            </a:r>
            <a:r>
              <a:rPr lang="zh-CN" altLang="en-US">
                <a:solidFill>
                  <a:schemeClr val="tx1">
                    <a:lumMod val="75000"/>
                    <a:lumOff val="25000"/>
                  </a:schemeClr>
                </a:solidFill>
                <a:latin typeface="微软雅黑" pitchFamily="34" charset="-122"/>
                <a:ea typeface="微软雅黑" pitchFamily="34" charset="-122"/>
              </a:rPr>
              <a:t>接口</a:t>
            </a:r>
            <a:r>
              <a:rPr lang="zh-CN" altLang="en-US" smtClean="0">
                <a:solidFill>
                  <a:schemeClr val="tx1">
                    <a:lumMod val="75000"/>
                    <a:lumOff val="25000"/>
                  </a:schemeClr>
                </a:solidFill>
                <a:latin typeface="微软雅黑" pitchFamily="34" charset="-122"/>
                <a:ea typeface="微软雅黑" pitchFamily="34" charset="-122"/>
              </a:rPr>
              <a:t>库</a:t>
            </a:r>
            <a:endParaRPr lang="en-US" altLang="zh-CN" smtClean="0">
              <a:solidFill>
                <a:schemeClr val="tx1">
                  <a:lumMod val="75000"/>
                  <a:lumOff val="25000"/>
                </a:schemeClr>
              </a:solidFill>
              <a:latin typeface="微软雅黑" pitchFamily="34" charset="-122"/>
              <a:ea typeface="微软雅黑" pitchFamily="34" charset="-122"/>
            </a:endParaRPr>
          </a:p>
          <a:p>
            <a:pPr lvl="1">
              <a:lnSpc>
                <a:spcPct val="120000"/>
              </a:lnSpc>
              <a:buClr>
                <a:schemeClr val="accent2">
                  <a:lumMod val="50000"/>
                </a:schemeClr>
              </a:buClr>
              <a:buSzPct val="100000"/>
              <a:buFont typeface="Wingdings" panose="05000000000000000000" pitchFamily="2" charset="2"/>
              <a:buChar char="Ø"/>
            </a:pPr>
            <a:r>
              <a:rPr lang="zh-CN" altLang="en-US" smtClean="0">
                <a:solidFill>
                  <a:schemeClr val="tx1">
                    <a:lumMod val="75000"/>
                    <a:lumOff val="25000"/>
                  </a:schemeClr>
                </a:solidFill>
                <a:latin typeface="微软雅黑" pitchFamily="34" charset="-122"/>
                <a:ea typeface="微软雅黑" pitchFamily="34" charset="-122"/>
              </a:rPr>
              <a:t>在</a:t>
            </a:r>
            <a:r>
              <a:rPr lang="en-US" altLang="zh-CN">
                <a:solidFill>
                  <a:schemeClr val="tx1">
                    <a:lumMod val="75000"/>
                    <a:lumOff val="25000"/>
                  </a:schemeClr>
                </a:solidFill>
                <a:latin typeface="微软雅黑" pitchFamily="34" charset="-122"/>
                <a:ea typeface="微软雅黑" pitchFamily="34" charset="-122"/>
              </a:rPr>
              <a:t>Java</a:t>
            </a:r>
            <a:r>
              <a:rPr lang="zh-CN" altLang="en-US">
                <a:solidFill>
                  <a:schemeClr val="tx1">
                    <a:lumMod val="75000"/>
                    <a:lumOff val="25000"/>
                  </a:schemeClr>
                </a:solidFill>
                <a:latin typeface="微软雅黑" pitchFamily="34" charset="-122"/>
                <a:ea typeface="微软雅黑" pitchFamily="34" charset="-122"/>
              </a:rPr>
              <a:t>框架</a:t>
            </a:r>
            <a:r>
              <a:rPr lang="zh-CN" altLang="en-US" smtClean="0">
                <a:solidFill>
                  <a:schemeClr val="tx1">
                    <a:lumMod val="75000"/>
                    <a:lumOff val="25000"/>
                  </a:schemeClr>
                </a:solidFill>
                <a:latin typeface="微软雅黑" pitchFamily="34" charset="-122"/>
                <a:ea typeface="微软雅黑" pitchFamily="34" charset="-122"/>
              </a:rPr>
              <a:t>层</a:t>
            </a:r>
            <a:endParaRPr lang="en-US" altLang="zh-CN" smtClean="0">
              <a:solidFill>
                <a:schemeClr val="tx1">
                  <a:lumMod val="75000"/>
                  <a:lumOff val="25000"/>
                </a:schemeClr>
              </a:solidFill>
              <a:latin typeface="微软雅黑" pitchFamily="34" charset="-122"/>
              <a:ea typeface="微软雅黑" pitchFamily="34" charset="-122"/>
            </a:endParaRPr>
          </a:p>
          <a:p>
            <a:pPr lvl="2">
              <a:lnSpc>
                <a:spcPct val="120000"/>
              </a:lnSpc>
              <a:buClr>
                <a:schemeClr val="accent2">
                  <a:lumMod val="50000"/>
                </a:schemeClr>
              </a:buClr>
              <a:buSzPct val="100000"/>
              <a:buFont typeface="Wingdings" panose="05000000000000000000" pitchFamily="2" charset="2"/>
              <a:buChar char="l"/>
            </a:pPr>
            <a:r>
              <a:rPr lang="en-US" altLang="zh-CN" sz="2400" smtClean="0">
                <a:solidFill>
                  <a:schemeClr val="tx1">
                    <a:lumMod val="75000"/>
                    <a:lumOff val="25000"/>
                  </a:schemeClr>
                </a:solidFill>
                <a:latin typeface="微软雅黑" pitchFamily="34" charset="-122"/>
                <a:ea typeface="微软雅黑" pitchFamily="34" charset="-122"/>
              </a:rPr>
              <a:t>javax.microedition.khronos.opengles</a:t>
            </a:r>
            <a:r>
              <a:rPr lang="zh-CN" altLang="en-US" sz="2400" smtClean="0">
                <a:solidFill>
                  <a:schemeClr val="tx1">
                    <a:lumMod val="75000"/>
                    <a:lumOff val="25000"/>
                  </a:schemeClr>
                </a:solidFill>
                <a:latin typeface="微软雅黑" pitchFamily="34" charset="-122"/>
                <a:ea typeface="微软雅黑" pitchFamily="34" charset="-122"/>
              </a:rPr>
              <a:t>是</a:t>
            </a:r>
            <a:r>
              <a:rPr lang="en-US" altLang="zh-CN" sz="2400">
                <a:solidFill>
                  <a:schemeClr val="tx1">
                    <a:lumMod val="75000"/>
                    <a:lumOff val="25000"/>
                  </a:schemeClr>
                </a:solidFill>
                <a:latin typeface="微软雅黑" pitchFamily="34" charset="-122"/>
                <a:ea typeface="微软雅黑" pitchFamily="34" charset="-122"/>
              </a:rPr>
              <a:t>J</a:t>
            </a:r>
            <a:r>
              <a:rPr lang="en-US" altLang="zh-CN" sz="2400" smtClean="0">
                <a:solidFill>
                  <a:schemeClr val="tx1">
                    <a:lumMod val="75000"/>
                    <a:lumOff val="25000"/>
                  </a:schemeClr>
                </a:solidFill>
                <a:latin typeface="微软雅黑" pitchFamily="34" charset="-122"/>
                <a:ea typeface="微软雅黑" pitchFamily="34" charset="-122"/>
              </a:rPr>
              <a:t>ava</a:t>
            </a:r>
            <a:r>
              <a:rPr lang="zh-CN" altLang="en-US" sz="2400" smtClean="0">
                <a:solidFill>
                  <a:schemeClr val="tx1">
                    <a:lumMod val="75000"/>
                    <a:lumOff val="25000"/>
                  </a:schemeClr>
                </a:solidFill>
                <a:latin typeface="微软雅黑" pitchFamily="34" charset="-122"/>
                <a:ea typeface="微软雅黑" pitchFamily="34" charset="-122"/>
              </a:rPr>
              <a:t>标准的</a:t>
            </a:r>
            <a:r>
              <a:rPr lang="en-US" altLang="zh-CN" sz="2400" smtClean="0">
                <a:solidFill>
                  <a:schemeClr val="tx1">
                    <a:lumMod val="75000"/>
                    <a:lumOff val="25000"/>
                  </a:schemeClr>
                </a:solidFill>
                <a:latin typeface="微软雅黑" pitchFamily="34" charset="-122"/>
                <a:ea typeface="微软雅黑" pitchFamily="34" charset="-122"/>
              </a:rPr>
              <a:t>OpenGL</a:t>
            </a:r>
            <a:r>
              <a:rPr lang="zh-CN" altLang="en-US" sz="2400" smtClean="0">
                <a:solidFill>
                  <a:schemeClr val="tx1">
                    <a:lumMod val="75000"/>
                    <a:lumOff val="25000"/>
                  </a:schemeClr>
                </a:solidFill>
                <a:latin typeface="微软雅黑" pitchFamily="34" charset="-122"/>
                <a:ea typeface="微软雅黑" pitchFamily="34" charset="-122"/>
              </a:rPr>
              <a:t>包</a:t>
            </a:r>
            <a:endParaRPr lang="en-US" altLang="zh-CN" sz="2400" smtClean="0">
              <a:solidFill>
                <a:schemeClr val="tx1">
                  <a:lumMod val="75000"/>
                  <a:lumOff val="25000"/>
                </a:schemeClr>
              </a:solidFill>
              <a:latin typeface="微软雅黑" pitchFamily="34" charset="-122"/>
              <a:ea typeface="微软雅黑" pitchFamily="34" charset="-122"/>
            </a:endParaRPr>
          </a:p>
          <a:p>
            <a:pPr lvl="2">
              <a:lnSpc>
                <a:spcPct val="120000"/>
              </a:lnSpc>
              <a:buClr>
                <a:schemeClr val="accent2">
                  <a:lumMod val="50000"/>
                </a:schemeClr>
              </a:buClr>
              <a:buSzPct val="100000"/>
              <a:buFont typeface="Wingdings" panose="05000000000000000000" pitchFamily="2" charset="2"/>
              <a:buChar char="l"/>
            </a:pPr>
            <a:r>
              <a:rPr lang="en-US" altLang="zh-CN" sz="2400" smtClean="0">
                <a:solidFill>
                  <a:schemeClr val="tx1">
                    <a:lumMod val="75000"/>
                    <a:lumOff val="25000"/>
                  </a:schemeClr>
                </a:solidFill>
                <a:latin typeface="微软雅黑" pitchFamily="34" charset="-122"/>
                <a:ea typeface="微软雅黑" pitchFamily="34" charset="-122"/>
              </a:rPr>
              <a:t>android.opengl</a:t>
            </a:r>
            <a:r>
              <a:rPr lang="zh-CN" altLang="en-US" sz="2400" smtClean="0">
                <a:solidFill>
                  <a:schemeClr val="tx1">
                    <a:lumMod val="75000"/>
                    <a:lumOff val="25000"/>
                  </a:schemeClr>
                </a:solidFill>
                <a:latin typeface="微软雅黑" pitchFamily="34" charset="-122"/>
                <a:ea typeface="微软雅黑" pitchFamily="34" charset="-122"/>
              </a:rPr>
              <a:t>提供</a:t>
            </a:r>
            <a:r>
              <a:rPr lang="zh-CN" altLang="en-US" sz="2400">
                <a:solidFill>
                  <a:schemeClr val="tx1">
                    <a:lumMod val="75000"/>
                    <a:lumOff val="25000"/>
                  </a:schemeClr>
                </a:solidFill>
                <a:latin typeface="微软雅黑" pitchFamily="34" charset="-122"/>
                <a:ea typeface="微软雅黑" pitchFamily="34" charset="-122"/>
              </a:rPr>
              <a:t>了</a:t>
            </a:r>
            <a:r>
              <a:rPr lang="en-US" altLang="zh-CN" sz="2400">
                <a:solidFill>
                  <a:schemeClr val="tx1">
                    <a:lumMod val="75000"/>
                    <a:lumOff val="25000"/>
                  </a:schemeClr>
                </a:solidFill>
                <a:latin typeface="微软雅黑" pitchFamily="34" charset="-122"/>
                <a:ea typeface="微软雅黑" pitchFamily="34" charset="-122"/>
              </a:rPr>
              <a:t>OpenGL</a:t>
            </a:r>
            <a:r>
              <a:rPr lang="zh-CN" altLang="en-US" sz="2400">
                <a:solidFill>
                  <a:schemeClr val="tx1">
                    <a:lumMod val="75000"/>
                    <a:lumOff val="25000"/>
                  </a:schemeClr>
                </a:solidFill>
                <a:latin typeface="微软雅黑" pitchFamily="34" charset="-122"/>
                <a:ea typeface="微软雅黑" pitchFamily="34" charset="-122"/>
              </a:rPr>
              <a:t>系统和</a:t>
            </a:r>
            <a:r>
              <a:rPr lang="en-US" altLang="zh-CN" sz="2400">
                <a:solidFill>
                  <a:schemeClr val="tx1">
                    <a:lumMod val="75000"/>
                    <a:lumOff val="25000"/>
                  </a:schemeClr>
                </a:solidFill>
                <a:latin typeface="微软雅黑" pitchFamily="34" charset="-122"/>
                <a:ea typeface="微软雅黑" pitchFamily="34" charset="-122"/>
              </a:rPr>
              <a:t>Android GUI</a:t>
            </a:r>
            <a:r>
              <a:rPr lang="zh-CN" altLang="en-US" sz="2400">
                <a:solidFill>
                  <a:schemeClr val="tx1">
                    <a:lumMod val="75000"/>
                    <a:lumOff val="25000"/>
                  </a:schemeClr>
                </a:solidFill>
                <a:latin typeface="微软雅黑" pitchFamily="34" charset="-122"/>
                <a:ea typeface="微软雅黑" pitchFamily="34" charset="-122"/>
              </a:rPr>
              <a:t>系统之间的联系</a:t>
            </a:r>
          </a:p>
        </p:txBody>
      </p:sp>
    </p:spTree>
    <p:extLst>
      <p:ext uri="{BB962C8B-B14F-4D97-AF65-F5344CB8AC3E}">
        <p14:creationId xmlns:p14="http://schemas.microsoft.com/office/powerpoint/2010/main" val="3804916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619672" y="2067694"/>
            <a:ext cx="6445274" cy="576263"/>
            <a:chOff x="935038" y="1349375"/>
            <a:chExt cx="6445274" cy="576263"/>
          </a:xfrm>
        </p:grpSpPr>
        <p:sp>
          <p:nvSpPr>
            <p:cNvPr id="23" name="矩形 69"/>
            <p:cNvSpPr>
              <a:spLocks noChangeArrowheads="1"/>
            </p:cNvSpPr>
            <p:nvPr/>
          </p:nvSpPr>
          <p:spPr bwMode="auto">
            <a:xfrm>
              <a:off x="1547664" y="1349375"/>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a:solidFill>
                    <a:schemeClr val="accent2">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构造</a:t>
              </a:r>
              <a:r>
                <a:rPr lang="en-US" altLang="zh-CN" sz="2800" b="1">
                  <a:solidFill>
                    <a:schemeClr val="accent2">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OpenGL ES View</a:t>
              </a:r>
            </a:p>
          </p:txBody>
        </p:sp>
        <p:grpSp>
          <p:nvGrpSpPr>
            <p:cNvPr id="24" name="Group 18"/>
            <p:cNvGrpSpPr>
              <a:grpSpLocks/>
            </p:cNvGrpSpPr>
            <p:nvPr/>
          </p:nvGrpSpPr>
          <p:grpSpPr bwMode="auto">
            <a:xfrm>
              <a:off x="935038" y="1349375"/>
              <a:ext cx="396875" cy="576263"/>
              <a:chOff x="0" y="0"/>
              <a:chExt cx="396000" cy="576000"/>
            </a:xfrm>
            <a:solidFill>
              <a:schemeClr val="accent2">
                <a:lumMod val="75000"/>
              </a:schemeClr>
            </a:solidFill>
          </p:grpSpPr>
          <p:sp>
            <p:nvSpPr>
              <p:cNvPr id="25" name="矩形 9"/>
              <p:cNvSpPr>
                <a:spLocks noChangeArrowheads="1"/>
              </p:cNvSpPr>
              <p:nvPr/>
            </p:nvSpPr>
            <p:spPr bwMode="auto">
              <a:xfrm>
                <a:off x="0" y="0"/>
                <a:ext cx="396000" cy="576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6" name="TextBox 11"/>
              <p:cNvSpPr>
                <a:spLocks noChangeArrowheads="1"/>
              </p:cNvSpPr>
              <p:nvPr/>
            </p:nvSpPr>
            <p:spPr bwMode="auto">
              <a:xfrm>
                <a:off x="31279" y="57167"/>
                <a:ext cx="355403" cy="4614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b="1"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400"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40" name="组合 39"/>
          <p:cNvGrpSpPr/>
          <p:nvPr/>
        </p:nvGrpSpPr>
        <p:grpSpPr>
          <a:xfrm>
            <a:off x="1619672" y="2859583"/>
            <a:ext cx="6445274" cy="576263"/>
            <a:chOff x="935038" y="1349375"/>
            <a:chExt cx="6445274" cy="576263"/>
          </a:xfrm>
        </p:grpSpPr>
        <p:sp>
          <p:nvSpPr>
            <p:cNvPr id="48" name="矩形 69"/>
            <p:cNvSpPr>
              <a:spLocks noChangeArrowheads="1"/>
            </p:cNvSpPr>
            <p:nvPr/>
          </p:nvSpPr>
          <p:spPr bwMode="auto">
            <a:xfrm>
              <a:off x="1547664" y="1349375"/>
              <a:ext cx="583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OpenGL </a:t>
              </a:r>
              <a:r>
                <a:rPr lang="en-US" altLang="zh-CN" sz="280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ES </a:t>
              </a:r>
              <a:r>
                <a:rPr lang="zh-CN" altLang="en-US" sz="280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管线</a:t>
              </a:r>
              <a:r>
                <a:rPr lang="en-US" altLang="zh-CN" sz="280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80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Pipeline)</a:t>
              </a:r>
            </a:p>
          </p:txBody>
        </p:sp>
        <p:grpSp>
          <p:nvGrpSpPr>
            <p:cNvPr id="49" name="Group 18"/>
            <p:cNvGrpSpPr>
              <a:grpSpLocks/>
            </p:cNvGrpSpPr>
            <p:nvPr/>
          </p:nvGrpSpPr>
          <p:grpSpPr bwMode="auto">
            <a:xfrm>
              <a:off x="935038" y="1349375"/>
              <a:ext cx="396875" cy="576263"/>
              <a:chOff x="0" y="0"/>
              <a:chExt cx="396000" cy="576000"/>
            </a:xfrm>
            <a:solidFill>
              <a:schemeClr val="accent2">
                <a:lumMod val="75000"/>
              </a:schemeClr>
            </a:solidFill>
          </p:grpSpPr>
          <p:sp>
            <p:nvSpPr>
              <p:cNvPr id="50" name="矩形 9"/>
              <p:cNvSpPr>
                <a:spLocks noChangeArrowheads="1"/>
              </p:cNvSpPr>
              <p:nvPr/>
            </p:nvSpPr>
            <p:spPr bwMode="auto">
              <a:xfrm>
                <a:off x="0" y="0"/>
                <a:ext cx="396000" cy="576000"/>
              </a:xfrm>
              <a:prstGeom prst="rect">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51" name="TextBox 11"/>
              <p:cNvSpPr>
                <a:spLocks noChangeArrowheads="1"/>
              </p:cNvSpPr>
              <p:nvPr/>
            </p:nvSpPr>
            <p:spPr bwMode="auto">
              <a:xfrm>
                <a:off x="31279" y="57167"/>
                <a:ext cx="355403" cy="461454"/>
              </a:xfrm>
              <a:prstGeom prst="rect">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3</a:t>
                </a:r>
                <a:endParaRPr lang="zh-CN" altLang="en-US" sz="2400"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7" name="组合 26"/>
          <p:cNvGrpSpPr/>
          <p:nvPr/>
        </p:nvGrpSpPr>
        <p:grpSpPr>
          <a:xfrm>
            <a:off x="1619672" y="1275499"/>
            <a:ext cx="6445274" cy="576263"/>
            <a:chOff x="935038" y="1349375"/>
            <a:chExt cx="6445274" cy="576263"/>
          </a:xfrm>
          <a:solidFill>
            <a:schemeClr val="tx1">
              <a:lumMod val="50000"/>
              <a:lumOff val="50000"/>
            </a:schemeClr>
          </a:solidFill>
        </p:grpSpPr>
        <p:sp>
          <p:nvSpPr>
            <p:cNvPr id="28" name="矩形 69"/>
            <p:cNvSpPr>
              <a:spLocks noChangeArrowheads="1"/>
            </p:cNvSpPr>
            <p:nvPr/>
          </p:nvSpPr>
          <p:spPr bwMode="auto">
            <a:xfrm>
              <a:off x="1547664" y="1349375"/>
              <a:ext cx="5832648" cy="5232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OpenGL ES </a:t>
              </a:r>
              <a:r>
                <a:rPr lang="zh-CN" altLang="en-US" sz="280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简介</a:t>
              </a:r>
            </a:p>
          </p:txBody>
        </p:sp>
        <p:grpSp>
          <p:nvGrpSpPr>
            <p:cNvPr id="29" name="Group 18"/>
            <p:cNvGrpSpPr>
              <a:grpSpLocks/>
            </p:cNvGrpSpPr>
            <p:nvPr/>
          </p:nvGrpSpPr>
          <p:grpSpPr bwMode="auto">
            <a:xfrm>
              <a:off x="935038" y="1349375"/>
              <a:ext cx="396875" cy="576263"/>
              <a:chOff x="0" y="0"/>
              <a:chExt cx="396000" cy="576000"/>
            </a:xfrm>
            <a:grpFill/>
          </p:grpSpPr>
          <p:sp>
            <p:nvSpPr>
              <p:cNvPr id="46" name="矩形 9"/>
              <p:cNvSpPr>
                <a:spLocks noChangeArrowheads="1"/>
              </p:cNvSpPr>
              <p:nvPr/>
            </p:nvSpPr>
            <p:spPr bwMode="auto">
              <a:xfrm>
                <a:off x="0" y="0"/>
                <a:ext cx="396000" cy="576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47" name="TextBox 11"/>
              <p:cNvSpPr>
                <a:spLocks noChangeArrowheads="1"/>
              </p:cNvSpPr>
              <p:nvPr/>
            </p:nvSpPr>
            <p:spPr bwMode="auto">
              <a:xfrm>
                <a:off x="31279" y="57167"/>
                <a:ext cx="355403" cy="4614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400"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41" name="组合 40"/>
          <p:cNvGrpSpPr/>
          <p:nvPr/>
        </p:nvGrpSpPr>
        <p:grpSpPr>
          <a:xfrm>
            <a:off x="1619672" y="3651870"/>
            <a:ext cx="6445274" cy="576263"/>
            <a:chOff x="935038" y="1349375"/>
            <a:chExt cx="6445274" cy="576263"/>
          </a:xfrm>
          <a:solidFill>
            <a:schemeClr val="tx1">
              <a:lumMod val="50000"/>
              <a:lumOff val="50000"/>
            </a:schemeClr>
          </a:solidFill>
        </p:grpSpPr>
        <p:sp>
          <p:nvSpPr>
            <p:cNvPr id="42" name="矩形 69"/>
            <p:cNvSpPr>
              <a:spLocks noChangeArrowheads="1"/>
            </p:cNvSpPr>
            <p:nvPr/>
          </p:nvSpPr>
          <p:spPr bwMode="auto">
            <a:xfrm>
              <a:off x="1547664" y="1349375"/>
              <a:ext cx="5832648" cy="5232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图形图像绘制</a:t>
              </a:r>
            </a:p>
          </p:txBody>
        </p:sp>
        <p:grpSp>
          <p:nvGrpSpPr>
            <p:cNvPr id="43" name="Group 18"/>
            <p:cNvGrpSpPr>
              <a:grpSpLocks/>
            </p:cNvGrpSpPr>
            <p:nvPr/>
          </p:nvGrpSpPr>
          <p:grpSpPr bwMode="auto">
            <a:xfrm>
              <a:off x="935038" y="1349375"/>
              <a:ext cx="396875" cy="576263"/>
              <a:chOff x="0" y="0"/>
              <a:chExt cx="396000" cy="576000"/>
            </a:xfrm>
            <a:grpFill/>
          </p:grpSpPr>
          <p:sp>
            <p:nvSpPr>
              <p:cNvPr id="44" name="矩形 9"/>
              <p:cNvSpPr>
                <a:spLocks noChangeArrowheads="1"/>
              </p:cNvSpPr>
              <p:nvPr/>
            </p:nvSpPr>
            <p:spPr bwMode="auto">
              <a:xfrm>
                <a:off x="0" y="0"/>
                <a:ext cx="396000" cy="576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45" name="TextBox 11"/>
              <p:cNvSpPr>
                <a:spLocks noChangeArrowheads="1"/>
              </p:cNvSpPr>
              <p:nvPr/>
            </p:nvSpPr>
            <p:spPr bwMode="auto">
              <a:xfrm>
                <a:off x="31279" y="57167"/>
                <a:ext cx="355403" cy="4614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400" b="1"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4</a:t>
                </a:r>
                <a:endParaRPr lang="zh-CN" altLang="en-US" sz="2400" b="1">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17157656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1929</TotalTime>
  <Words>2625</Words>
  <Application>Microsoft Office PowerPoint</Application>
  <PresentationFormat>全屏显示(16:9)</PresentationFormat>
  <Paragraphs>304</Paragraphs>
  <Slides>48</Slides>
  <Notes>47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48</vt:i4>
      </vt:variant>
    </vt:vector>
  </HeadingPairs>
  <TitlesOfParts>
    <vt:vector size="56" baseType="lpstr">
      <vt:lpstr>Arial</vt:lpstr>
      <vt:lpstr>宋体</vt:lpstr>
      <vt:lpstr>Wingdings</vt:lpstr>
      <vt:lpstr>Calibri</vt:lpstr>
      <vt:lpstr>微软雅黑</vt:lpstr>
      <vt:lpstr>Consolas</vt:lpstr>
      <vt:lpstr>幼圆</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Eetze</dc:creator>
  <cp:lastModifiedBy>Eetze</cp:lastModifiedBy>
  <cp:revision>218</cp:revision>
  <dcterms:modified xsi:type="dcterms:W3CDTF">2017-03-13T15:00:24Z</dcterms:modified>
</cp:coreProperties>
</file>