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4134" r:id="rId1"/>
  </p:sldMasterIdLst>
  <p:notesMasterIdLst>
    <p:notesMasterId r:id="rId34"/>
  </p:notesMasterIdLst>
  <p:sldIdLst>
    <p:sldId id="477" r:id="rId2"/>
    <p:sldId id="596" r:id="rId3"/>
    <p:sldId id="478" r:id="rId4"/>
    <p:sldId id="567" r:id="rId5"/>
    <p:sldId id="568" r:id="rId6"/>
    <p:sldId id="569" r:id="rId7"/>
    <p:sldId id="571" r:id="rId8"/>
    <p:sldId id="572" r:id="rId9"/>
    <p:sldId id="570" r:id="rId10"/>
    <p:sldId id="573" r:id="rId11"/>
    <p:sldId id="574" r:id="rId12"/>
    <p:sldId id="575" r:id="rId13"/>
    <p:sldId id="512" r:id="rId14"/>
    <p:sldId id="576" r:id="rId15"/>
    <p:sldId id="577" r:id="rId16"/>
    <p:sldId id="578" r:id="rId17"/>
    <p:sldId id="513" r:id="rId18"/>
    <p:sldId id="579" r:id="rId19"/>
    <p:sldId id="580" r:id="rId20"/>
    <p:sldId id="581" r:id="rId21"/>
    <p:sldId id="582" r:id="rId22"/>
    <p:sldId id="583" r:id="rId23"/>
    <p:sldId id="597" r:id="rId24"/>
    <p:sldId id="586" r:id="rId25"/>
    <p:sldId id="589" r:id="rId26"/>
    <p:sldId id="590" r:id="rId27"/>
    <p:sldId id="591" r:id="rId28"/>
    <p:sldId id="592" r:id="rId29"/>
    <p:sldId id="594" r:id="rId30"/>
    <p:sldId id="595" r:id="rId31"/>
    <p:sldId id="516" r:id="rId32"/>
    <p:sldId id="480" r:id="rId33"/>
  </p:sldIdLst>
  <p:sldSz cx="9144000" cy="5143500" type="screen16x9"/>
  <p:notesSz cx="6858000" cy="9144000"/>
  <p:embeddedFontLst>
    <p:embeddedFont>
      <p:font typeface="微软雅黑" panose="020B0503020204020204" pitchFamily="34" charset="-122"/>
      <p:regular r:id="rId35"/>
      <p:bold r:id="rId36"/>
    </p:embeddedFont>
    <p:embeddedFont>
      <p:font typeface="Consolas" panose="020B0609020204030204" pitchFamily="49" charset="0"/>
      <p:regular r:id="rId37"/>
      <p:bold r:id="rId38"/>
      <p:italic r:id="rId39"/>
      <p:boldItalic r:id="rId40"/>
    </p:embeddedFont>
    <p:embeddedFont>
      <p:font typeface="幼圆" panose="02010509060101010101" pitchFamily="49" charset="-122"/>
      <p:regular r:id="rId41"/>
    </p:embeddedFont>
    <p:embeddedFont>
      <p:font typeface="Arial" panose="020B0604020202020204" pitchFamily="34" charset="0"/>
      <p:regular r:id="rId42"/>
    </p:embeddedFont>
    <p:embeddedFont>
      <p:font typeface="宋体" panose="02010600030101010101" pitchFamily="2" charset="-122"/>
      <p:regular r:id="rId43"/>
    </p:embeddedFont>
    <p:embeddedFont>
      <p:font typeface="Calibri" panose="020F0502020204030204" pitchFamily="34" charset="0"/>
      <p:regular r:id="rId44"/>
      <p:bold r:id="rId45"/>
      <p:italic r:id="rId46"/>
      <p:boldItalic r:id="rId47"/>
    </p:embeddedFont>
  </p:embeddedFont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orient="horz" pos="2890">
          <p15:clr>
            <a:srgbClr val="A4A3A4"/>
          </p15:clr>
        </p15:guide>
        <p15:guide id="3" pos="2880">
          <p15:clr>
            <a:srgbClr val="A4A3A4"/>
          </p15:clr>
        </p15:guide>
        <p15:guide id="4" pos="5738">
          <p15:clr>
            <a:srgbClr val="A4A3A4"/>
          </p15:clr>
        </p15:guide>
        <p15:guide id="5" pos="385">
          <p15:clr>
            <a:srgbClr val="A4A3A4"/>
          </p15:clr>
        </p15:guide>
        <p15:guide id="6" pos="5375">
          <p15:clr>
            <a:srgbClr val="A4A3A4"/>
          </p15:clr>
        </p15:guide>
        <p15:guide id="7" pos="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EA3916"/>
    <a:srgbClr val="A5281E"/>
    <a:srgbClr val="CC3300"/>
    <a:srgbClr val="F0EED6"/>
    <a:srgbClr val="953735"/>
    <a:srgbClr val="F6F5DF"/>
    <a:srgbClr val="F7F5E0"/>
    <a:srgbClr val="F1EED6"/>
    <a:srgbClr val="398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78" autoAdjust="0"/>
  </p:normalViewPr>
  <p:slideViewPr>
    <p:cSldViewPr>
      <p:cViewPr>
        <p:scale>
          <a:sx n="100" d="100"/>
          <a:sy n="100" d="100"/>
        </p:scale>
        <p:origin x="516" y="66"/>
      </p:cViewPr>
      <p:guideLst>
        <p:guide orient="horz" pos="1620"/>
        <p:guide orient="horz" pos="2890"/>
        <p:guide pos="2880"/>
        <p:guide pos="5738"/>
        <p:guide pos="385"/>
        <p:guide pos="5375"/>
        <p:guide pos="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5363"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8CB075BE-183F-4B0D-9D34-39F282FCB943}" type="datetimeFigureOut">
              <a:rPr lang="zh-CN" altLang="en-US"/>
              <a:pPr/>
              <a:t>2017/3/16</a:t>
            </a:fld>
            <a:endParaRPr lang="zh-CN" altLang="en-US"/>
          </a:p>
        </p:txBody>
      </p:sp>
      <p:sp>
        <p:nvSpPr>
          <p:cNvPr id="15364"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6"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15367"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CB786DD2-22E4-4D4B-9703-57D0591553B0}"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a:t>
            </a:fld>
            <a:endParaRPr lang="zh-CN" altLang="en-US"/>
          </a:p>
        </p:txBody>
      </p:sp>
    </p:spTree>
    <p:extLst>
      <p:ext uri="{BB962C8B-B14F-4D97-AF65-F5344CB8AC3E}">
        <p14:creationId xmlns:p14="http://schemas.microsoft.com/office/powerpoint/2010/main" val="3660604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10</a:t>
            </a:fld>
            <a:endParaRPr lang="zh-CN" altLang="en-US"/>
          </a:p>
        </p:txBody>
      </p:sp>
    </p:spTree>
    <p:extLst>
      <p:ext uri="{BB962C8B-B14F-4D97-AF65-F5344CB8AC3E}">
        <p14:creationId xmlns:p14="http://schemas.microsoft.com/office/powerpoint/2010/main" val="195362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11</a:t>
            </a:fld>
            <a:endParaRPr lang="zh-CN" altLang="en-US"/>
          </a:p>
        </p:txBody>
      </p:sp>
    </p:spTree>
    <p:extLst>
      <p:ext uri="{BB962C8B-B14F-4D97-AF65-F5344CB8AC3E}">
        <p14:creationId xmlns:p14="http://schemas.microsoft.com/office/powerpoint/2010/main" val="290093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12</a:t>
            </a:fld>
            <a:endParaRPr lang="zh-CN" altLang="en-US"/>
          </a:p>
        </p:txBody>
      </p:sp>
    </p:spTree>
    <p:extLst>
      <p:ext uri="{BB962C8B-B14F-4D97-AF65-F5344CB8AC3E}">
        <p14:creationId xmlns:p14="http://schemas.microsoft.com/office/powerpoint/2010/main" val="3235948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13</a:t>
            </a:fld>
            <a:endParaRPr lang="zh-CN" altLang="en-US"/>
          </a:p>
        </p:txBody>
      </p:sp>
    </p:spTree>
    <p:extLst>
      <p:ext uri="{BB962C8B-B14F-4D97-AF65-F5344CB8AC3E}">
        <p14:creationId xmlns:p14="http://schemas.microsoft.com/office/powerpoint/2010/main" val="24251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14</a:t>
            </a:fld>
            <a:endParaRPr lang="zh-CN" altLang="en-US"/>
          </a:p>
        </p:txBody>
      </p:sp>
    </p:spTree>
    <p:extLst>
      <p:ext uri="{BB962C8B-B14F-4D97-AF65-F5344CB8AC3E}">
        <p14:creationId xmlns:p14="http://schemas.microsoft.com/office/powerpoint/2010/main" val="1425219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15</a:t>
            </a:fld>
            <a:endParaRPr lang="zh-CN" altLang="en-US"/>
          </a:p>
        </p:txBody>
      </p:sp>
    </p:spTree>
    <p:extLst>
      <p:ext uri="{BB962C8B-B14F-4D97-AF65-F5344CB8AC3E}">
        <p14:creationId xmlns:p14="http://schemas.microsoft.com/office/powerpoint/2010/main" val="3780273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16</a:t>
            </a:fld>
            <a:endParaRPr lang="zh-CN" altLang="en-US"/>
          </a:p>
        </p:txBody>
      </p:sp>
    </p:spTree>
    <p:extLst>
      <p:ext uri="{BB962C8B-B14F-4D97-AF65-F5344CB8AC3E}">
        <p14:creationId xmlns:p14="http://schemas.microsoft.com/office/powerpoint/2010/main" val="1309199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17</a:t>
            </a:fld>
            <a:endParaRPr lang="zh-CN" altLang="en-US"/>
          </a:p>
        </p:txBody>
      </p:sp>
    </p:spTree>
    <p:extLst>
      <p:ext uri="{BB962C8B-B14F-4D97-AF65-F5344CB8AC3E}">
        <p14:creationId xmlns:p14="http://schemas.microsoft.com/office/powerpoint/2010/main" val="3161370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18</a:t>
            </a:fld>
            <a:endParaRPr lang="zh-CN" altLang="en-US"/>
          </a:p>
        </p:txBody>
      </p:sp>
    </p:spTree>
    <p:extLst>
      <p:ext uri="{BB962C8B-B14F-4D97-AF65-F5344CB8AC3E}">
        <p14:creationId xmlns:p14="http://schemas.microsoft.com/office/powerpoint/2010/main" val="1805365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19</a:t>
            </a:fld>
            <a:endParaRPr lang="zh-CN" altLang="en-US"/>
          </a:p>
        </p:txBody>
      </p:sp>
    </p:spTree>
    <p:extLst>
      <p:ext uri="{BB962C8B-B14F-4D97-AF65-F5344CB8AC3E}">
        <p14:creationId xmlns:p14="http://schemas.microsoft.com/office/powerpoint/2010/main" val="53690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a:t>
            </a:fld>
            <a:endParaRPr lang="zh-CN" altLang="en-US"/>
          </a:p>
        </p:txBody>
      </p:sp>
    </p:spTree>
    <p:extLst>
      <p:ext uri="{BB962C8B-B14F-4D97-AF65-F5344CB8AC3E}">
        <p14:creationId xmlns:p14="http://schemas.microsoft.com/office/powerpoint/2010/main" val="3913226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20</a:t>
            </a:fld>
            <a:endParaRPr lang="zh-CN" altLang="en-US"/>
          </a:p>
        </p:txBody>
      </p:sp>
    </p:spTree>
    <p:extLst>
      <p:ext uri="{BB962C8B-B14F-4D97-AF65-F5344CB8AC3E}">
        <p14:creationId xmlns:p14="http://schemas.microsoft.com/office/powerpoint/2010/main" val="2436988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21</a:t>
            </a:fld>
            <a:endParaRPr lang="zh-CN" altLang="en-US"/>
          </a:p>
        </p:txBody>
      </p:sp>
    </p:spTree>
    <p:extLst>
      <p:ext uri="{BB962C8B-B14F-4D97-AF65-F5344CB8AC3E}">
        <p14:creationId xmlns:p14="http://schemas.microsoft.com/office/powerpoint/2010/main" val="459879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22</a:t>
            </a:fld>
            <a:endParaRPr lang="zh-CN" altLang="en-US"/>
          </a:p>
        </p:txBody>
      </p:sp>
    </p:spTree>
    <p:extLst>
      <p:ext uri="{BB962C8B-B14F-4D97-AF65-F5344CB8AC3E}">
        <p14:creationId xmlns:p14="http://schemas.microsoft.com/office/powerpoint/2010/main" val="2809399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23</a:t>
            </a:fld>
            <a:endParaRPr lang="zh-CN" altLang="en-US"/>
          </a:p>
        </p:txBody>
      </p:sp>
    </p:spTree>
    <p:extLst>
      <p:ext uri="{BB962C8B-B14F-4D97-AF65-F5344CB8AC3E}">
        <p14:creationId xmlns:p14="http://schemas.microsoft.com/office/powerpoint/2010/main" val="75125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24</a:t>
            </a:fld>
            <a:endParaRPr lang="zh-CN" altLang="en-US"/>
          </a:p>
        </p:txBody>
      </p:sp>
    </p:spTree>
    <p:extLst>
      <p:ext uri="{BB962C8B-B14F-4D97-AF65-F5344CB8AC3E}">
        <p14:creationId xmlns:p14="http://schemas.microsoft.com/office/powerpoint/2010/main" val="831146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25</a:t>
            </a:fld>
            <a:endParaRPr lang="zh-CN" altLang="en-US"/>
          </a:p>
        </p:txBody>
      </p:sp>
    </p:spTree>
    <p:extLst>
      <p:ext uri="{BB962C8B-B14F-4D97-AF65-F5344CB8AC3E}">
        <p14:creationId xmlns:p14="http://schemas.microsoft.com/office/powerpoint/2010/main" val="510116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26</a:t>
            </a:fld>
            <a:endParaRPr lang="zh-CN" altLang="en-US"/>
          </a:p>
        </p:txBody>
      </p:sp>
    </p:spTree>
    <p:extLst>
      <p:ext uri="{BB962C8B-B14F-4D97-AF65-F5344CB8AC3E}">
        <p14:creationId xmlns:p14="http://schemas.microsoft.com/office/powerpoint/2010/main" val="3675281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27</a:t>
            </a:fld>
            <a:endParaRPr lang="zh-CN" altLang="en-US"/>
          </a:p>
        </p:txBody>
      </p:sp>
    </p:spTree>
    <p:extLst>
      <p:ext uri="{BB962C8B-B14F-4D97-AF65-F5344CB8AC3E}">
        <p14:creationId xmlns:p14="http://schemas.microsoft.com/office/powerpoint/2010/main" val="758182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28</a:t>
            </a:fld>
            <a:endParaRPr lang="zh-CN" altLang="en-US"/>
          </a:p>
        </p:txBody>
      </p:sp>
    </p:spTree>
    <p:extLst>
      <p:ext uri="{BB962C8B-B14F-4D97-AF65-F5344CB8AC3E}">
        <p14:creationId xmlns:p14="http://schemas.microsoft.com/office/powerpoint/2010/main" val="988857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29</a:t>
            </a:fld>
            <a:endParaRPr lang="zh-CN" altLang="en-US"/>
          </a:p>
        </p:txBody>
      </p:sp>
    </p:spTree>
    <p:extLst>
      <p:ext uri="{BB962C8B-B14F-4D97-AF65-F5344CB8AC3E}">
        <p14:creationId xmlns:p14="http://schemas.microsoft.com/office/powerpoint/2010/main" val="120754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a:t>
            </a:fld>
            <a:endParaRPr lang="zh-CN" altLang="en-US"/>
          </a:p>
        </p:txBody>
      </p:sp>
    </p:spTree>
    <p:extLst>
      <p:ext uri="{BB962C8B-B14F-4D97-AF65-F5344CB8AC3E}">
        <p14:creationId xmlns:p14="http://schemas.microsoft.com/office/powerpoint/2010/main" val="2243052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30</a:t>
            </a:fld>
            <a:endParaRPr lang="zh-CN" altLang="en-US"/>
          </a:p>
        </p:txBody>
      </p:sp>
    </p:spTree>
    <p:extLst>
      <p:ext uri="{BB962C8B-B14F-4D97-AF65-F5344CB8AC3E}">
        <p14:creationId xmlns:p14="http://schemas.microsoft.com/office/powerpoint/2010/main" val="25063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31</a:t>
            </a:fld>
            <a:endParaRPr lang="zh-CN" altLang="en-US"/>
          </a:p>
        </p:txBody>
      </p:sp>
    </p:spTree>
    <p:extLst>
      <p:ext uri="{BB962C8B-B14F-4D97-AF65-F5344CB8AC3E}">
        <p14:creationId xmlns:p14="http://schemas.microsoft.com/office/powerpoint/2010/main" val="188789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a:t>
            </a:fld>
            <a:endParaRPr lang="zh-CN" altLang="en-US"/>
          </a:p>
        </p:txBody>
      </p:sp>
    </p:spTree>
    <p:extLst>
      <p:ext uri="{BB962C8B-B14F-4D97-AF65-F5344CB8AC3E}">
        <p14:creationId xmlns:p14="http://schemas.microsoft.com/office/powerpoint/2010/main" val="149352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5</a:t>
            </a:fld>
            <a:endParaRPr lang="zh-CN" altLang="en-US"/>
          </a:p>
        </p:txBody>
      </p:sp>
    </p:spTree>
    <p:extLst>
      <p:ext uri="{BB962C8B-B14F-4D97-AF65-F5344CB8AC3E}">
        <p14:creationId xmlns:p14="http://schemas.microsoft.com/office/powerpoint/2010/main" val="162009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6</a:t>
            </a:fld>
            <a:endParaRPr lang="zh-CN" altLang="en-US"/>
          </a:p>
        </p:txBody>
      </p:sp>
    </p:spTree>
    <p:extLst>
      <p:ext uri="{BB962C8B-B14F-4D97-AF65-F5344CB8AC3E}">
        <p14:creationId xmlns:p14="http://schemas.microsoft.com/office/powerpoint/2010/main" val="180675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7</a:t>
            </a:fld>
            <a:endParaRPr lang="zh-CN" altLang="en-US"/>
          </a:p>
        </p:txBody>
      </p:sp>
    </p:spTree>
    <p:extLst>
      <p:ext uri="{BB962C8B-B14F-4D97-AF65-F5344CB8AC3E}">
        <p14:creationId xmlns:p14="http://schemas.microsoft.com/office/powerpoint/2010/main" val="312609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8</a:t>
            </a:fld>
            <a:endParaRPr lang="zh-CN" altLang="en-US"/>
          </a:p>
        </p:txBody>
      </p:sp>
    </p:spTree>
    <p:extLst>
      <p:ext uri="{BB962C8B-B14F-4D97-AF65-F5344CB8AC3E}">
        <p14:creationId xmlns:p14="http://schemas.microsoft.com/office/powerpoint/2010/main" val="191289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9</a:t>
            </a:fld>
            <a:endParaRPr lang="zh-CN" altLang="en-US"/>
          </a:p>
        </p:txBody>
      </p:sp>
    </p:spTree>
    <p:extLst>
      <p:ext uri="{BB962C8B-B14F-4D97-AF65-F5344CB8AC3E}">
        <p14:creationId xmlns:p14="http://schemas.microsoft.com/office/powerpoint/2010/main" val="1795003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文本框 9"/>
          <p:cNvSpPr txBox="1"/>
          <p:nvPr userDrawn="1"/>
        </p:nvSpPr>
        <p:spPr>
          <a:xfrm>
            <a:off x="1076118" y="1779662"/>
            <a:ext cx="4215962" cy="523220"/>
          </a:xfrm>
          <a:prstGeom prst="rect">
            <a:avLst/>
          </a:prstGeom>
          <a:noFill/>
        </p:spPr>
        <p:txBody>
          <a:bodyPr wrap="none" rtlCol="0">
            <a:spAutoFit/>
          </a:bodyPr>
          <a:lstStyle/>
          <a:p>
            <a:r>
              <a:rPr lang="en-US" altLang="zh-CN" sz="2800" smtClean="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800" smtClean="0">
                <a:solidFill>
                  <a:schemeClr val="tx1">
                    <a:lumMod val="65000"/>
                    <a:lumOff val="35000"/>
                  </a:schemeClr>
                </a:solidFill>
                <a:latin typeface="微软雅黑" panose="020B0503020204020204" pitchFamily="34" charset="-122"/>
                <a:ea typeface="微软雅黑" panose="020B0503020204020204" pitchFamily="34" charset="-122"/>
              </a:rPr>
              <a:t>源生</a:t>
            </a:r>
            <a:r>
              <a:rPr lang="en-US" altLang="zh-CN" sz="2800" smtClean="0">
                <a:solidFill>
                  <a:schemeClr val="tx1">
                    <a:lumMod val="65000"/>
                    <a:lumOff val="35000"/>
                  </a:schemeClr>
                </a:solidFill>
                <a:latin typeface="微软雅黑" panose="020B0503020204020204" pitchFamily="34" charset="-122"/>
                <a:ea typeface="微软雅黑" panose="020B0503020204020204" pitchFamily="34" charset="-122"/>
              </a:rPr>
              <a:t>AR</a:t>
            </a:r>
            <a:r>
              <a:rPr lang="zh-CN" altLang="en-US" sz="2800" smtClean="0">
                <a:solidFill>
                  <a:schemeClr val="tx1">
                    <a:lumMod val="65000"/>
                    <a:lumOff val="35000"/>
                  </a:schemeClr>
                </a:solidFill>
                <a:latin typeface="微软雅黑" panose="020B0503020204020204" pitchFamily="34" charset="-122"/>
                <a:ea typeface="微软雅黑" panose="020B0503020204020204" pitchFamily="34" charset="-122"/>
              </a:rPr>
              <a:t>应用开发</a:t>
            </a:r>
            <a:endParaRPr lang="zh-CN" altLang="en-US" sz="280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1" name="直接连接符 8"/>
          <p:cNvCxnSpPr>
            <a:cxnSpLocks noChangeShapeType="1"/>
          </p:cNvCxnSpPr>
          <p:nvPr userDrawn="1"/>
        </p:nvCxnSpPr>
        <p:spPr bwMode="auto">
          <a:xfrm>
            <a:off x="5436096" y="1634480"/>
            <a:ext cx="0" cy="1585342"/>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pic>
        <p:nvPicPr>
          <p:cNvPr id="13" name="图片 12"/>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756639" y="1685319"/>
            <a:ext cx="2508203" cy="1441325"/>
          </a:xfrm>
          <a:prstGeom prst="rect">
            <a:avLst/>
          </a:prstGeom>
          <a:effectLst>
            <a:outerShdw blurRad="50800" dist="50800" dir="2700000" algn="tl" rotWithShape="0">
              <a:prstClr val="black">
                <a:alpha val="80000"/>
              </a:prstClr>
            </a:outerShdw>
            <a:reflection blurRad="6350" stA="52000" endA="300" endPos="35000" dir="5400000" sy="-100000" algn="bl" rotWithShape="0"/>
          </a:effectLst>
        </p:spPr>
      </p:pic>
      <p:cxnSp>
        <p:nvCxnSpPr>
          <p:cNvPr id="14" name="直接连接符 8"/>
          <p:cNvCxnSpPr>
            <a:cxnSpLocks noChangeShapeType="1"/>
          </p:cNvCxnSpPr>
          <p:nvPr userDrawn="1"/>
        </p:nvCxnSpPr>
        <p:spPr bwMode="auto">
          <a:xfrm>
            <a:off x="1148126" y="2283718"/>
            <a:ext cx="3969345"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5" name="图片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0215" y="167734"/>
            <a:ext cx="3212748" cy="603815"/>
          </a:xfrm>
          <a:prstGeom prst="rect">
            <a:avLst/>
          </a:prstGeom>
        </p:spPr>
      </p:pic>
      <p:sp>
        <p:nvSpPr>
          <p:cNvPr id="16" name="TextBox 7"/>
          <p:cNvSpPr>
            <a:spLocks noChangeArrowheads="1"/>
          </p:cNvSpPr>
          <p:nvPr userDrawn="1"/>
        </p:nvSpPr>
        <p:spPr bwMode="auto">
          <a:xfrm>
            <a:off x="6053137" y="4443959"/>
            <a:ext cx="31273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智能设备教研室</a:t>
            </a:r>
            <a:endParaRPr lang="zh-CN" altLang="en-US"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6052440" y="4443958"/>
            <a:ext cx="391768" cy="462673"/>
          </a:xfrm>
          <a:prstGeom prst="rect">
            <a:avLst/>
          </a:prstGeom>
          <a:effectLst/>
        </p:spPr>
      </p:pic>
    </p:spTree>
    <p:extLst>
      <p:ext uri="{BB962C8B-B14F-4D97-AF65-F5344CB8AC3E}">
        <p14:creationId xmlns:p14="http://schemas.microsoft.com/office/powerpoint/2010/main" val="299020644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a:defRPr/>
            </a:lvl1pPr>
          </a:lstStyle>
          <a:p>
            <a:fld id="{A0EC5C4E-56C6-479B-A7C3-E339A749DAD3}" type="slidenum">
              <a:rPr lang="zh-CN" altLang="en-US"/>
              <a:pPr/>
              <a:t>‹#›</a:t>
            </a:fld>
            <a:endParaRPr lang="zh-CN" altLang="en-US"/>
          </a:p>
        </p:txBody>
      </p:sp>
    </p:spTree>
    <p:extLst>
      <p:ext uri="{BB962C8B-B14F-4D97-AF65-F5344CB8AC3E}">
        <p14:creationId xmlns:p14="http://schemas.microsoft.com/office/powerpoint/2010/main" val="125982105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a:defRPr/>
            </a:lvl1pPr>
          </a:lstStyle>
          <a:p>
            <a:fld id="{21B9C503-970C-4DE2-9F85-7FDC0767E60B}" type="slidenum">
              <a:rPr lang="zh-CN" altLang="en-US"/>
              <a:pPr/>
              <a:t>‹#›</a:t>
            </a:fld>
            <a:endParaRPr lang="zh-CN" altLang="en-US"/>
          </a:p>
        </p:txBody>
      </p:sp>
    </p:spTree>
    <p:extLst>
      <p:ext uri="{BB962C8B-B14F-4D97-AF65-F5344CB8AC3E}">
        <p14:creationId xmlns:p14="http://schemas.microsoft.com/office/powerpoint/2010/main" val="31941295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3"/>
          <p:cNvGrpSpPr>
            <a:grpSpLocks/>
          </p:cNvGrpSpPr>
          <p:nvPr userDrawn="1"/>
        </p:nvGrpSpPr>
        <p:grpSpPr bwMode="auto">
          <a:xfrm>
            <a:off x="0" y="123478"/>
            <a:ext cx="481013" cy="563562"/>
            <a:chOff x="0" y="0"/>
            <a:chExt cx="480244" cy="564356"/>
          </a:xfrm>
        </p:grpSpPr>
        <p:sp>
          <p:nvSpPr>
            <p:cNvPr id="8" name="矩形 10"/>
            <p:cNvSpPr>
              <a:spLocks noChangeArrowheads="1"/>
            </p:cNvSpPr>
            <p:nvPr/>
          </p:nvSpPr>
          <p:spPr bwMode="auto">
            <a:xfrm>
              <a:off x="0" y="0"/>
              <a:ext cx="424770" cy="564356"/>
            </a:xfrm>
            <a:prstGeom prst="rect">
              <a:avLst/>
            </a:prstGeom>
            <a:solidFill>
              <a:srgbClr val="A528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9" name="直接连接符 11"/>
            <p:cNvCxnSpPr>
              <a:cxnSpLocks noChangeShapeType="1"/>
            </p:cNvCxnSpPr>
            <p:nvPr/>
          </p:nvCxnSpPr>
          <p:spPr bwMode="auto">
            <a:xfrm>
              <a:off x="480244" y="0"/>
              <a:ext cx="0" cy="564356"/>
            </a:xfrm>
            <a:prstGeom prst="line">
              <a:avLst/>
            </a:prstGeom>
            <a:noFill/>
            <a:ln w="28575" cmpd="sng">
              <a:solidFill>
                <a:srgbClr val="595959"/>
              </a:solidFill>
              <a:round/>
              <a:headEnd/>
              <a:tailEnd/>
            </a:ln>
            <a:extLst>
              <a:ext uri="{909E8E84-426E-40DD-AFC4-6F175D3DCCD1}">
                <a14:hiddenFill xmlns:a14="http://schemas.microsoft.com/office/drawing/2010/main">
                  <a:noFill/>
                </a14:hiddenFill>
              </a:ext>
            </a:extLst>
          </p:spPr>
        </p:cxnSp>
      </p:grpSp>
      <p:sp>
        <p:nvSpPr>
          <p:cNvPr id="10" name="矩形 58"/>
          <p:cNvSpPr>
            <a:spLocks noChangeArrowheads="1"/>
          </p:cNvSpPr>
          <p:nvPr userDrawn="1"/>
        </p:nvSpPr>
        <p:spPr bwMode="auto">
          <a:xfrm>
            <a:off x="0" y="5092700"/>
            <a:ext cx="9144000" cy="142875"/>
          </a:xfrm>
          <a:prstGeom prst="rect">
            <a:avLst/>
          </a:prstGeom>
          <a:solidFill>
            <a:schemeClr val="accent2">
              <a:lumMod val="75000"/>
            </a:schemeClr>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灯片编号占位符 5"/>
          <p:cNvSpPr txBox="1">
            <a:spLocks/>
          </p:cNvSpPr>
          <p:nvPr userDrawn="1"/>
        </p:nvSpPr>
        <p:spPr>
          <a:xfrm>
            <a:off x="8460432" y="4731990"/>
            <a:ext cx="576064"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B1B91A2B-671A-495E-9F3F-D792B037828F}" type="slidenum">
              <a:rPr lang="zh-CN" altLang="en-US" smtClean="0"/>
              <a:pPr/>
              <a:t>‹#›</a:t>
            </a:fld>
            <a:endParaRPr lang="zh-CN" altLang="en-US"/>
          </a:p>
        </p:txBody>
      </p:sp>
      <p:sp>
        <p:nvSpPr>
          <p:cNvPr id="14" name="矩形 10"/>
          <p:cNvSpPr>
            <a:spLocks noChangeArrowheads="1"/>
          </p:cNvSpPr>
          <p:nvPr userDrawn="1"/>
        </p:nvSpPr>
        <p:spPr bwMode="auto">
          <a:xfrm>
            <a:off x="549072" y="123478"/>
            <a:ext cx="8594928" cy="563562"/>
          </a:xfrm>
          <a:prstGeom prst="rect">
            <a:avLst/>
          </a:prstGeom>
          <a:solidFill>
            <a:srgbClr val="A5281E">
              <a:alpha val="85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2" name="图片 11"/>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2899029604"/>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直接连接符 5"/>
          <p:cNvSpPr>
            <a:spLocks noChangeShapeType="1"/>
          </p:cNvSpPr>
          <p:nvPr userDrawn="1"/>
        </p:nvSpPr>
        <p:spPr bwMode="auto">
          <a:xfrm flipV="1">
            <a:off x="755651" y="771061"/>
            <a:ext cx="7560766" cy="489"/>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Box 10"/>
          <p:cNvSpPr>
            <a:spLocks noChangeArrowheads="1"/>
          </p:cNvSpPr>
          <p:nvPr userDrawn="1"/>
        </p:nvSpPr>
        <p:spPr bwMode="auto">
          <a:xfrm>
            <a:off x="683568" y="175163"/>
            <a:ext cx="12860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
        <p:nvSpPr>
          <p:cNvPr id="9" name="矩形 58"/>
          <p:cNvSpPr>
            <a:spLocks noChangeArrowheads="1"/>
          </p:cNvSpPr>
          <p:nvPr userDrawn="1"/>
        </p:nvSpPr>
        <p:spPr bwMode="auto">
          <a:xfrm>
            <a:off x="0" y="5092700"/>
            <a:ext cx="9144000" cy="142875"/>
          </a:xfrm>
          <a:prstGeom prst="rect">
            <a:avLst/>
          </a:prstGeom>
          <a:solidFill>
            <a:schemeClr val="accent2">
              <a:lumMod val="75000"/>
            </a:schemeClr>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灯片编号占位符 5"/>
          <p:cNvSpPr txBox="1">
            <a:spLocks/>
          </p:cNvSpPr>
          <p:nvPr userDrawn="1"/>
        </p:nvSpPr>
        <p:spPr>
          <a:xfrm>
            <a:off x="8460432" y="4731990"/>
            <a:ext cx="576064"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B1B91A2B-671A-495E-9F3F-D792B037828F}" type="slidenum">
              <a:rPr lang="zh-CN" altLang="en-US" smtClean="0"/>
              <a:pPr/>
              <a:t>‹#›</a:t>
            </a:fld>
            <a:endParaRPr lang="zh-CN" altLang="en-US"/>
          </a:p>
        </p:txBody>
      </p:sp>
      <p:pic>
        <p:nvPicPr>
          <p:cNvPr id="13" name="图片 12"/>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654100501"/>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25"/>
          <p:cNvSpPr>
            <a:spLocks noChangeArrowheads="1"/>
          </p:cNvSpPr>
          <p:nvPr userDrawn="1"/>
        </p:nvSpPr>
        <p:spPr bwMode="auto">
          <a:xfrm>
            <a:off x="0" y="3651870"/>
            <a:ext cx="9144000" cy="1635646"/>
          </a:xfrm>
          <a:prstGeom prst="rect">
            <a:avLst/>
          </a:prstGeom>
          <a:blipFill dpi="0" rotWithShape="1">
            <a:blip r:embed="rId2">
              <a:alphaModFix amt="70000"/>
            </a:blip>
            <a:srcRect/>
            <a:tile tx="-336550" ty="-762000" sx="50000" sy="100000" flip="none" algn="ctr"/>
          </a:blipFill>
          <a:ln>
            <a:noFill/>
          </a:ln>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254"/>
          <p:cNvSpPr>
            <a:spLocks noChangeArrowheads="1"/>
          </p:cNvSpPr>
          <p:nvPr userDrawn="1"/>
        </p:nvSpPr>
        <p:spPr bwMode="auto">
          <a:xfrm>
            <a:off x="-4763" y="222184"/>
            <a:ext cx="9144000" cy="4149766"/>
          </a:xfrm>
          <a:custGeom>
            <a:avLst/>
            <a:gdLst>
              <a:gd name="T0" fmla="*/ 0 w 9144000"/>
              <a:gd name="T1" fmla="*/ 0 h 3846015"/>
              <a:gd name="T2" fmla="*/ 9144000 w 9144000"/>
              <a:gd name="T3" fmla="*/ 3846015 h 3846015"/>
            </a:gdLst>
            <a:ahLst/>
            <a:cxnLst/>
            <a:rect l="T0" t="T1" r="T2" b="T3"/>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953735"/>
          </a:solidFill>
          <a:ln>
            <a:noFill/>
          </a:ln>
          <a:effectLst>
            <a:outerShdw blurRad="50800" dist="38100" dir="2700000" algn="tl" rotWithShape="0">
              <a:prstClr val="black">
                <a:alpha val="8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54"/>
          <p:cNvSpPr>
            <a:spLocks noChangeArrowheads="1"/>
          </p:cNvSpPr>
          <p:nvPr userDrawn="1"/>
        </p:nvSpPr>
        <p:spPr bwMode="auto">
          <a:xfrm>
            <a:off x="4763" y="0"/>
            <a:ext cx="9144000" cy="4154968"/>
          </a:xfrm>
          <a:custGeom>
            <a:avLst/>
            <a:gdLst>
              <a:gd name="T0" fmla="*/ 0 w 9144000"/>
              <a:gd name="T1" fmla="*/ 0 h 3846015"/>
              <a:gd name="T2" fmla="*/ 9144000 w 9144000"/>
              <a:gd name="T3" fmla="*/ 3846015 h 3846015"/>
            </a:gdLst>
            <a:ahLst/>
            <a:cxnLst/>
            <a:rect l="T0" t="T1" r="T2" b="T3"/>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blipFill>
            <a:blip r:embed="rId3"/>
            <a:stretch>
              <a:fillRect/>
            </a:stretch>
          </a:blipFill>
          <a:ln>
            <a:noFill/>
          </a:ln>
          <a:effectLst>
            <a:outerShdw blurRad="50800" dist="38100" dir="2700000" algn="tl" rotWithShape="0">
              <a:prstClr val="black">
                <a:alpha val="6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54130" y="1419622"/>
            <a:ext cx="6845266" cy="1210787"/>
          </a:xfrm>
          <a:prstGeom prst="rect">
            <a:avLst/>
          </a:prstGeom>
          <a:effectLst>
            <a:outerShdw dist="88900" dir="3000000" algn="tl" rotWithShape="0">
              <a:prstClr val="black">
                <a:alpha val="80000"/>
              </a:prstClr>
            </a:outerShdw>
          </a:effectLst>
        </p:spPr>
      </p:pic>
      <p:pic>
        <p:nvPicPr>
          <p:cNvPr id="7" name="图片 6"/>
          <p:cNvPicPr>
            <a:picLocks noChangeAspect="1"/>
          </p:cNvPicPr>
          <p:nvPr userDrawn="1"/>
        </p:nvPicPr>
        <p:blipFill>
          <a:blip r:embed="rId5">
            <a:extLst>
              <a:ext uri="{BEBA8EAE-BF5A-486C-A8C5-ECC9F3942E4B}">
                <a14:imgProps xmlns:a14="http://schemas.microsoft.com/office/drawing/2010/main">
                  <a14:imgLayer r:embed="rId6">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4204952046"/>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a:defRPr/>
            </a:lvl1pPr>
          </a:lstStyle>
          <a:p>
            <a:fld id="{0C26D1F4-6B3F-4C69-A9A7-DF4BAE823ED0}" type="slidenum">
              <a:rPr lang="zh-CN" altLang="en-US"/>
              <a:pPr/>
              <a:t>‹#›</a:t>
            </a:fld>
            <a:endParaRPr lang="zh-CN" altLang="en-US"/>
          </a:p>
        </p:txBody>
      </p:sp>
    </p:spTree>
    <p:extLst>
      <p:ext uri="{BB962C8B-B14F-4D97-AF65-F5344CB8AC3E}">
        <p14:creationId xmlns:p14="http://schemas.microsoft.com/office/powerpoint/2010/main" val="3358717804"/>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a:defRPr/>
            </a:lvl1pPr>
          </a:lstStyle>
          <a:p>
            <a:fld id="{DC26526A-519C-4F39-8292-5AAA1A2F876E}" type="slidenum">
              <a:rPr lang="zh-CN" altLang="en-US"/>
              <a:pPr/>
              <a:t>‹#›</a:t>
            </a:fld>
            <a:endParaRPr lang="zh-CN" altLang="en-US"/>
          </a:p>
        </p:txBody>
      </p:sp>
    </p:spTree>
    <p:extLst>
      <p:ext uri="{BB962C8B-B14F-4D97-AF65-F5344CB8AC3E}">
        <p14:creationId xmlns:p14="http://schemas.microsoft.com/office/powerpoint/2010/main" val="336033806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a:defRPr/>
            </a:lvl1pPr>
          </a:lstStyle>
          <a:p>
            <a:fld id="{2C6509E9-3AE4-487D-BBCB-C00F0CA4DD73}" type="slidenum">
              <a:rPr lang="zh-CN" altLang="en-US"/>
              <a:pPr/>
              <a:t>‹#›</a:t>
            </a:fld>
            <a:endParaRPr lang="zh-CN" altLang="en-US"/>
          </a:p>
        </p:txBody>
      </p:sp>
    </p:spTree>
    <p:extLst>
      <p:ext uri="{BB962C8B-B14F-4D97-AF65-F5344CB8AC3E}">
        <p14:creationId xmlns:p14="http://schemas.microsoft.com/office/powerpoint/2010/main" val="404947763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a:defRPr/>
            </a:lvl1pPr>
          </a:lstStyle>
          <a:p>
            <a:fld id="{693BEF6D-6B37-4AEB-B446-891267E814FD}" type="slidenum">
              <a:rPr lang="zh-CN" altLang="en-US"/>
              <a:pPr/>
              <a:t>‹#›</a:t>
            </a:fld>
            <a:endParaRPr lang="zh-CN" altLang="en-US"/>
          </a:p>
        </p:txBody>
      </p:sp>
    </p:spTree>
    <p:extLst>
      <p:ext uri="{BB962C8B-B14F-4D97-AF65-F5344CB8AC3E}">
        <p14:creationId xmlns:p14="http://schemas.microsoft.com/office/powerpoint/2010/main" val="80067613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a:defRPr/>
            </a:lvl1pPr>
          </a:lstStyle>
          <a:p>
            <a:fld id="{F79858C8-18D2-43EF-A6F0-2A67996687C7}" type="slidenum">
              <a:rPr lang="zh-CN" altLang="en-US"/>
              <a:pPr/>
              <a:t>‹#›</a:t>
            </a:fld>
            <a:endParaRPr lang="zh-CN" altLang="en-US"/>
          </a:p>
        </p:txBody>
      </p:sp>
    </p:spTree>
    <p:extLst>
      <p:ext uri="{BB962C8B-B14F-4D97-AF65-F5344CB8AC3E}">
        <p14:creationId xmlns:p14="http://schemas.microsoft.com/office/powerpoint/2010/main" val="238848908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454F59"/>
        </a:solidFill>
        <a:effectLst/>
      </p:bgPr>
    </p:bg>
    <p:spTree>
      <p:nvGrpSpPr>
        <p:cNvPr id="1" name=""/>
        <p:cNvGrpSpPr/>
        <p:nvPr/>
      </p:nvGrpSpPr>
      <p:grpSpPr>
        <a:xfrm>
          <a:off x="0" y="0"/>
          <a:ext cx="0" cy="0"/>
          <a:chOff x="0" y="0"/>
          <a:chExt cx="0" cy="0"/>
        </a:xfrm>
      </p:grpSpPr>
      <p:pic>
        <p:nvPicPr>
          <p:cNvPr id="3074" name="Picture 3" descr="C:\Users\chenkui\Desktop\未命名的-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transition spd="med">
    <p:fade/>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7"/>
          <p:cNvSpPr>
            <a:spLocks noChangeArrowheads="1"/>
          </p:cNvSpPr>
          <p:nvPr/>
        </p:nvSpPr>
        <p:spPr bwMode="auto">
          <a:xfrm>
            <a:off x="1259632" y="2427734"/>
            <a:ext cx="40572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第三讲 着色器与坐标映射</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片元着色器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片元着色</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器可用的内置变量如下表：</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400940241"/>
              </p:ext>
            </p:extLst>
          </p:nvPr>
        </p:nvGraphicFramePr>
        <p:xfrm>
          <a:off x="611560" y="1544474"/>
          <a:ext cx="7992888" cy="311550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232248">
                  <a:extLst>
                    <a:ext uri="{9D8B030D-6E8A-4147-A177-3AD203B41FA5}">
                      <a16:colId xmlns:a16="http://schemas.microsoft.com/office/drawing/2014/main" val="2081688802"/>
                    </a:ext>
                  </a:extLst>
                </a:gridCol>
                <a:gridCol w="651784">
                  <a:extLst>
                    <a:ext uri="{9D8B030D-6E8A-4147-A177-3AD203B41FA5}">
                      <a16:colId xmlns:a16="http://schemas.microsoft.com/office/drawing/2014/main" val="2011789165"/>
                    </a:ext>
                  </a:extLst>
                </a:gridCol>
                <a:gridCol w="5108856">
                  <a:extLst>
                    <a:ext uri="{9D8B030D-6E8A-4147-A177-3AD203B41FA5}">
                      <a16:colId xmlns:a16="http://schemas.microsoft.com/office/drawing/2014/main" val="465284896"/>
                    </a:ext>
                  </a:extLst>
                </a:gridCol>
              </a:tblGrid>
              <a:tr h="405405">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名称</a:t>
                      </a:r>
                      <a:endParaRPr 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类型</a:t>
                      </a:r>
                      <a:endParaRPr 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描述</a:t>
                      </a:r>
                      <a:endParaRPr lang="zh-CN" alt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010270082"/>
                  </a:ext>
                </a:extLst>
              </a:tr>
              <a:tr h="405405">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包含主颜色的插值只读输入</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61303927"/>
                  </a:ext>
                </a:extLst>
              </a:tr>
              <a:tr h="405405">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gl_SecondaryColor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包含辅助颜色的插值只读输入</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95899517"/>
                  </a:ext>
                </a:extLst>
              </a:tr>
              <a:tr h="405405">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gl_TexCoord[]</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包含纹理坐标数组的插值只读输入</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98593678"/>
                  </a:ext>
                </a:extLst>
              </a:tr>
              <a:tr h="405405">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gl_FogFragCoord</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float</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包含雾坐标的插值只读输入</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05952396"/>
                  </a:ext>
                </a:extLst>
              </a:tr>
              <a:tr h="405405">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gl_FragCoord</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只读输入，窗口的</a:t>
                      </a:r>
                      <a:r>
                        <a:rPr lang="en-US">
                          <a:solidFill>
                            <a:schemeClr val="tx1">
                              <a:lumMod val="75000"/>
                              <a:lumOff val="25000"/>
                            </a:schemeClr>
                          </a:solidFill>
                          <a:effectLst/>
                          <a:latin typeface="微软雅黑" panose="020B0503020204020204" pitchFamily="34" charset="-122"/>
                          <a:ea typeface="微软雅黑" panose="020B0503020204020204" pitchFamily="34" charset="-122"/>
                        </a:rPr>
                        <a:t>x,y,z</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和</a:t>
                      </a:r>
                      <a:r>
                        <a:rPr lang="en-US" altLang="zh-CN">
                          <a:solidFill>
                            <a:schemeClr val="tx1">
                              <a:lumMod val="75000"/>
                              <a:lumOff val="25000"/>
                            </a:schemeClr>
                          </a:solidFill>
                          <a:effectLst/>
                          <a:latin typeface="微软雅黑" panose="020B0503020204020204" pitchFamily="34" charset="-122"/>
                          <a:ea typeface="微软雅黑" panose="020B0503020204020204" pitchFamily="34" charset="-122"/>
                        </a:rPr>
                        <a:t>1/</a:t>
                      </a:r>
                      <a:r>
                        <a:rPr lang="en-US">
                          <a:solidFill>
                            <a:schemeClr val="tx1">
                              <a:lumMod val="75000"/>
                              <a:lumOff val="25000"/>
                            </a:schemeClr>
                          </a:solidFill>
                          <a:effectLst/>
                          <a:latin typeface="微软雅黑" panose="020B0503020204020204" pitchFamily="34" charset="-122"/>
                          <a:ea typeface="微软雅黑" panose="020B0503020204020204" pitchFamily="34" charset="-122"/>
                        </a:rPr>
                        <a:t>w</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13644940"/>
                  </a:ext>
                </a:extLst>
              </a:tr>
              <a:tr h="683079">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gl_FrontFacing</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bool</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只读输入，如果是窗口正面图元的一部分，则这个值为</a:t>
                      </a:r>
                      <a:r>
                        <a:rPr lang="en-US" altLang="zh-CN">
                          <a:solidFill>
                            <a:schemeClr val="tx1">
                              <a:lumMod val="75000"/>
                              <a:lumOff val="25000"/>
                            </a:schemeClr>
                          </a:solidFill>
                          <a:effectLst/>
                          <a:latin typeface="微软雅黑" panose="020B0503020204020204" pitchFamily="34" charset="-122"/>
                          <a:ea typeface="微软雅黑" panose="020B0503020204020204" pitchFamily="34" charset="-122"/>
                        </a:rPr>
                        <a:t>true</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44593002"/>
                  </a:ext>
                </a:extLst>
              </a:tr>
            </a:tbl>
          </a:graphicData>
        </a:graphic>
      </p:graphicFrame>
    </p:spTree>
    <p:extLst>
      <p:ext uri="{BB962C8B-B14F-4D97-AF65-F5344CB8AC3E}">
        <p14:creationId xmlns:p14="http://schemas.microsoft.com/office/powerpoint/2010/main" val="3969406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片元着色器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021067617"/>
              </p:ext>
            </p:extLst>
          </p:nvPr>
        </p:nvGraphicFramePr>
        <p:xfrm>
          <a:off x="539552" y="1059582"/>
          <a:ext cx="7992888" cy="331236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232248">
                  <a:extLst>
                    <a:ext uri="{9D8B030D-6E8A-4147-A177-3AD203B41FA5}">
                      <a16:colId xmlns:a16="http://schemas.microsoft.com/office/drawing/2014/main" val="2081688802"/>
                    </a:ext>
                  </a:extLst>
                </a:gridCol>
                <a:gridCol w="720080">
                  <a:extLst>
                    <a:ext uri="{9D8B030D-6E8A-4147-A177-3AD203B41FA5}">
                      <a16:colId xmlns:a16="http://schemas.microsoft.com/office/drawing/2014/main" val="2011789165"/>
                    </a:ext>
                  </a:extLst>
                </a:gridCol>
                <a:gridCol w="5040560">
                  <a:extLst>
                    <a:ext uri="{9D8B030D-6E8A-4147-A177-3AD203B41FA5}">
                      <a16:colId xmlns:a16="http://schemas.microsoft.com/office/drawing/2014/main" val="465284896"/>
                    </a:ext>
                  </a:extLst>
                </a:gridCol>
              </a:tblGrid>
              <a:tr h="469520">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名称</a:t>
                      </a:r>
                      <a:endParaRPr 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类型</a:t>
                      </a:r>
                      <a:endParaRPr 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描述</a:t>
                      </a:r>
                      <a:endParaRPr lang="zh-CN" alt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070504486"/>
                  </a:ext>
                </a:extLst>
              </a:tr>
              <a:tr h="791109">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gl_PointCoord</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vec2</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点精灵的二维空间坐标范围在</a:t>
                      </a:r>
                      <a:r>
                        <a:rPr lang="en-US" altLang="zh-CN">
                          <a:solidFill>
                            <a:schemeClr val="tx1">
                              <a:lumMod val="75000"/>
                              <a:lumOff val="25000"/>
                            </a:schemeClr>
                          </a:solidFill>
                          <a:effectLst/>
                          <a:latin typeface="微软雅黑" panose="020B0503020204020204" pitchFamily="34" charset="-122"/>
                          <a:ea typeface="微软雅黑" panose="020B0503020204020204" pitchFamily="34" charset="-122"/>
                        </a:rPr>
                        <a:t>(0.0, 0.0)</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到</a:t>
                      </a:r>
                      <a:r>
                        <a:rPr lang="en-US" altLang="zh-CN">
                          <a:solidFill>
                            <a:schemeClr val="tx1">
                              <a:lumMod val="75000"/>
                              <a:lumOff val="25000"/>
                            </a:schemeClr>
                          </a:solidFill>
                          <a:effectLst/>
                          <a:latin typeface="微软雅黑" panose="020B0503020204020204" pitchFamily="34" charset="-122"/>
                          <a:ea typeface="微软雅黑" panose="020B0503020204020204" pitchFamily="34" charset="-122"/>
                        </a:rPr>
                        <a:t>(1.0, 1.0)</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之间，仅用于点图元和点精灵开启的情况下。</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05952396"/>
                  </a:ext>
                </a:extLst>
              </a:tr>
              <a:tr h="791109">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gl_FragData[]</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使用</a:t>
                      </a:r>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glDrawBuffers</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输出的数据数组。不能与</a:t>
                      </a:r>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gl_FragColor</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结合使用。</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13644940"/>
                  </a:ext>
                </a:extLst>
              </a:tr>
              <a:tr h="469520">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gl_FragColor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输出的颜色用于随后的像素操作</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21325494"/>
                  </a:ext>
                </a:extLst>
              </a:tr>
              <a:tr h="791109">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gl_FragDepth</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float</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输出的深度用于随后的像素操作，如果这个值没有被写，则使用固定功能管线的深度</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值</a:t>
                      </a:r>
                      <a:r>
                        <a:rPr lang="zh-CN" altLang="en-US" smtClean="0">
                          <a:solidFill>
                            <a:schemeClr val="tx1">
                              <a:lumMod val="75000"/>
                              <a:lumOff val="25000"/>
                            </a:schemeClr>
                          </a:solidFill>
                          <a:effectLst/>
                          <a:latin typeface="微软雅黑" panose="020B0503020204020204" pitchFamily="34" charset="-122"/>
                          <a:ea typeface="微软雅黑" panose="020B0503020204020204" pitchFamily="34" charset="-122"/>
                        </a:rPr>
                        <a:t>代替。</a:t>
                      </a:r>
                      <a:endPar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44593002"/>
                  </a:ext>
                </a:extLst>
              </a:tr>
            </a:tbl>
          </a:graphicData>
        </a:graphic>
      </p:graphicFrame>
    </p:spTree>
    <p:extLst>
      <p:ext uri="{BB962C8B-B14F-4D97-AF65-F5344CB8AC3E}">
        <p14:creationId xmlns:p14="http://schemas.microsoft.com/office/powerpoint/2010/main" val="222033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3528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变量修饰符</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marL="180000" indent="457200">
              <a:lnSpc>
                <a:spcPct val="150000"/>
              </a:lnSpc>
              <a:spcBef>
                <a:spcPts val="600"/>
              </a:spcBef>
              <a:buClr>
                <a:schemeClr val="accent2">
                  <a:lumMod val="50000"/>
                </a:schemeClr>
              </a:buClr>
              <a:buSzPct val="100000"/>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在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GLSL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中，实际有三种标签可以赋值给我们的</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变量</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910250" lvl="1" indent="-342900">
              <a:lnSpc>
                <a:spcPct val="150000"/>
              </a:lnSpc>
              <a:buClr>
                <a:schemeClr val="accent2">
                  <a:lumMod val="50000"/>
                </a:schemeClr>
              </a:buClr>
              <a:buSzPct val="100000"/>
              <a:buFont typeface="Wingdings" panose="05000000000000000000" pitchFamily="2" charset="2"/>
              <a:buChar char="Ø"/>
            </a:pP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Uniforms</a:t>
            </a:r>
          </a:p>
          <a:p>
            <a:pPr marL="910250" lvl="1" indent="-342900">
              <a:lnSpc>
                <a:spcPct val="150000"/>
              </a:lnSpc>
              <a:buClr>
                <a:schemeClr val="accent2">
                  <a:lumMod val="50000"/>
                </a:schemeClr>
              </a:buClr>
              <a:buSzPct val="100000"/>
              <a:buFont typeface="Wingdings" panose="05000000000000000000" pitchFamily="2" charset="2"/>
              <a:buChar char="Ø"/>
            </a:pP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Attributes</a:t>
            </a:r>
          </a:p>
          <a:p>
            <a:pPr marL="910250" lvl="1" indent="-342900">
              <a:lnSpc>
                <a:spcPct val="150000"/>
              </a:lnSpc>
              <a:buClr>
                <a:schemeClr val="accent2">
                  <a:lumMod val="50000"/>
                </a:schemeClr>
              </a:buClr>
              <a:buSzPct val="100000"/>
              <a:buFont typeface="Wingdings" panose="05000000000000000000" pitchFamily="2" charset="2"/>
              <a:buChar char="Ø"/>
            </a:pP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Varyings</a:t>
            </a:r>
          </a:p>
        </p:txBody>
      </p:sp>
    </p:spTree>
    <p:extLst>
      <p:ext uri="{BB962C8B-B14F-4D97-AF65-F5344CB8AC3E}">
        <p14:creationId xmlns:p14="http://schemas.microsoft.com/office/powerpoint/2010/main" val="1518798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Uniforms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是一种外界和你的着色器交流的方式。</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Uniforms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是为在一个渲染循环里不变的输入值设计的。如果你正在应用茶色滤镜，并且你已经指定了滤镜的强度，那么这些就是在渲染过程中不需要改变的事情，你可以把它作为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Uniform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输入。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Uniform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在顶点着色器和片段着色器里都可以被访问到。</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2819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Attributes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仅仅可以在</a:t>
            </a:r>
            <a:r>
              <a:rPr lang="zh-CN" altLang="en-US" sz="2400">
                <a:solidFill>
                  <a:srgbClr val="C00000"/>
                </a:solidFill>
                <a:latin typeface="微软雅黑" panose="020B0503020204020204" pitchFamily="34" charset="-122"/>
                <a:ea typeface="微软雅黑" panose="020B0503020204020204" pitchFamily="34" charset="-122"/>
              </a:rPr>
              <a:t>顶点着色器</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中被访问。</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Attribute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是在随着每一个顶点不同而会发生变动的输入值，例如顶点的位置和纹理坐标等。顶点着色器利用这些变量来计算位置，以它们为基础计算一些值，然后把这些值</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以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Varyings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的方式传到片段着色器。</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879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Varying</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在顶点着色器和片段着色器都会出现。</a:t>
            </a:r>
            <a:r>
              <a:rPr lang="en-US" altLang="zh-CN" sz="2400">
                <a:solidFill>
                  <a:srgbClr val="C00000"/>
                </a:solidFill>
                <a:latin typeface="微软雅黑" panose="020B0503020204020204" pitchFamily="34" charset="-122"/>
                <a:ea typeface="微软雅黑" panose="020B0503020204020204" pitchFamily="34" charset="-122"/>
              </a:rPr>
              <a:t>Varying </a:t>
            </a:r>
            <a:r>
              <a:rPr lang="zh-CN" altLang="en-US" sz="2400">
                <a:solidFill>
                  <a:srgbClr val="C00000"/>
                </a:solidFill>
                <a:latin typeface="微软雅黑" panose="020B0503020204020204" pitchFamily="34" charset="-122"/>
                <a:ea typeface="微软雅黑" panose="020B0503020204020204" pitchFamily="34" charset="-122"/>
              </a:rPr>
              <a:t>是用来在顶点着色器和片段着色器传递信息的</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，并且在顶点着色器和片段着色器中</a:t>
            </a:r>
            <a:r>
              <a:rPr lang="zh-CN" altLang="en-US" sz="2400">
                <a:solidFill>
                  <a:srgbClr val="C00000"/>
                </a:solidFill>
                <a:latin typeface="微软雅黑" panose="020B0503020204020204" pitchFamily="34" charset="-122"/>
                <a:ea typeface="微软雅黑" panose="020B0503020204020204" pitchFamily="34" charset="-122"/>
              </a:rPr>
              <a:t>必须有匹配的名字</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。数值在顶点着色器被写入</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Varying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，然后在片段着色器被读出。被</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写入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Varying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中的值，在片段着色器中会被以插值的形式插入到两个顶点直接的各个像素中去。</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6362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着色</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器的一般使用</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流程</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如下：</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87400" lvl="1" indent="-457200">
              <a:lnSpc>
                <a:spcPct val="100000"/>
              </a:lnSpc>
              <a:spcBef>
                <a:spcPts val="1200"/>
              </a:spcBef>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创建</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着色器：</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glCreateShader</a:t>
            </a:r>
          </a:p>
          <a:p>
            <a:pPr marL="787400" lvl="1" indent="-457200">
              <a:lnSpc>
                <a:spcPct val="100000"/>
              </a:lnSpc>
              <a:spcBef>
                <a:spcPts val="1200"/>
              </a:spcBef>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指定</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着色器源代码字符串：</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glShaderSource</a:t>
            </a:r>
          </a:p>
          <a:p>
            <a:pPr marL="787400" lvl="1" indent="-457200">
              <a:lnSpc>
                <a:spcPct val="100000"/>
              </a:lnSpc>
              <a:spcBef>
                <a:spcPts val="1200"/>
              </a:spcBef>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编译</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着色器：</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glCompileShader</a:t>
            </a:r>
          </a:p>
          <a:p>
            <a:pPr marL="787400" lvl="1" indent="-457200">
              <a:lnSpc>
                <a:spcPct val="100000"/>
              </a:lnSpc>
              <a:spcBef>
                <a:spcPts val="1200"/>
              </a:spcBef>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创建</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着色器可执行程序：</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glCreateProgram</a:t>
            </a:r>
          </a:p>
          <a:p>
            <a:pPr marL="787400" lvl="1" indent="-457200">
              <a:lnSpc>
                <a:spcPct val="100000"/>
              </a:lnSpc>
              <a:spcBef>
                <a:spcPts val="1200"/>
              </a:spcBef>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向</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可执行程序中添加着色器：</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glAttachShader</a:t>
            </a:r>
          </a:p>
          <a:p>
            <a:pPr marL="787400" lvl="1" indent="-457200">
              <a:lnSpc>
                <a:spcPct val="100000"/>
              </a:lnSpc>
              <a:spcBef>
                <a:spcPts val="1200"/>
              </a:spcBef>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链接</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可执行程序：</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glLinkProgram</a:t>
            </a:r>
          </a:p>
          <a:p>
            <a:pPr>
              <a:lnSpc>
                <a:spcPct val="150000"/>
              </a:lnSpc>
              <a:buClr>
                <a:schemeClr val="accent2">
                  <a:lumMod val="50000"/>
                </a:schemeClr>
              </a:buClr>
              <a:buSzPct val="100000"/>
              <a:buFont typeface="Wingdings" panose="05000000000000000000" pitchFamily="2" charset="2"/>
              <a:buChar char="v"/>
            </a:pP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31126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899592" y="1995686"/>
            <a:ext cx="7488832" cy="2592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0000"/>
              </a:lnSpc>
              <a:buClr>
                <a:schemeClr val="accent2">
                  <a:lumMod val="50000"/>
                </a:schemeClr>
              </a:buClr>
              <a:buSzPct val="100000"/>
              <a:buNone/>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创建一个指定类型的着色器</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20000"/>
              </a:lnSpc>
              <a:buClr>
                <a:schemeClr val="accent2">
                  <a:lumMod val="50000"/>
                </a:schemeClr>
              </a:buClr>
              <a:buSzPct val="100000"/>
              <a:buNone/>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type</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buClr>
                <a:schemeClr val="accent2">
                  <a:lumMod val="50000"/>
                </a:schemeClr>
              </a:buClr>
              <a:buSzPct val="100000"/>
              <a:buFont typeface="Wingdings" panose="05000000000000000000" pitchFamily="2" charset="2"/>
              <a:buChar char="Ø"/>
            </a:pP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GLES20.GL_VERTEX_SHADER</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顶点</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着色</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buClr>
                <a:schemeClr val="accent2">
                  <a:lumMod val="50000"/>
                </a:schemeClr>
              </a:buClr>
              <a:buSzPct val="100000"/>
              <a:buFont typeface="Wingdings" panose="05000000000000000000" pitchFamily="2" charset="2"/>
              <a:buChar char="Ø"/>
            </a:pP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rPr>
              <a:t>GLES20.GL_FRAGMENT_SHADER</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：偏远着色器</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3022363"/>
              </p:ext>
            </p:extLst>
          </p:nvPr>
        </p:nvGraphicFramePr>
        <p:xfrm>
          <a:off x="971600" y="1059582"/>
          <a:ext cx="6941064" cy="84591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41064">
                  <a:extLst>
                    <a:ext uri="{9D8B030D-6E8A-4147-A177-3AD203B41FA5}">
                      <a16:colId xmlns:a16="http://schemas.microsoft.com/office/drawing/2014/main" val="614410633"/>
                    </a:ext>
                  </a:extLst>
                </a:gridCol>
              </a:tblGrid>
              <a:tr h="845910">
                <a:tc>
                  <a:txBody>
                    <a:bodyPr/>
                    <a:lstStyle/>
                    <a:p>
                      <a:r>
                        <a:rPr lang="en-US" altLang="zh-CN" sz="2800" b="0" smtClean="0">
                          <a:solidFill>
                            <a:schemeClr val="tx1">
                              <a:lumMod val="75000"/>
                              <a:lumOff val="25000"/>
                            </a:schemeClr>
                          </a:solidFill>
                          <a:latin typeface="Consolas" panose="020B0609020204030204" pitchFamily="49" charset="0"/>
                          <a:ea typeface="微软雅黑" panose="020B0503020204020204" pitchFamily="34" charset="-122"/>
                        </a:rPr>
                        <a:t>int glCreateShader(int type);</a:t>
                      </a: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645419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899592" y="2139702"/>
            <a:ext cx="7488832"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0000"/>
              </a:lnSpc>
              <a:buClr>
                <a:schemeClr val="accent2">
                  <a:lumMod val="50000"/>
                </a:schemeClr>
              </a:buClr>
              <a:buSzPct val="100000"/>
              <a:buNone/>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将源码添加到着色器</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20000"/>
              </a:lnSpc>
              <a:buClr>
                <a:schemeClr val="accent2">
                  <a:lumMod val="50000"/>
                </a:schemeClr>
              </a:buClr>
              <a:buSzPct val="100000"/>
              <a:buNone/>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shader</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：着色器索引</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20000"/>
              </a:lnSpc>
              <a:buClr>
                <a:schemeClr val="accent2">
                  <a:lumMod val="50000"/>
                </a:schemeClr>
              </a:buClr>
              <a:buSzPct val="100000"/>
              <a:buNone/>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str</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：着色器源码字符串</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724826131"/>
              </p:ext>
            </p:extLst>
          </p:nvPr>
        </p:nvGraphicFramePr>
        <p:xfrm>
          <a:off x="877345" y="1024187"/>
          <a:ext cx="6912768" cy="9448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12768">
                  <a:extLst>
                    <a:ext uri="{9D8B030D-6E8A-4147-A177-3AD203B41FA5}">
                      <a16:colId xmlns:a16="http://schemas.microsoft.com/office/drawing/2014/main" val="614410633"/>
                    </a:ext>
                  </a:extLst>
                </a:gridCol>
              </a:tblGrid>
              <a:tr h="845910">
                <a:tc>
                  <a:txBody>
                    <a:bodyPr/>
                    <a:lstStyle/>
                    <a:p>
                      <a:r>
                        <a:rPr lang="en-US" altLang="zh-CN" sz="2800" b="0" smtClean="0">
                          <a:solidFill>
                            <a:schemeClr val="tx1">
                              <a:lumMod val="75000"/>
                              <a:lumOff val="25000"/>
                            </a:schemeClr>
                          </a:solidFill>
                          <a:latin typeface="Consolas" panose="020B0609020204030204" pitchFamily="49" charset="0"/>
                          <a:ea typeface="微软雅黑" panose="020B0503020204020204" pitchFamily="34" charset="-122"/>
                        </a:rPr>
                        <a:t>void glShaderSource(int shader, </a:t>
                      </a:r>
                    </a:p>
                    <a:p>
                      <a:r>
                        <a:rPr lang="en-US" altLang="zh-CN" sz="2800" b="0" smtClean="0">
                          <a:solidFill>
                            <a:schemeClr val="tx1">
                              <a:lumMod val="75000"/>
                              <a:lumOff val="25000"/>
                            </a:schemeClr>
                          </a:solidFill>
                          <a:latin typeface="Consolas" panose="020B0609020204030204" pitchFamily="49" charset="0"/>
                          <a:ea typeface="微软雅黑" panose="020B0503020204020204" pitchFamily="34" charset="-122"/>
                        </a:rPr>
                        <a:t>                    String str);</a:t>
                      </a: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1053028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899592" y="2139702"/>
            <a:ext cx="7488832"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0000"/>
              </a:lnSpc>
              <a:buClr>
                <a:schemeClr val="accent2">
                  <a:lumMod val="50000"/>
                </a:schemeClr>
              </a:buClr>
              <a:buSzPct val="100000"/>
              <a:buNone/>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编译着色器</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20000"/>
              </a:lnSpc>
              <a:buClr>
                <a:schemeClr val="accent2">
                  <a:lumMod val="50000"/>
                </a:schemeClr>
              </a:buClr>
              <a:buSzPct val="100000"/>
              <a:buNone/>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shader</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：着色器索引</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7513724"/>
              </p:ext>
            </p:extLst>
          </p:nvPr>
        </p:nvGraphicFramePr>
        <p:xfrm>
          <a:off x="877345" y="1024187"/>
          <a:ext cx="6912768" cy="84591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12768">
                  <a:extLst>
                    <a:ext uri="{9D8B030D-6E8A-4147-A177-3AD203B41FA5}">
                      <a16:colId xmlns:a16="http://schemas.microsoft.com/office/drawing/2014/main" val="614410633"/>
                    </a:ext>
                  </a:extLst>
                </a:gridCol>
              </a:tblGrid>
              <a:tr h="845910">
                <a:tc>
                  <a:txBody>
                    <a:bodyPr/>
                    <a:lstStyle/>
                    <a:p>
                      <a:r>
                        <a:rPr lang="en-US" altLang="zh-CN" sz="2800" b="0" smtClean="0">
                          <a:solidFill>
                            <a:schemeClr val="tx1">
                              <a:lumMod val="75000"/>
                              <a:lumOff val="25000"/>
                            </a:schemeClr>
                          </a:solidFill>
                          <a:latin typeface="Consolas" panose="020B0609020204030204" pitchFamily="49" charset="0"/>
                          <a:ea typeface="微软雅黑" panose="020B0503020204020204" pitchFamily="34" charset="-122"/>
                        </a:rPr>
                        <a:t>void glCompileShader(int shader);</a:t>
                      </a: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1573680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619672" y="2211710"/>
            <a:ext cx="6445274" cy="576263"/>
            <a:chOff x="935038" y="1349375"/>
            <a:chExt cx="6445274" cy="576263"/>
          </a:xfrm>
          <a:solidFill>
            <a:schemeClr val="tx1">
              <a:lumMod val="50000"/>
              <a:lumOff val="50000"/>
            </a:schemeClr>
          </a:solidFill>
        </p:grpSpPr>
        <p:sp>
          <p:nvSpPr>
            <p:cNvPr id="37"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坐标映射</a:t>
              </a:r>
            </a:p>
          </p:txBody>
        </p:sp>
        <p:grpSp>
          <p:nvGrpSpPr>
            <p:cNvPr id="38" name="Group 18"/>
            <p:cNvGrpSpPr>
              <a:grpSpLocks/>
            </p:cNvGrpSpPr>
            <p:nvPr/>
          </p:nvGrpSpPr>
          <p:grpSpPr bwMode="auto">
            <a:xfrm>
              <a:off x="935038" y="1349375"/>
              <a:ext cx="396875" cy="576263"/>
              <a:chOff x="0" y="0"/>
              <a:chExt cx="396000" cy="576000"/>
            </a:xfrm>
            <a:grpFill/>
          </p:grpSpPr>
          <p:sp>
            <p:nvSpPr>
              <p:cNvPr id="39"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0"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0" name="组合 29"/>
          <p:cNvGrpSpPr/>
          <p:nvPr/>
        </p:nvGrpSpPr>
        <p:grpSpPr>
          <a:xfrm>
            <a:off x="1619672" y="1419622"/>
            <a:ext cx="6445274" cy="576263"/>
            <a:chOff x="935038" y="1349375"/>
            <a:chExt cx="6445274" cy="576263"/>
          </a:xfrm>
        </p:grpSpPr>
        <p:sp>
          <p:nvSpPr>
            <p:cNvPr id="4"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smtClean="0">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着色器</a:t>
              </a:r>
              <a:endParaRPr lang="en-US" altLang="zh-CN"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7"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8"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365423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899592" y="2139702"/>
            <a:ext cx="7488832"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0000"/>
              </a:lnSpc>
              <a:buClr>
                <a:schemeClr val="accent2">
                  <a:lumMod val="50000"/>
                </a:schemeClr>
              </a:buClr>
              <a:buSzPct val="100000"/>
              <a:buNone/>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创建一个</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渲染程序</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211148345"/>
              </p:ext>
            </p:extLst>
          </p:nvPr>
        </p:nvGraphicFramePr>
        <p:xfrm>
          <a:off x="877345" y="1024187"/>
          <a:ext cx="6912768" cy="84591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12768">
                  <a:extLst>
                    <a:ext uri="{9D8B030D-6E8A-4147-A177-3AD203B41FA5}">
                      <a16:colId xmlns:a16="http://schemas.microsoft.com/office/drawing/2014/main" val="614410633"/>
                    </a:ext>
                  </a:extLst>
                </a:gridCol>
              </a:tblGrid>
              <a:tr h="845910">
                <a:tc>
                  <a:txBody>
                    <a:bodyPr/>
                    <a:lstStyle/>
                    <a:p>
                      <a:r>
                        <a:rPr lang="en-US" altLang="zh-CN" sz="2800" b="0" smtClean="0">
                          <a:solidFill>
                            <a:schemeClr val="tx1">
                              <a:lumMod val="75000"/>
                              <a:lumOff val="25000"/>
                            </a:schemeClr>
                          </a:solidFill>
                          <a:latin typeface="Consolas" panose="020B0609020204030204" pitchFamily="49" charset="0"/>
                          <a:ea typeface="微软雅黑" panose="020B0503020204020204" pitchFamily="34" charset="-122"/>
                        </a:rPr>
                        <a:t>int glCreateProgram();</a:t>
                      </a: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563915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899592" y="2139702"/>
            <a:ext cx="7488832"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0000"/>
              </a:lnSpc>
              <a:buClr>
                <a:schemeClr val="accent2">
                  <a:lumMod val="50000"/>
                </a:schemeClr>
              </a:buClr>
              <a:buSzPct val="100000"/>
              <a:buNone/>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将编译好的着色器添加到渲染程序</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20000"/>
              </a:lnSpc>
              <a:buClr>
                <a:schemeClr val="accent2">
                  <a:lumMod val="50000"/>
                </a:schemeClr>
              </a:buClr>
              <a:buSzPct val="100000"/>
              <a:buNone/>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program</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着色程序</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索引</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20000"/>
              </a:lnSpc>
              <a:buClr>
                <a:schemeClr val="accent2">
                  <a:lumMod val="50000"/>
                </a:schemeClr>
              </a:buClr>
              <a:buSzPct val="100000"/>
              <a:buNone/>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shader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：着色器索引</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0489271"/>
              </p:ext>
            </p:extLst>
          </p:nvPr>
        </p:nvGraphicFramePr>
        <p:xfrm>
          <a:off x="877345" y="1024187"/>
          <a:ext cx="6912768" cy="9448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12768">
                  <a:extLst>
                    <a:ext uri="{9D8B030D-6E8A-4147-A177-3AD203B41FA5}">
                      <a16:colId xmlns:a16="http://schemas.microsoft.com/office/drawing/2014/main" val="614410633"/>
                    </a:ext>
                  </a:extLst>
                </a:gridCol>
              </a:tblGrid>
              <a:tr h="845910">
                <a:tc>
                  <a:txBody>
                    <a:bodyPr/>
                    <a:lstStyle/>
                    <a:p>
                      <a:r>
                        <a:rPr lang="sv-SE" altLang="zh-CN" sz="2800" b="0" smtClean="0">
                          <a:solidFill>
                            <a:schemeClr val="tx1">
                              <a:lumMod val="75000"/>
                              <a:lumOff val="25000"/>
                            </a:schemeClr>
                          </a:solidFill>
                          <a:latin typeface="Consolas" panose="020B0609020204030204" pitchFamily="49" charset="0"/>
                          <a:ea typeface="微软雅黑" panose="020B0503020204020204" pitchFamily="34" charset="-122"/>
                        </a:rPr>
                        <a:t>void glAttachShader(int </a:t>
                      </a:r>
                      <a:r>
                        <a:rPr lang="en-US" altLang="zh-CN" sz="2800" b="0" smtClean="0">
                          <a:solidFill>
                            <a:schemeClr val="tx1">
                              <a:lumMod val="75000"/>
                              <a:lumOff val="25000"/>
                            </a:schemeClr>
                          </a:solidFill>
                          <a:latin typeface="Consolas" panose="020B0609020204030204" pitchFamily="49" charset="0"/>
                          <a:ea typeface="微软雅黑" panose="020B0503020204020204" pitchFamily="34" charset="-122"/>
                        </a:rPr>
                        <a:t>program</a:t>
                      </a:r>
                      <a:r>
                        <a:rPr lang="sv-SE" altLang="zh-CN" sz="2800" b="0" smtClean="0">
                          <a:solidFill>
                            <a:schemeClr val="tx1">
                              <a:lumMod val="75000"/>
                              <a:lumOff val="25000"/>
                            </a:schemeClr>
                          </a:solidFill>
                          <a:latin typeface="Consolas" panose="020B0609020204030204" pitchFamily="49" charset="0"/>
                          <a:ea typeface="微软雅黑" panose="020B0503020204020204" pitchFamily="34" charset="-122"/>
                        </a:rPr>
                        <a:t>,</a:t>
                      </a:r>
                    </a:p>
                    <a:p>
                      <a:r>
                        <a:rPr lang="sv-SE" altLang="zh-CN" sz="2800" b="0" smtClean="0">
                          <a:solidFill>
                            <a:schemeClr val="tx1">
                              <a:lumMod val="75000"/>
                              <a:lumOff val="25000"/>
                            </a:schemeClr>
                          </a:solidFill>
                          <a:latin typeface="Consolas" panose="020B0609020204030204" pitchFamily="49" charset="0"/>
                          <a:ea typeface="微软雅黑" panose="020B0503020204020204" pitchFamily="34" charset="-122"/>
                        </a:rPr>
                        <a:t>                    int </a:t>
                      </a:r>
                      <a:r>
                        <a:rPr lang="en-US" altLang="zh-CN" sz="2800" b="0" smtClean="0">
                          <a:solidFill>
                            <a:schemeClr val="tx1">
                              <a:lumMod val="75000"/>
                              <a:lumOff val="25000"/>
                            </a:schemeClr>
                          </a:solidFill>
                          <a:latin typeface="Consolas" panose="020B0609020204030204" pitchFamily="49" charset="0"/>
                          <a:ea typeface="微软雅黑" panose="020B0503020204020204" pitchFamily="34" charset="-122"/>
                        </a:rPr>
                        <a:t>shader</a:t>
                      </a:r>
                      <a:r>
                        <a:rPr lang="sv-SE" altLang="zh-CN" sz="2800" b="0" smtClean="0">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2142349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899592" y="2139702"/>
            <a:ext cx="7488832"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0000"/>
              </a:lnSpc>
              <a:buClr>
                <a:schemeClr val="accent2">
                  <a:lumMod val="50000"/>
                </a:schemeClr>
              </a:buClr>
              <a:buSzPct val="100000"/>
              <a:buNone/>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链接渲染程序</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20000"/>
              </a:lnSpc>
              <a:buClr>
                <a:schemeClr val="accent2">
                  <a:lumMod val="50000"/>
                </a:schemeClr>
              </a:buClr>
              <a:buSzPct val="100000"/>
              <a:buNone/>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program</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着色</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程序</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索引</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281349981"/>
              </p:ext>
            </p:extLst>
          </p:nvPr>
        </p:nvGraphicFramePr>
        <p:xfrm>
          <a:off x="877345" y="1024187"/>
          <a:ext cx="6912768" cy="84591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12768">
                  <a:extLst>
                    <a:ext uri="{9D8B030D-6E8A-4147-A177-3AD203B41FA5}">
                      <a16:colId xmlns:a16="http://schemas.microsoft.com/office/drawing/2014/main" val="614410633"/>
                    </a:ext>
                  </a:extLst>
                </a:gridCol>
              </a:tblGrid>
              <a:tr h="845910">
                <a:tc>
                  <a:txBody>
                    <a:bodyPr/>
                    <a:lstStyle/>
                    <a:p>
                      <a:r>
                        <a:rPr lang="sv-SE" altLang="zh-CN" sz="2800" b="0" smtClean="0">
                          <a:solidFill>
                            <a:schemeClr val="tx1">
                              <a:lumMod val="75000"/>
                              <a:lumOff val="25000"/>
                            </a:schemeClr>
                          </a:solidFill>
                          <a:latin typeface="Consolas" panose="020B0609020204030204" pitchFamily="49" charset="0"/>
                          <a:ea typeface="微软雅黑" panose="020B0503020204020204" pitchFamily="34" charset="-122"/>
                        </a:rPr>
                        <a:t>void glLinkProgram(int </a:t>
                      </a:r>
                      <a:r>
                        <a:rPr lang="en-US" altLang="zh-CN" sz="2800" b="0" smtClean="0">
                          <a:solidFill>
                            <a:schemeClr val="tx1">
                              <a:lumMod val="75000"/>
                              <a:lumOff val="25000"/>
                            </a:schemeClr>
                          </a:solidFill>
                          <a:latin typeface="Consolas" panose="020B0609020204030204" pitchFamily="49" charset="0"/>
                          <a:ea typeface="微软雅黑" panose="020B0503020204020204" pitchFamily="34" charset="-122"/>
                        </a:rPr>
                        <a:t>program</a:t>
                      </a:r>
                      <a:r>
                        <a:rPr lang="sv-SE" altLang="zh-CN" sz="2800" b="0" smtClean="0">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39614336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619672" y="2211710"/>
            <a:ext cx="6445274" cy="576263"/>
            <a:chOff x="935038" y="1349375"/>
            <a:chExt cx="6445274" cy="576263"/>
          </a:xfrm>
        </p:grpSpPr>
        <p:sp>
          <p:nvSpPr>
            <p:cNvPr id="13"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坐标映射</a:t>
              </a:r>
            </a:p>
          </p:txBody>
        </p:sp>
        <p:grpSp>
          <p:nvGrpSpPr>
            <p:cNvPr id="14"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15"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16"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6" name="组合 35"/>
          <p:cNvGrpSpPr/>
          <p:nvPr/>
        </p:nvGrpSpPr>
        <p:grpSpPr>
          <a:xfrm>
            <a:off x="1619672" y="1419423"/>
            <a:ext cx="6445274" cy="576263"/>
            <a:chOff x="935038" y="1349375"/>
            <a:chExt cx="6445274" cy="576263"/>
          </a:xfrm>
          <a:solidFill>
            <a:schemeClr val="tx1">
              <a:lumMod val="50000"/>
              <a:lumOff val="50000"/>
            </a:schemeClr>
          </a:solidFill>
        </p:grpSpPr>
        <p:sp>
          <p:nvSpPr>
            <p:cNvPr id="37"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着色器</a:t>
              </a:r>
              <a:endPar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8" name="Group 18"/>
            <p:cNvGrpSpPr>
              <a:grpSpLocks/>
            </p:cNvGrpSpPr>
            <p:nvPr/>
          </p:nvGrpSpPr>
          <p:grpSpPr bwMode="auto">
            <a:xfrm>
              <a:off x="935038" y="1349375"/>
              <a:ext cx="396875" cy="576263"/>
              <a:chOff x="0" y="0"/>
              <a:chExt cx="396000" cy="576000"/>
            </a:xfrm>
            <a:grpFill/>
          </p:grpSpPr>
          <p:sp>
            <p:nvSpPr>
              <p:cNvPr id="39"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0"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193322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坐标映射</a:t>
            </a:r>
          </a:p>
        </p:txBody>
      </p:sp>
      <p:sp>
        <p:nvSpPr>
          <p:cNvPr id="6" name="内容占位符 5"/>
          <p:cNvSpPr txBox="1">
            <a:spLocks/>
          </p:cNvSpPr>
          <p:nvPr/>
        </p:nvSpPr>
        <p:spPr bwMode="auto">
          <a:xfrm>
            <a:off x="539552" y="843558"/>
            <a:ext cx="7992888"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在</a:t>
            </a:r>
            <a:r>
              <a:rPr lang="en-US" altLang="zh-CN" sz="2400">
                <a:solidFill>
                  <a:schemeClr val="tx1">
                    <a:lumMod val="75000"/>
                    <a:lumOff val="25000"/>
                  </a:schemeClr>
                </a:solidFill>
                <a:latin typeface="微软雅黑" pitchFamily="34" charset="-122"/>
                <a:ea typeface="微软雅黑" pitchFamily="34" charset="-122"/>
              </a:rPr>
              <a:t>Android</a:t>
            </a:r>
            <a:r>
              <a:rPr lang="zh-CN" altLang="en-US" sz="2400">
                <a:solidFill>
                  <a:schemeClr val="tx1">
                    <a:lumMod val="75000"/>
                    <a:lumOff val="25000"/>
                  </a:schemeClr>
                </a:solidFill>
                <a:latin typeface="微软雅黑" pitchFamily="34" charset="-122"/>
                <a:ea typeface="微软雅黑" pitchFamily="34" charset="-122"/>
              </a:rPr>
              <a:t>设备上显示图形的一个基本问题是它们的屏幕在大小和形状上可以变化</a:t>
            </a:r>
            <a:r>
              <a:rPr lang="zh-CN" altLang="en-US" sz="2400">
                <a:solidFill>
                  <a:schemeClr val="tx1">
                    <a:lumMod val="75000"/>
                    <a:lumOff val="25000"/>
                  </a:schemeClr>
                </a:solidFill>
                <a:latin typeface="微软雅黑" pitchFamily="34" charset="-122"/>
                <a:ea typeface="微软雅黑" pitchFamily="34" charset="-122"/>
              </a:rPr>
              <a:t>。</a:t>
            </a:r>
            <a:r>
              <a:rPr lang="en-US" altLang="zh-CN" sz="2400" smtClean="0">
                <a:solidFill>
                  <a:schemeClr val="tx1">
                    <a:lumMod val="75000"/>
                    <a:lumOff val="25000"/>
                  </a:schemeClr>
                </a:solidFill>
                <a:latin typeface="微软雅黑" pitchFamily="34" charset="-122"/>
                <a:ea typeface="微软雅黑" pitchFamily="34" charset="-122"/>
              </a:rPr>
              <a:t>OpenGL ES</a:t>
            </a:r>
            <a:r>
              <a:rPr lang="zh-CN" altLang="en-US" sz="2400" smtClean="0">
                <a:solidFill>
                  <a:schemeClr val="tx1">
                    <a:lumMod val="75000"/>
                    <a:lumOff val="25000"/>
                  </a:schemeClr>
                </a:solidFill>
                <a:latin typeface="微软雅黑" pitchFamily="34" charset="-122"/>
                <a:ea typeface="微软雅黑" pitchFamily="34" charset="-122"/>
              </a:rPr>
              <a:t>假设</a:t>
            </a:r>
            <a:r>
              <a:rPr lang="zh-CN" altLang="en-US" sz="2400">
                <a:solidFill>
                  <a:schemeClr val="tx1">
                    <a:lumMod val="75000"/>
                    <a:lumOff val="25000"/>
                  </a:schemeClr>
                </a:solidFill>
                <a:latin typeface="微软雅黑" pitchFamily="34" charset="-122"/>
                <a:ea typeface="微软雅黑" pitchFamily="34" charset="-122"/>
              </a:rPr>
              <a:t>一个正方形，统一</a:t>
            </a:r>
            <a:r>
              <a:rPr lang="zh-CN" altLang="en-US" sz="2400">
                <a:solidFill>
                  <a:schemeClr val="tx1">
                    <a:lumMod val="75000"/>
                    <a:lumOff val="25000"/>
                  </a:schemeClr>
                </a:solidFill>
                <a:latin typeface="微软雅黑" pitchFamily="34" charset="-122"/>
                <a:ea typeface="微软雅黑" pitchFamily="34" charset="-122"/>
              </a:rPr>
              <a:t>的</a:t>
            </a:r>
            <a:r>
              <a:rPr lang="zh-CN" altLang="en-US" sz="2400" smtClean="0">
                <a:solidFill>
                  <a:schemeClr val="tx1">
                    <a:lumMod val="75000"/>
                    <a:lumOff val="25000"/>
                  </a:schemeClr>
                </a:solidFill>
                <a:latin typeface="微软雅黑" pitchFamily="34" charset="-122"/>
                <a:ea typeface="微软雅黑" pitchFamily="34" charset="-122"/>
              </a:rPr>
              <a:t>坐标系，</a:t>
            </a:r>
            <a:r>
              <a:rPr lang="zh-CN" altLang="en-US" sz="2400">
                <a:solidFill>
                  <a:schemeClr val="tx1">
                    <a:lumMod val="75000"/>
                    <a:lumOff val="25000"/>
                  </a:schemeClr>
                </a:solidFill>
                <a:latin typeface="微软雅黑" pitchFamily="34" charset="-122"/>
                <a:ea typeface="微软雅黑" pitchFamily="34" charset="-122"/>
              </a:rPr>
              <a:t>并且默认情况下，愉快地将这些坐标绘制到通常的非方形屏幕上，就好像它是完全正方形</a:t>
            </a:r>
            <a:r>
              <a:rPr lang="zh-CN" altLang="en-US" sz="2400">
                <a:solidFill>
                  <a:schemeClr val="tx1">
                    <a:lumMod val="75000"/>
                    <a:lumOff val="25000"/>
                  </a:schemeClr>
                </a:solidFill>
                <a:latin typeface="微软雅黑" pitchFamily="34" charset="-122"/>
                <a:ea typeface="微软雅黑" pitchFamily="34" charset="-122"/>
              </a:rPr>
              <a:t>的</a:t>
            </a:r>
            <a:r>
              <a:rPr lang="zh-CN" altLang="en-US" sz="2400">
                <a:solidFill>
                  <a:schemeClr val="tx1">
                    <a:lumMod val="75000"/>
                    <a:lumOff val="25000"/>
                  </a:schemeClr>
                </a:solidFill>
                <a:latin typeface="微软雅黑" pitchFamily="34" charset="-122"/>
                <a:ea typeface="微软雅黑" pitchFamily="34" charset="-122"/>
              </a:rPr>
              <a:t>。这些坐标如何实际</a:t>
            </a:r>
            <a:r>
              <a:rPr lang="zh-CN" altLang="en-US" sz="2400">
                <a:solidFill>
                  <a:schemeClr val="tx1">
                    <a:lumMod val="75000"/>
                    <a:lumOff val="25000"/>
                  </a:schemeClr>
                </a:solidFill>
                <a:latin typeface="微软雅黑" pitchFamily="34" charset="-122"/>
                <a:ea typeface="微软雅黑" pitchFamily="34" charset="-122"/>
              </a:rPr>
              <a:t>映射</a:t>
            </a:r>
            <a:r>
              <a:rPr lang="zh-CN" altLang="en-US" sz="2400" smtClean="0">
                <a:solidFill>
                  <a:schemeClr val="tx1">
                    <a:lumMod val="75000"/>
                    <a:lumOff val="25000"/>
                  </a:schemeClr>
                </a:solidFill>
                <a:latin typeface="微软雅黑" pitchFamily="34" charset="-122"/>
                <a:ea typeface="微软雅黑" pitchFamily="34" charset="-122"/>
              </a:rPr>
              <a:t>到实际的典型</a:t>
            </a:r>
            <a:r>
              <a:rPr lang="zh-CN" altLang="en-US" sz="2400">
                <a:solidFill>
                  <a:schemeClr val="tx1">
                    <a:lumMod val="75000"/>
                    <a:lumOff val="25000"/>
                  </a:schemeClr>
                </a:solidFill>
                <a:latin typeface="微软雅黑" pitchFamily="34" charset="-122"/>
                <a:ea typeface="微软雅黑" pitchFamily="34" charset="-122"/>
              </a:rPr>
              <a:t>设备</a:t>
            </a:r>
            <a:r>
              <a:rPr lang="zh-CN" altLang="en-US" sz="2400" smtClean="0">
                <a:solidFill>
                  <a:schemeClr val="tx1">
                    <a:lumMod val="75000"/>
                    <a:lumOff val="25000"/>
                  </a:schemeClr>
                </a:solidFill>
                <a:latin typeface="微软雅黑" pitchFamily="34" charset="-122"/>
                <a:ea typeface="微软雅黑" pitchFamily="34" charset="-122"/>
              </a:rPr>
              <a:t>屏幕上，为了</a:t>
            </a:r>
            <a:r>
              <a:rPr lang="zh-CN" altLang="en-US" sz="2400">
                <a:solidFill>
                  <a:schemeClr val="tx1">
                    <a:lumMod val="75000"/>
                    <a:lumOff val="25000"/>
                  </a:schemeClr>
                </a:solidFill>
                <a:latin typeface="微软雅黑" pitchFamily="34" charset="-122"/>
                <a:ea typeface="微软雅黑" pitchFamily="34" charset="-122"/>
              </a:rPr>
              <a:t>解决这个</a:t>
            </a:r>
            <a:r>
              <a:rPr lang="zh-CN" altLang="en-US" sz="2400">
                <a:solidFill>
                  <a:schemeClr val="tx1">
                    <a:lumMod val="75000"/>
                    <a:lumOff val="25000"/>
                  </a:schemeClr>
                </a:solidFill>
                <a:latin typeface="微软雅黑" pitchFamily="34" charset="-122"/>
                <a:ea typeface="微软雅黑" pitchFamily="34" charset="-122"/>
              </a:rPr>
              <a:t>问题</a:t>
            </a:r>
            <a:r>
              <a:rPr lang="zh-CN" altLang="en-US" sz="2400" smtClean="0">
                <a:solidFill>
                  <a:schemeClr val="tx1">
                    <a:lumMod val="75000"/>
                    <a:lumOff val="25000"/>
                  </a:schemeClr>
                </a:solidFill>
                <a:latin typeface="微软雅黑" pitchFamily="34" charset="-122"/>
                <a:ea typeface="微软雅黑" pitchFamily="34" charset="-122"/>
              </a:rPr>
              <a:t>，可以</a:t>
            </a:r>
            <a:r>
              <a:rPr lang="zh-CN" altLang="en-US" sz="2400">
                <a:solidFill>
                  <a:schemeClr val="tx1">
                    <a:lumMod val="75000"/>
                    <a:lumOff val="25000"/>
                  </a:schemeClr>
                </a:solidFill>
                <a:latin typeface="微软雅黑" pitchFamily="34" charset="-122"/>
                <a:ea typeface="微软雅黑" pitchFamily="34" charset="-122"/>
              </a:rPr>
              <a:t>应用</a:t>
            </a:r>
            <a:r>
              <a:rPr lang="en-US" altLang="zh-CN" sz="2400">
                <a:solidFill>
                  <a:schemeClr val="tx1">
                    <a:lumMod val="75000"/>
                    <a:lumOff val="25000"/>
                  </a:schemeClr>
                </a:solidFill>
                <a:latin typeface="微软雅黑" pitchFamily="34" charset="-122"/>
                <a:ea typeface="微软雅黑" pitchFamily="34" charset="-122"/>
              </a:rPr>
              <a:t>OpenGL</a:t>
            </a:r>
            <a:r>
              <a:rPr lang="zh-CN" altLang="en-US" sz="2400" b="1">
                <a:solidFill>
                  <a:srgbClr val="C00000"/>
                </a:solidFill>
                <a:latin typeface="微软雅黑" pitchFamily="34" charset="-122"/>
                <a:ea typeface="微软雅黑" pitchFamily="34" charset="-122"/>
              </a:rPr>
              <a:t>投影模式</a:t>
            </a:r>
            <a:r>
              <a:rPr lang="zh-CN" altLang="en-US" sz="2400">
                <a:solidFill>
                  <a:schemeClr val="tx1">
                    <a:lumMod val="75000"/>
                    <a:lumOff val="25000"/>
                  </a:schemeClr>
                </a:solidFill>
                <a:latin typeface="微软雅黑" pitchFamily="34" charset="-122"/>
                <a:ea typeface="微软雅黑" pitchFamily="34" charset="-122"/>
              </a:rPr>
              <a:t>和</a:t>
            </a:r>
            <a:r>
              <a:rPr lang="zh-CN" altLang="en-US" sz="2400" b="1">
                <a:solidFill>
                  <a:srgbClr val="C00000"/>
                </a:solidFill>
                <a:latin typeface="微软雅黑" pitchFamily="34" charset="-122"/>
                <a:ea typeface="微软雅黑" pitchFamily="34" charset="-122"/>
              </a:rPr>
              <a:t>相机视图</a:t>
            </a:r>
            <a:r>
              <a:rPr lang="zh-CN" altLang="en-US" sz="2400">
                <a:solidFill>
                  <a:schemeClr val="tx1">
                    <a:lumMod val="75000"/>
                    <a:lumOff val="25000"/>
                  </a:schemeClr>
                </a:solidFill>
                <a:latin typeface="微软雅黑" pitchFamily="34" charset="-122"/>
                <a:ea typeface="微软雅黑" pitchFamily="34" charset="-122"/>
              </a:rPr>
              <a:t>来转换</a:t>
            </a:r>
            <a:r>
              <a:rPr lang="zh-CN" altLang="en-US" sz="2400">
                <a:solidFill>
                  <a:schemeClr val="tx1">
                    <a:lumMod val="75000"/>
                    <a:lumOff val="25000"/>
                  </a:schemeClr>
                </a:solidFill>
                <a:latin typeface="微软雅黑" pitchFamily="34" charset="-122"/>
                <a:ea typeface="微软雅黑" pitchFamily="34" charset="-122"/>
              </a:rPr>
              <a:t>坐标</a:t>
            </a:r>
            <a:r>
              <a:rPr lang="zh-CN" altLang="en-US" sz="2400" smtClean="0">
                <a:solidFill>
                  <a:schemeClr val="tx1">
                    <a:lumMod val="75000"/>
                    <a:lumOff val="25000"/>
                  </a:schemeClr>
                </a:solidFill>
                <a:latin typeface="微软雅黑" pitchFamily="34" charset="-122"/>
                <a:ea typeface="微软雅黑" pitchFamily="34" charset="-122"/>
              </a:rPr>
              <a:t>，用来保证图形在</a:t>
            </a:r>
            <a:r>
              <a:rPr lang="zh-CN" altLang="en-US" sz="2400">
                <a:solidFill>
                  <a:schemeClr val="tx1">
                    <a:lumMod val="75000"/>
                    <a:lumOff val="25000"/>
                  </a:schemeClr>
                </a:solidFill>
                <a:latin typeface="微软雅黑" pitchFamily="34" charset="-122"/>
                <a:ea typeface="微软雅黑" pitchFamily="34" charset="-122"/>
              </a:rPr>
              <a:t>任何显示器上具有正确的比例。</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18802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坐标映射</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6" name="内容占位符 5"/>
          <p:cNvSpPr txBox="1">
            <a:spLocks/>
          </p:cNvSpPr>
          <p:nvPr/>
        </p:nvSpPr>
        <p:spPr bwMode="auto">
          <a:xfrm>
            <a:off x="539552" y="915566"/>
            <a:ext cx="7992888"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10000"/>
              </a:lnSpc>
              <a:spcBef>
                <a:spcPts val="600"/>
              </a:spcBef>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itchFamily="34" charset="-122"/>
                <a:ea typeface="微软雅黑" pitchFamily="34" charset="-122"/>
              </a:rPr>
              <a:t>下图</a:t>
            </a:r>
            <a:r>
              <a:rPr lang="zh-CN" altLang="en-US" sz="2400">
                <a:solidFill>
                  <a:schemeClr val="tx1">
                    <a:lumMod val="75000"/>
                    <a:lumOff val="25000"/>
                  </a:schemeClr>
                </a:solidFill>
                <a:latin typeface="微软雅黑" pitchFamily="34" charset="-122"/>
                <a:ea typeface="微软雅黑" pitchFamily="34" charset="-122"/>
              </a:rPr>
              <a:t>显示了左侧</a:t>
            </a:r>
            <a:r>
              <a:rPr lang="en-US" altLang="zh-CN" sz="2400">
                <a:solidFill>
                  <a:schemeClr val="tx1">
                    <a:lumMod val="75000"/>
                    <a:lumOff val="25000"/>
                  </a:schemeClr>
                </a:solidFill>
                <a:latin typeface="微软雅黑" pitchFamily="34" charset="-122"/>
                <a:ea typeface="微软雅黑" pitchFamily="34" charset="-122"/>
              </a:rPr>
              <a:t>OpenGL</a:t>
            </a:r>
            <a:r>
              <a:rPr lang="zh-CN" altLang="en-US" sz="2400">
                <a:solidFill>
                  <a:schemeClr val="tx1">
                    <a:lumMod val="75000"/>
                    <a:lumOff val="25000"/>
                  </a:schemeClr>
                </a:solidFill>
                <a:latin typeface="微软雅黑" pitchFamily="34" charset="-122"/>
                <a:ea typeface="微软雅黑" pitchFamily="34" charset="-122"/>
              </a:rPr>
              <a:t>框架所采用的</a:t>
            </a:r>
            <a:r>
              <a:rPr lang="zh-CN" altLang="en-US" sz="2400">
                <a:solidFill>
                  <a:schemeClr val="tx1">
                    <a:lumMod val="75000"/>
                    <a:lumOff val="25000"/>
                  </a:schemeClr>
                </a:solidFill>
                <a:latin typeface="微软雅黑" pitchFamily="34" charset="-122"/>
                <a:ea typeface="微软雅黑" pitchFamily="34" charset="-122"/>
              </a:rPr>
              <a:t>统一</a:t>
            </a:r>
            <a:r>
              <a:rPr lang="zh-CN" altLang="en-US" sz="2400">
                <a:solidFill>
                  <a:schemeClr val="tx1">
                    <a:lumMod val="75000"/>
                    <a:lumOff val="25000"/>
                  </a:schemeClr>
                </a:solidFill>
                <a:latin typeface="微软雅黑" pitchFamily="34" charset="-122"/>
                <a:ea typeface="微软雅黑" pitchFamily="34" charset="-122"/>
              </a:rPr>
              <a:t>坐标系，以及实际映射到右侧横向方向的典型</a:t>
            </a:r>
            <a:r>
              <a:rPr lang="zh-CN" altLang="en-US" sz="2400">
                <a:solidFill>
                  <a:schemeClr val="tx1">
                    <a:lumMod val="75000"/>
                    <a:lumOff val="25000"/>
                  </a:schemeClr>
                </a:solidFill>
                <a:latin typeface="微软雅黑" pitchFamily="34" charset="-122"/>
                <a:ea typeface="微软雅黑" pitchFamily="34" charset="-122"/>
              </a:rPr>
              <a:t>设备</a:t>
            </a:r>
            <a:r>
              <a:rPr lang="zh-CN" altLang="en-US" sz="2400" smtClean="0">
                <a:solidFill>
                  <a:schemeClr val="tx1">
                    <a:lumMod val="75000"/>
                    <a:lumOff val="25000"/>
                  </a:schemeClr>
                </a:solidFill>
                <a:latin typeface="微软雅黑" pitchFamily="34" charset="-122"/>
                <a:ea typeface="微软雅黑" pitchFamily="34" charset="-122"/>
              </a:rPr>
              <a:t>屏幕的情况。</a:t>
            </a:r>
            <a:endParaRPr lang="en-US" altLang="zh-CN" sz="2400">
              <a:solidFill>
                <a:schemeClr val="tx1">
                  <a:lumMod val="75000"/>
                  <a:lumOff val="25000"/>
                </a:schemeClr>
              </a:solidFill>
              <a:latin typeface="微软雅黑" pitchFamily="34" charset="-122"/>
              <a:ea typeface="微软雅黑" pitchFamily="34" charset="-122"/>
            </a:endParaRPr>
          </a:p>
        </p:txBody>
      </p:sp>
      <p:pic>
        <p:nvPicPr>
          <p:cNvPr id="2050" name="Picture 2" descr="http://tool.oschina.net/uploads/apidocs/android/images/opengl/coordina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71" y="1859638"/>
            <a:ext cx="74866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170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坐标</a:t>
            </a:r>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映射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相机视图</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6" name="内容占位符 5"/>
          <p:cNvSpPr txBox="1">
            <a:spLocks/>
          </p:cNvSpPr>
          <p:nvPr/>
        </p:nvSpPr>
        <p:spPr bwMode="auto">
          <a:xfrm>
            <a:off x="539552" y="843558"/>
            <a:ext cx="7992888"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Bef>
                <a:spcPts val="600"/>
              </a:spcBef>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想想</a:t>
            </a:r>
            <a:r>
              <a:rPr lang="zh-CN" altLang="en-US" sz="2400" smtClean="0">
                <a:solidFill>
                  <a:schemeClr val="tx1">
                    <a:lumMod val="75000"/>
                    <a:lumOff val="25000"/>
                  </a:schemeClr>
                </a:solidFill>
                <a:latin typeface="微软雅黑" pitchFamily="34" charset="-122"/>
                <a:ea typeface="微软雅黑" pitchFamily="34" charset="-122"/>
              </a:rPr>
              <a:t>你手机的</a:t>
            </a:r>
            <a:r>
              <a:rPr lang="zh-CN" altLang="en-US" sz="2400">
                <a:solidFill>
                  <a:schemeClr val="tx1">
                    <a:lumMod val="75000"/>
                    <a:lumOff val="25000"/>
                  </a:schemeClr>
                </a:solidFill>
                <a:latin typeface="微软雅黑" pitchFamily="34" charset="-122"/>
                <a:ea typeface="微软雅黑" pitchFamily="34" charset="-122"/>
              </a:rPr>
              <a:t>摄像头，它的位置不同，朝向不同，对同一个事物拍摄得到的画面肯定是不同的</a:t>
            </a:r>
            <a:r>
              <a:rPr lang="zh-CN" altLang="en-US" sz="2400">
                <a:solidFill>
                  <a:schemeClr val="tx1">
                    <a:lumMod val="75000"/>
                    <a:lumOff val="25000"/>
                  </a:schemeClr>
                </a:solidFill>
                <a:latin typeface="微软雅黑" pitchFamily="34" charset="-122"/>
                <a:ea typeface="微软雅黑" pitchFamily="34" charset="-122"/>
              </a:rPr>
              <a:t>，</a:t>
            </a:r>
            <a:r>
              <a:rPr lang="en-US" altLang="zh-CN" sz="2400" smtClean="0">
                <a:solidFill>
                  <a:schemeClr val="tx1">
                    <a:lumMod val="75000"/>
                    <a:lumOff val="25000"/>
                  </a:schemeClr>
                </a:solidFill>
                <a:latin typeface="微软雅黑" pitchFamily="34" charset="-122"/>
                <a:ea typeface="微软雅黑" pitchFamily="34" charset="-122"/>
              </a:rPr>
              <a:t>OpenGL ES</a:t>
            </a:r>
            <a:r>
              <a:rPr lang="zh-CN" altLang="en-US" sz="2400" smtClean="0">
                <a:solidFill>
                  <a:schemeClr val="tx1">
                    <a:lumMod val="75000"/>
                    <a:lumOff val="25000"/>
                  </a:schemeClr>
                </a:solidFill>
                <a:latin typeface="微软雅黑" pitchFamily="34" charset="-122"/>
                <a:ea typeface="微软雅黑" pitchFamily="34" charset="-122"/>
              </a:rPr>
              <a:t>中</a:t>
            </a:r>
            <a:r>
              <a:rPr lang="zh-CN" altLang="en-US" sz="2400">
                <a:solidFill>
                  <a:schemeClr val="tx1">
                    <a:lumMod val="75000"/>
                    <a:lumOff val="25000"/>
                  </a:schemeClr>
                </a:solidFill>
                <a:latin typeface="微软雅黑" pitchFamily="34" charset="-122"/>
                <a:ea typeface="微软雅黑" pitchFamily="34" charset="-122"/>
              </a:rPr>
              <a:t>的摄像头和我们日常生活中的摄像头是一样</a:t>
            </a:r>
            <a:r>
              <a:rPr lang="zh-CN" altLang="en-US" sz="2400">
                <a:solidFill>
                  <a:schemeClr val="tx1">
                    <a:lumMod val="75000"/>
                    <a:lumOff val="25000"/>
                  </a:schemeClr>
                </a:solidFill>
                <a:latin typeface="微软雅黑" pitchFamily="34" charset="-122"/>
                <a:ea typeface="微软雅黑" pitchFamily="34" charset="-122"/>
              </a:rPr>
              <a:t>的</a:t>
            </a:r>
            <a:r>
              <a:rPr lang="zh-CN" altLang="en-US" sz="2400" smtClean="0">
                <a:solidFill>
                  <a:schemeClr val="tx1">
                    <a:lumMod val="75000"/>
                    <a:lumOff val="25000"/>
                  </a:schemeClr>
                </a:solidFill>
                <a:latin typeface="微软雅黑" pitchFamily="34" charset="-122"/>
                <a:ea typeface="微软雅黑" pitchFamily="34" charset="-122"/>
              </a:rPr>
              <a:t>道理。</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62809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坐标映射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相机视图</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6" name="内容占位符 5"/>
          <p:cNvSpPr txBox="1">
            <a:spLocks/>
          </p:cNvSpPr>
          <p:nvPr/>
        </p:nvSpPr>
        <p:spPr bwMode="auto">
          <a:xfrm>
            <a:off x="467544" y="843558"/>
            <a:ext cx="7992888"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Bef>
                <a:spcPts val="600"/>
              </a:spcBef>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在</a:t>
            </a:r>
            <a:r>
              <a:rPr lang="en-US" altLang="zh-CN" sz="2400">
                <a:solidFill>
                  <a:schemeClr val="tx1">
                    <a:lumMod val="75000"/>
                    <a:lumOff val="25000"/>
                  </a:schemeClr>
                </a:solidFill>
                <a:latin typeface="微软雅黑" pitchFamily="34" charset="-122"/>
                <a:ea typeface="微软雅黑" pitchFamily="34" charset="-122"/>
              </a:rPr>
              <a:t>Opengl</a:t>
            </a:r>
            <a:r>
              <a:rPr lang="zh-CN" altLang="en-US" sz="2400">
                <a:solidFill>
                  <a:schemeClr val="tx1">
                    <a:lumMod val="75000"/>
                    <a:lumOff val="25000"/>
                  </a:schemeClr>
                </a:solidFill>
                <a:latin typeface="微软雅黑" pitchFamily="34" charset="-122"/>
                <a:ea typeface="微软雅黑" pitchFamily="34" charset="-122"/>
              </a:rPr>
              <a:t>中摄像头包含三部分的信息： </a:t>
            </a:r>
          </a:p>
          <a:p>
            <a:pPr marL="844550" lvl="1" indent="-457200">
              <a:lnSpc>
                <a:spcPct val="120000"/>
              </a:lnSpc>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itchFamily="34" charset="-122"/>
                <a:ea typeface="微软雅黑" pitchFamily="34" charset="-122"/>
              </a:rPr>
              <a:t>摄像头</a:t>
            </a:r>
            <a:r>
              <a:rPr lang="zh-CN" altLang="en-US">
                <a:solidFill>
                  <a:schemeClr val="tx1">
                    <a:lumMod val="75000"/>
                    <a:lumOff val="25000"/>
                  </a:schemeClr>
                </a:solidFill>
                <a:latin typeface="微软雅黑" pitchFamily="34" charset="-122"/>
                <a:ea typeface="微软雅黑" pitchFamily="34" charset="-122"/>
              </a:rPr>
              <a:t>的位置 ，在三维空间中</a:t>
            </a:r>
            <a:r>
              <a:rPr lang="zh-CN" altLang="en-US">
                <a:solidFill>
                  <a:schemeClr val="tx1">
                    <a:lumMod val="75000"/>
                    <a:lumOff val="25000"/>
                  </a:schemeClr>
                </a:solidFill>
                <a:latin typeface="微软雅黑" pitchFamily="34" charset="-122"/>
                <a:ea typeface="微软雅黑" pitchFamily="34" charset="-122"/>
              </a:rPr>
              <a:t>用 </a:t>
            </a:r>
            <a:r>
              <a:rPr lang="en-US" altLang="zh-CN" smtClean="0">
                <a:solidFill>
                  <a:schemeClr val="tx1">
                    <a:lumMod val="75000"/>
                    <a:lumOff val="25000"/>
                  </a:schemeClr>
                </a:solidFill>
                <a:latin typeface="微软雅黑" pitchFamily="34" charset="-122"/>
                <a:ea typeface="微软雅黑" pitchFamily="34" charset="-122"/>
              </a:rPr>
              <a:t>X Y Z</a:t>
            </a:r>
            <a:r>
              <a:rPr lang="zh-CN" altLang="en-US" smtClean="0">
                <a:solidFill>
                  <a:schemeClr val="tx1">
                    <a:lumMod val="75000"/>
                    <a:lumOff val="25000"/>
                  </a:schemeClr>
                </a:solidFill>
                <a:latin typeface="微软雅黑" pitchFamily="34" charset="-122"/>
                <a:ea typeface="微软雅黑" pitchFamily="34" charset="-122"/>
              </a:rPr>
              <a:t>表示 </a:t>
            </a:r>
            <a:endParaRPr lang="zh-CN" altLang="en-US">
              <a:solidFill>
                <a:schemeClr val="tx1">
                  <a:lumMod val="75000"/>
                  <a:lumOff val="25000"/>
                </a:schemeClr>
              </a:solidFill>
              <a:latin typeface="微软雅黑" pitchFamily="34" charset="-122"/>
              <a:ea typeface="微软雅黑" pitchFamily="34" charset="-122"/>
            </a:endParaRPr>
          </a:p>
          <a:p>
            <a:pPr marL="844550" lvl="1" indent="-457200">
              <a:lnSpc>
                <a:spcPct val="120000"/>
              </a:lnSpc>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itchFamily="34" charset="-122"/>
                <a:ea typeface="微软雅黑" pitchFamily="34" charset="-122"/>
              </a:rPr>
              <a:t>摄像头</a:t>
            </a:r>
            <a:r>
              <a:rPr lang="zh-CN" altLang="en-US">
                <a:solidFill>
                  <a:schemeClr val="tx1">
                    <a:lumMod val="75000"/>
                    <a:lumOff val="25000"/>
                  </a:schemeClr>
                </a:solidFill>
                <a:latin typeface="微软雅黑" pitchFamily="34" charset="-122"/>
                <a:ea typeface="微软雅黑" pitchFamily="34" charset="-122"/>
              </a:rPr>
              <a:t>的镜头的指向，这里即观察的物体的坐标，一般选取</a:t>
            </a:r>
            <a:r>
              <a:rPr lang="zh-CN" altLang="en-US">
                <a:solidFill>
                  <a:schemeClr val="tx1">
                    <a:lumMod val="75000"/>
                    <a:lumOff val="25000"/>
                  </a:schemeClr>
                </a:solidFill>
                <a:latin typeface="微软雅黑" pitchFamily="34" charset="-122"/>
                <a:ea typeface="微软雅黑" pitchFamily="34" charset="-122"/>
              </a:rPr>
              <a:t>物体</a:t>
            </a:r>
            <a:r>
              <a:rPr lang="zh-CN" altLang="en-US" smtClean="0">
                <a:solidFill>
                  <a:schemeClr val="tx1">
                    <a:lumMod val="75000"/>
                    <a:lumOff val="25000"/>
                  </a:schemeClr>
                </a:solidFill>
                <a:latin typeface="微软雅黑" pitchFamily="34" charset="-122"/>
                <a:ea typeface="微软雅黑" pitchFamily="34" charset="-122"/>
              </a:rPr>
              <a:t>的</a:t>
            </a:r>
            <a:r>
              <a:rPr lang="en-US" altLang="zh-CN" smtClean="0">
                <a:solidFill>
                  <a:schemeClr val="tx1">
                    <a:lumMod val="75000"/>
                    <a:lumOff val="25000"/>
                  </a:schemeClr>
                </a:solidFill>
                <a:latin typeface="微软雅黑" pitchFamily="34" charset="-122"/>
                <a:ea typeface="微软雅黑" pitchFamily="34" charset="-122"/>
              </a:rPr>
              <a:t>Center</a:t>
            </a:r>
            <a:r>
              <a:rPr lang="zh-CN" altLang="en-US">
                <a:solidFill>
                  <a:schemeClr val="tx1">
                    <a:lumMod val="75000"/>
                    <a:lumOff val="25000"/>
                  </a:schemeClr>
                </a:solidFill>
                <a:latin typeface="微软雅黑" pitchFamily="34" charset="-122"/>
                <a:ea typeface="微软雅黑" pitchFamily="34" charset="-122"/>
              </a:rPr>
              <a:t>坐标（通过摄像头的位置与观察的物体的坐标可以确定一个向量，这个向量就可以决定观察的方向） </a:t>
            </a:r>
          </a:p>
          <a:p>
            <a:pPr marL="844550" lvl="1" indent="-457200">
              <a:lnSpc>
                <a:spcPct val="120000"/>
              </a:lnSpc>
              <a:buClr>
                <a:schemeClr val="accent2">
                  <a:lumMod val="50000"/>
                </a:schemeClr>
              </a:buClr>
              <a:buSzPct val="100000"/>
              <a:buFont typeface="+mj-ea"/>
              <a:buAutoNum type="circleNumDbPlain"/>
            </a:pPr>
            <a:r>
              <a:rPr lang="zh-CN" altLang="en-US" smtClean="0">
                <a:solidFill>
                  <a:schemeClr val="tx1">
                    <a:lumMod val="75000"/>
                    <a:lumOff val="25000"/>
                  </a:schemeClr>
                </a:solidFill>
                <a:latin typeface="微软雅黑" pitchFamily="34" charset="-122"/>
                <a:ea typeface="微软雅黑" pitchFamily="34" charset="-122"/>
              </a:rPr>
              <a:t>摄像头</a:t>
            </a:r>
            <a:r>
              <a:rPr lang="zh-CN" altLang="en-US">
                <a:solidFill>
                  <a:schemeClr val="tx1">
                    <a:lumMod val="75000"/>
                    <a:lumOff val="25000"/>
                  </a:schemeClr>
                </a:solidFill>
                <a:latin typeface="微软雅黑" pitchFamily="34" charset="-122"/>
                <a:ea typeface="微软雅黑" pitchFamily="34" charset="-122"/>
              </a:rPr>
              <a:t>的</a:t>
            </a:r>
            <a:r>
              <a:rPr lang="en-US" altLang="zh-CN">
                <a:solidFill>
                  <a:schemeClr val="tx1">
                    <a:lumMod val="75000"/>
                    <a:lumOff val="25000"/>
                  </a:schemeClr>
                </a:solidFill>
                <a:latin typeface="微软雅黑" pitchFamily="34" charset="-122"/>
                <a:ea typeface="微软雅黑" pitchFamily="34" charset="-122"/>
              </a:rPr>
              <a:t>UP</a:t>
            </a:r>
            <a:r>
              <a:rPr lang="zh-CN" altLang="en-US">
                <a:solidFill>
                  <a:schemeClr val="tx1">
                    <a:lumMod val="75000"/>
                    <a:lumOff val="25000"/>
                  </a:schemeClr>
                </a:solidFill>
                <a:latin typeface="微软雅黑" pitchFamily="34" charset="-122"/>
                <a:ea typeface="微软雅黑" pitchFamily="34" charset="-122"/>
              </a:rPr>
              <a:t>方向，摄像机顶端</a:t>
            </a:r>
            <a:r>
              <a:rPr lang="zh-CN" altLang="en-US">
                <a:solidFill>
                  <a:schemeClr val="tx1">
                    <a:lumMod val="75000"/>
                    <a:lumOff val="25000"/>
                  </a:schemeClr>
                </a:solidFill>
                <a:latin typeface="微软雅黑" pitchFamily="34" charset="-122"/>
                <a:ea typeface="微软雅黑" pitchFamily="34" charset="-122"/>
              </a:rPr>
              <a:t>的</a:t>
            </a:r>
            <a:r>
              <a:rPr lang="zh-CN" altLang="en-US" smtClean="0">
                <a:solidFill>
                  <a:schemeClr val="tx1">
                    <a:lumMod val="75000"/>
                    <a:lumOff val="25000"/>
                  </a:schemeClr>
                </a:solidFill>
                <a:latin typeface="微软雅黑" pitchFamily="34" charset="-122"/>
                <a:ea typeface="微软雅黑" pitchFamily="34" charset="-122"/>
              </a:rPr>
              <a:t>指向 </a:t>
            </a:r>
          </a:p>
        </p:txBody>
      </p:sp>
    </p:spTree>
    <p:extLst>
      <p:ext uri="{BB962C8B-B14F-4D97-AF65-F5344CB8AC3E}">
        <p14:creationId xmlns:p14="http://schemas.microsoft.com/office/powerpoint/2010/main" val="366576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坐标映射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相机视图</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6" name="内容占位符 5"/>
          <p:cNvSpPr txBox="1">
            <a:spLocks/>
          </p:cNvSpPr>
          <p:nvPr/>
        </p:nvSpPr>
        <p:spPr bwMode="auto">
          <a:xfrm>
            <a:off x="467544" y="843558"/>
            <a:ext cx="7992888"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下面的人眼观察物体的图示更容易帮助</a:t>
            </a:r>
            <a:r>
              <a:rPr lang="zh-CN" altLang="en-US" sz="2400">
                <a:solidFill>
                  <a:schemeClr val="tx1">
                    <a:lumMod val="75000"/>
                    <a:lumOff val="25000"/>
                  </a:schemeClr>
                </a:solidFill>
                <a:latin typeface="微软雅黑" pitchFamily="34" charset="-122"/>
                <a:ea typeface="微软雅黑" pitchFamily="34" charset="-122"/>
              </a:rPr>
              <a:t>我们</a:t>
            </a:r>
            <a:r>
              <a:rPr lang="zh-CN" altLang="en-US" sz="2400">
                <a:solidFill>
                  <a:schemeClr val="tx1">
                    <a:lumMod val="75000"/>
                    <a:lumOff val="25000"/>
                  </a:schemeClr>
                </a:solidFill>
                <a:latin typeface="微软雅黑" pitchFamily="34" charset="-122"/>
                <a:ea typeface="微软雅黑" pitchFamily="34" charset="-122"/>
              </a:rPr>
              <a:t>理解，可以看出摄像机的位置，朝向，</a:t>
            </a:r>
            <a:r>
              <a:rPr lang="en-US" altLang="zh-CN" sz="2400">
                <a:solidFill>
                  <a:schemeClr val="tx1">
                    <a:lumMod val="75000"/>
                    <a:lumOff val="25000"/>
                  </a:schemeClr>
                </a:solidFill>
                <a:latin typeface="微软雅黑" pitchFamily="34" charset="-122"/>
                <a:ea typeface="微软雅黑" pitchFamily="34" charset="-122"/>
              </a:rPr>
              <a:t>UP</a:t>
            </a:r>
            <a:r>
              <a:rPr lang="zh-CN" altLang="en-US" sz="2400">
                <a:solidFill>
                  <a:schemeClr val="tx1">
                    <a:lumMod val="75000"/>
                    <a:lumOff val="25000"/>
                  </a:schemeClr>
                </a:solidFill>
                <a:latin typeface="微软雅黑" pitchFamily="34" charset="-122"/>
                <a:ea typeface="微软雅黑" pitchFamily="34" charset="-122"/>
              </a:rPr>
              <a:t>方向有很多不同的组合，对于不同的组合观察同一物体会得到不同</a:t>
            </a:r>
            <a:r>
              <a:rPr lang="zh-CN" altLang="en-US" sz="2400">
                <a:solidFill>
                  <a:schemeClr val="tx1">
                    <a:lumMod val="75000"/>
                    <a:lumOff val="25000"/>
                  </a:schemeClr>
                </a:solidFill>
                <a:latin typeface="微软雅黑" pitchFamily="34" charset="-122"/>
                <a:ea typeface="微软雅黑" pitchFamily="34" charset="-122"/>
              </a:rPr>
              <a:t>的</a:t>
            </a:r>
            <a:r>
              <a:rPr lang="zh-CN" altLang="en-US" sz="2400" smtClean="0">
                <a:solidFill>
                  <a:schemeClr val="tx1">
                    <a:lumMod val="75000"/>
                    <a:lumOff val="25000"/>
                  </a:schemeClr>
                </a:solidFill>
                <a:latin typeface="微软雅黑" pitchFamily="34" charset="-122"/>
                <a:ea typeface="微软雅黑" pitchFamily="34" charset="-122"/>
              </a:rPr>
              <a:t>结果。</a:t>
            </a:r>
            <a:endParaRPr lang="zh-CN" altLang="en-US" sz="2400">
              <a:solidFill>
                <a:schemeClr val="tx1">
                  <a:lumMod val="75000"/>
                  <a:lumOff val="2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90" y="2139702"/>
            <a:ext cx="7019796" cy="28803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564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坐标</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映射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投影</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模式</a:t>
            </a:r>
          </a:p>
        </p:txBody>
      </p:sp>
      <p:sp>
        <p:nvSpPr>
          <p:cNvPr id="6" name="内容占位符 5"/>
          <p:cNvSpPr txBox="1">
            <a:spLocks/>
          </p:cNvSpPr>
          <p:nvPr/>
        </p:nvSpPr>
        <p:spPr bwMode="auto">
          <a:xfrm>
            <a:off x="539552" y="843558"/>
            <a:ext cx="7992888"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itchFamily="34" charset="-122"/>
                <a:ea typeface="微软雅黑" pitchFamily="34" charset="-122"/>
              </a:rPr>
              <a:t>生活中观察</a:t>
            </a:r>
            <a:r>
              <a:rPr lang="zh-CN" altLang="en-US" sz="2400">
                <a:solidFill>
                  <a:schemeClr val="tx1">
                    <a:lumMod val="75000"/>
                    <a:lumOff val="25000"/>
                  </a:schemeClr>
                </a:solidFill>
                <a:latin typeface="微软雅黑" pitchFamily="34" charset="-122"/>
                <a:ea typeface="微软雅黑" pitchFamily="34" charset="-122"/>
              </a:rPr>
              <a:t>物体，会有近大远小的效果，</a:t>
            </a:r>
            <a:r>
              <a:rPr lang="zh-CN" altLang="en-US" sz="2400">
                <a:solidFill>
                  <a:srgbClr val="C00000"/>
                </a:solidFill>
                <a:latin typeface="微软雅黑" pitchFamily="34" charset="-122"/>
                <a:ea typeface="微软雅黑" pitchFamily="34" charset="-122"/>
              </a:rPr>
              <a:t>透视投影</a:t>
            </a:r>
            <a:r>
              <a:rPr lang="zh-CN" altLang="en-US" sz="2400">
                <a:solidFill>
                  <a:schemeClr val="tx1">
                    <a:lumMod val="75000"/>
                    <a:lumOff val="25000"/>
                  </a:schemeClr>
                </a:solidFill>
                <a:latin typeface="微软雅黑" pitchFamily="34" charset="-122"/>
                <a:ea typeface="微软雅黑" pitchFamily="34" charset="-122"/>
              </a:rPr>
              <a:t>即为了产生这种效果，和</a:t>
            </a:r>
            <a:r>
              <a:rPr lang="zh-CN" altLang="en-US" sz="2400">
                <a:solidFill>
                  <a:schemeClr val="tx1">
                    <a:lumMod val="75000"/>
                    <a:lumOff val="25000"/>
                  </a:schemeClr>
                </a:solidFill>
                <a:latin typeface="微软雅黑" pitchFamily="34" charset="-122"/>
                <a:ea typeface="微软雅黑" pitchFamily="34" charset="-122"/>
              </a:rPr>
              <a:t>美术</a:t>
            </a:r>
            <a:r>
              <a:rPr lang="zh-CN" altLang="en-US" sz="2400" smtClean="0">
                <a:solidFill>
                  <a:schemeClr val="tx1">
                    <a:lumMod val="75000"/>
                    <a:lumOff val="25000"/>
                  </a:schemeClr>
                </a:solidFill>
                <a:latin typeface="微软雅黑" pitchFamily="34" charset="-122"/>
                <a:ea typeface="微软雅黑" pitchFamily="34" charset="-122"/>
              </a:rPr>
              <a:t>中的</a:t>
            </a:r>
            <a:r>
              <a:rPr lang="zh-CN" altLang="en-US" sz="2400">
                <a:solidFill>
                  <a:schemeClr val="tx1">
                    <a:lumMod val="75000"/>
                    <a:lumOff val="25000"/>
                  </a:schemeClr>
                </a:solidFill>
                <a:latin typeface="微软雅黑" pitchFamily="34" charset="-122"/>
                <a:ea typeface="微软雅黑" pitchFamily="34" charset="-122"/>
              </a:rPr>
              <a:t>透视是一</a:t>
            </a:r>
            <a:r>
              <a:rPr lang="zh-CN" altLang="en-US" sz="2400">
                <a:solidFill>
                  <a:schemeClr val="tx1">
                    <a:lumMod val="75000"/>
                    <a:lumOff val="25000"/>
                  </a:schemeClr>
                </a:solidFill>
                <a:latin typeface="微软雅黑" pitchFamily="34" charset="-122"/>
                <a:ea typeface="微软雅黑" pitchFamily="34" charset="-122"/>
              </a:rPr>
              <a:t>个</a:t>
            </a:r>
            <a:r>
              <a:rPr lang="zh-CN" altLang="en-US" sz="2400" smtClean="0">
                <a:solidFill>
                  <a:schemeClr val="tx1">
                    <a:lumMod val="75000"/>
                    <a:lumOff val="25000"/>
                  </a:schemeClr>
                </a:solidFill>
                <a:latin typeface="微软雅黑" pitchFamily="34" charset="-122"/>
                <a:ea typeface="微软雅黑" pitchFamily="34" charset="-122"/>
              </a:rPr>
              <a:t>概念。</a:t>
            </a:r>
            <a:endParaRPr lang="en-US" altLang="zh-CN" sz="2400">
              <a:solidFill>
                <a:schemeClr val="tx1">
                  <a:lumMod val="75000"/>
                  <a:lumOff val="25000"/>
                </a:schemeClr>
              </a:solidFill>
              <a:latin typeface="微软雅黑" pitchFamily="34" charset="-122"/>
              <a:ea typeface="微软雅黑" pitchFamily="34" charset="-122"/>
            </a:endParaRPr>
          </a:p>
        </p:txBody>
      </p:sp>
      <p:pic>
        <p:nvPicPr>
          <p:cNvPr id="8194"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79662"/>
            <a:ext cx="8542462" cy="25922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43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着色器</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Shader</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其实</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就是一段执行在</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GPU</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上的程序，此程序使用</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 SL</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语言来编写。它是一个描述顶点或像素特性的简单程序</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常用</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Shader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有</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两种</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buClr>
                <a:schemeClr val="accent2">
                  <a:lumMod val="50000"/>
                </a:schemeClr>
              </a:buClr>
              <a:buSzPct val="100000"/>
              <a:buFont typeface="Wingdings" panose="05000000000000000000" pitchFamily="2" charset="2"/>
              <a:buChar char="Ø"/>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顶点着色器（</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rPr>
              <a:t>Vertex Shader</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buClr>
                <a:schemeClr val="accent2">
                  <a:lumMod val="50000"/>
                </a:schemeClr>
              </a:buClr>
              <a:buSzPct val="100000"/>
              <a:buFont typeface="Wingdings" panose="05000000000000000000" pitchFamily="2" charset="2"/>
              <a:buChar char="Ø"/>
            </a:pP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片</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元着色器（</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rPr>
              <a:t>Fragment Shader</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95021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坐标映射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投影模式</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6" name="内容占位符 5"/>
          <p:cNvSpPr txBox="1">
            <a:spLocks/>
          </p:cNvSpPr>
          <p:nvPr/>
        </p:nvSpPr>
        <p:spPr bwMode="auto">
          <a:xfrm>
            <a:off x="539552" y="843558"/>
            <a:ext cx="7992888"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Bef>
                <a:spcPts val="600"/>
              </a:spcBef>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其中，视点指摄像机的位置，近平面指距离视点较近的垂直于观察方向的平面，视景体又叫做</a:t>
            </a:r>
            <a:r>
              <a:rPr lang="zh-CN" altLang="en-US" sz="2400">
                <a:solidFill>
                  <a:srgbClr val="C00000"/>
                </a:solidFill>
                <a:latin typeface="微软雅黑" pitchFamily="34" charset="-122"/>
                <a:ea typeface="微软雅黑" pitchFamily="34" charset="-122"/>
              </a:rPr>
              <a:t>视锥体</a:t>
            </a:r>
            <a:r>
              <a:rPr lang="zh-CN" altLang="en-US" sz="2400">
                <a:solidFill>
                  <a:schemeClr val="tx1">
                    <a:lumMod val="75000"/>
                    <a:lumOff val="25000"/>
                  </a:schemeClr>
                </a:solidFill>
                <a:latin typeface="微软雅黑" pitchFamily="34" charset="-122"/>
                <a:ea typeface="微软雅黑" pitchFamily="34" charset="-122"/>
              </a:rPr>
              <a:t>为椎台形区域。 </a:t>
            </a:r>
          </a:p>
          <a:p>
            <a:pPr>
              <a:lnSpc>
                <a:spcPct val="150000"/>
              </a:lnSpc>
              <a:spcBef>
                <a:spcPts val="600"/>
              </a:spcBef>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透视投影的投影线互不平行，相较于视点</a:t>
            </a:r>
            <a:r>
              <a:rPr lang="zh-CN" altLang="en-US" sz="2400">
                <a:solidFill>
                  <a:schemeClr val="tx1">
                    <a:lumMod val="75000"/>
                    <a:lumOff val="25000"/>
                  </a:schemeClr>
                </a:solidFill>
                <a:latin typeface="微软雅黑" pitchFamily="34" charset="-122"/>
                <a:ea typeface="微软雅黑" pitchFamily="34" charset="-122"/>
              </a:rPr>
              <a:t>，</a:t>
            </a:r>
            <a:r>
              <a:rPr lang="zh-CN" altLang="en-US" sz="2400" smtClean="0">
                <a:solidFill>
                  <a:schemeClr val="tx1">
                    <a:lumMod val="75000"/>
                    <a:lumOff val="25000"/>
                  </a:schemeClr>
                </a:solidFill>
                <a:latin typeface="微软雅黑" pitchFamily="34" charset="-122"/>
                <a:ea typeface="微软雅黑" pitchFamily="34" charset="-122"/>
              </a:rPr>
              <a:t>因此</a:t>
            </a:r>
            <a:r>
              <a:rPr lang="zh-CN" altLang="en-US" sz="2400" smtClean="0">
                <a:solidFill>
                  <a:srgbClr val="C00000"/>
                </a:solidFill>
                <a:latin typeface="微软雅黑" pitchFamily="34" charset="-122"/>
                <a:ea typeface="微软雅黑" pitchFamily="34" charset="-122"/>
              </a:rPr>
              <a:t>对于</a:t>
            </a:r>
            <a:r>
              <a:rPr lang="zh-CN" altLang="en-US" sz="2400">
                <a:solidFill>
                  <a:srgbClr val="C00000"/>
                </a:solidFill>
                <a:latin typeface="微软雅黑" pitchFamily="34" charset="-122"/>
                <a:ea typeface="微软雅黑" pitchFamily="34" charset="-122"/>
              </a:rPr>
              <a:t>同样尺寸的物体，在近处投影出来大，在远处投影出来小，由此产生近大远小的效果</a:t>
            </a:r>
            <a:r>
              <a:rPr lang="zh-CN" altLang="en-US" sz="2400">
                <a:solidFill>
                  <a:schemeClr val="tx1">
                    <a:lumMod val="75000"/>
                    <a:lumOff val="25000"/>
                  </a:schemeClr>
                </a:solidFill>
                <a:latin typeface="微软雅黑" pitchFamily="34" charset="-122"/>
                <a:ea typeface="微软雅黑" pitchFamily="34" charset="-122"/>
              </a:rPr>
              <a:t>。</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62877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坐标映射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投影模式</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pic>
        <p:nvPicPr>
          <p:cNvPr id="13314"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75606"/>
            <a:ext cx="7816706" cy="25202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69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48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顶点</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3528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顶点着色器</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Vertex Shader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p>
          <a:p>
            <a:pPr marL="180000" indent="457200">
              <a:lnSpc>
                <a:spcPct val="150000"/>
              </a:lnSpc>
              <a:spcBef>
                <a:spcPts val="600"/>
              </a:spcBef>
              <a:buClr>
                <a:schemeClr val="accent2">
                  <a:lumMod val="50000"/>
                </a:schemeClr>
              </a:buClr>
              <a:buSzPct val="100000"/>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对于发送给</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GPU</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的每一个</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Vertex(</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顶点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，都要执行一次</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Vertex Shader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。其功能是把每个顶点在虚拟空间中的三维坐标变换为可以在屏幕上显示的二维坐标，并带有用于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z-buffer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的深度信息。</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Vertex Shader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可以操作的属性有：位置、颜色、纹理坐标，但是不能创建新的</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顶点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2783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顶点着色器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Vertex Shader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主要完成</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以下</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工作</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buClr>
                <a:schemeClr val="accent2">
                  <a:lumMod val="50000"/>
                </a:schemeClr>
              </a:buClr>
              <a:buSzPct val="100000"/>
              <a:buFont typeface="Wingdings" panose="05000000000000000000" pitchFamily="2" charset="2"/>
              <a:buChar char="Ø"/>
            </a:pP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基于点操作的矩阵乘法</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位置</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变换</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buClr>
                <a:schemeClr val="accent2">
                  <a:lumMod val="50000"/>
                </a:schemeClr>
              </a:buClr>
              <a:buSzPct val="100000"/>
              <a:buFont typeface="Wingdings" panose="05000000000000000000" pitchFamily="2" charset="2"/>
              <a:buChar char="Ø"/>
            </a:pP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根据光照公式计算每</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点</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rPr>
              <a:t>color</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值</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buClr>
                <a:schemeClr val="accent2">
                  <a:lumMod val="50000"/>
                </a:schemeClr>
              </a:buClr>
              <a:buSzPct val="100000"/>
              <a:buFont typeface="Wingdings" panose="05000000000000000000" pitchFamily="2" charset="2"/>
              <a:buChar char="Ø"/>
            </a:pP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生成或者转换</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纹理</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坐标</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1908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顶点着色器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在顶点着色器阶段</a:t>
            </a:r>
            <a:r>
              <a:rPr lang="zh-CN" altLang="en-US" sz="2400">
                <a:solidFill>
                  <a:srgbClr val="C00000"/>
                </a:solidFill>
                <a:latin typeface="微软雅黑" panose="020B0503020204020204" pitchFamily="34" charset="-122"/>
                <a:ea typeface="微软雅黑" panose="020B0503020204020204" pitchFamily="34" charset="-122"/>
              </a:rPr>
              <a:t>至少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输出</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位置信息</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内</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建变量</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smtClean="0">
                <a:solidFill>
                  <a:srgbClr val="C00000"/>
                </a:solidFill>
                <a:latin typeface="微软雅黑" panose="020B0503020204020204" pitchFamily="34" charset="-122"/>
                <a:ea typeface="微软雅黑" panose="020B0503020204020204" pitchFamily="34" charset="-122"/>
              </a:rPr>
              <a:t>gl_Position</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gl_Position : </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变换</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后的顶点的位置，用于后面的固定的裁剪等操作。所有的顶点着色器都必须写这个值。</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6859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顶点着色器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顶点着色器可用的内置变量如下表：</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374773928"/>
              </p:ext>
            </p:extLst>
          </p:nvPr>
        </p:nvGraphicFramePr>
        <p:xfrm>
          <a:off x="562579" y="1419622"/>
          <a:ext cx="7992888" cy="3495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232248">
                  <a:extLst>
                    <a:ext uri="{9D8B030D-6E8A-4147-A177-3AD203B41FA5}">
                      <a16:colId xmlns:a16="http://schemas.microsoft.com/office/drawing/2014/main" val="2081688802"/>
                    </a:ext>
                  </a:extLst>
                </a:gridCol>
                <a:gridCol w="651784">
                  <a:extLst>
                    <a:ext uri="{9D8B030D-6E8A-4147-A177-3AD203B41FA5}">
                      <a16:colId xmlns:a16="http://schemas.microsoft.com/office/drawing/2014/main" val="2011789165"/>
                    </a:ext>
                  </a:extLst>
                </a:gridCol>
                <a:gridCol w="5108856">
                  <a:extLst>
                    <a:ext uri="{9D8B030D-6E8A-4147-A177-3AD203B41FA5}">
                      <a16:colId xmlns:a16="http://schemas.microsoft.com/office/drawing/2014/main" val="465284896"/>
                    </a:ext>
                  </a:extLst>
                </a:gridCol>
              </a:tblGrid>
              <a:tr h="370840">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名称</a:t>
                      </a:r>
                      <a:endParaRPr 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类型</a:t>
                      </a:r>
                      <a:endParaRPr 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描述</a:t>
                      </a:r>
                      <a:endParaRPr lang="zh-CN" alt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010270082"/>
                  </a:ext>
                </a:extLst>
              </a:tr>
              <a:tr h="370840">
                <a:tc>
                  <a:txBody>
                    <a:bodyPr/>
                    <a:lstStyle/>
                    <a:p>
                      <a:r>
                        <a:rPr lang="en-US" sz="1800" b="0">
                          <a:solidFill>
                            <a:schemeClr val="tx1">
                              <a:lumMod val="75000"/>
                              <a:lumOff val="25000"/>
                            </a:schemeClr>
                          </a:solidFill>
                          <a:effectLst/>
                          <a:latin typeface="微软雅黑" panose="020B0503020204020204" pitchFamily="34" charset="-122"/>
                          <a:ea typeface="微软雅黑" panose="020B0503020204020204" pitchFamily="34" charset="-122"/>
                        </a:rPr>
                        <a:t>gl_Color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sz="1800" b="0">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sz="1800" b="0">
                          <a:solidFill>
                            <a:schemeClr val="tx1">
                              <a:lumMod val="75000"/>
                              <a:lumOff val="25000"/>
                            </a:schemeClr>
                          </a:solidFill>
                          <a:effectLst/>
                          <a:latin typeface="微软雅黑" panose="020B0503020204020204" pitchFamily="34" charset="-122"/>
                          <a:ea typeface="微软雅黑" panose="020B0503020204020204" pitchFamily="34" charset="-122"/>
                        </a:rPr>
                        <a:t>输入属性</a:t>
                      </a:r>
                      <a:r>
                        <a:rPr lang="en-US" altLang="zh-CN" sz="1800" b="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800" b="0">
                          <a:solidFill>
                            <a:schemeClr val="tx1">
                              <a:lumMod val="75000"/>
                              <a:lumOff val="25000"/>
                            </a:schemeClr>
                          </a:solidFill>
                          <a:effectLst/>
                          <a:latin typeface="微软雅黑" panose="020B0503020204020204" pitchFamily="34" charset="-122"/>
                          <a:ea typeface="微软雅黑" panose="020B0503020204020204" pitchFamily="34" charset="-122"/>
                        </a:rPr>
                        <a:t>表示顶点的主颜色</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61303927"/>
                  </a:ext>
                </a:extLst>
              </a:tr>
              <a:tr h="370840">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gl_SecondaryColor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输入属性</a:t>
                      </a:r>
                      <a:r>
                        <a:rPr lang="en-US" altLang="zh-CN" sz="180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表示顶点的辅助颜色</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95899517"/>
                  </a:ext>
                </a:extLst>
              </a:tr>
              <a:tr h="370840">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gl_Normal</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vec3</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输入属性</a:t>
                      </a:r>
                      <a:r>
                        <a:rPr lang="en-US" altLang="zh-CN" sz="180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表示顶点的法线值</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98593678"/>
                  </a:ext>
                </a:extLst>
              </a:tr>
              <a:tr h="370840">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gl_Vertex</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输入属性</a:t>
                      </a:r>
                      <a:r>
                        <a:rPr lang="en-US" altLang="zh-CN" sz="180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表示物体空间的顶点位置</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05952396"/>
                  </a:ext>
                </a:extLst>
              </a:tr>
              <a:tr h="370840">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gl_MultiTexCoordn</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输入属性</a:t>
                      </a:r>
                      <a:r>
                        <a:rPr lang="en-US" altLang="zh-CN" sz="180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表示顶点的第</a:t>
                      </a:r>
                      <a:r>
                        <a:rPr lang="en-US" altLang="zh-CN" sz="1800">
                          <a:solidFill>
                            <a:schemeClr val="tx1">
                              <a:lumMod val="75000"/>
                              <a:lumOff val="25000"/>
                            </a:schemeClr>
                          </a:solidFill>
                          <a:effectLst/>
                          <a:latin typeface="微软雅黑" panose="020B0503020204020204" pitchFamily="34" charset="-122"/>
                          <a:ea typeface="微软雅黑" panose="020B0503020204020204" pitchFamily="34" charset="-122"/>
                        </a:rPr>
                        <a:t>n</a:t>
                      </a:r>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个纹理的坐标</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13644940"/>
                  </a:ext>
                </a:extLst>
              </a:tr>
              <a:tr h="370840">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gl_FogCoord</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float</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输入属性</a:t>
                      </a:r>
                      <a:r>
                        <a:rPr lang="en-US" altLang="zh-CN" sz="180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表示顶点的雾坐标</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21325494"/>
                  </a:ext>
                </a:extLst>
              </a:tr>
              <a:tr h="370840">
                <a:tc>
                  <a:txBody>
                    <a:bodyPr/>
                    <a:lstStyle/>
                    <a:p>
                      <a:r>
                        <a:rPr lang="en-US" sz="1800">
                          <a:solidFill>
                            <a:srgbClr val="C00000"/>
                          </a:solidFill>
                          <a:effectLst/>
                          <a:latin typeface="微软雅黑" panose="020B0503020204020204" pitchFamily="34" charset="-122"/>
                          <a:ea typeface="微软雅黑" panose="020B0503020204020204" pitchFamily="34" charset="-122"/>
                        </a:rPr>
                        <a:t>gl_Position</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sz="1800">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输出属性</a:t>
                      </a:r>
                      <a:r>
                        <a:rPr lang="en-US" altLang="zh-CN" sz="180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800">
                          <a:solidFill>
                            <a:schemeClr val="tx1">
                              <a:lumMod val="75000"/>
                              <a:lumOff val="25000"/>
                            </a:schemeClr>
                          </a:solidFill>
                          <a:effectLst/>
                          <a:latin typeface="微软雅黑" panose="020B0503020204020204" pitchFamily="34" charset="-122"/>
                          <a:ea typeface="微软雅黑" panose="020B0503020204020204" pitchFamily="34" charset="-122"/>
                        </a:rPr>
                        <a:t>变换后的顶点的位置，用于后面的固定的裁剪等操作。所有的顶点着色器都必须写这个值。</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44593002"/>
                  </a:ext>
                </a:extLst>
              </a:tr>
            </a:tbl>
          </a:graphicData>
        </a:graphic>
      </p:graphicFrame>
    </p:spTree>
    <p:extLst>
      <p:ext uri="{BB962C8B-B14F-4D97-AF65-F5344CB8AC3E}">
        <p14:creationId xmlns:p14="http://schemas.microsoft.com/office/powerpoint/2010/main" val="506685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 </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顶点着色器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960714970"/>
              </p:ext>
            </p:extLst>
          </p:nvPr>
        </p:nvGraphicFramePr>
        <p:xfrm>
          <a:off x="539552" y="915566"/>
          <a:ext cx="7992888" cy="38455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232248">
                  <a:extLst>
                    <a:ext uri="{9D8B030D-6E8A-4147-A177-3AD203B41FA5}">
                      <a16:colId xmlns:a16="http://schemas.microsoft.com/office/drawing/2014/main" val="2081688802"/>
                    </a:ext>
                  </a:extLst>
                </a:gridCol>
                <a:gridCol w="1777173">
                  <a:extLst>
                    <a:ext uri="{9D8B030D-6E8A-4147-A177-3AD203B41FA5}">
                      <a16:colId xmlns:a16="http://schemas.microsoft.com/office/drawing/2014/main" val="2011789165"/>
                    </a:ext>
                  </a:extLst>
                </a:gridCol>
                <a:gridCol w="3983467">
                  <a:extLst>
                    <a:ext uri="{9D8B030D-6E8A-4147-A177-3AD203B41FA5}">
                      <a16:colId xmlns:a16="http://schemas.microsoft.com/office/drawing/2014/main" val="465284896"/>
                    </a:ext>
                  </a:extLst>
                </a:gridCol>
              </a:tblGrid>
              <a:tr h="370840">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名称</a:t>
                      </a:r>
                      <a:endParaRPr 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类型</a:t>
                      </a:r>
                      <a:endParaRPr 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b="0" smtClean="0">
                          <a:solidFill>
                            <a:schemeClr val="tx1">
                              <a:lumMod val="75000"/>
                              <a:lumOff val="25000"/>
                            </a:schemeClr>
                          </a:solidFill>
                          <a:effectLst/>
                          <a:latin typeface="微软雅黑" panose="020B0503020204020204" pitchFamily="34" charset="-122"/>
                          <a:ea typeface="微软雅黑" panose="020B0503020204020204" pitchFamily="34" charset="-122"/>
                        </a:rPr>
                        <a:t>描述</a:t>
                      </a:r>
                      <a:endParaRPr lang="zh-CN" altLang="en-US" sz="1800" b="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070504486"/>
                  </a:ext>
                </a:extLst>
              </a:tr>
              <a:tr h="370840">
                <a:tc>
                  <a:txBody>
                    <a:bodyPr/>
                    <a:lstStyle/>
                    <a:p>
                      <a:r>
                        <a:rPr lang="en-US" sz="1800" b="0">
                          <a:solidFill>
                            <a:schemeClr val="tx1">
                              <a:lumMod val="75000"/>
                              <a:lumOff val="25000"/>
                            </a:schemeClr>
                          </a:solidFill>
                          <a:effectLst/>
                          <a:latin typeface="微软雅黑" panose="020B0503020204020204" pitchFamily="34" charset="-122"/>
                          <a:ea typeface="微软雅黑" panose="020B0503020204020204" pitchFamily="34" charset="-122"/>
                        </a:rPr>
                        <a:t>gl_ClipVertex</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sz="1800" b="0">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sz="1800" b="0">
                          <a:solidFill>
                            <a:schemeClr val="tx1">
                              <a:lumMod val="75000"/>
                              <a:lumOff val="25000"/>
                            </a:schemeClr>
                          </a:solidFill>
                          <a:effectLst/>
                          <a:latin typeface="微软雅黑" panose="020B0503020204020204" pitchFamily="34" charset="-122"/>
                          <a:ea typeface="微软雅黑" panose="020B0503020204020204" pitchFamily="34" charset="-122"/>
                        </a:rPr>
                        <a:t>输出坐标，用于用户裁剪平面的裁剪</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32592307"/>
                  </a:ext>
                </a:extLst>
              </a:tr>
              <a:tr h="370840">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gl_PointSize</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float</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点的大小</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61303927"/>
                  </a:ext>
                </a:extLst>
              </a:tr>
              <a:tr h="370840">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gl_FrontColor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正面的主颜色的</a:t>
                      </a:r>
                      <a:r>
                        <a:rPr lang="en-US">
                          <a:solidFill>
                            <a:schemeClr val="tx1">
                              <a:lumMod val="75000"/>
                              <a:lumOff val="25000"/>
                            </a:schemeClr>
                          </a:solidFill>
                          <a:effectLst/>
                          <a:latin typeface="微软雅黑" panose="020B0503020204020204" pitchFamily="34" charset="-122"/>
                          <a:ea typeface="微软雅黑" panose="020B0503020204020204" pitchFamily="34" charset="-122"/>
                        </a:rPr>
                        <a:t>varying</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95899517"/>
                  </a:ext>
                </a:extLst>
              </a:tr>
              <a:tr h="370840">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gl_BackColor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背面主颜色的</a:t>
                      </a:r>
                      <a:r>
                        <a:rPr lang="en-US">
                          <a:solidFill>
                            <a:schemeClr val="tx1">
                              <a:lumMod val="75000"/>
                              <a:lumOff val="25000"/>
                            </a:schemeClr>
                          </a:solidFill>
                          <a:effectLst/>
                          <a:latin typeface="微软雅黑" panose="020B0503020204020204" pitchFamily="34" charset="-122"/>
                          <a:ea typeface="微软雅黑" panose="020B0503020204020204" pitchFamily="34" charset="-122"/>
                        </a:rPr>
                        <a:t>varying</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98593678"/>
                  </a:ext>
                </a:extLst>
              </a:tr>
              <a:tr h="370840">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gl_FrontSecondaryColor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正面的辅助颜色的</a:t>
                      </a:r>
                      <a:r>
                        <a:rPr lang="en-US" altLang="zh-CN">
                          <a:solidFill>
                            <a:schemeClr val="tx1">
                              <a:lumMod val="75000"/>
                              <a:lumOff val="25000"/>
                            </a:schemeClr>
                          </a:solidFill>
                          <a:effectLst/>
                          <a:latin typeface="微软雅黑" panose="020B0503020204020204" pitchFamily="34" charset="-122"/>
                          <a:ea typeface="微软雅黑" panose="020B0503020204020204" pitchFamily="34" charset="-122"/>
                        </a:rPr>
                        <a:t>varying</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05952396"/>
                  </a:ext>
                </a:extLst>
              </a:tr>
              <a:tr h="370840">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gl_BackSecondaryColor</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背面的辅助颜色的</a:t>
                      </a:r>
                      <a:r>
                        <a:rPr lang="en-US" altLang="zh-CN">
                          <a:solidFill>
                            <a:schemeClr val="tx1">
                              <a:lumMod val="75000"/>
                              <a:lumOff val="25000"/>
                            </a:schemeClr>
                          </a:solidFill>
                          <a:effectLst/>
                          <a:latin typeface="微软雅黑" panose="020B0503020204020204" pitchFamily="34" charset="-122"/>
                          <a:ea typeface="微软雅黑" panose="020B0503020204020204" pitchFamily="34" charset="-122"/>
                        </a:rPr>
                        <a:t>varying</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13644940"/>
                  </a:ext>
                </a:extLst>
              </a:tr>
              <a:tr h="370840">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gl_TexCoord[]</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vec4</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纹理坐标的数组</a:t>
                      </a:r>
                      <a:r>
                        <a:rPr lang="en-US" altLang="zh-CN">
                          <a:solidFill>
                            <a:schemeClr val="tx1">
                              <a:lumMod val="75000"/>
                              <a:lumOff val="25000"/>
                            </a:schemeClr>
                          </a:solidFill>
                          <a:effectLst/>
                          <a:latin typeface="微软雅黑" panose="020B0503020204020204" pitchFamily="34" charset="-122"/>
                          <a:ea typeface="微软雅黑" panose="020B0503020204020204" pitchFamily="34" charset="-122"/>
                        </a:rPr>
                        <a:t>varying</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21325494"/>
                  </a:ext>
                </a:extLst>
              </a:tr>
              <a:tr h="370840">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gl_FogFragCoord</a:t>
                      </a:r>
                    </a:p>
                  </a:txBody>
                  <a:tcPr marL="76200" marR="76200" marT="38100" marB="38100"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en-US">
                          <a:solidFill>
                            <a:schemeClr val="tx1">
                              <a:lumMod val="75000"/>
                              <a:lumOff val="25000"/>
                            </a:schemeClr>
                          </a:solidFill>
                          <a:effectLst/>
                          <a:latin typeface="微软雅黑" panose="020B0503020204020204" pitchFamily="34" charset="-122"/>
                          <a:ea typeface="微软雅黑" panose="020B0503020204020204" pitchFamily="34" charset="-122"/>
                        </a:rPr>
                        <a:t>float</a:t>
                      </a:r>
                    </a:p>
                  </a:txBody>
                  <a:tcPr marL="76200" marR="76200" marT="38100" marB="3810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tc>
                  <a:txBody>
                    <a:bodyPr/>
                    <a:lstStyle/>
                    <a:p>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雾坐标的</a:t>
                      </a:r>
                      <a:r>
                        <a:rPr lang="en-US" altLang="zh-CN">
                          <a:solidFill>
                            <a:schemeClr val="tx1">
                              <a:lumMod val="75000"/>
                              <a:lumOff val="25000"/>
                            </a:schemeClr>
                          </a:solidFill>
                          <a:effectLst/>
                          <a:latin typeface="微软雅黑" panose="020B0503020204020204" pitchFamily="34" charset="-122"/>
                          <a:ea typeface="微软雅黑" panose="020B0503020204020204" pitchFamily="34" charset="-122"/>
                        </a:rPr>
                        <a:t>varying</a:t>
                      </a:r>
                      <a:r>
                        <a:rPr lang="zh-CN" altLang="en-US">
                          <a:solidFill>
                            <a:schemeClr val="tx1">
                              <a:lumMod val="75000"/>
                              <a:lumOff val="25000"/>
                            </a:schemeClr>
                          </a:solidFill>
                          <a:effectLst/>
                          <a:latin typeface="微软雅黑" panose="020B0503020204020204" pitchFamily="34" charset="-122"/>
                          <a:ea typeface="微软雅黑" panose="020B0503020204020204" pitchFamily="34" charset="-122"/>
                        </a:rPr>
                        <a:t>输出</a:t>
                      </a:r>
                    </a:p>
                  </a:txBody>
                  <a:tcPr marL="76200" marR="76200" marT="38100" marB="38100"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44593002"/>
                  </a:ext>
                </a:extLst>
              </a:tr>
            </a:tbl>
          </a:graphicData>
        </a:graphic>
      </p:graphicFrame>
    </p:spTree>
    <p:extLst>
      <p:ext uri="{BB962C8B-B14F-4D97-AF65-F5344CB8AC3E}">
        <p14:creationId xmlns:p14="http://schemas.microsoft.com/office/powerpoint/2010/main" val="1988546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着色器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a:t>
            </a:r>
            <a:r>
              <a:rPr lang="zh-CN" altLang="en-US"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片</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元着色器</a:t>
            </a:r>
            <a:endPar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95536" y="771550"/>
            <a:ext cx="8424936" cy="41764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片元着色</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器</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Fragment Shader</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marL="180000" indent="457200">
              <a:lnSpc>
                <a:spcPct val="150000"/>
              </a:lnSpc>
              <a:spcBef>
                <a:spcPts val="600"/>
              </a:spcBef>
              <a:buClr>
                <a:schemeClr val="accent2">
                  <a:lumMod val="50000"/>
                </a:schemeClr>
              </a:buClr>
              <a:buSzPct val="100000"/>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片元着色器</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每个像素的颜色和其它</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属性</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。通过</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应用光照值、凹凸贴图，阴影，镜面高光，半透明等处理来计算像素的颜色并输出。它也可改变像素的深度</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z-buffer)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或在多个渲染目标被激活的状态下输出多种颜色。</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一</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个</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Fragment</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Shader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不能产生复杂的效果，因为它只在一个像素上进行操作，而不知道场景的几何形状。。</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4503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2000</TotalTime>
  <Words>1655</Words>
  <Application>Microsoft Office PowerPoint</Application>
  <PresentationFormat>全屏显示(16:9)</PresentationFormat>
  <Paragraphs>219</Paragraphs>
  <Slides>32</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微软雅黑</vt:lpstr>
      <vt:lpstr>Consolas</vt:lpstr>
      <vt:lpstr>幼圆</vt:lpstr>
      <vt:lpstr>Arial</vt:lpstr>
      <vt:lpstr>宋体</vt:lpstr>
      <vt:lpstr>Wingdings</vt:lpstr>
      <vt:lpstr>Calibri</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261</cp:revision>
  <dcterms:modified xsi:type="dcterms:W3CDTF">2017-03-16T05:32:50Z</dcterms:modified>
</cp:coreProperties>
</file>