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saveSubsetFonts="1">
  <p:sldMasterIdLst>
    <p:sldMasterId id="2147484134" r:id="rId1"/>
  </p:sldMasterIdLst>
  <p:notesMasterIdLst>
    <p:notesMasterId r:id="rId23"/>
  </p:notesMasterIdLst>
  <p:sldIdLst>
    <p:sldId id="477" r:id="rId2"/>
    <p:sldId id="479" r:id="rId3"/>
    <p:sldId id="520" r:id="rId4"/>
    <p:sldId id="566" r:id="rId5"/>
    <p:sldId id="567" r:id="rId6"/>
    <p:sldId id="582" r:id="rId7"/>
    <p:sldId id="569" r:id="rId8"/>
    <p:sldId id="571" r:id="rId9"/>
    <p:sldId id="568" r:id="rId10"/>
    <p:sldId id="570" r:id="rId11"/>
    <p:sldId id="572" r:id="rId12"/>
    <p:sldId id="573" r:id="rId13"/>
    <p:sldId id="574" r:id="rId14"/>
    <p:sldId id="575" r:id="rId15"/>
    <p:sldId id="576" r:id="rId16"/>
    <p:sldId id="577" r:id="rId17"/>
    <p:sldId id="578" r:id="rId18"/>
    <p:sldId id="579" r:id="rId19"/>
    <p:sldId id="580" r:id="rId20"/>
    <p:sldId id="581" r:id="rId21"/>
    <p:sldId id="480"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微软雅黑" panose="020B0503020204020204" pitchFamily="34" charset="-122"/>
      <p:regular r:id="rId28"/>
      <p:bold r:id="rId29"/>
    </p:embeddedFont>
    <p:embeddedFont>
      <p:font typeface="Consolas" panose="020B0609020204030204" pitchFamily="49" charset="0"/>
      <p:regular r:id="rId30"/>
      <p:bold r:id="rId31"/>
      <p:italic r:id="rId32"/>
      <p:boldItalic r:id="rId33"/>
    </p:embeddedFont>
    <p:embeddedFont>
      <p:font typeface="幼圆" panose="02010509060101010101" pitchFamily="49" charset="-122"/>
      <p:regular r:id="rId34"/>
    </p:embeddedFont>
    <p:embeddedFont>
      <p:font typeface="Arial" panose="020B0604020202020204" pitchFamily="34" charset="0"/>
      <p:regular r:id="rId35"/>
    </p:embeddedFont>
    <p:embeddedFont>
      <p:font typeface="宋体" panose="02010600030101010101" pitchFamily="2" charset="-122"/>
      <p:regular r:id="rId36"/>
    </p:embeddedFont>
  </p:embeddedFont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orient="horz" pos="2890">
          <p15:clr>
            <a:srgbClr val="A4A3A4"/>
          </p15:clr>
        </p15:guide>
        <p15:guide id="3" pos="2880">
          <p15:clr>
            <a:srgbClr val="A4A3A4"/>
          </p15:clr>
        </p15:guide>
        <p15:guide id="4" pos="5738">
          <p15:clr>
            <a:srgbClr val="A4A3A4"/>
          </p15:clr>
        </p15:guide>
        <p15:guide id="5" pos="385">
          <p15:clr>
            <a:srgbClr val="A4A3A4"/>
          </p15:clr>
        </p15:guide>
        <p15:guide id="6" pos="5375">
          <p15:clr>
            <a:srgbClr val="A4A3A4"/>
          </p15:clr>
        </p15:guide>
        <p15:guide id="7" pos="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98F4B"/>
    <a:srgbClr val="CC0000"/>
    <a:srgbClr val="EA3916"/>
    <a:srgbClr val="A5281E"/>
    <a:srgbClr val="CC3300"/>
    <a:srgbClr val="F0EED6"/>
    <a:srgbClr val="953735"/>
    <a:srgbClr val="F6F5DF"/>
    <a:srgbClr val="F7F5E0"/>
    <a:srgbClr val="F1EE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22" autoAdjust="0"/>
  </p:normalViewPr>
  <p:slideViewPr>
    <p:cSldViewPr>
      <p:cViewPr varScale="1">
        <p:scale>
          <a:sx n="112" d="100"/>
          <a:sy n="112" d="100"/>
        </p:scale>
        <p:origin x="186" y="78"/>
      </p:cViewPr>
      <p:guideLst>
        <p:guide orient="horz" pos="1620"/>
        <p:guide orient="horz" pos="2890"/>
        <p:guide pos="2880"/>
        <p:guide pos="5738"/>
        <p:guide pos="385"/>
        <p:guide pos="5375"/>
        <p:guide pos="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页眉占位符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5363"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8CB075BE-183F-4B0D-9D34-39F282FCB943}" type="datetimeFigureOut">
              <a:rPr lang="zh-CN" altLang="en-US"/>
              <a:pPr/>
              <a:t>2017/3/23</a:t>
            </a:fld>
            <a:endParaRPr lang="zh-CN" altLang="en-US"/>
          </a:p>
        </p:txBody>
      </p:sp>
      <p:sp>
        <p:nvSpPr>
          <p:cNvPr id="15364"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sp>
      <p:sp>
        <p:nvSpPr>
          <p:cNvPr id="15365"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6"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en-US"/>
          </a:p>
        </p:txBody>
      </p:sp>
      <p:sp>
        <p:nvSpPr>
          <p:cNvPr id="15367"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CB786DD2-22E4-4D4B-9703-57D0591553B0}"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a:t>
            </a:fld>
            <a:endParaRPr lang="zh-CN" altLang="en-US"/>
          </a:p>
        </p:txBody>
      </p:sp>
    </p:spTree>
    <p:extLst>
      <p:ext uri="{BB962C8B-B14F-4D97-AF65-F5344CB8AC3E}">
        <p14:creationId xmlns:p14="http://schemas.microsoft.com/office/powerpoint/2010/main" val="3051198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10</a:t>
            </a:fld>
            <a:endParaRPr lang="zh-CN" altLang="en-US"/>
          </a:p>
        </p:txBody>
      </p:sp>
    </p:spTree>
    <p:extLst>
      <p:ext uri="{BB962C8B-B14F-4D97-AF65-F5344CB8AC3E}">
        <p14:creationId xmlns:p14="http://schemas.microsoft.com/office/powerpoint/2010/main" val="3165817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11</a:t>
            </a:fld>
            <a:endParaRPr lang="zh-CN" altLang="en-US"/>
          </a:p>
        </p:txBody>
      </p:sp>
    </p:spTree>
    <p:extLst>
      <p:ext uri="{BB962C8B-B14F-4D97-AF65-F5344CB8AC3E}">
        <p14:creationId xmlns:p14="http://schemas.microsoft.com/office/powerpoint/2010/main" val="4251132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12</a:t>
            </a:fld>
            <a:endParaRPr lang="zh-CN" altLang="en-US"/>
          </a:p>
        </p:txBody>
      </p:sp>
    </p:spTree>
    <p:extLst>
      <p:ext uri="{BB962C8B-B14F-4D97-AF65-F5344CB8AC3E}">
        <p14:creationId xmlns:p14="http://schemas.microsoft.com/office/powerpoint/2010/main" val="3877309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13</a:t>
            </a:fld>
            <a:endParaRPr lang="zh-CN" altLang="en-US"/>
          </a:p>
        </p:txBody>
      </p:sp>
    </p:spTree>
    <p:extLst>
      <p:ext uri="{BB962C8B-B14F-4D97-AF65-F5344CB8AC3E}">
        <p14:creationId xmlns:p14="http://schemas.microsoft.com/office/powerpoint/2010/main" val="1054774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14</a:t>
            </a:fld>
            <a:endParaRPr lang="zh-CN" altLang="en-US"/>
          </a:p>
        </p:txBody>
      </p:sp>
    </p:spTree>
    <p:extLst>
      <p:ext uri="{BB962C8B-B14F-4D97-AF65-F5344CB8AC3E}">
        <p14:creationId xmlns:p14="http://schemas.microsoft.com/office/powerpoint/2010/main" val="3255141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15</a:t>
            </a:fld>
            <a:endParaRPr lang="zh-CN" altLang="en-US"/>
          </a:p>
        </p:txBody>
      </p:sp>
    </p:spTree>
    <p:extLst>
      <p:ext uri="{BB962C8B-B14F-4D97-AF65-F5344CB8AC3E}">
        <p14:creationId xmlns:p14="http://schemas.microsoft.com/office/powerpoint/2010/main" val="2462932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16</a:t>
            </a:fld>
            <a:endParaRPr lang="zh-CN" altLang="en-US"/>
          </a:p>
        </p:txBody>
      </p:sp>
    </p:spTree>
    <p:extLst>
      <p:ext uri="{BB962C8B-B14F-4D97-AF65-F5344CB8AC3E}">
        <p14:creationId xmlns:p14="http://schemas.microsoft.com/office/powerpoint/2010/main" val="1105378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17</a:t>
            </a:fld>
            <a:endParaRPr lang="zh-CN" altLang="en-US"/>
          </a:p>
        </p:txBody>
      </p:sp>
    </p:spTree>
    <p:extLst>
      <p:ext uri="{BB962C8B-B14F-4D97-AF65-F5344CB8AC3E}">
        <p14:creationId xmlns:p14="http://schemas.microsoft.com/office/powerpoint/2010/main" val="1315300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18</a:t>
            </a:fld>
            <a:endParaRPr lang="zh-CN" altLang="en-US"/>
          </a:p>
        </p:txBody>
      </p:sp>
    </p:spTree>
    <p:extLst>
      <p:ext uri="{BB962C8B-B14F-4D97-AF65-F5344CB8AC3E}">
        <p14:creationId xmlns:p14="http://schemas.microsoft.com/office/powerpoint/2010/main" val="948769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19</a:t>
            </a:fld>
            <a:endParaRPr lang="zh-CN" altLang="en-US"/>
          </a:p>
        </p:txBody>
      </p:sp>
    </p:spTree>
    <p:extLst>
      <p:ext uri="{BB962C8B-B14F-4D97-AF65-F5344CB8AC3E}">
        <p14:creationId xmlns:p14="http://schemas.microsoft.com/office/powerpoint/2010/main" val="284410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a:t>
            </a:fld>
            <a:endParaRPr lang="zh-CN" altLang="en-US"/>
          </a:p>
        </p:txBody>
      </p:sp>
    </p:spTree>
    <p:extLst>
      <p:ext uri="{BB962C8B-B14F-4D97-AF65-F5344CB8AC3E}">
        <p14:creationId xmlns:p14="http://schemas.microsoft.com/office/powerpoint/2010/main" val="1777473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20</a:t>
            </a:fld>
            <a:endParaRPr lang="zh-CN" altLang="en-US"/>
          </a:p>
        </p:txBody>
      </p:sp>
    </p:spTree>
    <p:extLst>
      <p:ext uri="{BB962C8B-B14F-4D97-AF65-F5344CB8AC3E}">
        <p14:creationId xmlns:p14="http://schemas.microsoft.com/office/powerpoint/2010/main" val="1887893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3</a:t>
            </a:fld>
            <a:endParaRPr lang="zh-CN" altLang="en-US"/>
          </a:p>
        </p:txBody>
      </p:sp>
    </p:spTree>
    <p:extLst>
      <p:ext uri="{BB962C8B-B14F-4D97-AF65-F5344CB8AC3E}">
        <p14:creationId xmlns:p14="http://schemas.microsoft.com/office/powerpoint/2010/main" val="1359810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4</a:t>
            </a:fld>
            <a:endParaRPr lang="zh-CN" altLang="en-US"/>
          </a:p>
        </p:txBody>
      </p:sp>
    </p:spTree>
    <p:extLst>
      <p:ext uri="{BB962C8B-B14F-4D97-AF65-F5344CB8AC3E}">
        <p14:creationId xmlns:p14="http://schemas.microsoft.com/office/powerpoint/2010/main" val="2557069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5</a:t>
            </a:fld>
            <a:endParaRPr lang="zh-CN" altLang="en-US"/>
          </a:p>
        </p:txBody>
      </p:sp>
    </p:spTree>
    <p:extLst>
      <p:ext uri="{BB962C8B-B14F-4D97-AF65-F5344CB8AC3E}">
        <p14:creationId xmlns:p14="http://schemas.microsoft.com/office/powerpoint/2010/main" val="670368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6</a:t>
            </a:fld>
            <a:endParaRPr lang="zh-CN" altLang="en-US"/>
          </a:p>
        </p:txBody>
      </p:sp>
    </p:spTree>
    <p:extLst>
      <p:ext uri="{BB962C8B-B14F-4D97-AF65-F5344CB8AC3E}">
        <p14:creationId xmlns:p14="http://schemas.microsoft.com/office/powerpoint/2010/main" val="2607454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7</a:t>
            </a:fld>
            <a:endParaRPr lang="zh-CN" altLang="en-US"/>
          </a:p>
        </p:txBody>
      </p:sp>
    </p:spTree>
    <p:extLst>
      <p:ext uri="{BB962C8B-B14F-4D97-AF65-F5344CB8AC3E}">
        <p14:creationId xmlns:p14="http://schemas.microsoft.com/office/powerpoint/2010/main" val="1290958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8</a:t>
            </a:fld>
            <a:endParaRPr lang="zh-CN" altLang="en-US"/>
          </a:p>
        </p:txBody>
      </p:sp>
    </p:spTree>
    <p:extLst>
      <p:ext uri="{BB962C8B-B14F-4D97-AF65-F5344CB8AC3E}">
        <p14:creationId xmlns:p14="http://schemas.microsoft.com/office/powerpoint/2010/main" val="861825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9</a:t>
            </a:fld>
            <a:endParaRPr lang="zh-CN" altLang="en-US"/>
          </a:p>
        </p:txBody>
      </p:sp>
    </p:spTree>
    <p:extLst>
      <p:ext uri="{BB962C8B-B14F-4D97-AF65-F5344CB8AC3E}">
        <p14:creationId xmlns:p14="http://schemas.microsoft.com/office/powerpoint/2010/main" val="233665428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文本框 9"/>
          <p:cNvSpPr txBox="1"/>
          <p:nvPr userDrawn="1"/>
        </p:nvSpPr>
        <p:spPr>
          <a:xfrm>
            <a:off x="1076118" y="1779662"/>
            <a:ext cx="4215962" cy="523220"/>
          </a:xfrm>
          <a:prstGeom prst="rect">
            <a:avLst/>
          </a:prstGeom>
          <a:noFill/>
        </p:spPr>
        <p:txBody>
          <a:bodyPr wrap="none" rtlCol="0">
            <a:spAutoFit/>
          </a:bodyPr>
          <a:lstStyle/>
          <a:p>
            <a:r>
              <a:rPr lang="en-US" altLang="zh-CN" sz="2800" smtClean="0">
                <a:solidFill>
                  <a:schemeClr val="tx1">
                    <a:lumMod val="65000"/>
                    <a:lumOff val="35000"/>
                  </a:schemeClr>
                </a:solidFill>
                <a:latin typeface="微软雅黑" panose="020B0503020204020204" pitchFamily="34" charset="-122"/>
                <a:ea typeface="微软雅黑" panose="020B0503020204020204" pitchFamily="34" charset="-122"/>
              </a:rPr>
              <a:t>Android</a:t>
            </a:r>
            <a:r>
              <a:rPr lang="zh-CN" altLang="en-US" sz="2800" smtClean="0">
                <a:solidFill>
                  <a:schemeClr val="tx1">
                    <a:lumMod val="65000"/>
                    <a:lumOff val="35000"/>
                  </a:schemeClr>
                </a:solidFill>
                <a:latin typeface="微软雅黑" panose="020B0503020204020204" pitchFamily="34" charset="-122"/>
                <a:ea typeface="微软雅黑" panose="020B0503020204020204" pitchFamily="34" charset="-122"/>
              </a:rPr>
              <a:t>源生</a:t>
            </a:r>
            <a:r>
              <a:rPr lang="en-US" altLang="zh-CN" sz="2800" smtClean="0">
                <a:solidFill>
                  <a:schemeClr val="tx1">
                    <a:lumMod val="65000"/>
                    <a:lumOff val="35000"/>
                  </a:schemeClr>
                </a:solidFill>
                <a:latin typeface="微软雅黑" panose="020B0503020204020204" pitchFamily="34" charset="-122"/>
                <a:ea typeface="微软雅黑" panose="020B0503020204020204" pitchFamily="34" charset="-122"/>
              </a:rPr>
              <a:t>AR</a:t>
            </a:r>
            <a:r>
              <a:rPr lang="zh-CN" altLang="en-US" sz="2800" smtClean="0">
                <a:solidFill>
                  <a:schemeClr val="tx1">
                    <a:lumMod val="65000"/>
                    <a:lumOff val="35000"/>
                  </a:schemeClr>
                </a:solidFill>
                <a:latin typeface="微软雅黑" panose="020B0503020204020204" pitchFamily="34" charset="-122"/>
                <a:ea typeface="微软雅黑" panose="020B0503020204020204" pitchFamily="34" charset="-122"/>
              </a:rPr>
              <a:t>应用开发</a:t>
            </a:r>
            <a:endParaRPr lang="zh-CN" altLang="en-US" sz="280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1" name="直接连接符 8"/>
          <p:cNvCxnSpPr>
            <a:cxnSpLocks noChangeShapeType="1"/>
          </p:cNvCxnSpPr>
          <p:nvPr userDrawn="1"/>
        </p:nvCxnSpPr>
        <p:spPr bwMode="auto">
          <a:xfrm>
            <a:off x="5436096" y="1634480"/>
            <a:ext cx="0" cy="1585342"/>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pic>
        <p:nvPicPr>
          <p:cNvPr id="13" name="图片 12"/>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756639" y="1685319"/>
            <a:ext cx="2508203" cy="1441325"/>
          </a:xfrm>
          <a:prstGeom prst="rect">
            <a:avLst/>
          </a:prstGeom>
          <a:effectLst>
            <a:outerShdw blurRad="50800" dist="50800" dir="2700000" algn="tl" rotWithShape="0">
              <a:prstClr val="black">
                <a:alpha val="80000"/>
              </a:prstClr>
            </a:outerShdw>
            <a:reflection blurRad="6350" stA="52000" endA="300" endPos="35000" dir="5400000" sy="-100000" algn="bl" rotWithShape="0"/>
          </a:effectLst>
        </p:spPr>
      </p:pic>
      <p:cxnSp>
        <p:nvCxnSpPr>
          <p:cNvPr id="14" name="直接连接符 8"/>
          <p:cNvCxnSpPr>
            <a:cxnSpLocks noChangeShapeType="1"/>
          </p:cNvCxnSpPr>
          <p:nvPr userDrawn="1"/>
        </p:nvCxnSpPr>
        <p:spPr bwMode="auto">
          <a:xfrm>
            <a:off x="1148126" y="2283718"/>
            <a:ext cx="3969345"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pic>
        <p:nvPicPr>
          <p:cNvPr id="15" name="图片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0215" y="167734"/>
            <a:ext cx="3212748" cy="603815"/>
          </a:xfrm>
          <a:prstGeom prst="rect">
            <a:avLst/>
          </a:prstGeom>
        </p:spPr>
      </p:pic>
      <p:sp>
        <p:nvSpPr>
          <p:cNvPr id="16" name="TextBox 7"/>
          <p:cNvSpPr>
            <a:spLocks noChangeArrowheads="1"/>
          </p:cNvSpPr>
          <p:nvPr userDrawn="1"/>
        </p:nvSpPr>
        <p:spPr bwMode="auto">
          <a:xfrm>
            <a:off x="6053137" y="4443959"/>
            <a:ext cx="31273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智能设备教研室</a:t>
            </a:r>
            <a:endParaRPr lang="zh-CN" altLang="en-US" sz="2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7" name="图片 16"/>
          <p:cNvPicPr>
            <a:picLocks noChangeAspect="1"/>
          </p:cNvPicPr>
          <p:nvPr userDrawn="1"/>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6052440" y="4443958"/>
            <a:ext cx="391768" cy="462673"/>
          </a:xfrm>
          <a:prstGeom prst="rect">
            <a:avLst/>
          </a:prstGeom>
          <a:effectLst/>
        </p:spPr>
      </p:pic>
    </p:spTree>
    <p:extLst>
      <p:ext uri="{BB962C8B-B14F-4D97-AF65-F5344CB8AC3E}">
        <p14:creationId xmlns:p14="http://schemas.microsoft.com/office/powerpoint/2010/main" val="299020644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a:defRPr/>
            </a:lvl1pPr>
          </a:lstStyle>
          <a:p>
            <a:fld id="{A0EC5C4E-56C6-479B-A7C3-E339A749DAD3}" type="slidenum">
              <a:rPr lang="zh-CN" altLang="en-US"/>
              <a:pPr/>
              <a:t>‹#›</a:t>
            </a:fld>
            <a:endParaRPr lang="zh-CN" altLang="en-US"/>
          </a:p>
        </p:txBody>
      </p:sp>
    </p:spTree>
    <p:extLst>
      <p:ext uri="{BB962C8B-B14F-4D97-AF65-F5344CB8AC3E}">
        <p14:creationId xmlns:p14="http://schemas.microsoft.com/office/powerpoint/2010/main" val="125982105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a:defRPr/>
            </a:lvl1pPr>
          </a:lstStyle>
          <a:p>
            <a:fld id="{21B9C503-970C-4DE2-9F85-7FDC0767E60B}" type="slidenum">
              <a:rPr lang="zh-CN" altLang="en-US"/>
              <a:pPr/>
              <a:t>‹#›</a:t>
            </a:fld>
            <a:endParaRPr lang="zh-CN" altLang="en-US"/>
          </a:p>
        </p:txBody>
      </p:sp>
    </p:spTree>
    <p:extLst>
      <p:ext uri="{BB962C8B-B14F-4D97-AF65-F5344CB8AC3E}">
        <p14:creationId xmlns:p14="http://schemas.microsoft.com/office/powerpoint/2010/main" val="319412950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3"/>
          <p:cNvGrpSpPr>
            <a:grpSpLocks/>
          </p:cNvGrpSpPr>
          <p:nvPr userDrawn="1"/>
        </p:nvGrpSpPr>
        <p:grpSpPr bwMode="auto">
          <a:xfrm>
            <a:off x="0" y="123478"/>
            <a:ext cx="481013" cy="563562"/>
            <a:chOff x="0" y="0"/>
            <a:chExt cx="480244" cy="564356"/>
          </a:xfrm>
        </p:grpSpPr>
        <p:sp>
          <p:nvSpPr>
            <p:cNvPr id="8" name="矩形 10"/>
            <p:cNvSpPr>
              <a:spLocks noChangeArrowheads="1"/>
            </p:cNvSpPr>
            <p:nvPr/>
          </p:nvSpPr>
          <p:spPr bwMode="auto">
            <a:xfrm>
              <a:off x="0" y="0"/>
              <a:ext cx="424770" cy="564356"/>
            </a:xfrm>
            <a:prstGeom prst="rect">
              <a:avLst/>
            </a:prstGeom>
            <a:solidFill>
              <a:srgbClr val="A528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9" name="直接连接符 11"/>
            <p:cNvCxnSpPr>
              <a:cxnSpLocks noChangeShapeType="1"/>
            </p:cNvCxnSpPr>
            <p:nvPr/>
          </p:nvCxnSpPr>
          <p:spPr bwMode="auto">
            <a:xfrm>
              <a:off x="480244" y="0"/>
              <a:ext cx="0" cy="564356"/>
            </a:xfrm>
            <a:prstGeom prst="line">
              <a:avLst/>
            </a:prstGeom>
            <a:noFill/>
            <a:ln w="28575" cmpd="sng">
              <a:solidFill>
                <a:srgbClr val="595959"/>
              </a:solidFill>
              <a:round/>
              <a:headEnd/>
              <a:tailEnd/>
            </a:ln>
            <a:extLst>
              <a:ext uri="{909E8E84-426E-40DD-AFC4-6F175D3DCCD1}">
                <a14:hiddenFill xmlns:a14="http://schemas.microsoft.com/office/drawing/2010/main">
                  <a:noFill/>
                </a14:hiddenFill>
              </a:ext>
            </a:extLst>
          </p:spPr>
        </p:cxnSp>
      </p:grpSp>
      <p:sp>
        <p:nvSpPr>
          <p:cNvPr id="10" name="矩形 58"/>
          <p:cNvSpPr>
            <a:spLocks noChangeArrowheads="1"/>
          </p:cNvSpPr>
          <p:nvPr userDrawn="1"/>
        </p:nvSpPr>
        <p:spPr bwMode="auto">
          <a:xfrm>
            <a:off x="0" y="5092700"/>
            <a:ext cx="9144000" cy="142875"/>
          </a:xfrm>
          <a:prstGeom prst="rect">
            <a:avLst/>
          </a:prstGeom>
          <a:solidFill>
            <a:schemeClr val="accent2">
              <a:lumMod val="75000"/>
            </a:schemeClr>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灯片编号占位符 5"/>
          <p:cNvSpPr txBox="1">
            <a:spLocks/>
          </p:cNvSpPr>
          <p:nvPr userDrawn="1"/>
        </p:nvSpPr>
        <p:spPr>
          <a:xfrm>
            <a:off x="8460432" y="4731990"/>
            <a:ext cx="576064"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B1B91A2B-671A-495E-9F3F-D792B037828F}" type="slidenum">
              <a:rPr lang="zh-CN" altLang="en-US" smtClean="0"/>
              <a:pPr/>
              <a:t>‹#›</a:t>
            </a:fld>
            <a:endParaRPr lang="zh-CN" altLang="en-US"/>
          </a:p>
        </p:txBody>
      </p:sp>
      <p:sp>
        <p:nvSpPr>
          <p:cNvPr id="14" name="矩形 10"/>
          <p:cNvSpPr>
            <a:spLocks noChangeArrowheads="1"/>
          </p:cNvSpPr>
          <p:nvPr userDrawn="1"/>
        </p:nvSpPr>
        <p:spPr bwMode="auto">
          <a:xfrm>
            <a:off x="549072" y="123478"/>
            <a:ext cx="8594928" cy="563562"/>
          </a:xfrm>
          <a:prstGeom prst="rect">
            <a:avLst/>
          </a:prstGeom>
          <a:solidFill>
            <a:srgbClr val="A5281E">
              <a:alpha val="85000"/>
            </a:srgb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2" name="图片 11"/>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388424" y="104873"/>
            <a:ext cx="648072" cy="582167"/>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2899029604"/>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直接连接符 5"/>
          <p:cNvSpPr>
            <a:spLocks noChangeShapeType="1"/>
          </p:cNvSpPr>
          <p:nvPr userDrawn="1"/>
        </p:nvSpPr>
        <p:spPr bwMode="auto">
          <a:xfrm flipV="1">
            <a:off x="755651" y="771061"/>
            <a:ext cx="7560766" cy="489"/>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Box 10"/>
          <p:cNvSpPr>
            <a:spLocks noChangeArrowheads="1"/>
          </p:cNvSpPr>
          <p:nvPr userDrawn="1"/>
        </p:nvSpPr>
        <p:spPr bwMode="auto">
          <a:xfrm>
            <a:off x="683568" y="175163"/>
            <a:ext cx="12860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
        <p:nvSpPr>
          <p:cNvPr id="9" name="矩形 58"/>
          <p:cNvSpPr>
            <a:spLocks noChangeArrowheads="1"/>
          </p:cNvSpPr>
          <p:nvPr userDrawn="1"/>
        </p:nvSpPr>
        <p:spPr bwMode="auto">
          <a:xfrm>
            <a:off x="0" y="5092700"/>
            <a:ext cx="9144000" cy="142875"/>
          </a:xfrm>
          <a:prstGeom prst="rect">
            <a:avLst/>
          </a:prstGeom>
          <a:solidFill>
            <a:schemeClr val="accent2">
              <a:lumMod val="75000"/>
            </a:schemeClr>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灯片编号占位符 5"/>
          <p:cNvSpPr txBox="1">
            <a:spLocks/>
          </p:cNvSpPr>
          <p:nvPr userDrawn="1"/>
        </p:nvSpPr>
        <p:spPr>
          <a:xfrm>
            <a:off x="8460432" y="4731990"/>
            <a:ext cx="576064"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B1B91A2B-671A-495E-9F3F-D792B037828F}" type="slidenum">
              <a:rPr lang="zh-CN" altLang="en-US" smtClean="0"/>
              <a:pPr/>
              <a:t>‹#›</a:t>
            </a:fld>
            <a:endParaRPr lang="zh-CN" altLang="en-US"/>
          </a:p>
        </p:txBody>
      </p:sp>
      <p:pic>
        <p:nvPicPr>
          <p:cNvPr id="13" name="图片 12"/>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388424" y="104873"/>
            <a:ext cx="648072" cy="582167"/>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654100501"/>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矩形 25"/>
          <p:cNvSpPr>
            <a:spLocks noChangeArrowheads="1"/>
          </p:cNvSpPr>
          <p:nvPr userDrawn="1"/>
        </p:nvSpPr>
        <p:spPr bwMode="auto">
          <a:xfrm>
            <a:off x="0" y="3651870"/>
            <a:ext cx="9144000" cy="1635646"/>
          </a:xfrm>
          <a:prstGeom prst="rect">
            <a:avLst/>
          </a:prstGeom>
          <a:blipFill dpi="0" rotWithShape="1">
            <a:blip r:embed="rId2">
              <a:alphaModFix amt="70000"/>
            </a:blip>
            <a:srcRect/>
            <a:tile tx="-336550" ty="-762000" sx="50000" sy="100000" flip="none" algn="ctr"/>
          </a:blipFill>
          <a:ln>
            <a:noFill/>
          </a:ln>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254"/>
          <p:cNvSpPr>
            <a:spLocks noChangeArrowheads="1"/>
          </p:cNvSpPr>
          <p:nvPr userDrawn="1"/>
        </p:nvSpPr>
        <p:spPr bwMode="auto">
          <a:xfrm>
            <a:off x="-4763" y="222184"/>
            <a:ext cx="9144000" cy="4149766"/>
          </a:xfrm>
          <a:custGeom>
            <a:avLst/>
            <a:gdLst>
              <a:gd name="T0" fmla="*/ 0 w 9144000"/>
              <a:gd name="T1" fmla="*/ 0 h 3846015"/>
              <a:gd name="T2" fmla="*/ 9144000 w 9144000"/>
              <a:gd name="T3" fmla="*/ 3846015 h 3846015"/>
            </a:gdLst>
            <a:ahLst/>
            <a:cxnLst/>
            <a:rect l="T0" t="T1" r="T2" b="T3"/>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953735"/>
          </a:solidFill>
          <a:ln>
            <a:noFill/>
          </a:ln>
          <a:effectLst>
            <a:outerShdw blurRad="50800" dist="38100" dir="2700000" algn="tl" rotWithShape="0">
              <a:prstClr val="black">
                <a:alpha val="80000"/>
              </a:prstClr>
            </a:outerShdw>
          </a:effec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254"/>
          <p:cNvSpPr>
            <a:spLocks noChangeArrowheads="1"/>
          </p:cNvSpPr>
          <p:nvPr userDrawn="1"/>
        </p:nvSpPr>
        <p:spPr bwMode="auto">
          <a:xfrm>
            <a:off x="4763" y="0"/>
            <a:ext cx="9144000" cy="4154968"/>
          </a:xfrm>
          <a:custGeom>
            <a:avLst/>
            <a:gdLst>
              <a:gd name="T0" fmla="*/ 0 w 9144000"/>
              <a:gd name="T1" fmla="*/ 0 h 3846015"/>
              <a:gd name="T2" fmla="*/ 9144000 w 9144000"/>
              <a:gd name="T3" fmla="*/ 3846015 h 3846015"/>
            </a:gdLst>
            <a:ahLst/>
            <a:cxnLst/>
            <a:rect l="T0" t="T1" r="T2" b="T3"/>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blipFill>
            <a:blip r:embed="rId3"/>
            <a:stretch>
              <a:fillRect/>
            </a:stretch>
          </a:blipFill>
          <a:ln>
            <a:noFill/>
          </a:ln>
          <a:effectLst>
            <a:outerShdw blurRad="50800" dist="38100" dir="2700000" algn="tl" rotWithShape="0">
              <a:prstClr val="black">
                <a:alpha val="60000"/>
              </a:prstClr>
            </a:outerShdw>
          </a:effec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54130" y="1419622"/>
            <a:ext cx="6845266" cy="1210787"/>
          </a:xfrm>
          <a:prstGeom prst="rect">
            <a:avLst/>
          </a:prstGeom>
          <a:effectLst>
            <a:outerShdw dist="88900" dir="3000000" algn="tl" rotWithShape="0">
              <a:prstClr val="black">
                <a:alpha val="80000"/>
              </a:prstClr>
            </a:outerShdw>
          </a:effectLst>
        </p:spPr>
      </p:pic>
      <p:pic>
        <p:nvPicPr>
          <p:cNvPr id="7" name="图片 6"/>
          <p:cNvPicPr>
            <a:picLocks noChangeAspect="1"/>
          </p:cNvPicPr>
          <p:nvPr userDrawn="1"/>
        </p:nvPicPr>
        <p:blipFill>
          <a:blip r:embed="rId5">
            <a:extLst>
              <a:ext uri="{BEBA8EAE-BF5A-486C-A8C5-ECC9F3942E4B}">
                <a14:imgProps xmlns:a14="http://schemas.microsoft.com/office/drawing/2010/main">
                  <a14:imgLayer r:embed="rId6">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388424" y="104873"/>
            <a:ext cx="648072" cy="582167"/>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4204952046"/>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a:defRPr/>
            </a:lvl1pPr>
          </a:lstStyle>
          <a:p>
            <a:fld id="{0C26D1F4-6B3F-4C69-A9A7-DF4BAE823ED0}" type="slidenum">
              <a:rPr lang="zh-CN" altLang="en-US"/>
              <a:pPr/>
              <a:t>‹#›</a:t>
            </a:fld>
            <a:endParaRPr lang="zh-CN" altLang="en-US"/>
          </a:p>
        </p:txBody>
      </p:sp>
    </p:spTree>
    <p:extLst>
      <p:ext uri="{BB962C8B-B14F-4D97-AF65-F5344CB8AC3E}">
        <p14:creationId xmlns:p14="http://schemas.microsoft.com/office/powerpoint/2010/main" val="3358717804"/>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a:defRPr/>
            </a:lvl1pPr>
          </a:lstStyle>
          <a:p>
            <a:fld id="{DC26526A-519C-4F39-8292-5AAA1A2F876E}" type="slidenum">
              <a:rPr lang="zh-CN" altLang="en-US"/>
              <a:pPr/>
              <a:t>‹#›</a:t>
            </a:fld>
            <a:endParaRPr lang="zh-CN" altLang="en-US"/>
          </a:p>
        </p:txBody>
      </p:sp>
    </p:spTree>
    <p:extLst>
      <p:ext uri="{BB962C8B-B14F-4D97-AF65-F5344CB8AC3E}">
        <p14:creationId xmlns:p14="http://schemas.microsoft.com/office/powerpoint/2010/main" val="336033806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a:defRPr/>
            </a:lvl1pPr>
          </a:lstStyle>
          <a:p>
            <a:fld id="{2C6509E9-3AE4-487D-BBCB-C00F0CA4DD73}" type="slidenum">
              <a:rPr lang="zh-CN" altLang="en-US"/>
              <a:pPr/>
              <a:t>‹#›</a:t>
            </a:fld>
            <a:endParaRPr lang="zh-CN" altLang="en-US"/>
          </a:p>
        </p:txBody>
      </p:sp>
    </p:spTree>
    <p:extLst>
      <p:ext uri="{BB962C8B-B14F-4D97-AF65-F5344CB8AC3E}">
        <p14:creationId xmlns:p14="http://schemas.microsoft.com/office/powerpoint/2010/main" val="404947763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a:defRPr/>
            </a:lvl1pPr>
          </a:lstStyle>
          <a:p>
            <a:fld id="{693BEF6D-6B37-4AEB-B446-891267E814FD}" type="slidenum">
              <a:rPr lang="zh-CN" altLang="en-US"/>
              <a:pPr/>
              <a:t>‹#›</a:t>
            </a:fld>
            <a:endParaRPr lang="zh-CN" altLang="en-US"/>
          </a:p>
        </p:txBody>
      </p:sp>
    </p:spTree>
    <p:extLst>
      <p:ext uri="{BB962C8B-B14F-4D97-AF65-F5344CB8AC3E}">
        <p14:creationId xmlns:p14="http://schemas.microsoft.com/office/powerpoint/2010/main" val="800676138"/>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a:defRPr/>
            </a:lvl1pPr>
          </a:lstStyle>
          <a:p>
            <a:fld id="{F79858C8-18D2-43EF-A6F0-2A67996687C7}" type="slidenum">
              <a:rPr lang="zh-CN" altLang="en-US"/>
              <a:pPr/>
              <a:t>‹#›</a:t>
            </a:fld>
            <a:endParaRPr lang="zh-CN" altLang="en-US"/>
          </a:p>
        </p:txBody>
      </p:sp>
    </p:spTree>
    <p:extLst>
      <p:ext uri="{BB962C8B-B14F-4D97-AF65-F5344CB8AC3E}">
        <p14:creationId xmlns:p14="http://schemas.microsoft.com/office/powerpoint/2010/main" val="238848908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454F59"/>
        </a:solidFill>
        <a:effectLst/>
      </p:bgPr>
    </p:bg>
    <p:spTree>
      <p:nvGrpSpPr>
        <p:cNvPr id="1" name=""/>
        <p:cNvGrpSpPr/>
        <p:nvPr/>
      </p:nvGrpSpPr>
      <p:grpSpPr>
        <a:xfrm>
          <a:off x="0" y="0"/>
          <a:ext cx="0" cy="0"/>
          <a:chOff x="0" y="0"/>
          <a:chExt cx="0" cy="0"/>
        </a:xfrm>
      </p:grpSpPr>
      <p:pic>
        <p:nvPicPr>
          <p:cNvPr id="3074" name="Picture 3" descr="C:\Users\chenkui\Desktop\未命名的-1.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Lst>
  <p:transition spd="med">
    <p:fade/>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13.png"/><Relationship Id="rId4" Type="http://schemas.microsoft.com/office/2007/relationships/hdphoto" Target="../media/hdphoto5.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17"/>
          <p:cNvSpPr>
            <a:spLocks noChangeArrowheads="1"/>
          </p:cNvSpPr>
          <p:nvPr/>
        </p:nvSpPr>
        <p:spPr bwMode="auto">
          <a:xfrm>
            <a:off x="1547664" y="2355726"/>
            <a:ext cx="262091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第五讲 纹理贴图</a:t>
            </a:r>
            <a:endParaRPr lang="zh-CN" altLang="en-US" sz="2800"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sp>
        <p:nvSpPr>
          <p:cNvPr id="5" name="内容占位符 5"/>
          <p:cNvSpPr txBox="1">
            <a:spLocks/>
          </p:cNvSpPr>
          <p:nvPr/>
        </p:nvSpPr>
        <p:spPr bwMode="auto">
          <a:xfrm>
            <a:off x="539552" y="771550"/>
            <a:ext cx="8136904"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594900" indent="-342900">
              <a:lnSpc>
                <a:spcPct val="120000"/>
              </a:lnSpc>
              <a:spcBef>
                <a:spcPts val="0"/>
              </a:spcBef>
              <a:buClr>
                <a:schemeClr val="accent2">
                  <a:lumMod val="50000"/>
                </a:schemeClr>
              </a:buClr>
              <a:buSzPct val="100000"/>
              <a:buFont typeface="Wingdings" panose="05000000000000000000" pitchFamily="2" charset="2"/>
              <a:buChar char="Ø"/>
            </a:pP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如果选择 </a:t>
            </a:r>
            <a:r>
              <a:rPr lang="en-US" altLang="zh-CN" sz="2400">
                <a:solidFill>
                  <a:srgbClr val="C00000"/>
                </a:solidFill>
                <a:latin typeface="微软雅黑" panose="020B0503020204020204" pitchFamily="34" charset="-122"/>
                <a:ea typeface="微软雅黑" panose="020B0503020204020204" pitchFamily="34" charset="-122"/>
              </a:rPr>
              <a:t>GL_CLAMP_TO_BORDER</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选项</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，还</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需要指定一个边缘的颜色。这需要使用</a:t>
            </a:r>
            <a:r>
              <a:rPr lang="en-US" altLang="zh-CN" sz="2400">
                <a:solidFill>
                  <a:srgbClr val="C00000"/>
                </a:solidFill>
                <a:latin typeface="微软雅黑" panose="020B0503020204020204" pitchFamily="34" charset="-122"/>
                <a:ea typeface="微软雅黑" panose="020B0503020204020204" pitchFamily="34" charset="-122"/>
              </a:rPr>
              <a:t>glTexParameterfv</a:t>
            </a:r>
            <a:r>
              <a:rPr lang="en-US" altLang="zh-CN" sz="2400" smtClean="0">
                <a:solidFill>
                  <a:srgbClr val="C00000"/>
                </a:solidFill>
                <a:latin typeface="微软雅黑" panose="020B0503020204020204" pitchFamily="34" charset="-122"/>
                <a:ea typeface="微软雅黑" panose="020B0503020204020204" pitchFamily="34" charset="-122"/>
              </a:rPr>
              <a:t>()</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函数，用</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GL_TEXTURE_BORDER_COLOR</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作为它的选项，并且传递一个</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float</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数组作为边缘的颜色值</a:t>
            </a:r>
          </a:p>
        </p:txBody>
      </p:sp>
      <p:graphicFrame>
        <p:nvGraphicFramePr>
          <p:cNvPr id="6" name="表格 5"/>
          <p:cNvGraphicFramePr>
            <a:graphicFrameLocks noGrp="1"/>
          </p:cNvGraphicFramePr>
          <p:nvPr>
            <p:extLst>
              <p:ext uri="{D42A27DB-BD31-4B8C-83A1-F6EECF244321}">
                <p14:modId xmlns:p14="http://schemas.microsoft.com/office/powerpoint/2010/main" val="4105474166"/>
              </p:ext>
            </p:extLst>
          </p:nvPr>
        </p:nvGraphicFramePr>
        <p:xfrm>
          <a:off x="1007604" y="2797557"/>
          <a:ext cx="720080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00800">
                  <a:extLst>
                    <a:ext uri="{9D8B030D-6E8A-4147-A177-3AD203B41FA5}">
                      <a16:colId xmlns:a16="http://schemas.microsoft.com/office/drawing/2014/main" val="614410633"/>
                    </a:ext>
                  </a:extLst>
                </a:gridCol>
              </a:tblGrid>
              <a:tr h="1205934">
                <a:tc>
                  <a:txBody>
                    <a:bodyPr/>
                    <a:lstStyle/>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float borderColor[] = { 0.5f, 0.5f, 0.5f, 1.0f };</a:t>
                      </a:r>
                    </a:p>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glTexParameterfv(GL_TEXTURE_2D, </a:t>
                      </a:r>
                    </a:p>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GL_TEXTURE_BORDER_COLOR, </a:t>
                      </a:r>
                    </a:p>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borderColor);</a:t>
                      </a: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Tree>
    <p:extLst>
      <p:ext uri="{BB962C8B-B14F-4D97-AF65-F5344CB8AC3E}">
        <p14:creationId xmlns:p14="http://schemas.microsoft.com/office/powerpoint/2010/main" val="4862899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sp>
        <p:nvSpPr>
          <p:cNvPr id="5" name="内容占位符 5"/>
          <p:cNvSpPr txBox="1">
            <a:spLocks/>
          </p:cNvSpPr>
          <p:nvPr/>
        </p:nvSpPr>
        <p:spPr bwMode="auto">
          <a:xfrm>
            <a:off x="467544" y="771550"/>
            <a:ext cx="8136904" cy="20162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spcBef>
                <a:spcPts val="600"/>
              </a:spcBef>
              <a:buClr>
                <a:schemeClr val="accent2">
                  <a:lumMod val="50000"/>
                </a:schemeClr>
              </a:buClr>
              <a:buSzPct val="100000"/>
              <a:buFont typeface="Wingdings" panose="05000000000000000000" pitchFamily="2" charset="2"/>
              <a:buChar char="v"/>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纹理过滤</a:t>
            </a:r>
            <a:endPar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594900" indent="-342900">
              <a:lnSpc>
                <a:spcPct val="120000"/>
              </a:lnSpc>
              <a:spcBef>
                <a:spcPts val="0"/>
              </a:spcBef>
              <a:buClr>
                <a:schemeClr val="accent2">
                  <a:lumMod val="50000"/>
                </a:schemeClr>
              </a:buClr>
              <a:buSzPct val="100000"/>
              <a:buFont typeface="Wingdings" panose="05000000000000000000" pitchFamily="2" charset="2"/>
              <a:buChar char="Ø"/>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纹理坐标不依赖于分辨率，它可以是任意浮点值，所以</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OpenGL ES</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需要知道怎样将纹理像素映射到纹理坐标。</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OpenGL ES</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默认的纹理过滤方式是邻近过滤</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194" name="Picture 2" descr="http://upload-images.jianshu.io/upload_images/1860319-e217850914613ba0.png?imageMogr2/auto-orient/strip%7CimageView2/2/w/1240"/>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547664" y="2787772"/>
            <a:ext cx="2337048" cy="14489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198" name="Picture 6" descr="http://upload-images.jianshu.io/upload_images/1860319-3ba4d9fdda05eb6a.png?imageMogr2/auto-orient/strip%7CimageView2/2/w/1240"/>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827240" y="2787772"/>
            <a:ext cx="2337048" cy="14489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489698" y="4371950"/>
            <a:ext cx="2452979" cy="369332"/>
          </a:xfrm>
          <a:prstGeom prst="rect">
            <a:avLst/>
          </a:prstGeom>
          <a:noFill/>
        </p:spPr>
        <p:txBody>
          <a:bodyPr wrap="none" rtlCol="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线性过滤 </a:t>
            </a:r>
            <a:r>
              <a:rPr lang="en-US" altLang="zh-CN" b="1">
                <a:solidFill>
                  <a:schemeClr val="tx1">
                    <a:lumMod val="75000"/>
                    <a:lumOff val="25000"/>
                  </a:schemeClr>
                </a:solidFill>
                <a:latin typeface="微软雅黑" panose="020B0503020204020204" pitchFamily="34" charset="-122"/>
                <a:ea typeface="微软雅黑" panose="020B0503020204020204" pitchFamily="34" charset="-122"/>
              </a:rPr>
              <a:t>GL_LINEAR</a:t>
            </a: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769274" y="4368326"/>
            <a:ext cx="2664576" cy="369332"/>
          </a:xfrm>
          <a:prstGeom prst="rect">
            <a:avLst/>
          </a:prstGeom>
          <a:noFill/>
        </p:spPr>
        <p:txBody>
          <a:bodyPr wrap="none" rtlCol="0">
            <a:spAutoFit/>
          </a:bodyPr>
          <a:lstStyle/>
          <a:p>
            <a:r>
              <a:rPr lang="zh-CN" altLang="en-US" b="1">
                <a:solidFill>
                  <a:schemeClr val="tx1">
                    <a:lumMod val="75000"/>
                    <a:lumOff val="25000"/>
                  </a:schemeClr>
                </a:solidFill>
                <a:latin typeface="微软雅黑" panose="020B0503020204020204" pitchFamily="34" charset="-122"/>
                <a:ea typeface="微软雅黑" panose="020B0503020204020204" pitchFamily="34" charset="-122"/>
              </a:rPr>
              <a:t>邻近过滤 </a:t>
            </a:r>
            <a:r>
              <a:rPr lang="en-US" altLang="zh-CN" b="1">
                <a:solidFill>
                  <a:schemeClr val="tx1">
                    <a:lumMod val="75000"/>
                    <a:lumOff val="25000"/>
                  </a:schemeClr>
                </a:solidFill>
                <a:latin typeface="微软雅黑" panose="020B0503020204020204" pitchFamily="34" charset="-122"/>
                <a:ea typeface="微软雅黑" panose="020B0503020204020204" pitchFamily="34" charset="-122"/>
              </a:rPr>
              <a:t>GL_NEAREST</a:t>
            </a: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55945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graphicFrame>
        <p:nvGraphicFramePr>
          <p:cNvPr id="2" name="表格 1"/>
          <p:cNvGraphicFramePr>
            <a:graphicFrameLocks noGrp="1"/>
          </p:cNvGraphicFramePr>
          <p:nvPr>
            <p:extLst>
              <p:ext uri="{D42A27DB-BD31-4B8C-83A1-F6EECF244321}">
                <p14:modId xmlns:p14="http://schemas.microsoft.com/office/powerpoint/2010/main" val="1163618338"/>
              </p:ext>
            </p:extLst>
          </p:nvPr>
        </p:nvGraphicFramePr>
        <p:xfrm>
          <a:off x="539552" y="1131590"/>
          <a:ext cx="7992888" cy="3200400"/>
        </p:xfrm>
        <a:graphic>
          <a:graphicData uri="http://schemas.openxmlformats.org/drawingml/2006/table">
            <a:tbl>
              <a:tblPr>
                <a:effectLst>
                  <a:outerShdw blurRad="50800" dist="38100" dir="2700000" algn="tl" rotWithShape="0">
                    <a:prstClr val="black">
                      <a:alpha val="40000"/>
                    </a:prstClr>
                  </a:outerShdw>
                </a:effectLst>
              </a:tblPr>
              <a:tblGrid>
                <a:gridCol w="1656184">
                  <a:extLst>
                    <a:ext uri="{9D8B030D-6E8A-4147-A177-3AD203B41FA5}">
                      <a16:colId xmlns:a16="http://schemas.microsoft.com/office/drawing/2014/main" val="577946792"/>
                    </a:ext>
                  </a:extLst>
                </a:gridCol>
                <a:gridCol w="3528392">
                  <a:extLst>
                    <a:ext uri="{9D8B030D-6E8A-4147-A177-3AD203B41FA5}">
                      <a16:colId xmlns:a16="http://schemas.microsoft.com/office/drawing/2014/main" val="272405465"/>
                    </a:ext>
                  </a:extLst>
                </a:gridCol>
                <a:gridCol w="2808312">
                  <a:extLst>
                    <a:ext uri="{9D8B030D-6E8A-4147-A177-3AD203B41FA5}">
                      <a16:colId xmlns:a16="http://schemas.microsoft.com/office/drawing/2014/main" val="496880634"/>
                    </a:ext>
                  </a:extLst>
                </a:gridCol>
              </a:tblGrid>
              <a:tr h="388949">
                <a:tc>
                  <a:txBody>
                    <a:bodyPr/>
                    <a:lstStyle/>
                    <a:p>
                      <a:pPr algn="ctr" fontAlgn="ctr"/>
                      <a:r>
                        <a:rPr lang="zh-CN" altLang="en-US" b="1">
                          <a:solidFill>
                            <a:schemeClr val="tx1">
                              <a:lumMod val="85000"/>
                              <a:lumOff val="15000"/>
                            </a:schemeClr>
                          </a:solidFill>
                          <a:effectLst/>
                          <a:latin typeface="微软雅黑" panose="020B0503020204020204" pitchFamily="34" charset="-122"/>
                          <a:ea typeface="微软雅黑" panose="020B0503020204020204" pitchFamily="34" charset="-122"/>
                        </a:rPr>
                        <a:t>纹理过滤</a:t>
                      </a:r>
                    </a:p>
                  </a:txBody>
                  <a:tcPr marL="76200" marR="76200" marT="76200" marB="76200" anchor="ctr">
                    <a:lnL w="381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381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2">
                        <a:lumMod val="60000"/>
                        <a:lumOff val="40000"/>
                      </a:schemeClr>
                    </a:solidFill>
                  </a:tcPr>
                </a:tc>
                <a:tc>
                  <a:txBody>
                    <a:bodyPr/>
                    <a:lstStyle/>
                    <a:p>
                      <a:pPr algn="ctr" fontAlgn="ctr"/>
                      <a:r>
                        <a:rPr lang="zh-CN" altLang="en-US" b="1">
                          <a:solidFill>
                            <a:schemeClr val="tx1">
                              <a:lumMod val="85000"/>
                              <a:lumOff val="15000"/>
                            </a:schemeClr>
                          </a:solidFill>
                          <a:effectLst/>
                          <a:latin typeface="微软雅黑" panose="020B0503020204020204" pitchFamily="34" charset="-122"/>
                          <a:ea typeface="微软雅黑" panose="020B0503020204020204" pitchFamily="34" charset="-122"/>
                        </a:rPr>
                        <a:t>描述</a:t>
                      </a:r>
                    </a:p>
                  </a:txBody>
                  <a:tcPr marL="76200" marR="76200" marT="76200" marB="76200" anchor="ct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381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2">
                        <a:lumMod val="60000"/>
                        <a:lumOff val="40000"/>
                      </a:schemeClr>
                    </a:solidFill>
                  </a:tcPr>
                </a:tc>
                <a:tc>
                  <a:txBody>
                    <a:bodyPr/>
                    <a:lstStyle/>
                    <a:p>
                      <a:pPr algn="ctr" fontAlgn="ctr"/>
                      <a:r>
                        <a:rPr lang="zh-CN" altLang="en-US" b="1">
                          <a:solidFill>
                            <a:schemeClr val="tx1">
                              <a:lumMod val="85000"/>
                              <a:lumOff val="15000"/>
                            </a:schemeClr>
                          </a:solidFill>
                          <a:effectLst/>
                          <a:latin typeface="微软雅黑" panose="020B0503020204020204" pitchFamily="34" charset="-122"/>
                          <a:ea typeface="微软雅黑" panose="020B0503020204020204" pitchFamily="34" charset="-122"/>
                        </a:rPr>
                        <a:t>总结</a:t>
                      </a:r>
                    </a:p>
                  </a:txBody>
                  <a:tcPr marL="76200" marR="76200" marT="76200" marB="76200" anchor="ctr">
                    <a:lnL w="12700" cap="flat" cmpd="sng" algn="ctr">
                      <a:solidFill>
                        <a:schemeClr val="accent6">
                          <a:lumMod val="50000"/>
                        </a:schemeClr>
                      </a:solidFill>
                      <a:prstDash val="solid"/>
                      <a:round/>
                      <a:headEnd type="none" w="med" len="med"/>
                      <a:tailEnd type="none" w="med" len="med"/>
                    </a:lnL>
                    <a:lnR w="38100" cap="flat" cmpd="sng" algn="ctr">
                      <a:solidFill>
                        <a:schemeClr val="accent6">
                          <a:lumMod val="50000"/>
                        </a:schemeClr>
                      </a:solidFill>
                      <a:prstDash val="solid"/>
                      <a:round/>
                      <a:headEnd type="none" w="med" len="med"/>
                      <a:tailEnd type="none" w="med" len="med"/>
                    </a:lnR>
                    <a:lnT w="381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99792860"/>
                  </a:ext>
                </a:extLst>
              </a:tr>
              <a:tr h="388949">
                <a:tc>
                  <a:txBody>
                    <a:bodyPr/>
                    <a:lstStyle/>
                    <a:p>
                      <a:pPr algn="ctr" fontAlgn="ctr"/>
                      <a:r>
                        <a:rPr lang="en-US" smtClean="0">
                          <a:solidFill>
                            <a:schemeClr val="tx1">
                              <a:lumMod val="85000"/>
                              <a:lumOff val="15000"/>
                            </a:schemeClr>
                          </a:solidFill>
                          <a:effectLst/>
                          <a:latin typeface="微软雅黑" panose="020B0503020204020204" pitchFamily="34" charset="-122"/>
                          <a:ea typeface="微软雅黑" panose="020B0503020204020204" pitchFamily="34" charset="-122"/>
                        </a:rPr>
                        <a:t>GL_LINEAR</a:t>
                      </a:r>
                    </a:p>
                    <a:p>
                      <a:pPr algn="ctr" fontAlgn="ctr"/>
                      <a:r>
                        <a:rPr lang="zh-CN" altLang="en-US" smtClean="0">
                          <a:solidFill>
                            <a:schemeClr val="tx1">
                              <a:lumMod val="85000"/>
                              <a:lumOff val="15000"/>
                            </a:schemeClr>
                          </a:solidFill>
                          <a:effectLst/>
                          <a:latin typeface="微软雅黑" panose="020B0503020204020204" pitchFamily="34" charset="-122"/>
                          <a:ea typeface="微软雅黑" panose="020B0503020204020204" pitchFamily="34" charset="-122"/>
                        </a:rPr>
                        <a:t>线性</a:t>
                      </a:r>
                      <a:r>
                        <a:rPr lang="zh-CN" altLang="en-US">
                          <a:solidFill>
                            <a:schemeClr val="tx1">
                              <a:lumMod val="85000"/>
                              <a:lumOff val="15000"/>
                            </a:schemeClr>
                          </a:solidFill>
                          <a:effectLst/>
                          <a:latin typeface="微软雅黑" panose="020B0503020204020204" pitchFamily="34" charset="-122"/>
                          <a:ea typeface="微软雅黑" panose="020B0503020204020204" pitchFamily="34" charset="-122"/>
                        </a:rPr>
                        <a:t>过滤</a:t>
                      </a:r>
                    </a:p>
                  </a:txBody>
                  <a:tcPr marL="76200" marR="76200" marT="76200" marB="76200" anchor="ctr">
                    <a:lnL w="381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2">
                        <a:lumMod val="20000"/>
                        <a:lumOff val="80000"/>
                      </a:schemeClr>
                    </a:solidFill>
                  </a:tcPr>
                </a:tc>
                <a:tc>
                  <a:txBody>
                    <a:bodyPr/>
                    <a:lstStyle/>
                    <a:p>
                      <a:pPr marL="72000" algn="l" fontAlgn="ctr"/>
                      <a:r>
                        <a:rPr lang="zh-CN" altLang="en-US">
                          <a:solidFill>
                            <a:schemeClr val="tx1">
                              <a:lumMod val="85000"/>
                              <a:lumOff val="15000"/>
                            </a:schemeClr>
                          </a:solidFill>
                          <a:effectLst/>
                          <a:latin typeface="微软雅黑" panose="020B0503020204020204" pitchFamily="34" charset="-122"/>
                          <a:ea typeface="微软雅黑" panose="020B0503020204020204" pitchFamily="34" charset="-122"/>
                        </a:rPr>
                        <a:t>它会基于纹理坐标附近的纹理像素，计算出一个插值，近似出这些纹理像素之间的颜色。一个纹理像素的中心距离纹理坐标越近，那么这个纹理像素的颜色对最终的样本颜色的贡献越大</a:t>
                      </a:r>
                    </a:p>
                  </a:txBody>
                  <a:tcPr marL="76200" marR="76200" marT="76200" marB="76200" anchor="ct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2">
                        <a:lumMod val="20000"/>
                        <a:lumOff val="80000"/>
                      </a:schemeClr>
                    </a:solidFill>
                  </a:tcPr>
                </a:tc>
                <a:tc>
                  <a:txBody>
                    <a:bodyPr/>
                    <a:lstStyle/>
                    <a:p>
                      <a:pPr marL="72000" algn="l" fontAlgn="ctr"/>
                      <a:r>
                        <a:rPr lang="en-US" altLang="zh-CN">
                          <a:solidFill>
                            <a:schemeClr val="tx1">
                              <a:lumMod val="85000"/>
                              <a:lumOff val="15000"/>
                            </a:schemeClr>
                          </a:solidFill>
                          <a:effectLst/>
                          <a:latin typeface="微软雅黑" panose="020B0503020204020204" pitchFamily="34" charset="-122"/>
                          <a:ea typeface="微软雅黑" panose="020B0503020204020204" pitchFamily="34" charset="-122"/>
                        </a:rPr>
                        <a:t>GL_LINEAR</a:t>
                      </a:r>
                      <a:r>
                        <a:rPr lang="zh-CN" altLang="en-US">
                          <a:solidFill>
                            <a:schemeClr val="tx1">
                              <a:lumMod val="85000"/>
                              <a:lumOff val="15000"/>
                            </a:schemeClr>
                          </a:solidFill>
                          <a:effectLst/>
                          <a:latin typeface="微软雅黑" panose="020B0503020204020204" pitchFamily="34" charset="-122"/>
                          <a:ea typeface="微软雅黑" panose="020B0503020204020204" pitchFamily="34" charset="-122"/>
                        </a:rPr>
                        <a:t>能够产生更平滑的图案，很难看出单个的纹理像素。</a:t>
                      </a:r>
                    </a:p>
                  </a:txBody>
                  <a:tcPr marL="76200" marR="76200" marT="76200" marB="76200" anchor="ctr">
                    <a:lnL w="12700" cap="flat" cmpd="sng" algn="ctr">
                      <a:solidFill>
                        <a:schemeClr val="accent6">
                          <a:lumMod val="50000"/>
                        </a:schemeClr>
                      </a:solidFill>
                      <a:prstDash val="solid"/>
                      <a:round/>
                      <a:headEnd type="none" w="med" len="med"/>
                      <a:tailEnd type="none" w="med" len="med"/>
                    </a:lnL>
                    <a:lnR w="381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70081803"/>
                  </a:ext>
                </a:extLst>
              </a:tr>
              <a:tr h="388949">
                <a:tc>
                  <a:txBody>
                    <a:bodyPr/>
                    <a:lstStyle/>
                    <a:p>
                      <a:pPr algn="ctr" fontAlgn="ctr"/>
                      <a:r>
                        <a:rPr lang="en-US" smtClean="0">
                          <a:solidFill>
                            <a:schemeClr val="tx1">
                              <a:lumMod val="85000"/>
                              <a:lumOff val="15000"/>
                            </a:schemeClr>
                          </a:solidFill>
                          <a:effectLst/>
                          <a:latin typeface="微软雅黑" panose="020B0503020204020204" pitchFamily="34" charset="-122"/>
                          <a:ea typeface="微软雅黑" panose="020B0503020204020204" pitchFamily="34" charset="-122"/>
                        </a:rPr>
                        <a:t>GL_NEAREST</a:t>
                      </a:r>
                    </a:p>
                    <a:p>
                      <a:pPr algn="ctr" fontAlgn="ctr"/>
                      <a:r>
                        <a:rPr lang="zh-CN" altLang="en-US" smtClean="0">
                          <a:solidFill>
                            <a:schemeClr val="tx1">
                              <a:lumMod val="85000"/>
                              <a:lumOff val="15000"/>
                            </a:schemeClr>
                          </a:solidFill>
                          <a:effectLst/>
                          <a:latin typeface="微软雅黑" panose="020B0503020204020204" pitchFamily="34" charset="-122"/>
                          <a:ea typeface="微软雅黑" panose="020B0503020204020204" pitchFamily="34" charset="-122"/>
                        </a:rPr>
                        <a:t>邻近</a:t>
                      </a:r>
                      <a:r>
                        <a:rPr lang="zh-CN" altLang="en-US">
                          <a:solidFill>
                            <a:schemeClr val="tx1">
                              <a:lumMod val="85000"/>
                              <a:lumOff val="15000"/>
                            </a:schemeClr>
                          </a:solidFill>
                          <a:effectLst/>
                          <a:latin typeface="微软雅黑" panose="020B0503020204020204" pitchFamily="34" charset="-122"/>
                          <a:ea typeface="微软雅黑" panose="020B0503020204020204" pitchFamily="34" charset="-122"/>
                        </a:rPr>
                        <a:t>过滤</a:t>
                      </a:r>
                    </a:p>
                  </a:txBody>
                  <a:tcPr marL="76200" marR="76200" marT="76200" marB="76200" anchor="ctr">
                    <a:lnL w="381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38100" cap="flat" cmpd="sng" algn="ctr">
                      <a:solidFill>
                        <a:schemeClr val="accent6">
                          <a:lumMod val="50000"/>
                        </a:schemeClr>
                      </a:solidFill>
                      <a:prstDash val="solid"/>
                      <a:round/>
                      <a:headEnd type="none" w="med" len="med"/>
                      <a:tailEnd type="none" w="med" len="med"/>
                    </a:lnB>
                    <a:solidFill>
                      <a:schemeClr val="accent2">
                        <a:lumMod val="20000"/>
                        <a:lumOff val="80000"/>
                      </a:schemeClr>
                    </a:solidFill>
                  </a:tcPr>
                </a:tc>
                <a:tc>
                  <a:txBody>
                    <a:bodyPr/>
                    <a:lstStyle/>
                    <a:p>
                      <a:pPr marL="72000" algn="l" fontAlgn="ctr"/>
                      <a:r>
                        <a:rPr lang="zh-CN" altLang="en-US">
                          <a:solidFill>
                            <a:schemeClr val="tx1">
                              <a:lumMod val="85000"/>
                              <a:lumOff val="15000"/>
                            </a:schemeClr>
                          </a:solidFill>
                          <a:effectLst/>
                          <a:latin typeface="微软雅黑" panose="020B0503020204020204" pitchFamily="34" charset="-122"/>
                          <a:ea typeface="微软雅黑" panose="020B0503020204020204" pitchFamily="34" charset="-122"/>
                        </a:rPr>
                        <a:t>当设置为</a:t>
                      </a:r>
                      <a:r>
                        <a:rPr lang="en-US" altLang="zh-CN">
                          <a:solidFill>
                            <a:schemeClr val="tx1">
                              <a:lumMod val="85000"/>
                              <a:lumOff val="15000"/>
                            </a:schemeClr>
                          </a:solidFill>
                          <a:effectLst/>
                          <a:latin typeface="微软雅黑" panose="020B0503020204020204" pitchFamily="34" charset="-122"/>
                          <a:ea typeface="微软雅黑" panose="020B0503020204020204" pitchFamily="34" charset="-122"/>
                        </a:rPr>
                        <a:t>GL_NEAREST</a:t>
                      </a:r>
                      <a:r>
                        <a:rPr lang="zh-CN" altLang="en-US">
                          <a:solidFill>
                            <a:schemeClr val="tx1">
                              <a:lumMod val="85000"/>
                              <a:lumOff val="15000"/>
                            </a:schemeClr>
                          </a:solidFill>
                          <a:effectLst/>
                          <a:latin typeface="微软雅黑" panose="020B0503020204020204" pitchFamily="34" charset="-122"/>
                          <a:ea typeface="微软雅黑" panose="020B0503020204020204" pitchFamily="34" charset="-122"/>
                        </a:rPr>
                        <a:t>的时候，会选择中心点最接近纹理坐标的那个像素。</a:t>
                      </a:r>
                    </a:p>
                  </a:txBody>
                  <a:tcPr marL="76200" marR="76200" marT="76200" marB="76200" anchor="ct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38100" cap="flat" cmpd="sng" algn="ctr">
                      <a:solidFill>
                        <a:schemeClr val="accent6">
                          <a:lumMod val="50000"/>
                        </a:schemeClr>
                      </a:solidFill>
                      <a:prstDash val="solid"/>
                      <a:round/>
                      <a:headEnd type="none" w="med" len="med"/>
                      <a:tailEnd type="none" w="med" len="med"/>
                    </a:lnB>
                    <a:solidFill>
                      <a:schemeClr val="accent2">
                        <a:lumMod val="20000"/>
                        <a:lumOff val="80000"/>
                      </a:schemeClr>
                    </a:solidFill>
                  </a:tcPr>
                </a:tc>
                <a:tc>
                  <a:txBody>
                    <a:bodyPr/>
                    <a:lstStyle/>
                    <a:p>
                      <a:pPr marL="72000" algn="l" fontAlgn="ctr"/>
                      <a:r>
                        <a:rPr lang="en-US" altLang="zh-CN">
                          <a:solidFill>
                            <a:schemeClr val="tx1">
                              <a:lumMod val="85000"/>
                              <a:lumOff val="15000"/>
                            </a:schemeClr>
                          </a:solidFill>
                          <a:effectLst/>
                          <a:latin typeface="微软雅黑" panose="020B0503020204020204" pitchFamily="34" charset="-122"/>
                          <a:ea typeface="微软雅黑" panose="020B0503020204020204" pitchFamily="34" charset="-122"/>
                        </a:rPr>
                        <a:t>GL_NEAREST</a:t>
                      </a:r>
                      <a:r>
                        <a:rPr lang="zh-CN" altLang="en-US">
                          <a:solidFill>
                            <a:schemeClr val="tx1">
                              <a:lumMod val="85000"/>
                              <a:lumOff val="15000"/>
                            </a:schemeClr>
                          </a:solidFill>
                          <a:effectLst/>
                          <a:latin typeface="微软雅黑" panose="020B0503020204020204" pitchFamily="34" charset="-122"/>
                          <a:ea typeface="微软雅黑" panose="020B0503020204020204" pitchFamily="34" charset="-122"/>
                        </a:rPr>
                        <a:t>产生了颗粒状的图案，我们能够清晰看到组成纹理的像素</a:t>
                      </a:r>
                    </a:p>
                  </a:txBody>
                  <a:tcPr marL="76200" marR="76200" marT="76200" marB="76200" anchor="ctr">
                    <a:lnL w="12700" cap="flat" cmpd="sng" algn="ctr">
                      <a:solidFill>
                        <a:schemeClr val="accent6">
                          <a:lumMod val="50000"/>
                        </a:schemeClr>
                      </a:solidFill>
                      <a:prstDash val="solid"/>
                      <a:round/>
                      <a:headEnd type="none" w="med" len="med"/>
                      <a:tailEnd type="none" w="med" len="med"/>
                    </a:lnL>
                    <a:lnR w="381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38100" cap="flat" cmpd="sng" algn="ctr">
                      <a:solidFill>
                        <a:schemeClr val="accent6">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49625871"/>
                  </a:ext>
                </a:extLst>
              </a:tr>
            </a:tbl>
          </a:graphicData>
        </a:graphic>
      </p:graphicFrame>
    </p:spTree>
    <p:extLst>
      <p:ext uri="{BB962C8B-B14F-4D97-AF65-F5344CB8AC3E}">
        <p14:creationId xmlns:p14="http://schemas.microsoft.com/office/powerpoint/2010/main" val="353117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sp>
        <p:nvSpPr>
          <p:cNvPr id="5" name="内容占位符 5"/>
          <p:cNvSpPr txBox="1">
            <a:spLocks/>
          </p:cNvSpPr>
          <p:nvPr/>
        </p:nvSpPr>
        <p:spPr bwMode="auto">
          <a:xfrm>
            <a:off x="539552" y="771550"/>
            <a:ext cx="8136904"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594900" indent="-342900">
              <a:lnSpc>
                <a:spcPct val="120000"/>
              </a:lnSpc>
              <a:spcBef>
                <a:spcPts val="0"/>
              </a:spcBef>
              <a:buClr>
                <a:schemeClr val="accent2">
                  <a:lumMod val="50000"/>
                </a:schemeClr>
              </a:buClr>
              <a:buSzPct val="100000"/>
              <a:buFont typeface="Wingdings" panose="05000000000000000000" pitchFamily="2" charset="2"/>
              <a:buChar char="Ø"/>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400" smtClean="0">
                <a:solidFill>
                  <a:srgbClr val="C00000"/>
                </a:solidFill>
                <a:latin typeface="微软雅黑" panose="020B0503020204020204" pitchFamily="34" charset="-122"/>
                <a:ea typeface="微软雅黑" panose="020B0503020204020204" pitchFamily="34" charset="-122"/>
              </a:rPr>
              <a:t>glTexParameterf()</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为放大和缩小指定过滤方式。</a:t>
            </a:r>
          </a:p>
        </p:txBody>
      </p:sp>
      <p:graphicFrame>
        <p:nvGraphicFramePr>
          <p:cNvPr id="6" name="表格 5"/>
          <p:cNvGraphicFramePr>
            <a:graphicFrameLocks noGrp="1"/>
          </p:cNvGraphicFramePr>
          <p:nvPr>
            <p:extLst>
              <p:ext uri="{D42A27DB-BD31-4B8C-83A1-F6EECF244321}">
                <p14:modId xmlns:p14="http://schemas.microsoft.com/office/powerpoint/2010/main" val="1661753464"/>
              </p:ext>
            </p:extLst>
          </p:nvPr>
        </p:nvGraphicFramePr>
        <p:xfrm>
          <a:off x="1367644" y="1939757"/>
          <a:ext cx="6480720"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480720">
                  <a:extLst>
                    <a:ext uri="{9D8B030D-6E8A-4147-A177-3AD203B41FA5}">
                      <a16:colId xmlns:a16="http://schemas.microsoft.com/office/drawing/2014/main" val="614410633"/>
                    </a:ext>
                  </a:extLst>
                </a:gridCol>
              </a:tblGrid>
              <a:tr h="1205934">
                <a:tc>
                  <a:txBody>
                    <a:bodyPr/>
                    <a:lstStyle/>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glTexParameteri(GL_TEXTURE_2D,</a:t>
                      </a:r>
                    </a:p>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GL_TEXTURE_MIN_FILTER, </a:t>
                      </a:r>
                    </a:p>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GL_NEAREST);</a:t>
                      </a:r>
                    </a:p>
                    <a:p>
                      <a:pPr>
                        <a:lnSpc>
                          <a:spcPct val="120000"/>
                        </a:lnSpc>
                      </a:pPr>
                      <a:endPar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endParaRPr>
                    </a:p>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glTexParameteri(GL_TEXTURE_2D, </a:t>
                      </a:r>
                    </a:p>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GL_TEXTURE_MAG_FILTER, </a:t>
                      </a:r>
                    </a:p>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GL_LINEAR);</a:t>
                      </a: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Tree>
    <p:extLst>
      <p:ext uri="{BB962C8B-B14F-4D97-AF65-F5344CB8AC3E}">
        <p14:creationId xmlns:p14="http://schemas.microsoft.com/office/powerpoint/2010/main" val="2582086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sp>
        <p:nvSpPr>
          <p:cNvPr id="5" name="内容占位符 5"/>
          <p:cNvSpPr txBox="1">
            <a:spLocks/>
          </p:cNvSpPr>
          <p:nvPr/>
        </p:nvSpPr>
        <p:spPr bwMode="auto">
          <a:xfrm>
            <a:off x="467544" y="771550"/>
            <a:ext cx="8136904" cy="104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spcBef>
                <a:spcPts val="600"/>
              </a:spcBef>
              <a:buClr>
                <a:schemeClr val="accent2">
                  <a:lumMod val="50000"/>
                </a:schemeClr>
              </a:buClr>
              <a:buSzPct val="100000"/>
              <a:buFont typeface="Wingdings" panose="05000000000000000000" pitchFamily="2" charset="2"/>
              <a:buChar char="v"/>
            </a:pPr>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纹理</a:t>
            </a: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生成</a:t>
            </a:r>
            <a:endPar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09200" indent="-457200">
              <a:lnSpc>
                <a:spcPct val="120000"/>
              </a:lnSpc>
              <a:spcBef>
                <a:spcPts val="0"/>
              </a:spcBef>
              <a:buClr>
                <a:schemeClr val="accent2">
                  <a:lumMod val="50000"/>
                </a:schemeClr>
              </a:buClr>
              <a:buSzPct val="100000"/>
              <a:buFont typeface="+mj-lt"/>
              <a:buAutoNum type="arabicPeriod"/>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创建纹理对象</a:t>
            </a:r>
          </a:p>
        </p:txBody>
      </p:sp>
      <p:graphicFrame>
        <p:nvGraphicFramePr>
          <p:cNvPr id="8" name="表格 7"/>
          <p:cNvGraphicFramePr>
            <a:graphicFrameLocks noGrp="1"/>
          </p:cNvGraphicFramePr>
          <p:nvPr>
            <p:extLst>
              <p:ext uri="{D42A27DB-BD31-4B8C-83A1-F6EECF244321}">
                <p14:modId xmlns:p14="http://schemas.microsoft.com/office/powerpoint/2010/main" val="1352244572"/>
              </p:ext>
            </p:extLst>
          </p:nvPr>
        </p:nvGraphicFramePr>
        <p:xfrm>
          <a:off x="1367644" y="1939757"/>
          <a:ext cx="6480720" cy="120593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480720">
                  <a:extLst>
                    <a:ext uri="{9D8B030D-6E8A-4147-A177-3AD203B41FA5}">
                      <a16:colId xmlns:a16="http://schemas.microsoft.com/office/drawing/2014/main" val="614410633"/>
                    </a:ext>
                  </a:extLst>
                </a:gridCol>
              </a:tblGrid>
              <a:tr h="1205934">
                <a:tc>
                  <a:txBody>
                    <a:bodyPr/>
                    <a:lstStyle/>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void glGenTextures(int n, </a:t>
                      </a:r>
                    </a:p>
                    <a:p>
                      <a:pPr>
                        <a:lnSpc>
                          <a:spcPct val="120000"/>
                        </a:lnSpc>
                      </a:pPr>
                      <a:r>
                        <a:rPr lang="en-US" altLang="zh-CN" sz="2000" b="1" baseline="0"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int[] texture, </a:t>
                      </a:r>
                    </a:p>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int offset);</a:t>
                      </a: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
        <p:nvSpPr>
          <p:cNvPr id="10" name="内容占位符 5"/>
          <p:cNvSpPr txBox="1">
            <a:spLocks/>
          </p:cNvSpPr>
          <p:nvPr/>
        </p:nvSpPr>
        <p:spPr bwMode="auto">
          <a:xfrm>
            <a:off x="1007096" y="3267998"/>
            <a:ext cx="7525344" cy="153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n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：表示需要创建纹理对象的个数</a:t>
            </a:r>
          </a:p>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texture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：用于存储创建好的纹理对象句柄</a:t>
            </a:r>
          </a:p>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offset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：偏移量</a:t>
            </a:r>
          </a:p>
        </p:txBody>
      </p:sp>
    </p:spTree>
    <p:extLst>
      <p:ext uri="{BB962C8B-B14F-4D97-AF65-F5344CB8AC3E}">
        <p14:creationId xmlns:p14="http://schemas.microsoft.com/office/powerpoint/2010/main" val="587287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sp>
        <p:nvSpPr>
          <p:cNvPr id="5" name="内容占位符 5"/>
          <p:cNvSpPr txBox="1">
            <a:spLocks/>
          </p:cNvSpPr>
          <p:nvPr/>
        </p:nvSpPr>
        <p:spPr bwMode="auto">
          <a:xfrm>
            <a:off x="467544" y="771550"/>
            <a:ext cx="8136904" cy="1512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709200" indent="-457200">
              <a:lnSpc>
                <a:spcPct val="120000"/>
              </a:lnSpc>
              <a:spcBef>
                <a:spcPts val="0"/>
              </a:spcBef>
              <a:buClr>
                <a:schemeClr val="accent2">
                  <a:lumMod val="50000"/>
                </a:schemeClr>
              </a:buClr>
              <a:buSzPct val="100000"/>
              <a:buFont typeface="+mj-lt"/>
              <a:buAutoNum type="arabicPeriod" startAt="2"/>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将纹理对象设置为当前纹理</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对象</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68000" indent="457200">
              <a:lnSpc>
                <a:spcPct val="120000"/>
              </a:lnSpc>
              <a:spcBef>
                <a:spcPts val="0"/>
              </a:spcBef>
              <a:buClr>
                <a:schemeClr val="accent2">
                  <a:lumMod val="50000"/>
                </a:schemeClr>
              </a:buClr>
              <a:buSzPct val="100000"/>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操作纹理，传入</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纹理</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句柄</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作为</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参数，</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每次</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Bind</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之后，后续操作的纹理都是该</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纹理</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2264544621"/>
              </p:ext>
            </p:extLst>
          </p:nvPr>
        </p:nvGraphicFramePr>
        <p:xfrm>
          <a:off x="1115616" y="2283718"/>
          <a:ext cx="6480720" cy="720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480720">
                  <a:extLst>
                    <a:ext uri="{9D8B030D-6E8A-4147-A177-3AD203B41FA5}">
                      <a16:colId xmlns:a16="http://schemas.microsoft.com/office/drawing/2014/main" val="614410633"/>
                    </a:ext>
                  </a:extLst>
                </a:gridCol>
              </a:tblGrid>
              <a:tr h="720080">
                <a:tc>
                  <a:txBody>
                    <a:bodyPr/>
                    <a:lstStyle/>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void glBindTexture(int target, int texture);</a:t>
                      </a: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
        <p:nvSpPr>
          <p:cNvPr id="10" name="内容占位符 5"/>
          <p:cNvSpPr txBox="1">
            <a:spLocks/>
          </p:cNvSpPr>
          <p:nvPr/>
        </p:nvSpPr>
        <p:spPr bwMode="auto">
          <a:xfrm>
            <a:off x="1115616" y="3147814"/>
            <a:ext cx="7704856" cy="153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target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：指定绑定的</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目标</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GL_TEXTURE_2D</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texture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：纹理对象句柄</a:t>
            </a:r>
          </a:p>
        </p:txBody>
      </p:sp>
    </p:spTree>
    <p:extLst>
      <p:ext uri="{BB962C8B-B14F-4D97-AF65-F5344CB8AC3E}">
        <p14:creationId xmlns:p14="http://schemas.microsoft.com/office/powerpoint/2010/main" val="2044194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sp>
        <p:nvSpPr>
          <p:cNvPr id="5" name="内容占位符 5"/>
          <p:cNvSpPr txBox="1">
            <a:spLocks/>
          </p:cNvSpPr>
          <p:nvPr/>
        </p:nvSpPr>
        <p:spPr bwMode="auto">
          <a:xfrm>
            <a:off x="467544" y="771550"/>
            <a:ext cx="8136904" cy="1512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709200" indent="-457200">
              <a:lnSpc>
                <a:spcPct val="150000"/>
              </a:lnSpc>
              <a:spcBef>
                <a:spcPts val="0"/>
              </a:spcBef>
              <a:buClr>
                <a:schemeClr val="accent2">
                  <a:lumMod val="50000"/>
                </a:schemeClr>
              </a:buClr>
              <a:buSzPct val="100000"/>
              <a:buFont typeface="+mj-lt"/>
              <a:buAutoNum type="arabicPeriod" startAt="3"/>
            </a:pP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通过</a:t>
            </a:r>
            <a:r>
              <a:rPr lang="en-US" altLang="zh-CN" sz="2400" smtClean="0">
                <a:solidFill>
                  <a:srgbClr val="C00000"/>
                </a:solidFill>
                <a:latin typeface="微软雅黑" panose="020B0503020204020204" pitchFamily="34" charset="-122"/>
                <a:ea typeface="微软雅黑" panose="020B0503020204020204" pitchFamily="34" charset="-122"/>
              </a:rPr>
              <a:t>glTexParameterf()</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函数指定</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纹理格式。这里包括纹理横向和纵向的重复方式和纹理在放大和缩小（同样纹理离远和离近）时的处理</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，即</a:t>
            </a:r>
            <a:r>
              <a:rPr lang="zh-CN" altLang="en-US" sz="2400" smtClean="0">
                <a:solidFill>
                  <a:srgbClr val="C00000"/>
                </a:solidFill>
                <a:latin typeface="微软雅黑" panose="020B0503020204020204" pitchFamily="34" charset="-122"/>
                <a:ea typeface="微软雅黑" panose="020B0503020204020204" pitchFamily="34" charset="-122"/>
              </a:rPr>
              <a:t>纹理环绕方式</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zh-CN" altLang="en-US" sz="2400" smtClean="0">
                <a:solidFill>
                  <a:srgbClr val="C00000"/>
                </a:solidFill>
                <a:latin typeface="微软雅黑" panose="020B0503020204020204" pitchFamily="34" charset="-122"/>
                <a:ea typeface="微软雅黑" panose="020B0503020204020204" pitchFamily="34" charset="-122"/>
              </a:rPr>
              <a:t>纹理过滤</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内容占位符 5"/>
          <p:cNvSpPr txBox="1">
            <a:spLocks/>
          </p:cNvSpPr>
          <p:nvPr/>
        </p:nvSpPr>
        <p:spPr bwMode="auto">
          <a:xfrm>
            <a:off x="1619672" y="3003798"/>
            <a:ext cx="4896544"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GL_TEXTURE_WRAP_S </a:t>
            </a:r>
          </a:p>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GL_TEXTURE_WRAP_T</a:t>
            </a:r>
          </a:p>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GL_TEXTURE_MAG_FILTER </a:t>
            </a:r>
          </a:p>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GL_TEXTURE_MIN_FILTER</a:t>
            </a:r>
          </a:p>
        </p:txBody>
      </p:sp>
    </p:spTree>
    <p:extLst>
      <p:ext uri="{BB962C8B-B14F-4D97-AF65-F5344CB8AC3E}">
        <p14:creationId xmlns:p14="http://schemas.microsoft.com/office/powerpoint/2010/main" val="34144586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sp>
        <p:nvSpPr>
          <p:cNvPr id="5" name="内容占位符 5"/>
          <p:cNvSpPr txBox="1">
            <a:spLocks/>
          </p:cNvSpPr>
          <p:nvPr/>
        </p:nvSpPr>
        <p:spPr bwMode="auto">
          <a:xfrm>
            <a:off x="467544" y="771550"/>
            <a:ext cx="8136904"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709200" indent="-457200">
              <a:lnSpc>
                <a:spcPct val="150000"/>
              </a:lnSpc>
              <a:spcBef>
                <a:spcPts val="0"/>
              </a:spcBef>
              <a:buClr>
                <a:schemeClr val="accent2">
                  <a:lumMod val="50000"/>
                </a:schemeClr>
              </a:buClr>
              <a:buSzPct val="100000"/>
              <a:buFont typeface="+mj-lt"/>
              <a:buAutoNum type="arabicPeriod" startAt="4"/>
            </a:pP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给纹理传入图像数据，可以使用</a:t>
            </a:r>
            <a:r>
              <a:rPr lang="en-US" altLang="zh-CN" sz="2400">
                <a:solidFill>
                  <a:srgbClr val="C00000"/>
                </a:solidFill>
                <a:latin typeface="微软雅黑" panose="020B0503020204020204" pitchFamily="34" charset="-122"/>
                <a:ea typeface="微软雅黑" panose="020B0503020204020204" pitchFamily="34" charset="-122"/>
              </a:rPr>
              <a:t>GLUtils.texImage2D</a:t>
            </a:r>
            <a:r>
              <a:rPr lang="en-US" altLang="zh-CN" sz="2400" smtClean="0">
                <a:solidFill>
                  <a:srgbClr val="C00000"/>
                </a:solidFill>
                <a:latin typeface="微软雅黑" panose="020B0503020204020204" pitchFamily="34" charset="-122"/>
                <a:ea typeface="微软雅黑" panose="020B0503020204020204" pitchFamily="34" charset="-122"/>
              </a:rPr>
              <a:t>()</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方法，或者</a:t>
            </a:r>
            <a:r>
              <a:rPr lang="en-US" altLang="zh-CN" sz="2400" smtClean="0">
                <a:solidFill>
                  <a:srgbClr val="C00000"/>
                </a:solidFill>
                <a:latin typeface="微软雅黑" panose="020B0503020204020204" pitchFamily="34" charset="-122"/>
                <a:ea typeface="微软雅黑" panose="020B0503020204020204" pitchFamily="34" charset="-122"/>
              </a:rPr>
              <a:t>glTexImage2D()</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方法。</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781063720"/>
              </p:ext>
            </p:extLst>
          </p:nvPr>
        </p:nvGraphicFramePr>
        <p:xfrm>
          <a:off x="899592" y="1946142"/>
          <a:ext cx="7488832" cy="104470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488832">
                  <a:extLst>
                    <a:ext uri="{9D8B030D-6E8A-4147-A177-3AD203B41FA5}">
                      <a16:colId xmlns:a16="http://schemas.microsoft.com/office/drawing/2014/main" val="614410633"/>
                    </a:ext>
                  </a:extLst>
                </a:gridCol>
              </a:tblGrid>
              <a:tr h="1044704">
                <a:tc>
                  <a:txBody>
                    <a:bodyPr/>
                    <a:lstStyle/>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void GLUtils.texImage2D (int target, int level,</a:t>
                      </a:r>
                    </a:p>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Bitmap bitmap, int border)</a:t>
                      </a: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
        <p:nvSpPr>
          <p:cNvPr id="8" name="内容占位符 5"/>
          <p:cNvSpPr txBox="1">
            <a:spLocks/>
          </p:cNvSpPr>
          <p:nvPr/>
        </p:nvSpPr>
        <p:spPr bwMode="auto">
          <a:xfrm>
            <a:off x="878294" y="3020358"/>
            <a:ext cx="7726154" cy="18556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target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：操作的目标类型</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GL_TEXTURE_2D</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level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：纹理的</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级别，</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表示基本图像层</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bitmap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：纹理</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图像</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border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：纹理边框尺寸</a:t>
            </a:r>
          </a:p>
        </p:txBody>
      </p:sp>
    </p:spTree>
    <p:extLst>
      <p:ext uri="{BB962C8B-B14F-4D97-AF65-F5344CB8AC3E}">
        <p14:creationId xmlns:p14="http://schemas.microsoft.com/office/powerpoint/2010/main" val="24188769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graphicFrame>
        <p:nvGraphicFramePr>
          <p:cNvPr id="7" name="表格 6"/>
          <p:cNvGraphicFramePr>
            <a:graphicFrameLocks noGrp="1"/>
          </p:cNvGraphicFramePr>
          <p:nvPr>
            <p:extLst>
              <p:ext uri="{D42A27DB-BD31-4B8C-83A1-F6EECF244321}">
                <p14:modId xmlns:p14="http://schemas.microsoft.com/office/powerpoint/2010/main" val="2223672233"/>
              </p:ext>
            </p:extLst>
          </p:nvPr>
        </p:nvGraphicFramePr>
        <p:xfrm>
          <a:off x="755576" y="792088"/>
          <a:ext cx="7848872" cy="1615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848872">
                  <a:extLst>
                    <a:ext uri="{9D8B030D-6E8A-4147-A177-3AD203B41FA5}">
                      <a16:colId xmlns:a16="http://schemas.microsoft.com/office/drawing/2014/main" val="614410633"/>
                    </a:ext>
                  </a:extLst>
                </a:gridCol>
              </a:tblGrid>
              <a:tr h="1044704">
                <a:tc>
                  <a:txBody>
                    <a:bodyPr/>
                    <a:lstStyle/>
                    <a:p>
                      <a:pPr>
                        <a:lnSpc>
                          <a:spcPct val="10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void glTexImage2D(int target, int level,</a:t>
                      </a:r>
                    </a:p>
                    <a:p>
                      <a:pPr>
                        <a:lnSpc>
                          <a:spcPct val="10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int components, int width,</a:t>
                      </a:r>
                    </a:p>
                    <a:p>
                      <a:pPr>
                        <a:lnSpc>
                          <a:spcPct val="10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int height, int border,</a:t>
                      </a:r>
                    </a:p>
                    <a:p>
                      <a:pPr>
                        <a:lnSpc>
                          <a:spcPct val="10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int format, int type, </a:t>
                      </a:r>
                    </a:p>
                    <a:p>
                      <a:pPr>
                        <a:lnSpc>
                          <a:spcPct val="10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Buffer  pixels);</a:t>
                      </a: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
        <p:nvSpPr>
          <p:cNvPr id="8" name="内容占位符 5"/>
          <p:cNvSpPr txBox="1">
            <a:spLocks/>
          </p:cNvSpPr>
          <p:nvPr/>
        </p:nvSpPr>
        <p:spPr bwMode="auto">
          <a:xfrm>
            <a:off x="816935" y="2407528"/>
            <a:ext cx="7726154" cy="26845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594900" indent="-342900">
              <a:lnSpc>
                <a:spcPct val="100000"/>
              </a:lnSpc>
              <a:spcBef>
                <a:spcPts val="0"/>
              </a:spcBef>
              <a:buClr>
                <a:schemeClr val="accent2">
                  <a:lumMod val="50000"/>
                </a:schemeClr>
              </a:buClr>
              <a:buSzPct val="100000"/>
              <a:buFont typeface="微软雅黑" panose="020B0503020204020204" pitchFamily="34" charset="-122"/>
              <a:buChar char="‐"/>
            </a:pPr>
            <a:r>
              <a:rPr lang="zh-CN" altLang="en-US" sz="210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100">
                <a:solidFill>
                  <a:schemeClr val="tx1">
                    <a:lumMod val="75000"/>
                    <a:lumOff val="25000"/>
                  </a:schemeClr>
                </a:solidFill>
                <a:latin typeface="微软雅黑" panose="020B0503020204020204" pitchFamily="34" charset="-122"/>
                <a:ea typeface="微软雅黑" panose="020B0503020204020204" pitchFamily="34" charset="-122"/>
              </a:rPr>
              <a:t>target </a:t>
            </a:r>
            <a:r>
              <a:rPr lang="zh-CN" altLang="en-US" sz="2100">
                <a:solidFill>
                  <a:schemeClr val="tx1">
                    <a:lumMod val="75000"/>
                    <a:lumOff val="25000"/>
                  </a:schemeClr>
                </a:solidFill>
                <a:latin typeface="微软雅黑" panose="020B0503020204020204" pitchFamily="34" charset="-122"/>
                <a:ea typeface="微软雅黑" panose="020B0503020204020204" pitchFamily="34" charset="-122"/>
              </a:rPr>
              <a:t>：操作的目标类型</a:t>
            </a:r>
            <a:r>
              <a:rPr lang="zh-CN" altLang="en-US" sz="21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100" smtClean="0">
                <a:solidFill>
                  <a:schemeClr val="tx1">
                    <a:lumMod val="75000"/>
                    <a:lumOff val="25000"/>
                  </a:schemeClr>
                </a:solidFill>
                <a:latin typeface="微软雅黑" panose="020B0503020204020204" pitchFamily="34" charset="-122"/>
                <a:ea typeface="微软雅黑" panose="020B0503020204020204" pitchFamily="34" charset="-122"/>
              </a:rPr>
              <a:t>GL_TEXTURE_2D</a:t>
            </a:r>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endParaRPr>
          </a:p>
          <a:p>
            <a:pPr marL="594900" indent="-342900">
              <a:lnSpc>
                <a:spcPct val="100000"/>
              </a:lnSpc>
              <a:spcBef>
                <a:spcPts val="0"/>
              </a:spcBef>
              <a:buClr>
                <a:schemeClr val="accent2">
                  <a:lumMod val="50000"/>
                </a:schemeClr>
              </a:buClr>
              <a:buSzPct val="100000"/>
              <a:buFont typeface="微软雅黑" panose="020B0503020204020204" pitchFamily="34" charset="-122"/>
              <a:buChar char="‐"/>
            </a:pPr>
            <a:r>
              <a:rPr lang="zh-CN" altLang="en-US" sz="210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100" smtClean="0">
                <a:solidFill>
                  <a:schemeClr val="tx1">
                    <a:lumMod val="75000"/>
                    <a:lumOff val="25000"/>
                  </a:schemeClr>
                </a:solidFill>
                <a:latin typeface="微软雅黑" panose="020B0503020204020204" pitchFamily="34" charset="-122"/>
                <a:ea typeface="微软雅黑" panose="020B0503020204020204" pitchFamily="34" charset="-122"/>
              </a:rPr>
              <a:t>level </a:t>
            </a:r>
            <a:r>
              <a:rPr lang="zh-CN" altLang="en-US" sz="2100">
                <a:solidFill>
                  <a:schemeClr val="tx1">
                    <a:lumMod val="75000"/>
                    <a:lumOff val="25000"/>
                  </a:schemeClr>
                </a:solidFill>
                <a:latin typeface="微软雅黑" panose="020B0503020204020204" pitchFamily="34" charset="-122"/>
                <a:ea typeface="微软雅黑" panose="020B0503020204020204" pitchFamily="34" charset="-122"/>
              </a:rPr>
              <a:t>：纹理的</a:t>
            </a:r>
            <a:r>
              <a:rPr lang="zh-CN" altLang="en-US" sz="2100" smtClean="0">
                <a:solidFill>
                  <a:schemeClr val="tx1">
                    <a:lumMod val="75000"/>
                    <a:lumOff val="25000"/>
                  </a:schemeClr>
                </a:solidFill>
                <a:latin typeface="微软雅黑" panose="020B0503020204020204" pitchFamily="34" charset="-122"/>
                <a:ea typeface="微软雅黑" panose="020B0503020204020204" pitchFamily="34" charset="-122"/>
              </a:rPr>
              <a:t>级别，</a:t>
            </a:r>
            <a:r>
              <a:rPr lang="en-US" altLang="zh-CN" sz="21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100">
                <a:solidFill>
                  <a:schemeClr val="tx1">
                    <a:lumMod val="75000"/>
                    <a:lumOff val="25000"/>
                  </a:schemeClr>
                </a:solidFill>
                <a:latin typeface="微软雅黑" panose="020B0503020204020204" pitchFamily="34" charset="-122"/>
                <a:ea typeface="微软雅黑" panose="020B0503020204020204" pitchFamily="34" charset="-122"/>
              </a:rPr>
              <a:t>表示基本图像</a:t>
            </a:r>
            <a:r>
              <a:rPr lang="zh-CN" altLang="en-US" sz="2100" smtClean="0">
                <a:solidFill>
                  <a:schemeClr val="tx1">
                    <a:lumMod val="75000"/>
                    <a:lumOff val="25000"/>
                  </a:schemeClr>
                </a:solidFill>
                <a:latin typeface="微软雅黑" panose="020B0503020204020204" pitchFamily="34" charset="-122"/>
                <a:ea typeface="微软雅黑" panose="020B0503020204020204" pitchFamily="34" charset="-122"/>
              </a:rPr>
              <a:t>层</a:t>
            </a:r>
            <a:endParaRPr lang="en-US" altLang="zh-CN" sz="21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594900" indent="-342900">
              <a:lnSpc>
                <a:spcPct val="100000"/>
              </a:lnSpc>
              <a:spcBef>
                <a:spcPts val="0"/>
              </a:spcBef>
              <a:buClr>
                <a:schemeClr val="accent2">
                  <a:lumMod val="50000"/>
                </a:schemeClr>
              </a:buClr>
              <a:buSzPct val="100000"/>
              <a:buFont typeface="微软雅黑" panose="020B0503020204020204" pitchFamily="34" charset="-122"/>
              <a:buChar char="‐"/>
            </a:pPr>
            <a:r>
              <a:rPr lang="zh-CN" altLang="en-US" sz="2100" smtClean="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100" smtClean="0">
                <a:solidFill>
                  <a:schemeClr val="tx1">
                    <a:lumMod val="75000"/>
                    <a:lumOff val="25000"/>
                  </a:schemeClr>
                </a:solidFill>
                <a:latin typeface="微软雅黑" panose="020B0503020204020204" pitchFamily="34" charset="-122"/>
                <a:ea typeface="微软雅黑" panose="020B0503020204020204" pitchFamily="34" charset="-122"/>
              </a:rPr>
              <a:t>components </a:t>
            </a:r>
            <a:r>
              <a:rPr lang="zh-CN" altLang="en-US" sz="21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100" smtClean="0">
                <a:solidFill>
                  <a:schemeClr val="tx1">
                    <a:lumMod val="75000"/>
                    <a:lumOff val="25000"/>
                  </a:schemeClr>
                </a:solidFill>
                <a:latin typeface="微软雅黑" panose="020B0503020204020204" pitchFamily="34" charset="-122"/>
                <a:ea typeface="微软雅黑" panose="020B0503020204020204" pitchFamily="34" charset="-122"/>
              </a:rPr>
              <a:t>GLES20.GL_RGBA</a:t>
            </a:r>
            <a:endParaRPr lang="en-US" altLang="zh-CN" sz="2100">
              <a:solidFill>
                <a:schemeClr val="tx1">
                  <a:lumMod val="75000"/>
                  <a:lumOff val="25000"/>
                </a:schemeClr>
              </a:solidFill>
              <a:latin typeface="微软雅黑" panose="020B0503020204020204" pitchFamily="34" charset="-122"/>
              <a:ea typeface="微软雅黑" panose="020B0503020204020204" pitchFamily="34" charset="-122"/>
            </a:endParaRPr>
          </a:p>
          <a:p>
            <a:pPr marL="594900" indent="-342900">
              <a:lnSpc>
                <a:spcPct val="100000"/>
              </a:lnSpc>
              <a:spcBef>
                <a:spcPts val="0"/>
              </a:spcBef>
              <a:buClr>
                <a:schemeClr val="accent2">
                  <a:lumMod val="50000"/>
                </a:schemeClr>
              </a:buClr>
              <a:buSzPct val="100000"/>
              <a:buFont typeface="微软雅黑" panose="020B0503020204020204" pitchFamily="34" charset="-122"/>
              <a:buChar char="‐"/>
            </a:pPr>
            <a:r>
              <a:rPr lang="zh-CN" altLang="en-US" sz="2100" smtClean="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100" smtClean="0">
                <a:solidFill>
                  <a:schemeClr val="tx1">
                    <a:lumMod val="75000"/>
                    <a:lumOff val="25000"/>
                  </a:schemeClr>
                </a:solidFill>
                <a:latin typeface="微软雅黑" panose="020B0503020204020204" pitchFamily="34" charset="-122"/>
                <a:ea typeface="微软雅黑" panose="020B0503020204020204" pitchFamily="34" charset="-122"/>
              </a:rPr>
              <a:t>width</a:t>
            </a:r>
            <a:r>
              <a:rPr lang="zh-CN" altLang="en-US" sz="21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100" smtClean="0">
                <a:solidFill>
                  <a:schemeClr val="tx1">
                    <a:lumMod val="75000"/>
                    <a:lumOff val="25000"/>
                  </a:schemeClr>
                </a:solidFill>
                <a:latin typeface="微软雅黑" panose="020B0503020204020204" pitchFamily="34" charset="-122"/>
                <a:ea typeface="微软雅黑" panose="020B0503020204020204" pitchFamily="34" charset="-122"/>
              </a:rPr>
              <a:t>height </a:t>
            </a:r>
            <a:r>
              <a:rPr lang="zh-CN" altLang="en-US" sz="2100">
                <a:solidFill>
                  <a:schemeClr val="tx1">
                    <a:lumMod val="75000"/>
                    <a:lumOff val="25000"/>
                  </a:schemeClr>
                </a:solidFill>
                <a:latin typeface="微软雅黑" panose="020B0503020204020204" pitchFamily="34" charset="-122"/>
                <a:ea typeface="微软雅黑" panose="020B0503020204020204" pitchFamily="34" charset="-122"/>
              </a:rPr>
              <a:t>：纹理</a:t>
            </a:r>
            <a:r>
              <a:rPr lang="zh-CN" altLang="en-US" sz="2100" smtClean="0">
                <a:solidFill>
                  <a:schemeClr val="tx1">
                    <a:lumMod val="75000"/>
                    <a:lumOff val="25000"/>
                  </a:schemeClr>
                </a:solidFill>
                <a:latin typeface="微软雅黑" panose="020B0503020204020204" pitchFamily="34" charset="-122"/>
                <a:ea typeface="微软雅黑" panose="020B0503020204020204" pitchFamily="34" charset="-122"/>
              </a:rPr>
              <a:t>图像的宽度和高度</a:t>
            </a:r>
            <a:endParaRPr lang="en-US" altLang="zh-CN" sz="21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594900" indent="-342900">
              <a:lnSpc>
                <a:spcPct val="100000"/>
              </a:lnSpc>
              <a:spcBef>
                <a:spcPts val="0"/>
              </a:spcBef>
              <a:buClr>
                <a:schemeClr val="accent2">
                  <a:lumMod val="50000"/>
                </a:schemeClr>
              </a:buClr>
              <a:buSzPct val="100000"/>
              <a:buFont typeface="微软雅黑" panose="020B0503020204020204" pitchFamily="34" charset="-122"/>
              <a:buChar char="‐"/>
            </a:pPr>
            <a:r>
              <a:rPr lang="zh-CN" altLang="en-US" sz="2100" smtClean="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100" smtClean="0">
                <a:solidFill>
                  <a:schemeClr val="tx1">
                    <a:lumMod val="75000"/>
                    <a:lumOff val="25000"/>
                  </a:schemeClr>
                </a:solidFill>
                <a:latin typeface="微软雅黑" panose="020B0503020204020204" pitchFamily="34" charset="-122"/>
                <a:ea typeface="微软雅黑" panose="020B0503020204020204" pitchFamily="34" charset="-122"/>
              </a:rPr>
              <a:t>border </a:t>
            </a:r>
            <a:r>
              <a:rPr lang="zh-CN" altLang="en-US" sz="2100">
                <a:solidFill>
                  <a:schemeClr val="tx1">
                    <a:lumMod val="75000"/>
                    <a:lumOff val="25000"/>
                  </a:schemeClr>
                </a:solidFill>
                <a:latin typeface="微软雅黑" panose="020B0503020204020204" pitchFamily="34" charset="-122"/>
                <a:ea typeface="微软雅黑" panose="020B0503020204020204" pitchFamily="34" charset="-122"/>
              </a:rPr>
              <a:t>：纹理边框</a:t>
            </a:r>
            <a:r>
              <a:rPr lang="zh-CN" altLang="en-US" sz="2100" smtClean="0">
                <a:solidFill>
                  <a:schemeClr val="tx1">
                    <a:lumMod val="75000"/>
                    <a:lumOff val="25000"/>
                  </a:schemeClr>
                </a:solidFill>
                <a:latin typeface="微软雅黑" panose="020B0503020204020204" pitchFamily="34" charset="-122"/>
                <a:ea typeface="微软雅黑" panose="020B0503020204020204" pitchFamily="34" charset="-122"/>
              </a:rPr>
              <a:t>尺寸</a:t>
            </a:r>
            <a:endParaRPr lang="en-US" altLang="zh-CN" sz="21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594900" indent="-342900">
              <a:lnSpc>
                <a:spcPct val="100000"/>
              </a:lnSpc>
              <a:spcBef>
                <a:spcPts val="0"/>
              </a:spcBef>
              <a:buClr>
                <a:schemeClr val="accent2">
                  <a:lumMod val="50000"/>
                </a:schemeClr>
              </a:buClr>
              <a:buSzPct val="100000"/>
              <a:buFont typeface="微软雅黑" panose="020B0503020204020204" pitchFamily="34" charset="-122"/>
              <a:buChar char="‐"/>
            </a:pPr>
            <a:r>
              <a:rPr lang="zh-CN" altLang="en-US" sz="2100" smtClean="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100" smtClean="0">
                <a:solidFill>
                  <a:schemeClr val="tx1">
                    <a:lumMod val="75000"/>
                    <a:lumOff val="25000"/>
                  </a:schemeClr>
                </a:solidFill>
                <a:latin typeface="微软雅黑" panose="020B0503020204020204" pitchFamily="34" charset="-122"/>
                <a:ea typeface="微软雅黑" panose="020B0503020204020204" pitchFamily="34" charset="-122"/>
              </a:rPr>
              <a:t>format </a:t>
            </a:r>
            <a:r>
              <a:rPr lang="zh-CN" altLang="en-US" sz="2100" smtClean="0">
                <a:solidFill>
                  <a:schemeClr val="tx1">
                    <a:lumMod val="75000"/>
                    <a:lumOff val="25000"/>
                  </a:schemeClr>
                </a:solidFill>
                <a:latin typeface="微软雅黑" panose="020B0503020204020204" pitchFamily="34" charset="-122"/>
                <a:ea typeface="微软雅黑" panose="020B0503020204020204" pitchFamily="34" charset="-122"/>
              </a:rPr>
              <a:t>：纹理映射格式，</a:t>
            </a:r>
            <a:r>
              <a:rPr lang="en-US" altLang="zh-CN" sz="2100" smtClean="0">
                <a:solidFill>
                  <a:schemeClr val="tx1">
                    <a:lumMod val="75000"/>
                    <a:lumOff val="25000"/>
                  </a:schemeClr>
                </a:solidFill>
                <a:latin typeface="微软雅黑" panose="020B0503020204020204" pitchFamily="34" charset="-122"/>
                <a:ea typeface="微软雅黑" panose="020B0503020204020204" pitchFamily="34" charset="-122"/>
              </a:rPr>
              <a:t>GLES20.GL_RGBA</a:t>
            </a:r>
          </a:p>
          <a:p>
            <a:pPr marL="594900" indent="-342900">
              <a:lnSpc>
                <a:spcPct val="100000"/>
              </a:lnSpc>
              <a:spcBef>
                <a:spcPts val="0"/>
              </a:spcBef>
              <a:buClr>
                <a:schemeClr val="accent2">
                  <a:lumMod val="50000"/>
                </a:schemeClr>
              </a:buClr>
              <a:buSzPct val="100000"/>
              <a:buFont typeface="微软雅黑" panose="020B0503020204020204" pitchFamily="34" charset="-122"/>
              <a:buChar char="‐"/>
            </a:pPr>
            <a:r>
              <a:rPr lang="zh-CN" altLang="en-US" sz="2100" smtClean="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100" smtClean="0">
                <a:solidFill>
                  <a:schemeClr val="tx1">
                    <a:lumMod val="75000"/>
                    <a:lumOff val="25000"/>
                  </a:schemeClr>
                </a:solidFill>
                <a:latin typeface="微软雅黑" panose="020B0503020204020204" pitchFamily="34" charset="-122"/>
                <a:ea typeface="微软雅黑" panose="020B0503020204020204" pitchFamily="34" charset="-122"/>
              </a:rPr>
              <a:t>type </a:t>
            </a:r>
            <a:r>
              <a:rPr lang="zh-CN" altLang="en-US" sz="2100" smtClean="0">
                <a:solidFill>
                  <a:schemeClr val="tx1">
                    <a:lumMod val="75000"/>
                    <a:lumOff val="25000"/>
                  </a:schemeClr>
                </a:solidFill>
                <a:latin typeface="微软雅黑" panose="020B0503020204020204" pitchFamily="34" charset="-122"/>
                <a:ea typeface="微软雅黑" panose="020B0503020204020204" pitchFamily="34" charset="-122"/>
              </a:rPr>
              <a:t>：数据格式，</a:t>
            </a:r>
            <a:r>
              <a:rPr lang="en-US" altLang="zh-CN" sz="2100" smtClean="0">
                <a:solidFill>
                  <a:schemeClr val="tx1">
                    <a:lumMod val="75000"/>
                    <a:lumOff val="25000"/>
                  </a:schemeClr>
                </a:solidFill>
                <a:latin typeface="微软雅黑" panose="020B0503020204020204" pitchFamily="34" charset="-122"/>
                <a:ea typeface="微软雅黑" panose="020B0503020204020204" pitchFamily="34" charset="-122"/>
              </a:rPr>
              <a:t>GL_UNSIGNED_BYTE</a:t>
            </a:r>
          </a:p>
          <a:p>
            <a:pPr marL="594900" indent="-342900">
              <a:lnSpc>
                <a:spcPct val="100000"/>
              </a:lnSpc>
              <a:spcBef>
                <a:spcPts val="0"/>
              </a:spcBef>
              <a:buClr>
                <a:schemeClr val="accent2">
                  <a:lumMod val="50000"/>
                </a:schemeClr>
              </a:buClr>
              <a:buSzPct val="100000"/>
              <a:buFont typeface="微软雅黑" panose="020B0503020204020204" pitchFamily="34" charset="-122"/>
              <a:buChar char="‐"/>
            </a:pPr>
            <a:r>
              <a:rPr lang="zh-CN" altLang="en-US" sz="2100" smtClean="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100" smtClean="0">
                <a:solidFill>
                  <a:schemeClr val="tx1">
                    <a:lumMod val="75000"/>
                    <a:lumOff val="25000"/>
                  </a:schemeClr>
                </a:solidFill>
                <a:latin typeface="微软雅黑" panose="020B0503020204020204" pitchFamily="34" charset="-122"/>
                <a:ea typeface="微软雅黑" panose="020B0503020204020204" pitchFamily="34" charset="-122"/>
              </a:rPr>
              <a:t>pixels </a:t>
            </a:r>
            <a:r>
              <a:rPr lang="zh-CN" altLang="en-US" sz="2100">
                <a:solidFill>
                  <a:schemeClr val="tx1">
                    <a:lumMod val="75000"/>
                    <a:lumOff val="25000"/>
                  </a:schemeClr>
                </a:solidFill>
                <a:latin typeface="微软雅黑" panose="020B0503020204020204" pitchFamily="34" charset="-122"/>
                <a:ea typeface="微软雅黑" panose="020B0503020204020204" pitchFamily="34" charset="-122"/>
              </a:rPr>
              <a:t>：包含了纹理图像</a:t>
            </a:r>
            <a:r>
              <a:rPr lang="zh-CN" altLang="en-US" sz="2100" smtClean="0">
                <a:solidFill>
                  <a:schemeClr val="tx1">
                    <a:lumMod val="75000"/>
                    <a:lumOff val="25000"/>
                  </a:schemeClr>
                </a:solidFill>
                <a:latin typeface="微软雅黑" panose="020B0503020204020204" pitchFamily="34" charset="-122"/>
                <a:ea typeface="微软雅黑" panose="020B0503020204020204" pitchFamily="34" charset="-122"/>
              </a:rPr>
              <a:t>数据</a:t>
            </a:r>
            <a:r>
              <a:rPr lang="en-US" altLang="zh-CN" sz="2100" smtClean="0">
                <a:solidFill>
                  <a:schemeClr val="tx1">
                    <a:lumMod val="75000"/>
                    <a:lumOff val="25000"/>
                  </a:schemeClr>
                </a:solidFill>
                <a:latin typeface="微软雅黑" panose="020B0503020204020204" pitchFamily="34" charset="-122"/>
                <a:ea typeface="微软雅黑" panose="020B0503020204020204" pitchFamily="34" charset="-122"/>
              </a:rPr>
              <a:t>Buffer</a:t>
            </a:r>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7796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sp>
        <p:nvSpPr>
          <p:cNvPr id="5" name="内容占位符 5"/>
          <p:cNvSpPr txBox="1">
            <a:spLocks/>
          </p:cNvSpPr>
          <p:nvPr/>
        </p:nvSpPr>
        <p:spPr bwMode="auto">
          <a:xfrm>
            <a:off x="467544" y="771550"/>
            <a:ext cx="8136904"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709200" indent="-457200">
              <a:lnSpc>
                <a:spcPct val="150000"/>
              </a:lnSpc>
              <a:spcBef>
                <a:spcPts val="0"/>
              </a:spcBef>
              <a:buClr>
                <a:schemeClr val="accent2">
                  <a:lumMod val="50000"/>
                </a:schemeClr>
              </a:buClr>
              <a:buSzPct val="100000"/>
              <a:buFont typeface="+mj-lt"/>
              <a:buAutoNum type="arabicPeriod" startAt="5"/>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激活纹理</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单元</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32000" indent="457200">
              <a:lnSpc>
                <a:spcPct val="120000"/>
              </a:lnSpc>
              <a:spcBef>
                <a:spcPts val="0"/>
              </a:spcBef>
              <a:buClr>
                <a:schemeClr val="accent2">
                  <a:lumMod val="50000"/>
                </a:schemeClr>
              </a:buClr>
              <a:buSzPct val="100000"/>
              <a:buNone/>
            </a:pPr>
            <a:r>
              <a:rPr lang="en-US" altLang="zh-CN" sz="2400">
                <a:solidFill>
                  <a:srgbClr val="C00000"/>
                </a:solidFill>
                <a:latin typeface="微软雅黑" panose="020B0503020204020204" pitchFamily="34" charset="-122"/>
                <a:ea typeface="微软雅黑" panose="020B0503020204020204" pitchFamily="34" charset="-122"/>
              </a:rPr>
              <a:t>GL_TEXTURE0</a:t>
            </a:r>
            <a:r>
              <a:rPr lang="zh-CN" altLang="en-US" sz="2400">
                <a:solidFill>
                  <a:srgbClr val="C00000"/>
                </a:solidFill>
                <a:latin typeface="微软雅黑" panose="020B0503020204020204" pitchFamily="34" charset="-122"/>
                <a:ea typeface="微软雅黑" panose="020B0503020204020204" pitchFamily="34" charset="-122"/>
              </a:rPr>
              <a:t>默认激活</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，在使用其它纹理单元的时候需要手动激活。</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OpenGL ES</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支持的最小纹理单元与设备特性有关，通常情况下</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OpenGL ES2.0</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最少支持</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个纹理</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单元。</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09200" indent="-457200">
              <a:lnSpc>
                <a:spcPct val="150000"/>
              </a:lnSpc>
              <a:spcBef>
                <a:spcPts val="0"/>
              </a:spcBef>
              <a:buClr>
                <a:schemeClr val="accent2">
                  <a:lumMod val="50000"/>
                </a:schemeClr>
              </a:buClr>
              <a:buSzPct val="100000"/>
              <a:buFont typeface="+mj-lt"/>
              <a:buAutoNum type="arabicPeriod" startAt="5"/>
            </a:pP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533407235"/>
              </p:ext>
            </p:extLst>
          </p:nvPr>
        </p:nvGraphicFramePr>
        <p:xfrm>
          <a:off x="1439652" y="3272666"/>
          <a:ext cx="6192688" cy="8112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92688">
                  <a:extLst>
                    <a:ext uri="{9D8B030D-6E8A-4147-A177-3AD203B41FA5}">
                      <a16:colId xmlns:a16="http://schemas.microsoft.com/office/drawing/2014/main" val="614410633"/>
                    </a:ext>
                  </a:extLst>
                </a:gridCol>
              </a:tblGrid>
              <a:tr h="811252">
                <a:tc>
                  <a:txBody>
                    <a:bodyPr/>
                    <a:lstStyle/>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glActiveTexture( GL_TEXTURE0 );</a:t>
                      </a: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
        <p:nvSpPr>
          <p:cNvPr id="6" name="内容占位符 5"/>
          <p:cNvSpPr txBox="1">
            <a:spLocks/>
          </p:cNvSpPr>
          <p:nvPr/>
        </p:nvSpPr>
        <p:spPr bwMode="auto">
          <a:xfrm>
            <a:off x="467544" y="4299942"/>
            <a:ext cx="8136904"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432000" indent="457200">
              <a:lnSpc>
                <a:spcPct val="120000"/>
              </a:lnSpc>
              <a:spcBef>
                <a:spcPts val="0"/>
              </a:spcBef>
              <a:buClr>
                <a:schemeClr val="accent2">
                  <a:lumMod val="50000"/>
                </a:schemeClr>
              </a:buClr>
              <a:buSzPct val="100000"/>
              <a:buNone/>
            </a:pPr>
            <a:r>
              <a:rPr lang="en-US" altLang="zh-CN" sz="2400">
                <a:solidFill>
                  <a:srgbClr val="C00000"/>
                </a:solidFill>
                <a:latin typeface="微软雅黑" panose="020B0503020204020204" pitchFamily="34" charset="-122"/>
                <a:ea typeface="微软雅黑" panose="020B0503020204020204" pitchFamily="34" charset="-122"/>
              </a:rPr>
              <a:t>glActiveTextue </a:t>
            </a:r>
            <a:r>
              <a:rPr lang="zh-CN" altLang="en-US" sz="2400" smtClean="0">
                <a:solidFill>
                  <a:srgbClr val="C00000"/>
                </a:solidFill>
                <a:latin typeface="微软雅黑" panose="020B0503020204020204" pitchFamily="34" charset="-122"/>
                <a:ea typeface="微软雅黑" panose="020B0503020204020204" pitchFamily="34" charset="-122"/>
              </a:rPr>
              <a:t>是</a:t>
            </a:r>
            <a:r>
              <a:rPr lang="zh-CN" altLang="en-US" sz="2400">
                <a:solidFill>
                  <a:srgbClr val="C00000"/>
                </a:solidFill>
                <a:latin typeface="微软雅黑" panose="020B0503020204020204" pitchFamily="34" charset="-122"/>
                <a:ea typeface="微软雅黑" panose="020B0503020204020204" pitchFamily="34" charset="-122"/>
              </a:rPr>
              <a:t>选择当前活跃的纹理单元。</a:t>
            </a:r>
          </a:p>
        </p:txBody>
      </p:sp>
    </p:spTree>
    <p:extLst>
      <p:ext uri="{BB962C8B-B14F-4D97-AF65-F5344CB8AC3E}">
        <p14:creationId xmlns:p14="http://schemas.microsoft.com/office/powerpoint/2010/main" val="2504362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619672" y="1563638"/>
            <a:ext cx="6445274" cy="576263"/>
            <a:chOff x="935038" y="1349375"/>
            <a:chExt cx="6445274" cy="576263"/>
          </a:xfrm>
        </p:grpSpPr>
        <p:sp>
          <p:nvSpPr>
            <p:cNvPr id="4" name="矩形 69"/>
            <p:cNvSpPr>
              <a:spLocks noChangeArrowheads="1"/>
            </p:cNvSpPr>
            <p:nvPr/>
          </p:nvSpPr>
          <p:spPr bwMode="auto">
            <a:xfrm>
              <a:off x="1547664" y="1349375"/>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accent2">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纹理贴图</a:t>
              </a:r>
              <a:endParaRPr lang="en-US" altLang="zh-CN" sz="2800" b="1">
                <a:solidFill>
                  <a:schemeClr val="accent2">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 name="Group 18"/>
            <p:cNvGrpSpPr>
              <a:grpSpLocks/>
            </p:cNvGrpSpPr>
            <p:nvPr/>
          </p:nvGrpSpPr>
          <p:grpSpPr bwMode="auto">
            <a:xfrm>
              <a:off x="935038" y="1349375"/>
              <a:ext cx="396875" cy="576263"/>
              <a:chOff x="0" y="0"/>
              <a:chExt cx="396000" cy="576000"/>
            </a:xfrm>
            <a:solidFill>
              <a:schemeClr val="accent2">
                <a:lumMod val="75000"/>
              </a:schemeClr>
            </a:solidFill>
          </p:grpSpPr>
          <p:sp>
            <p:nvSpPr>
              <p:cNvPr id="7"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8"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11906531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sp>
        <p:nvSpPr>
          <p:cNvPr id="5" name="内容占位符 5"/>
          <p:cNvSpPr txBox="1">
            <a:spLocks/>
          </p:cNvSpPr>
          <p:nvPr/>
        </p:nvSpPr>
        <p:spPr bwMode="auto">
          <a:xfrm>
            <a:off x="467544" y="771550"/>
            <a:ext cx="8136904" cy="104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709200" indent="-457200">
              <a:lnSpc>
                <a:spcPct val="120000"/>
              </a:lnSpc>
              <a:spcBef>
                <a:spcPts val="0"/>
              </a:spcBef>
              <a:buClr>
                <a:schemeClr val="accent2">
                  <a:lumMod val="50000"/>
                </a:schemeClr>
              </a:buClr>
              <a:buSzPct val="100000"/>
              <a:buFont typeface="+mj-lt"/>
              <a:buAutoNum type="arabicPeriod" startAt="6"/>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释放纹理对象</a:t>
            </a:r>
          </a:p>
        </p:txBody>
      </p:sp>
      <p:graphicFrame>
        <p:nvGraphicFramePr>
          <p:cNvPr id="8" name="表格 7"/>
          <p:cNvGraphicFramePr>
            <a:graphicFrameLocks noGrp="1"/>
          </p:cNvGraphicFramePr>
          <p:nvPr>
            <p:extLst>
              <p:ext uri="{D42A27DB-BD31-4B8C-83A1-F6EECF244321}">
                <p14:modId xmlns:p14="http://schemas.microsoft.com/office/powerpoint/2010/main" val="218791116"/>
              </p:ext>
            </p:extLst>
          </p:nvPr>
        </p:nvGraphicFramePr>
        <p:xfrm>
          <a:off x="1187624" y="1336790"/>
          <a:ext cx="6480720" cy="120593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480720">
                  <a:extLst>
                    <a:ext uri="{9D8B030D-6E8A-4147-A177-3AD203B41FA5}">
                      <a16:colId xmlns:a16="http://schemas.microsoft.com/office/drawing/2014/main" val="614410633"/>
                    </a:ext>
                  </a:extLst>
                </a:gridCol>
              </a:tblGrid>
              <a:tr h="1205934">
                <a:tc>
                  <a:txBody>
                    <a:bodyPr/>
                    <a:lstStyle/>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void glDeleteTextures(int n, </a:t>
                      </a:r>
                    </a:p>
                    <a:p>
                      <a:pPr>
                        <a:lnSpc>
                          <a:spcPct val="120000"/>
                        </a:lnSpc>
                      </a:pPr>
                      <a:r>
                        <a:rPr lang="en-US" altLang="zh-CN" sz="2000" b="1" baseline="0"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int[] texture, </a:t>
                      </a:r>
                    </a:p>
                    <a:p>
                      <a:pPr>
                        <a:lnSpc>
                          <a:spcPct val="120000"/>
                        </a:lnSpc>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int offset);</a:t>
                      </a: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
        <p:nvSpPr>
          <p:cNvPr id="10" name="内容占位符 5"/>
          <p:cNvSpPr txBox="1">
            <a:spLocks/>
          </p:cNvSpPr>
          <p:nvPr/>
        </p:nvSpPr>
        <p:spPr bwMode="auto">
          <a:xfrm>
            <a:off x="1064702" y="2643758"/>
            <a:ext cx="7525344" cy="153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n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：表示</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需要</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释放</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纹理</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对象的个数</a:t>
            </a:r>
          </a:p>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texture </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：存储</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创建好的纹理对象句柄</a:t>
            </a:r>
          </a:p>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offset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：偏移量</a:t>
            </a:r>
          </a:p>
        </p:txBody>
      </p:sp>
    </p:spTree>
    <p:extLst>
      <p:ext uri="{BB962C8B-B14F-4D97-AF65-F5344CB8AC3E}">
        <p14:creationId xmlns:p14="http://schemas.microsoft.com/office/powerpoint/2010/main" val="3466129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048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sp>
        <p:nvSpPr>
          <p:cNvPr id="5" name="内容占位符 5"/>
          <p:cNvSpPr txBox="1">
            <a:spLocks/>
          </p:cNvSpPr>
          <p:nvPr/>
        </p:nvSpPr>
        <p:spPr bwMode="auto">
          <a:xfrm>
            <a:off x="539552" y="771550"/>
            <a:ext cx="8064896" cy="36724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纹理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是表示物体表面细节的一幅或几幅二维</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图形，</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也称纹理贴图</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Texture Mapping</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），当</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把纹理按照特定的方式映射到物体表面上的时候能使物体看上去更加真实。纹理映射是一种允许我们为三角形赋予图象数据的</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技术，能够</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更细腻更真实地</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表现场景</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6176566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sp>
        <p:nvSpPr>
          <p:cNvPr id="5" name="内容占位符 5"/>
          <p:cNvSpPr txBox="1">
            <a:spLocks/>
          </p:cNvSpPr>
          <p:nvPr/>
        </p:nvSpPr>
        <p:spPr bwMode="auto">
          <a:xfrm>
            <a:off x="539552" y="843558"/>
            <a:ext cx="8136904" cy="37444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spcBef>
                <a:spcPts val="600"/>
              </a:spcBef>
              <a:buClr>
                <a:schemeClr val="accent2">
                  <a:lumMod val="50000"/>
                </a:schemeClr>
              </a:buClr>
              <a:buSzPct val="100000"/>
              <a:buFont typeface="Wingdings" panose="05000000000000000000" pitchFamily="2" charset="2"/>
              <a:buChar char="v"/>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纹理</a:t>
            </a:r>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坐标</a:t>
            </a:r>
            <a:endPar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02900" indent="-342900">
              <a:lnSpc>
                <a:spcPct val="120000"/>
              </a:lnSpc>
              <a:spcBef>
                <a:spcPts val="600"/>
              </a:spcBef>
              <a:buClr>
                <a:schemeClr val="accent2">
                  <a:lumMod val="50000"/>
                </a:schemeClr>
              </a:buClr>
              <a:buSzPct val="100000"/>
              <a:buFont typeface="Wingdings" panose="05000000000000000000" pitchFamily="2" charset="2"/>
              <a:buChar char="Ø"/>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纹理坐标在</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x</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y</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轴上，范围为</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之间（当然也可以大于</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）。使用纹理坐标获取纹理颜色叫做采样</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(Sampling)</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。纹理坐标起始于</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(0, 0)</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，也就是纹理图片的</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左上角</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，终始于</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(1, 1)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，即纹理图片的</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右下角。</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702900" indent="-342900">
              <a:lnSpc>
                <a:spcPct val="120000"/>
              </a:lnSpc>
              <a:spcBef>
                <a:spcPts val="1200"/>
              </a:spcBef>
              <a:buClr>
                <a:schemeClr val="accent2">
                  <a:lumMod val="50000"/>
                </a:schemeClr>
              </a:buClr>
              <a:buSzPct val="100000"/>
              <a:buFont typeface="Wingdings" panose="05000000000000000000" pitchFamily="2" charset="2"/>
              <a:buChar char="Ø"/>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它的坐标系是作</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(s, t)</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，有时也写作</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(u</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 v</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p>
          <a:p>
            <a:pPr marL="702900" indent="-342900">
              <a:lnSpc>
                <a:spcPct val="150000"/>
              </a:lnSpc>
              <a:spcBef>
                <a:spcPts val="1200"/>
              </a:spcBef>
              <a:buClr>
                <a:schemeClr val="accent2">
                  <a:lumMod val="50000"/>
                </a:schemeClr>
              </a:buClr>
              <a:buSzPct val="100000"/>
              <a:buFont typeface="Wingdings" panose="05000000000000000000" pitchFamily="2" charset="2"/>
              <a:buChar char="Ø"/>
            </a:pP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693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sp>
        <p:nvSpPr>
          <p:cNvPr id="5" name="内容占位符 5"/>
          <p:cNvSpPr txBox="1">
            <a:spLocks/>
          </p:cNvSpPr>
          <p:nvPr/>
        </p:nvSpPr>
        <p:spPr bwMode="auto">
          <a:xfrm>
            <a:off x="522437" y="771550"/>
            <a:ext cx="7848872" cy="1296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702900" indent="-342900">
              <a:lnSpc>
                <a:spcPct val="120000"/>
              </a:lnSpc>
              <a:spcBef>
                <a:spcPts val="0"/>
              </a:spcBef>
              <a:buClr>
                <a:schemeClr val="accent2">
                  <a:lumMod val="50000"/>
                </a:schemeClr>
              </a:buClr>
              <a:buSzPct val="100000"/>
              <a:buFont typeface="Wingdings" panose="05000000000000000000" pitchFamily="2" charset="2"/>
              <a:buChar char="Ø"/>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OpenGL</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要求纹理的高度和宽度都必须是</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n</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次方大小，只有满足这个条件，这个纹理图片才是有效的。</a:t>
            </a:r>
          </a:p>
        </p:txBody>
      </p:sp>
      <p:pic>
        <p:nvPicPr>
          <p:cNvPr id="1028" name="Picture 4" descr="http://waitingfy.u.qiniudn.com/wp-content/uploads/2012/05/1334111987_148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2067694"/>
            <a:ext cx="3096344" cy="2792986"/>
          </a:xfrm>
          <a:prstGeom prst="rect">
            <a:avLst/>
          </a:prstGeom>
          <a:noFill/>
          <a:ln>
            <a:solidFill>
              <a:schemeClr val="accent2">
                <a:lumMod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2476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2302932"/>
            <a:ext cx="4926706" cy="2564414"/>
          </a:xfrm>
          <a:prstGeom prst="rect">
            <a:avLst/>
          </a:prstGeom>
        </p:spPr>
      </p:pic>
      <p:sp>
        <p:nvSpPr>
          <p:cNvPr id="8" name="内容占位符 5"/>
          <p:cNvSpPr txBox="1">
            <a:spLocks/>
          </p:cNvSpPr>
          <p:nvPr/>
        </p:nvSpPr>
        <p:spPr bwMode="auto">
          <a:xfrm>
            <a:off x="539552" y="771550"/>
            <a:ext cx="7848872"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702900" indent="-342900">
              <a:lnSpc>
                <a:spcPct val="120000"/>
              </a:lnSpc>
              <a:spcBef>
                <a:spcPts val="0"/>
              </a:spcBef>
              <a:buClr>
                <a:schemeClr val="accent2">
                  <a:lumMod val="50000"/>
                </a:schemeClr>
              </a:buClr>
              <a:buSzPct val="100000"/>
              <a:buFont typeface="Wingdings" panose="05000000000000000000" pitchFamily="2" charset="2"/>
              <a:buChar char="Ø"/>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纹理坐标 和 顶点坐标映射</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关系</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1090250" lvl="1" indent="-342900">
              <a:lnSpc>
                <a:spcPct val="120000"/>
              </a:lnSpc>
              <a:spcBef>
                <a:spcPts val="0"/>
              </a:spcBef>
              <a:buClr>
                <a:schemeClr val="accent2">
                  <a:lumMod val="50000"/>
                </a:schemeClr>
              </a:buClr>
              <a:buSzPct val="100000"/>
              <a:buFont typeface="Wingdings" panose="05000000000000000000" pitchFamily="2" charset="2"/>
              <a:buChar char="ü"/>
            </a:pP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顶点顺序：   </a:t>
            </a:r>
            <a:r>
              <a:rPr lang="en-US" altLang="zh-CN" smtClean="0">
                <a:solidFill>
                  <a:schemeClr val="tx1">
                    <a:lumMod val="75000"/>
                    <a:lumOff val="25000"/>
                  </a:schemeClr>
                </a:solidFill>
                <a:latin typeface="Consolas" panose="020B0609020204030204" pitchFamily="49" charset="0"/>
                <a:ea typeface="微软雅黑" panose="020B0503020204020204" pitchFamily="34" charset="-122"/>
              </a:rPr>
              <a:t>2    0    1    2    1    3</a:t>
            </a:r>
          </a:p>
          <a:p>
            <a:pPr marL="1090250" lvl="1" indent="-342900">
              <a:lnSpc>
                <a:spcPct val="120000"/>
              </a:lnSpc>
              <a:spcBef>
                <a:spcPts val="0"/>
              </a:spcBef>
              <a:buClr>
                <a:schemeClr val="accent2">
                  <a:lumMod val="50000"/>
                </a:schemeClr>
              </a:buClr>
              <a:buSzPct val="100000"/>
              <a:buFont typeface="Wingdings" panose="05000000000000000000" pitchFamily="2" charset="2"/>
              <a:buChar char="ü"/>
            </a:pP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纹理坐标：  </a:t>
            </a:r>
            <a:r>
              <a:rPr lang="en-US" altLang="zh-CN" smtClean="0">
                <a:solidFill>
                  <a:schemeClr val="tx1">
                    <a:lumMod val="75000"/>
                    <a:lumOff val="25000"/>
                  </a:schemeClr>
                </a:solidFill>
                <a:latin typeface="Consolas" panose="020B0609020204030204" pitchFamily="49" charset="0"/>
                <a:ea typeface="微软雅黑" panose="020B0503020204020204" pitchFamily="34" charset="-122"/>
              </a:rPr>
              <a:t>0,0  0,1  1,1  0,0  1,1  1,0</a:t>
            </a:r>
            <a:endParaRPr lang="zh-CN" altLang="en-US">
              <a:solidFill>
                <a:schemeClr val="tx1">
                  <a:lumMod val="75000"/>
                  <a:lumOff val="2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543326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sp>
        <p:nvSpPr>
          <p:cNvPr id="5" name="内容占位符 5"/>
          <p:cNvSpPr txBox="1">
            <a:spLocks/>
          </p:cNvSpPr>
          <p:nvPr/>
        </p:nvSpPr>
        <p:spPr bwMode="auto">
          <a:xfrm>
            <a:off x="467544" y="771550"/>
            <a:ext cx="8136904" cy="20162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spcBef>
                <a:spcPts val="600"/>
              </a:spcBef>
              <a:buClr>
                <a:schemeClr val="accent2">
                  <a:lumMod val="50000"/>
                </a:schemeClr>
              </a:buClr>
              <a:buSzPct val="100000"/>
              <a:buFont typeface="Wingdings" panose="05000000000000000000" pitchFamily="2" charset="2"/>
              <a:buChar char="v"/>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纹理环绕</a:t>
            </a:r>
            <a:r>
              <a:rPr lang="zh-CN" altLang="en-US" sz="2400" b="1" smtClean="0">
                <a:solidFill>
                  <a:schemeClr val="tx1">
                    <a:lumMod val="75000"/>
                    <a:lumOff val="25000"/>
                  </a:schemeClr>
                </a:solidFill>
                <a:latin typeface="微软雅黑" panose="020B0503020204020204" pitchFamily="34" charset="-122"/>
                <a:ea typeface="微软雅黑" panose="020B0503020204020204" pitchFamily="34" charset="-122"/>
              </a:rPr>
              <a:t>方式</a:t>
            </a:r>
            <a:endParaRPr lang="en-US" altLang="zh-CN" sz="24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594900" indent="-342900">
              <a:lnSpc>
                <a:spcPct val="120000"/>
              </a:lnSpc>
              <a:spcBef>
                <a:spcPts val="0"/>
              </a:spcBef>
              <a:buClr>
                <a:schemeClr val="accent2">
                  <a:lumMod val="50000"/>
                </a:schemeClr>
              </a:buClr>
              <a:buSzPct val="100000"/>
              <a:buFont typeface="Wingdings" panose="05000000000000000000" pitchFamily="2" charset="2"/>
              <a:buChar char="Ø"/>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纹理坐标的范围通常是从</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(0, 0)</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(1, 1)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。但是如果纹理坐标不在该范围里，</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OpenGL ES</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默认的行为是重复这个纹理图像</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，也</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可以自己设置其它处理的方式。</a:t>
            </a:r>
          </a:p>
        </p:txBody>
      </p:sp>
      <p:graphicFrame>
        <p:nvGraphicFramePr>
          <p:cNvPr id="2" name="表格 1"/>
          <p:cNvGraphicFramePr>
            <a:graphicFrameLocks noGrp="1"/>
          </p:cNvGraphicFramePr>
          <p:nvPr/>
        </p:nvGraphicFramePr>
        <p:xfrm>
          <a:off x="755576" y="2787772"/>
          <a:ext cx="7776864" cy="2225407"/>
        </p:xfrm>
        <a:graphic>
          <a:graphicData uri="http://schemas.openxmlformats.org/drawingml/2006/table">
            <a:tbl>
              <a:tblPr>
                <a:effectLst>
                  <a:outerShdw blurRad="50800" dist="38100" dir="2700000" algn="tl" rotWithShape="0">
                    <a:prstClr val="black">
                      <a:alpha val="40000"/>
                    </a:prstClr>
                  </a:outerShdw>
                </a:effectLst>
              </a:tblPr>
              <a:tblGrid>
                <a:gridCol w="2520280">
                  <a:extLst>
                    <a:ext uri="{9D8B030D-6E8A-4147-A177-3AD203B41FA5}">
                      <a16:colId xmlns:a16="http://schemas.microsoft.com/office/drawing/2014/main" val="577946792"/>
                    </a:ext>
                  </a:extLst>
                </a:gridCol>
                <a:gridCol w="5256584">
                  <a:extLst>
                    <a:ext uri="{9D8B030D-6E8A-4147-A177-3AD203B41FA5}">
                      <a16:colId xmlns:a16="http://schemas.microsoft.com/office/drawing/2014/main" val="272405465"/>
                    </a:ext>
                  </a:extLst>
                </a:gridCol>
              </a:tblGrid>
              <a:tr h="388949">
                <a:tc>
                  <a:txBody>
                    <a:bodyPr/>
                    <a:lstStyle/>
                    <a:p>
                      <a:pPr algn="ctr" fontAlgn="ctr"/>
                      <a:r>
                        <a:rPr lang="zh-CN" altLang="en-US" sz="1600" b="1">
                          <a:solidFill>
                            <a:schemeClr val="tx1">
                              <a:lumMod val="85000"/>
                              <a:lumOff val="15000"/>
                            </a:schemeClr>
                          </a:solidFill>
                          <a:effectLst/>
                          <a:latin typeface="微软雅黑" panose="020B0503020204020204" pitchFamily="34" charset="-122"/>
                          <a:ea typeface="微软雅黑" panose="020B0503020204020204" pitchFamily="34" charset="-122"/>
                        </a:rPr>
                        <a:t>环绕方式</a:t>
                      </a:r>
                      <a:r>
                        <a:rPr lang="en-US" altLang="zh-CN" sz="1600" b="1">
                          <a:solidFill>
                            <a:schemeClr val="tx1">
                              <a:lumMod val="85000"/>
                              <a:lumOff val="15000"/>
                            </a:schemeClr>
                          </a:solidFill>
                          <a:effectLst/>
                          <a:latin typeface="微软雅黑" panose="020B0503020204020204" pitchFamily="34" charset="-122"/>
                          <a:ea typeface="微软雅黑" panose="020B0503020204020204" pitchFamily="34" charset="-122"/>
                        </a:rPr>
                        <a:t>(</a:t>
                      </a:r>
                      <a:r>
                        <a:rPr lang="en-US" sz="1600" b="1">
                          <a:solidFill>
                            <a:schemeClr val="tx1">
                              <a:lumMod val="85000"/>
                              <a:lumOff val="15000"/>
                            </a:schemeClr>
                          </a:solidFill>
                          <a:effectLst/>
                          <a:latin typeface="微软雅黑" panose="020B0503020204020204" pitchFamily="34" charset="-122"/>
                          <a:ea typeface="微软雅黑" panose="020B0503020204020204" pitchFamily="34" charset="-122"/>
                        </a:rPr>
                        <a:t>Wrapping)</a:t>
                      </a:r>
                    </a:p>
                  </a:txBody>
                  <a:tcPr marL="65772" marR="65772" marT="65772" marB="65772" anchor="ctr">
                    <a:lnL w="381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381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2">
                        <a:lumMod val="60000"/>
                        <a:lumOff val="40000"/>
                      </a:schemeClr>
                    </a:solidFill>
                  </a:tcPr>
                </a:tc>
                <a:tc>
                  <a:txBody>
                    <a:bodyPr/>
                    <a:lstStyle/>
                    <a:p>
                      <a:pPr algn="ctr" fontAlgn="ctr"/>
                      <a:r>
                        <a:rPr lang="zh-CN" altLang="en-US" sz="1600" b="1">
                          <a:solidFill>
                            <a:schemeClr val="tx1">
                              <a:lumMod val="85000"/>
                              <a:lumOff val="15000"/>
                            </a:schemeClr>
                          </a:solidFill>
                          <a:effectLst/>
                          <a:latin typeface="微软雅黑" panose="020B0503020204020204" pitchFamily="34" charset="-122"/>
                          <a:ea typeface="微软雅黑" panose="020B0503020204020204" pitchFamily="34" charset="-122"/>
                        </a:rPr>
                        <a:t>描述</a:t>
                      </a:r>
                    </a:p>
                  </a:txBody>
                  <a:tcPr marL="65772" marR="65772" marT="65772" marB="65772" anchor="ctr">
                    <a:lnL w="12700" cap="flat" cmpd="sng" algn="ctr">
                      <a:solidFill>
                        <a:schemeClr val="accent6">
                          <a:lumMod val="50000"/>
                        </a:schemeClr>
                      </a:solidFill>
                      <a:prstDash val="solid"/>
                      <a:round/>
                      <a:headEnd type="none" w="med" len="med"/>
                      <a:tailEnd type="none" w="med" len="med"/>
                    </a:lnL>
                    <a:lnR w="38100" cap="flat" cmpd="sng" algn="ctr">
                      <a:solidFill>
                        <a:schemeClr val="accent6">
                          <a:lumMod val="50000"/>
                        </a:schemeClr>
                      </a:solidFill>
                      <a:prstDash val="solid"/>
                      <a:round/>
                      <a:headEnd type="none" w="med" len="med"/>
                      <a:tailEnd type="none" w="med" len="med"/>
                    </a:lnR>
                    <a:lnT w="381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599792860"/>
                  </a:ext>
                </a:extLst>
              </a:tr>
              <a:tr h="388949">
                <a:tc>
                  <a:txBody>
                    <a:bodyPr/>
                    <a:lstStyle/>
                    <a:p>
                      <a:pPr algn="l" fontAlgn="ctr"/>
                      <a:r>
                        <a:rPr lang="en-US" sz="1600">
                          <a:solidFill>
                            <a:schemeClr val="tx1">
                              <a:lumMod val="85000"/>
                              <a:lumOff val="15000"/>
                            </a:schemeClr>
                          </a:solidFill>
                          <a:effectLst/>
                          <a:latin typeface="微软雅黑" panose="020B0503020204020204" pitchFamily="34" charset="-122"/>
                          <a:ea typeface="微软雅黑" panose="020B0503020204020204" pitchFamily="34" charset="-122"/>
                        </a:rPr>
                        <a:t>GL_REPEAT</a:t>
                      </a:r>
                    </a:p>
                  </a:txBody>
                  <a:tcPr marL="65772" marR="65772" marT="65772" marB="65772" anchor="ctr">
                    <a:lnL w="381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2">
                        <a:lumMod val="20000"/>
                        <a:lumOff val="80000"/>
                      </a:schemeClr>
                    </a:solidFill>
                  </a:tcPr>
                </a:tc>
                <a:tc>
                  <a:txBody>
                    <a:bodyPr/>
                    <a:lstStyle/>
                    <a:p>
                      <a:pPr algn="l" fontAlgn="ctr"/>
                      <a:r>
                        <a:rPr lang="zh-CN" altLang="en-US" sz="1600">
                          <a:solidFill>
                            <a:schemeClr val="tx1">
                              <a:lumMod val="85000"/>
                              <a:lumOff val="15000"/>
                            </a:schemeClr>
                          </a:solidFill>
                          <a:effectLst/>
                          <a:latin typeface="微软雅黑" panose="020B0503020204020204" pitchFamily="34" charset="-122"/>
                          <a:ea typeface="微软雅黑" panose="020B0503020204020204" pitchFamily="34" charset="-122"/>
                        </a:rPr>
                        <a:t>对纹理的</a:t>
                      </a:r>
                      <a:r>
                        <a:rPr lang="zh-CN" altLang="en-US" sz="1600" b="1">
                          <a:solidFill>
                            <a:schemeClr val="tx1">
                              <a:lumMod val="85000"/>
                              <a:lumOff val="15000"/>
                            </a:schemeClr>
                          </a:solidFill>
                          <a:effectLst/>
                          <a:latin typeface="微软雅黑" panose="020B0503020204020204" pitchFamily="34" charset="-122"/>
                          <a:ea typeface="微软雅黑" panose="020B0503020204020204" pitchFamily="34" charset="-122"/>
                        </a:rPr>
                        <a:t>默认</a:t>
                      </a:r>
                      <a:r>
                        <a:rPr lang="zh-CN" altLang="en-US" sz="1600">
                          <a:solidFill>
                            <a:schemeClr val="tx1">
                              <a:lumMod val="85000"/>
                              <a:lumOff val="15000"/>
                            </a:schemeClr>
                          </a:solidFill>
                          <a:effectLst/>
                          <a:latin typeface="微软雅黑" panose="020B0503020204020204" pitchFamily="34" charset="-122"/>
                          <a:ea typeface="微软雅黑" panose="020B0503020204020204" pitchFamily="34" charset="-122"/>
                        </a:rPr>
                        <a:t>行为，重复纹理图像。</a:t>
                      </a:r>
                    </a:p>
                  </a:txBody>
                  <a:tcPr marL="65772" marR="65772" marT="65772" marB="65772" anchor="ctr">
                    <a:lnL w="12700" cap="flat" cmpd="sng" algn="ctr">
                      <a:solidFill>
                        <a:schemeClr val="accent6">
                          <a:lumMod val="50000"/>
                        </a:schemeClr>
                      </a:solidFill>
                      <a:prstDash val="solid"/>
                      <a:round/>
                      <a:headEnd type="none" w="med" len="med"/>
                      <a:tailEnd type="none" w="med" len="med"/>
                    </a:lnL>
                    <a:lnR w="381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70081803"/>
                  </a:ext>
                </a:extLst>
              </a:tr>
              <a:tr h="388949">
                <a:tc>
                  <a:txBody>
                    <a:bodyPr/>
                    <a:lstStyle/>
                    <a:p>
                      <a:pPr algn="l" fontAlgn="ctr"/>
                      <a:r>
                        <a:rPr lang="en-US" sz="1600">
                          <a:solidFill>
                            <a:schemeClr val="tx1">
                              <a:lumMod val="85000"/>
                              <a:lumOff val="15000"/>
                            </a:schemeClr>
                          </a:solidFill>
                          <a:effectLst/>
                          <a:latin typeface="微软雅黑" panose="020B0503020204020204" pitchFamily="34" charset="-122"/>
                          <a:ea typeface="微软雅黑" panose="020B0503020204020204" pitchFamily="34" charset="-122"/>
                        </a:rPr>
                        <a:t>GL_MIRRORED_REPEAT</a:t>
                      </a:r>
                    </a:p>
                  </a:txBody>
                  <a:tcPr marL="65772" marR="65772" marT="65772" marB="65772" anchor="ctr">
                    <a:lnL w="381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2">
                        <a:lumMod val="20000"/>
                        <a:lumOff val="80000"/>
                      </a:schemeClr>
                    </a:solidFill>
                  </a:tcPr>
                </a:tc>
                <a:tc>
                  <a:txBody>
                    <a:bodyPr/>
                    <a:lstStyle/>
                    <a:p>
                      <a:pPr algn="l" fontAlgn="ctr"/>
                      <a:r>
                        <a:rPr lang="zh-CN" altLang="en-US" sz="1600">
                          <a:solidFill>
                            <a:schemeClr val="tx1">
                              <a:lumMod val="85000"/>
                              <a:lumOff val="15000"/>
                            </a:schemeClr>
                          </a:solidFill>
                          <a:effectLst/>
                          <a:latin typeface="微软雅黑" panose="020B0503020204020204" pitchFamily="34" charset="-122"/>
                          <a:ea typeface="微软雅黑" panose="020B0503020204020204" pitchFamily="34" charset="-122"/>
                        </a:rPr>
                        <a:t>和</a:t>
                      </a:r>
                      <a:r>
                        <a:rPr lang="en-US" altLang="zh-CN" sz="1600">
                          <a:solidFill>
                            <a:schemeClr val="tx1">
                              <a:lumMod val="85000"/>
                              <a:lumOff val="15000"/>
                            </a:schemeClr>
                          </a:solidFill>
                          <a:effectLst/>
                          <a:latin typeface="微软雅黑" panose="020B0503020204020204" pitchFamily="34" charset="-122"/>
                          <a:ea typeface="微软雅黑" panose="020B0503020204020204" pitchFamily="34" charset="-122"/>
                        </a:rPr>
                        <a:t>GL_REPEAT</a:t>
                      </a:r>
                      <a:r>
                        <a:rPr lang="zh-CN" altLang="en-US" sz="1600">
                          <a:solidFill>
                            <a:schemeClr val="tx1">
                              <a:lumMod val="85000"/>
                              <a:lumOff val="15000"/>
                            </a:schemeClr>
                          </a:solidFill>
                          <a:effectLst/>
                          <a:latin typeface="微软雅黑" panose="020B0503020204020204" pitchFamily="34" charset="-122"/>
                          <a:ea typeface="微软雅黑" panose="020B0503020204020204" pitchFamily="34" charset="-122"/>
                        </a:rPr>
                        <a:t>一样，但每次重复图片是镜像放置的。</a:t>
                      </a:r>
                    </a:p>
                  </a:txBody>
                  <a:tcPr marL="65772" marR="65772" marT="65772" marB="65772" anchor="ctr">
                    <a:lnL w="12700" cap="flat" cmpd="sng" algn="ctr">
                      <a:solidFill>
                        <a:schemeClr val="accent6">
                          <a:lumMod val="50000"/>
                        </a:schemeClr>
                      </a:solidFill>
                      <a:prstDash val="solid"/>
                      <a:round/>
                      <a:headEnd type="none" w="med" len="med"/>
                      <a:tailEnd type="none" w="med" len="med"/>
                    </a:lnL>
                    <a:lnR w="381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380399412"/>
                  </a:ext>
                </a:extLst>
              </a:tr>
              <a:tr h="669611">
                <a:tc>
                  <a:txBody>
                    <a:bodyPr/>
                    <a:lstStyle/>
                    <a:p>
                      <a:pPr algn="l" fontAlgn="ctr"/>
                      <a:r>
                        <a:rPr lang="en-US" sz="1600">
                          <a:solidFill>
                            <a:schemeClr val="tx1">
                              <a:lumMod val="85000"/>
                              <a:lumOff val="15000"/>
                            </a:schemeClr>
                          </a:solidFill>
                          <a:effectLst/>
                          <a:latin typeface="微软雅黑" panose="020B0503020204020204" pitchFamily="34" charset="-122"/>
                          <a:ea typeface="微软雅黑" panose="020B0503020204020204" pitchFamily="34" charset="-122"/>
                        </a:rPr>
                        <a:t>GL_CLAMP_TO_EDGE</a:t>
                      </a:r>
                    </a:p>
                  </a:txBody>
                  <a:tcPr marL="65772" marR="65772" marT="65772" marB="65772" anchor="ctr">
                    <a:lnL w="381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2">
                        <a:lumMod val="20000"/>
                        <a:lumOff val="80000"/>
                      </a:schemeClr>
                    </a:solidFill>
                  </a:tcPr>
                </a:tc>
                <a:tc>
                  <a:txBody>
                    <a:bodyPr/>
                    <a:lstStyle/>
                    <a:p>
                      <a:pPr algn="l" fontAlgn="ctr"/>
                      <a:r>
                        <a:rPr lang="zh-CN" altLang="en-US" sz="1600">
                          <a:solidFill>
                            <a:schemeClr val="tx1">
                              <a:lumMod val="85000"/>
                              <a:lumOff val="15000"/>
                            </a:schemeClr>
                          </a:solidFill>
                          <a:effectLst/>
                          <a:latin typeface="微软雅黑" panose="020B0503020204020204" pitchFamily="34" charset="-122"/>
                          <a:ea typeface="微软雅黑" panose="020B0503020204020204" pitchFamily="34" charset="-122"/>
                        </a:rPr>
                        <a:t>纹理坐标会被约束在</a:t>
                      </a:r>
                      <a:r>
                        <a:rPr lang="en-US" altLang="zh-CN" sz="1600">
                          <a:solidFill>
                            <a:schemeClr val="tx1">
                              <a:lumMod val="85000"/>
                              <a:lumOff val="15000"/>
                            </a:schemeClr>
                          </a:solidFill>
                          <a:effectLst/>
                          <a:latin typeface="微软雅黑" panose="020B0503020204020204" pitchFamily="34" charset="-122"/>
                          <a:ea typeface="微软雅黑" panose="020B0503020204020204" pitchFamily="34" charset="-122"/>
                        </a:rPr>
                        <a:t>0</a:t>
                      </a:r>
                      <a:r>
                        <a:rPr lang="zh-CN" altLang="en-US" sz="1600">
                          <a:solidFill>
                            <a:schemeClr val="tx1">
                              <a:lumMod val="85000"/>
                              <a:lumOff val="15000"/>
                            </a:schemeClr>
                          </a:solidFill>
                          <a:effectLst/>
                          <a:latin typeface="微软雅黑" panose="020B0503020204020204" pitchFamily="34" charset="-122"/>
                          <a:ea typeface="微软雅黑" panose="020B0503020204020204" pitchFamily="34" charset="-122"/>
                        </a:rPr>
                        <a:t>到</a:t>
                      </a:r>
                      <a:r>
                        <a:rPr lang="en-US" altLang="zh-CN" sz="1600">
                          <a:solidFill>
                            <a:schemeClr val="tx1">
                              <a:lumMod val="85000"/>
                              <a:lumOff val="15000"/>
                            </a:schemeClr>
                          </a:solidFill>
                          <a:effectLst/>
                          <a:latin typeface="微软雅黑" panose="020B0503020204020204" pitchFamily="34" charset="-122"/>
                          <a:ea typeface="微软雅黑" panose="020B0503020204020204" pitchFamily="34" charset="-122"/>
                        </a:rPr>
                        <a:t>1</a:t>
                      </a:r>
                      <a:r>
                        <a:rPr lang="zh-CN" altLang="en-US" sz="1600">
                          <a:solidFill>
                            <a:schemeClr val="tx1">
                              <a:lumMod val="85000"/>
                              <a:lumOff val="15000"/>
                            </a:schemeClr>
                          </a:solidFill>
                          <a:effectLst/>
                          <a:latin typeface="微软雅黑" panose="020B0503020204020204" pitchFamily="34" charset="-122"/>
                          <a:ea typeface="微软雅黑" panose="020B0503020204020204" pitchFamily="34" charset="-122"/>
                        </a:rPr>
                        <a:t>之间，超出的部分会重复纹理坐标的边缘，产生一种边缘被拉伸的效果。</a:t>
                      </a:r>
                    </a:p>
                  </a:txBody>
                  <a:tcPr marL="65772" marR="65772" marT="65772" marB="65772" anchor="ctr">
                    <a:lnL w="12700" cap="flat" cmpd="sng" algn="ctr">
                      <a:solidFill>
                        <a:schemeClr val="accent6">
                          <a:lumMod val="50000"/>
                        </a:schemeClr>
                      </a:solidFill>
                      <a:prstDash val="solid"/>
                      <a:round/>
                      <a:headEnd type="none" w="med" len="med"/>
                      <a:tailEnd type="none" w="med" len="med"/>
                    </a:lnL>
                    <a:lnR w="381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40573315"/>
                  </a:ext>
                </a:extLst>
              </a:tr>
              <a:tr h="388949">
                <a:tc>
                  <a:txBody>
                    <a:bodyPr/>
                    <a:lstStyle/>
                    <a:p>
                      <a:pPr algn="l" fontAlgn="ctr"/>
                      <a:r>
                        <a:rPr lang="en-US" sz="1600">
                          <a:solidFill>
                            <a:schemeClr val="tx1">
                              <a:lumMod val="85000"/>
                              <a:lumOff val="15000"/>
                            </a:schemeClr>
                          </a:solidFill>
                          <a:effectLst/>
                          <a:latin typeface="微软雅黑" panose="020B0503020204020204" pitchFamily="34" charset="-122"/>
                          <a:ea typeface="微软雅黑" panose="020B0503020204020204" pitchFamily="34" charset="-122"/>
                        </a:rPr>
                        <a:t>GL_CLAMP_TO_BORDER</a:t>
                      </a:r>
                    </a:p>
                  </a:txBody>
                  <a:tcPr marL="65772" marR="65772" marT="65772" marB="65772" anchor="ctr">
                    <a:lnL w="381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38100" cap="flat" cmpd="sng" algn="ctr">
                      <a:solidFill>
                        <a:schemeClr val="accent6">
                          <a:lumMod val="50000"/>
                        </a:schemeClr>
                      </a:solidFill>
                      <a:prstDash val="solid"/>
                      <a:round/>
                      <a:headEnd type="none" w="med" len="med"/>
                      <a:tailEnd type="none" w="med" len="med"/>
                    </a:lnB>
                    <a:solidFill>
                      <a:schemeClr val="accent2">
                        <a:lumMod val="20000"/>
                        <a:lumOff val="80000"/>
                      </a:schemeClr>
                    </a:solidFill>
                  </a:tcPr>
                </a:tc>
                <a:tc>
                  <a:txBody>
                    <a:bodyPr/>
                    <a:lstStyle/>
                    <a:p>
                      <a:pPr algn="l" fontAlgn="ctr"/>
                      <a:r>
                        <a:rPr lang="zh-CN" altLang="en-US" sz="1600">
                          <a:solidFill>
                            <a:schemeClr val="tx1">
                              <a:lumMod val="85000"/>
                              <a:lumOff val="15000"/>
                            </a:schemeClr>
                          </a:solidFill>
                          <a:effectLst/>
                          <a:latin typeface="微软雅黑" panose="020B0503020204020204" pitchFamily="34" charset="-122"/>
                          <a:ea typeface="微软雅黑" panose="020B0503020204020204" pitchFamily="34" charset="-122"/>
                        </a:rPr>
                        <a:t>超出的坐标为用户指定的边缘颜色。</a:t>
                      </a:r>
                    </a:p>
                  </a:txBody>
                  <a:tcPr marL="65772" marR="65772" marT="65772" marB="65772" anchor="ctr">
                    <a:lnL w="12700" cap="flat" cmpd="sng" algn="ctr">
                      <a:solidFill>
                        <a:schemeClr val="accent6">
                          <a:lumMod val="50000"/>
                        </a:schemeClr>
                      </a:solidFill>
                      <a:prstDash val="solid"/>
                      <a:round/>
                      <a:headEnd type="none" w="med" len="med"/>
                      <a:tailEnd type="none" w="med" len="med"/>
                    </a:lnL>
                    <a:lnR w="381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38100" cap="flat" cmpd="sng" algn="ctr">
                      <a:solidFill>
                        <a:schemeClr val="accent6">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49625871"/>
                  </a:ext>
                </a:extLst>
              </a:tr>
            </a:tbl>
          </a:graphicData>
        </a:graphic>
      </p:graphicFrame>
    </p:spTree>
    <p:extLst>
      <p:ext uri="{BB962C8B-B14F-4D97-AF65-F5344CB8AC3E}">
        <p14:creationId xmlns:p14="http://schemas.microsoft.com/office/powerpoint/2010/main" val="17672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pic>
        <p:nvPicPr>
          <p:cNvPr id="4098" name="Picture 2" descr="http://upload-images.jianshu.io/upload_images/1860319-72f88b1bcdd2c73f.png?imageMogr2/auto-orient/strip%7CimageView2/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23528" y="1491630"/>
            <a:ext cx="8704967"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0017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纹理贴图</a:t>
            </a:r>
          </a:p>
        </p:txBody>
      </p:sp>
      <p:sp>
        <p:nvSpPr>
          <p:cNvPr id="5" name="内容占位符 5"/>
          <p:cNvSpPr txBox="1">
            <a:spLocks/>
          </p:cNvSpPr>
          <p:nvPr/>
        </p:nvSpPr>
        <p:spPr bwMode="auto">
          <a:xfrm>
            <a:off x="539552" y="771550"/>
            <a:ext cx="8136904"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594900" indent="-342900">
              <a:lnSpc>
                <a:spcPct val="120000"/>
              </a:lnSpc>
              <a:spcBef>
                <a:spcPts val="0"/>
              </a:spcBef>
              <a:buClr>
                <a:schemeClr val="accent2">
                  <a:lumMod val="50000"/>
                </a:schemeClr>
              </a:buClr>
              <a:buSzPct val="100000"/>
              <a:buFont typeface="Wingdings" panose="05000000000000000000" pitchFamily="2" charset="2"/>
              <a:buChar char="Ø"/>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可以使用</a:t>
            </a:r>
            <a:r>
              <a:rPr lang="en-US" altLang="zh-CN" sz="2400" smtClean="0">
                <a:solidFill>
                  <a:srgbClr val="C00000"/>
                </a:solidFill>
                <a:latin typeface="微软雅黑" panose="020B0503020204020204" pitchFamily="34" charset="-122"/>
                <a:ea typeface="微软雅黑" panose="020B0503020204020204" pitchFamily="34" charset="-122"/>
              </a:rPr>
              <a:t>glTexParameterf()</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函数</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对单独的一个坐标轴设置（二维纹理为</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s</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t</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坐标，三维纹理为</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s</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t</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r</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坐标）</a:t>
            </a:r>
          </a:p>
        </p:txBody>
      </p:sp>
      <p:graphicFrame>
        <p:nvGraphicFramePr>
          <p:cNvPr id="6" name="表格 5"/>
          <p:cNvGraphicFramePr>
            <a:graphicFrameLocks noGrp="1"/>
          </p:cNvGraphicFramePr>
          <p:nvPr>
            <p:extLst>
              <p:ext uri="{D42A27DB-BD31-4B8C-83A1-F6EECF244321}">
                <p14:modId xmlns:p14="http://schemas.microsoft.com/office/powerpoint/2010/main" val="646358958"/>
              </p:ext>
            </p:extLst>
          </p:nvPr>
        </p:nvGraphicFramePr>
        <p:xfrm>
          <a:off x="899592" y="1832506"/>
          <a:ext cx="7272808" cy="1310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614410633"/>
                    </a:ext>
                  </a:extLst>
                </a:gridCol>
              </a:tblGrid>
              <a:tr h="464232">
                <a:tc>
                  <a:txBody>
                    <a:bodyPr/>
                    <a:lstStyle/>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glTexParameterf(GL_TEXTURE_2D, GL_TEXTURE_WRAP_S,</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GL_CLAMP_TO_EDGE);</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glTexParameterf(GL_TEXTURE_2D, GL_TEXTURE_WRAP_T,</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GL_CLAMP_TO_EDGE);</a:t>
                      </a: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
        <p:nvSpPr>
          <p:cNvPr id="7" name="内容占位符 5"/>
          <p:cNvSpPr txBox="1">
            <a:spLocks/>
          </p:cNvSpPr>
          <p:nvPr/>
        </p:nvSpPr>
        <p:spPr bwMode="auto">
          <a:xfrm>
            <a:off x="1007096" y="3267998"/>
            <a:ext cx="7165304" cy="153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target </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纹理目标</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是</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pname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：指定坐标轴</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S</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轴、</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T</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轴、</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R</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轴</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a:p>
            <a:pPr marL="594900" indent="-342900">
              <a:lnSpc>
                <a:spcPct val="120000"/>
              </a:lnSpc>
              <a:spcBef>
                <a:spcPts val="0"/>
              </a:spcBef>
              <a:buClr>
                <a:schemeClr val="accent2">
                  <a:lumMod val="50000"/>
                </a:schemeClr>
              </a:buClr>
              <a:buSzPct val="100000"/>
              <a:buFont typeface="微软雅黑" panose="020B0503020204020204" pitchFamily="34" charset="-122"/>
              <a:buChar char="‐"/>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参数 </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param </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：环绕</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方式</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46764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1406</TotalTime>
  <Words>1114</Words>
  <Application>Microsoft Office PowerPoint</Application>
  <PresentationFormat>全屏显示(16:9)</PresentationFormat>
  <Paragraphs>146</Paragraphs>
  <Slides>21</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Wingdings</vt:lpstr>
      <vt:lpstr>Calibri</vt:lpstr>
      <vt:lpstr>微软雅黑</vt:lpstr>
      <vt:lpstr>Consolas</vt:lpstr>
      <vt:lpstr>幼圆</vt:lpstr>
      <vt:lpstr>Arial</vt:lpstr>
      <vt:lpstr>宋体</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Eetze</dc:creator>
  <cp:lastModifiedBy>Eetze</cp:lastModifiedBy>
  <cp:revision>194</cp:revision>
  <dcterms:modified xsi:type="dcterms:W3CDTF">2017-03-23T05:35:14Z</dcterms:modified>
</cp:coreProperties>
</file>