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34" r:id="rId1"/>
  </p:sldMasterIdLst>
  <p:notesMasterIdLst>
    <p:notesMasterId r:id="rId33"/>
  </p:notesMasterIdLst>
  <p:sldIdLst>
    <p:sldId id="477" r:id="rId2"/>
    <p:sldId id="479" r:id="rId3"/>
    <p:sldId id="478" r:id="rId4"/>
    <p:sldId id="512" r:id="rId5"/>
    <p:sldId id="513" r:id="rId6"/>
    <p:sldId id="514" r:id="rId7"/>
    <p:sldId id="515" r:id="rId8"/>
    <p:sldId id="534" r:id="rId9"/>
    <p:sldId id="516" r:id="rId10"/>
    <p:sldId id="485" r:id="rId11"/>
    <p:sldId id="486" r:id="rId12"/>
    <p:sldId id="517" r:id="rId13"/>
    <p:sldId id="489" r:id="rId14"/>
    <p:sldId id="518" r:id="rId15"/>
    <p:sldId id="519" r:id="rId16"/>
    <p:sldId id="535" r:id="rId17"/>
    <p:sldId id="491" r:id="rId18"/>
    <p:sldId id="520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480" r:id="rId32"/>
  </p:sldIdLst>
  <p:sldSz cx="9144000" cy="5143500" type="screen16x9"/>
  <p:notesSz cx="6858000" cy="9144000"/>
  <p:embeddedFontLst>
    <p:embeddedFont>
      <p:font typeface="幼圆" panose="02010509060101010101" pitchFamily="49" charset="-122"/>
      <p:regular r:id="rId34"/>
    </p:embeddedFont>
    <p:embeddedFont>
      <p:font typeface="Arial" panose="020B0604020202020204" pitchFamily="34" charset="0"/>
      <p:regular r:id="rId35"/>
    </p:embeddedFont>
    <p:embeddedFont>
      <p:font typeface="宋体" panose="02010600030101010101" pitchFamily="2" charset="-122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微软雅黑" panose="020B0503020204020204" pitchFamily="34" charset="-122"/>
      <p:regular r:id="rId41"/>
      <p:bold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890">
          <p15:clr>
            <a:srgbClr val="A4A3A4"/>
          </p15:clr>
        </p15:guide>
        <p15:guide id="3" pos="2880">
          <p15:clr>
            <a:srgbClr val="A4A3A4"/>
          </p15:clr>
        </p15:guide>
        <p15:guide id="4" pos="5738">
          <p15:clr>
            <a:srgbClr val="A4A3A4"/>
          </p15:clr>
        </p15:guide>
        <p15:guide id="5" pos="385">
          <p15:clr>
            <a:srgbClr val="A4A3A4"/>
          </p15:clr>
        </p15:guide>
        <p15:guide id="6" pos="5375">
          <p15:clr>
            <a:srgbClr val="A4A3A4"/>
          </p15:clr>
        </p15:guide>
        <p15:guide id="7" pos="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EA3916"/>
    <a:srgbClr val="A5281E"/>
    <a:srgbClr val="CC3300"/>
    <a:srgbClr val="F0EED6"/>
    <a:srgbClr val="953735"/>
    <a:srgbClr val="F6F5DF"/>
    <a:srgbClr val="F7F5E0"/>
    <a:srgbClr val="F1EED6"/>
    <a:srgbClr val="398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92" autoAdjust="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1620"/>
        <p:guide orient="horz" pos="2890"/>
        <p:guide pos="2880"/>
        <p:guide pos="5738"/>
        <p:guide pos="385"/>
        <p:guide pos="5375"/>
        <p:guide pos="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536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B075BE-183F-4B0D-9D34-39F282FCB943}" type="datetimeFigureOut">
              <a:rPr lang="zh-CN" altLang="en-US"/>
              <a:pPr/>
              <a:t>2017/3/28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536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786DD2-22E4-4D4B-9703-57D0591553B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98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06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74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67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3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8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9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81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25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3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6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26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4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72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3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77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62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93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53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19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50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15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SLAM </a:t>
            </a:r>
            <a:r>
              <a:rPr lang="zh-CN" altLang="en-US" smtClean="0"/>
              <a:t>（</a:t>
            </a:r>
            <a:r>
              <a:rPr lang="en-US" altLang="zh-CN" smtClean="0"/>
              <a:t>simultaneous localization and mapping</a:t>
            </a:r>
            <a:r>
              <a:rPr lang="zh-CN" altLang="en-US" smtClean="0"/>
              <a:t>）是即时定位与地图构建技术</a:t>
            </a:r>
          </a:p>
          <a:p>
            <a:r>
              <a:rPr lang="en-US" altLang="zh-CN" smtClean="0"/>
              <a:t>APP     3</a:t>
            </a:r>
            <a:r>
              <a:rPr lang="zh-CN" altLang="en-US" smtClean="0"/>
              <a:t>万   </a:t>
            </a:r>
          </a:p>
          <a:p>
            <a:r>
              <a:rPr lang="zh-CN" altLang="en-US" smtClean="0"/>
              <a:t>开发者  </a:t>
            </a:r>
            <a:r>
              <a:rPr lang="en-US" altLang="zh-CN" smtClean="0"/>
              <a:t>30</a:t>
            </a:r>
            <a:r>
              <a:rPr lang="zh-CN" altLang="en-US" smtClean="0"/>
              <a:t>万</a:t>
            </a:r>
          </a:p>
          <a:p>
            <a:r>
              <a:rPr lang="en-US" altLang="zh-CN" smtClean="0"/>
              <a:t>App </a:t>
            </a:r>
            <a:r>
              <a:rPr lang="zh-CN" altLang="en-US" smtClean="0"/>
              <a:t>安装  </a:t>
            </a:r>
            <a:r>
              <a:rPr lang="en-US" altLang="zh-CN" smtClean="0"/>
              <a:t>3</a:t>
            </a:r>
            <a:r>
              <a:rPr lang="zh-CN" altLang="en-US" smtClean="0"/>
              <a:t>亿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40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89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04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RESTful </a:t>
            </a:r>
            <a:r>
              <a:rPr lang="zh-CN" altLang="en-US" smtClean="0"/>
              <a:t>一种软件架构风格，设计风格而不是标准，只是提供了一组设计原则和约束条件。它主要用于客户端和服务器交互类的软件。基于这个风格设计的软件可以更简洁，更有层次，更易于实现缓存等机制。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9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0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7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72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6DD2-22E4-4D4B-9703-57D0591553B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0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1076118" y="1779662"/>
            <a:ext cx="421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源生</a:t>
            </a:r>
            <a:r>
              <a:rPr lang="en-US" altLang="zh-CN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8"/>
          <p:cNvCxnSpPr>
            <a:cxnSpLocks noChangeShapeType="1"/>
          </p:cNvCxnSpPr>
          <p:nvPr userDrawn="1"/>
        </p:nvCxnSpPr>
        <p:spPr bwMode="auto">
          <a:xfrm>
            <a:off x="5436096" y="1634480"/>
            <a:ext cx="0" cy="1585342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39" y="1685319"/>
            <a:ext cx="2508203" cy="1441325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80000"/>
              </a:prstClr>
            </a:outerShdw>
            <a:reflection blurRad="6350" stA="52000" endA="300" endPos="35000" dir="5400000" sy="-100000" algn="bl" rotWithShape="0"/>
          </a:effectLst>
        </p:spPr>
      </p:pic>
      <p:cxnSp>
        <p:nvCxnSpPr>
          <p:cNvPr id="14" name="直接连接符 8"/>
          <p:cNvCxnSpPr>
            <a:cxnSpLocks noChangeShapeType="1"/>
          </p:cNvCxnSpPr>
          <p:nvPr userDrawn="1"/>
        </p:nvCxnSpPr>
        <p:spPr bwMode="auto">
          <a:xfrm>
            <a:off x="1148126" y="2283718"/>
            <a:ext cx="3969345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3212748" cy="603815"/>
          </a:xfrm>
          <a:prstGeom prst="rect">
            <a:avLst/>
          </a:prstGeom>
        </p:spPr>
      </p:pic>
      <p:sp>
        <p:nvSpPr>
          <p:cNvPr id="16" name="TextBox 7"/>
          <p:cNvSpPr>
            <a:spLocks noChangeArrowheads="1"/>
          </p:cNvSpPr>
          <p:nvPr userDrawn="1"/>
        </p:nvSpPr>
        <p:spPr bwMode="auto">
          <a:xfrm>
            <a:off x="6053137" y="4443959"/>
            <a:ext cx="3127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智能设备教研室</a:t>
            </a:r>
            <a:endParaRPr lang="zh-CN" altLang="en-US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40" y="4443958"/>
            <a:ext cx="391768" cy="4626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902064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EC5C4E-56C6-479B-A7C3-E339A749DA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2105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1B9C503-970C-4DE2-9F85-7FDC0767E6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2950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>
            <a:grpSpLocks/>
          </p:cNvGrpSpPr>
          <p:nvPr userDrawn="1"/>
        </p:nvGrpSpPr>
        <p:grpSpPr bwMode="auto">
          <a:xfrm>
            <a:off x="0" y="123478"/>
            <a:ext cx="481013" cy="563562"/>
            <a:chOff x="0" y="0"/>
            <a:chExt cx="480244" cy="564356"/>
          </a:xfrm>
        </p:grpSpPr>
        <p:sp>
          <p:nvSpPr>
            <p:cNvPr id="8" name="矩形 10"/>
            <p:cNvSpPr>
              <a:spLocks noChangeArrowheads="1"/>
            </p:cNvSpPr>
            <p:nvPr/>
          </p:nvSpPr>
          <p:spPr bwMode="auto">
            <a:xfrm>
              <a:off x="0" y="0"/>
              <a:ext cx="424770" cy="564356"/>
            </a:xfrm>
            <a:prstGeom prst="rect">
              <a:avLst/>
            </a:prstGeom>
            <a:solidFill>
              <a:srgbClr val="A528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9" name="直接连接符 11"/>
            <p:cNvCxnSpPr>
              <a:cxnSpLocks noChangeShapeType="1"/>
            </p:cNvCxnSpPr>
            <p:nvPr/>
          </p:nvCxnSpPr>
          <p:spPr bwMode="auto">
            <a:xfrm>
              <a:off x="480244" y="0"/>
              <a:ext cx="0" cy="564356"/>
            </a:xfrm>
            <a:prstGeom prst="line">
              <a:avLst/>
            </a:prstGeom>
            <a:noFill/>
            <a:ln w="28575" cmpd="sng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矩形 58"/>
          <p:cNvSpPr>
            <a:spLocks noChangeArrowheads="1"/>
          </p:cNvSpPr>
          <p:nvPr userDrawn="1"/>
        </p:nvSpPr>
        <p:spPr bwMode="auto">
          <a:xfrm>
            <a:off x="0" y="5092700"/>
            <a:ext cx="9144000" cy="1428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灯片编号占位符 5"/>
          <p:cNvSpPr txBox="1">
            <a:spLocks/>
          </p:cNvSpPr>
          <p:nvPr userDrawn="1"/>
        </p:nvSpPr>
        <p:spPr>
          <a:xfrm>
            <a:off x="8460432" y="4731990"/>
            <a:ext cx="576064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1B91A2B-671A-495E-9F3F-D792B03782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矩形 10"/>
          <p:cNvSpPr>
            <a:spLocks noChangeArrowheads="1"/>
          </p:cNvSpPr>
          <p:nvPr userDrawn="1"/>
        </p:nvSpPr>
        <p:spPr bwMode="auto">
          <a:xfrm>
            <a:off x="549072" y="123478"/>
            <a:ext cx="8594928" cy="563562"/>
          </a:xfrm>
          <a:prstGeom prst="rect">
            <a:avLst/>
          </a:prstGeom>
          <a:solidFill>
            <a:srgbClr val="A5281E">
              <a:alpha val="8500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04873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90296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5"/>
          <p:cNvSpPr>
            <a:spLocks noChangeShapeType="1"/>
          </p:cNvSpPr>
          <p:nvPr userDrawn="1"/>
        </p:nvSpPr>
        <p:spPr bwMode="auto">
          <a:xfrm flipV="1">
            <a:off x="755651" y="771061"/>
            <a:ext cx="7560766" cy="489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10"/>
          <p:cNvSpPr>
            <a:spLocks noChangeArrowheads="1"/>
          </p:cNvSpPr>
          <p:nvPr userDrawn="1"/>
        </p:nvSpPr>
        <p:spPr bwMode="auto">
          <a:xfrm>
            <a:off x="683568" y="175163"/>
            <a:ext cx="12860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9" name="矩形 58"/>
          <p:cNvSpPr>
            <a:spLocks noChangeArrowheads="1"/>
          </p:cNvSpPr>
          <p:nvPr userDrawn="1"/>
        </p:nvSpPr>
        <p:spPr bwMode="auto">
          <a:xfrm>
            <a:off x="0" y="5092700"/>
            <a:ext cx="9144000" cy="1428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8460432" y="4731990"/>
            <a:ext cx="576064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1B91A2B-671A-495E-9F3F-D792B03782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04873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41005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5"/>
          <p:cNvSpPr>
            <a:spLocks noChangeArrowheads="1"/>
          </p:cNvSpPr>
          <p:nvPr userDrawn="1"/>
        </p:nvSpPr>
        <p:spPr bwMode="auto">
          <a:xfrm>
            <a:off x="0" y="3651870"/>
            <a:ext cx="9144000" cy="1635646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-336550" ty="-762000" sx="50000" sy="100000" flip="none" algn="ctr"/>
          </a:blip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254"/>
          <p:cNvSpPr>
            <a:spLocks noChangeArrowheads="1"/>
          </p:cNvSpPr>
          <p:nvPr userDrawn="1"/>
        </p:nvSpPr>
        <p:spPr bwMode="auto">
          <a:xfrm>
            <a:off x="-4763" y="222184"/>
            <a:ext cx="9144000" cy="4149766"/>
          </a:xfrm>
          <a:custGeom>
            <a:avLst/>
            <a:gdLst>
              <a:gd name="T0" fmla="*/ 0 w 9144000"/>
              <a:gd name="T1" fmla="*/ 0 h 3846015"/>
              <a:gd name="T2" fmla="*/ 9144000 w 9144000"/>
              <a:gd name="T3" fmla="*/ 3846015 h 3846015"/>
            </a:gdLst>
            <a:ahLst/>
            <a:cxnLst/>
            <a:rect l="T0" t="T1" r="T2" b="T3"/>
            <a:pathLst>
              <a:path w="9144000" h="3846015">
                <a:moveTo>
                  <a:pt x="0" y="0"/>
                </a:moveTo>
                <a:lnTo>
                  <a:pt x="9144000" y="0"/>
                </a:lnTo>
                <a:lnTo>
                  <a:pt x="9144000" y="3651870"/>
                </a:lnTo>
                <a:lnTo>
                  <a:pt x="4766144" y="3651870"/>
                </a:lnTo>
                <a:lnTo>
                  <a:pt x="4571999" y="3846015"/>
                </a:lnTo>
                <a:lnTo>
                  <a:pt x="4377855" y="3651870"/>
                </a:lnTo>
                <a:lnTo>
                  <a:pt x="0" y="3651870"/>
                </a:lnTo>
                <a:close/>
              </a:path>
            </a:pathLst>
          </a:custGeom>
          <a:solidFill>
            <a:srgbClr val="953735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0"/>
              </a:prst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54"/>
          <p:cNvSpPr>
            <a:spLocks noChangeArrowheads="1"/>
          </p:cNvSpPr>
          <p:nvPr userDrawn="1"/>
        </p:nvSpPr>
        <p:spPr bwMode="auto">
          <a:xfrm>
            <a:off x="4763" y="0"/>
            <a:ext cx="9144000" cy="4154968"/>
          </a:xfrm>
          <a:custGeom>
            <a:avLst/>
            <a:gdLst>
              <a:gd name="T0" fmla="*/ 0 w 9144000"/>
              <a:gd name="T1" fmla="*/ 0 h 3846015"/>
              <a:gd name="T2" fmla="*/ 9144000 w 9144000"/>
              <a:gd name="T3" fmla="*/ 3846015 h 3846015"/>
            </a:gdLst>
            <a:ahLst/>
            <a:cxnLst/>
            <a:rect l="T0" t="T1" r="T2" b="T3"/>
            <a:pathLst>
              <a:path w="9144000" h="3846015">
                <a:moveTo>
                  <a:pt x="0" y="0"/>
                </a:moveTo>
                <a:lnTo>
                  <a:pt x="9144000" y="0"/>
                </a:lnTo>
                <a:lnTo>
                  <a:pt x="9144000" y="3651870"/>
                </a:lnTo>
                <a:lnTo>
                  <a:pt x="4766144" y="3651870"/>
                </a:lnTo>
                <a:lnTo>
                  <a:pt x="4571999" y="3846015"/>
                </a:lnTo>
                <a:lnTo>
                  <a:pt x="4377855" y="3651870"/>
                </a:lnTo>
                <a:lnTo>
                  <a:pt x="0" y="365187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30" y="1419622"/>
            <a:ext cx="6845266" cy="1210787"/>
          </a:xfrm>
          <a:prstGeom prst="rect">
            <a:avLst/>
          </a:prstGeom>
          <a:effectLst>
            <a:outerShdw dist="88900" dir="30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04873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49520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26D1F4-6B3F-4C69-A9A7-DF4BAE823E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178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C26526A-519C-4F39-8292-5AAA1A2F87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3806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6509E9-3AE4-487D-BBCB-C00F0CA4DD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7763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3BEF6D-6B37-4AEB-B446-891267E814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7613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9858C8-18D2-43EF-A6F0-2A67996687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8908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54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C:\Users\chenkui\Desktop\未命名的-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uforia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vufori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7"/>
          <p:cNvSpPr>
            <a:spLocks noChangeArrowheads="1"/>
          </p:cNvSpPr>
          <p:nvPr/>
        </p:nvSpPr>
        <p:spPr bwMode="auto">
          <a:xfrm>
            <a:off x="1524247" y="2428895"/>
            <a:ext cx="33357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第六讲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Vuforia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SDK 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介绍</a:t>
            </a:r>
            <a:endParaRPr lang="en-US" altLang="zh-CN" sz="2800" b="1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467544" y="699542"/>
            <a:ext cx="820891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 SDK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203598"/>
            <a:ext cx="4853740" cy="37892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248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 SDK 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介绍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395536" y="843558"/>
            <a:ext cx="856895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libVuforia.so : Vuforia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提供的原生库</a:t>
            </a: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Vuforia.jar :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这个库包含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 Java API</a:t>
            </a:r>
          </a:p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99" y="3003798"/>
            <a:ext cx="901873" cy="93333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003798"/>
            <a:ext cx="771429" cy="93333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06080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SDK 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介绍</a:t>
            </a:r>
            <a:endParaRPr lang="en-US" altLang="zh-CN" sz="2800" b="1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467544" y="699542"/>
            <a:ext cx="820891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核心功能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90" y="1203598"/>
            <a:ext cx="6360819" cy="36903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934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SDK 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介绍</a:t>
            </a:r>
            <a:endParaRPr lang="en-US" altLang="zh-CN" sz="2800" b="1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467544" y="843558"/>
            <a:ext cx="820891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功能的实现基础就是对以下各种目标的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识别：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Image Targets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图片的目标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: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平面图像，如打印介质和产品包装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VuMark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一种条形编码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: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定制能够编码的一系列数据格式标记。同时支持识别和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应用程序的跟踪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Multi-Targets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多目标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: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使用创建了多个图像目标，可以排列成规则的几何形状（如长方体），或在平坦的表面上任意排列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255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SDK 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介绍</a:t>
            </a:r>
            <a:endParaRPr lang="en-US" altLang="zh-CN" sz="2800" b="1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467544" y="843558"/>
            <a:ext cx="820891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Cylinder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Targets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圆柱目标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: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将图像包裹到圆柱形物体表面（如饮料瓶，杯咖啡，饮料罐）。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Frame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Marker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图像帧标记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: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512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个数字编码标记，可以在任何图像中使用。标记可以很小，可以探测并跟踪其中多个同时进行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Recognition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文本识别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: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可以识别大约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万个英语单词。</a:t>
            </a:r>
          </a:p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6665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SDK 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介绍</a:t>
            </a:r>
            <a:endParaRPr lang="en-US" altLang="zh-CN" sz="2800" b="1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467544" y="843558"/>
            <a:ext cx="820891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应用时所需权限，都是运行所必须的权限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5830"/>
              </p:ext>
            </p:extLst>
          </p:nvPr>
        </p:nvGraphicFramePr>
        <p:xfrm>
          <a:off x="183352" y="1419622"/>
          <a:ext cx="8777295" cy="3139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77295">
                  <a:extLst>
                    <a:ext uri="{9D8B030D-6E8A-4147-A177-3AD203B41FA5}">
                      <a16:colId xmlns:a16="http://schemas.microsoft.com/office/drawing/2014/main" val="614410633"/>
                    </a:ext>
                  </a:extLst>
                </a:gridCol>
              </a:tblGrid>
              <a:tr h="802888"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&lt;!--</a:t>
                      </a:r>
                      <a:r>
                        <a:rPr lang="zh-CN" altLang="en-US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使用摄像头</a:t>
                      </a: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--&gt;</a:t>
                      </a:r>
                    </a:p>
                    <a:p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&lt;uses-permission android:name="android.permission.CAMERA" /&gt;</a:t>
                      </a:r>
                    </a:p>
                    <a:p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&lt;!--</a:t>
                      </a:r>
                      <a:r>
                        <a:rPr lang="zh-CN" altLang="en-US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创建网络连接</a:t>
                      </a: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--&gt;</a:t>
                      </a:r>
                    </a:p>
                    <a:p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&lt;uses-permission android:name="android.permission.INTERNET"/&gt;</a:t>
                      </a:r>
                    </a:p>
                    <a:p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&lt;!--</a:t>
                      </a:r>
                      <a:r>
                        <a:rPr lang="zh-CN" altLang="en-US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GSM</a:t>
                      </a:r>
                      <a:r>
                        <a:rPr lang="zh-CN" altLang="en-US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网络，</a:t>
                      </a: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3G</a:t>
                      </a:r>
                      <a:r>
                        <a:rPr lang="zh-CN" altLang="en-US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4G/WiFi--&gt;</a:t>
                      </a:r>
                    </a:p>
                    <a:p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&lt;uses-permission android:name="android.permission.ACCESS_NETWORK_STATE" /&gt;</a:t>
                      </a:r>
                    </a:p>
                    <a:p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&lt;!--</a:t>
                      </a:r>
                      <a:r>
                        <a:rPr lang="zh-CN" altLang="en-US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读取设备外部存储空间</a:t>
                      </a: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--&gt;</a:t>
                      </a:r>
                    </a:p>
                    <a:p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&lt;uses-permission android:name="android.permission.READ_EXTERNAL_STORAGE"/&gt;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7520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619672" y="2067694"/>
            <a:ext cx="6445274" cy="576263"/>
            <a:chOff x="935038" y="1349375"/>
            <a:chExt cx="6445274" cy="576263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Vuforia SDK </a:t>
              </a:r>
              <a:r>
                <a:rPr lang="zh-CN" altLang="en-US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介绍</a:t>
              </a:r>
            </a:p>
          </p:txBody>
        </p:sp>
        <p:grpSp>
          <p:nvGrpSpPr>
            <p:cNvPr id="24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96875" cy="576263"/>
              <a:chOff x="0" y="0"/>
              <a:chExt cx="396000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5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6000" cy="57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11"/>
              <p:cNvSpPr>
                <a:spLocks noChangeArrowheads="1"/>
              </p:cNvSpPr>
              <p:nvPr/>
            </p:nvSpPr>
            <p:spPr bwMode="auto">
              <a:xfrm>
                <a:off x="31279" y="57167"/>
                <a:ext cx="355403" cy="46145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4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1619672" y="1275407"/>
            <a:ext cx="6445274" cy="576263"/>
            <a:chOff x="935038" y="1349375"/>
            <a:chExt cx="6445274" cy="576263"/>
          </a:xfrm>
        </p:grpSpPr>
        <p:sp>
          <p:nvSpPr>
            <p:cNvPr id="32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Vuforia </a:t>
              </a:r>
              <a:r>
                <a:rPr lang="zh-CN" altLang="en-US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简介</a:t>
              </a:r>
            </a:p>
          </p:txBody>
        </p:sp>
        <p:grpSp>
          <p:nvGrpSpPr>
            <p:cNvPr id="33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96875" cy="576263"/>
              <a:chOff x="0" y="0"/>
              <a:chExt cx="396000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4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6000" cy="57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TextBox 11"/>
              <p:cNvSpPr>
                <a:spLocks noChangeArrowheads="1"/>
              </p:cNvSpPr>
              <p:nvPr/>
            </p:nvSpPr>
            <p:spPr bwMode="auto">
              <a:xfrm>
                <a:off x="31279" y="57167"/>
                <a:ext cx="355403" cy="46145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4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616115" y="2859782"/>
            <a:ext cx="6445274" cy="576263"/>
            <a:chOff x="935038" y="1349375"/>
            <a:chExt cx="6445274" cy="576263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Vuforia AR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项目的一般执行步骤</a:t>
              </a: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96875" cy="576263"/>
              <a:chOff x="0" y="0"/>
              <a:chExt cx="396000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6000" cy="576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31279" y="57167"/>
                <a:ext cx="355403" cy="4614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4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51555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 AR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项目的一般执行步骤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539552" y="771550"/>
            <a:ext cx="784887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 AR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项目的一般执行步骤如下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44550" lvl="1" indent="-5143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</a:p>
          <a:p>
            <a:pPr marL="844550" lvl="1" indent="-5143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跟踪器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Trackers</a:t>
            </a:r>
          </a:p>
          <a:p>
            <a:pPr marL="844550" lvl="1" indent="-5143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跟踪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器（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Trackers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）数据加载</a:t>
            </a:r>
          </a:p>
          <a:p>
            <a:pPr marL="844550" lvl="1" indent="-5143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OpenGL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</a:p>
          <a:p>
            <a:pPr marL="844550" lvl="1" indent="-5143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摄像并启动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</a:t>
            </a:r>
          </a:p>
          <a:p>
            <a:pPr marL="844550" lvl="1" indent="-5143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暂停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和恢复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</a:p>
          <a:p>
            <a:pPr marL="844550" lvl="1" indent="-5143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销毁</a:t>
            </a:r>
          </a:p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8435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 AR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项目的一般执行步骤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539552" y="771550"/>
            <a:ext cx="79928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 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457200">
              <a:lnSpc>
                <a:spcPct val="11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被创建时，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onCreate()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方法会被调用，可以在这个方法里放入关于应用程序初始化的代码，这里也是对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进行初始化代码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地方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1966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 AR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项目的一般执行步骤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539552" y="771550"/>
            <a:ext cx="82809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的初始化比较耗时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，所以会使用异步任务进行初始化，推荐初始化代码放入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AsyncTask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（异步任务）中进行异步执行，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官方示例中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的初始化就是放在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AsyncTask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异步任务的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doInBackground()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中进行的，下面是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AsyncTask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异步任务机制的执行顺序。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012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19672" y="1275606"/>
            <a:ext cx="6445274" cy="576263"/>
            <a:chOff x="935038" y="1349375"/>
            <a:chExt cx="6445274" cy="576263"/>
          </a:xfrm>
        </p:grpSpPr>
        <p:sp>
          <p:nvSpPr>
            <p:cNvPr id="4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b="1" smtClean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Vuforia </a:t>
              </a:r>
              <a:r>
                <a:rPr lang="zh-CN" altLang="en-US" sz="2800" b="1" smtClean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简介</a:t>
              </a:r>
              <a:endParaRPr lang="en-US" altLang="zh-CN" sz="28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96875" cy="576263"/>
              <a:chOff x="0" y="0"/>
              <a:chExt cx="396000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6000" cy="576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31279" y="57167"/>
                <a:ext cx="355403" cy="4614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4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1619672" y="2067694"/>
            <a:ext cx="6445274" cy="576263"/>
            <a:chOff x="935038" y="1349375"/>
            <a:chExt cx="6445274" cy="576263"/>
          </a:xfrm>
        </p:grpSpPr>
        <p:sp>
          <p:nvSpPr>
            <p:cNvPr id="32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Vuforia SDK </a:t>
              </a:r>
              <a:r>
                <a:rPr lang="zh-CN" altLang="en-US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介绍</a:t>
              </a:r>
            </a:p>
          </p:txBody>
        </p:sp>
        <p:grpSp>
          <p:nvGrpSpPr>
            <p:cNvPr id="33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96875" cy="576263"/>
              <a:chOff x="0" y="0"/>
              <a:chExt cx="396000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4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6000" cy="57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TextBox 11"/>
              <p:cNvSpPr>
                <a:spLocks noChangeArrowheads="1"/>
              </p:cNvSpPr>
              <p:nvPr/>
            </p:nvSpPr>
            <p:spPr bwMode="auto">
              <a:xfrm>
                <a:off x="31279" y="57167"/>
                <a:ext cx="355403" cy="46145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4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1619672" y="2859782"/>
            <a:ext cx="6445274" cy="576263"/>
            <a:chOff x="935038" y="1349375"/>
            <a:chExt cx="6445274" cy="5762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7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52322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Vuforia AR</a:t>
              </a:r>
              <a:r>
                <a:rPr lang="zh-CN" altLang="en-US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项目的一般执行步骤</a:t>
              </a:r>
            </a:p>
          </p:txBody>
        </p:sp>
        <p:grpSp>
          <p:nvGrpSpPr>
            <p:cNvPr id="38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96875" cy="576263"/>
              <a:chOff x="0" y="0"/>
              <a:chExt cx="396000" cy="576000"/>
            </a:xfrm>
            <a:grpFill/>
          </p:grpSpPr>
          <p:sp>
            <p:nvSpPr>
              <p:cNvPr id="39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6000" cy="576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" name="TextBox 11"/>
              <p:cNvSpPr>
                <a:spLocks noChangeArrowheads="1"/>
              </p:cNvSpPr>
              <p:nvPr/>
            </p:nvSpPr>
            <p:spPr bwMode="auto">
              <a:xfrm>
                <a:off x="31279" y="57167"/>
                <a:ext cx="355403" cy="4614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4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06531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 AR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项目的一般执行步骤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251520" y="771550"/>
            <a:ext cx="8496944" cy="43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AsyncTask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异步任务一般包括以下几个步骤：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44550" lvl="1" indent="-5143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execute(Params... params)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，执行一个异步任务，需要我们在代码中调用此方法，触发异步任务的执行。</a:t>
            </a:r>
          </a:p>
          <a:p>
            <a:pPr marL="844550" lvl="1" indent="-5143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onPreExecute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execute(Params... params)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被调用后立即执行，一般用来在执行后台任务前对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做一些标记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844550" lvl="1" indent="-5143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altLang="zh-CN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doInBackground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(Params... params)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onPreExecute()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完成后立即执行，用于执行较为费时的操作，此方法将接收输入参数和返回计算结果。在执行过程中可以调用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publishProgress(Progress... values)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来更新进度信息。</a:t>
            </a:r>
            <a:endParaRPr lang="en-US" altLang="zh-CN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6140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 AR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项目的一般执行步骤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323528" y="771550"/>
            <a:ext cx="835292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 startAt="4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onProgressUpdate(Progress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... values)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，在调用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publishProgress(Progress... values)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时，此方法被执行，直接将进度信息更新到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组件上。</a:t>
            </a:r>
          </a:p>
          <a:p>
            <a:pPr marL="844550" lvl="1" indent="-514350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 startAt="4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onPostExecute(Result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result)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，当后台操作结束时，此方法将会被调用，计算结果将做为参数传递到此方法中，直接将结果显示到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组件上。</a:t>
            </a:r>
          </a:p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7399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 AR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项目的一般执行步骤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251520" y="771550"/>
            <a:ext cx="8496944" cy="43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在使用的时候，有几点需要格外注意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44550" lvl="1" indent="-5143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任务的实例必须在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线程中创建。</a:t>
            </a:r>
          </a:p>
          <a:p>
            <a:pPr marL="844550" lvl="1" indent="-5143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execute(Params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... params)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方法必须在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线程中调用。</a:t>
            </a:r>
          </a:p>
          <a:p>
            <a:pPr marL="844550" lvl="1" indent="-5143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不要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手动调用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onPreExecute()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doInBackground(Params... params)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onProgressUpdate(Progress... values)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onPostExecute(Result result)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这几个方法。</a:t>
            </a:r>
          </a:p>
          <a:p>
            <a:pPr marL="844550" lvl="1" indent="-5143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doInBackground(Params... params)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中更改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组件的信息。</a:t>
            </a:r>
          </a:p>
          <a:p>
            <a:pPr marL="844550" lvl="1" indent="-5143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个任务实例只能执行一次，如果执行第二次将会抛出异常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879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 AR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项目的一般执行步骤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539552" y="771550"/>
            <a:ext cx="82809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 startAt="2"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初始化跟踪器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Trackers</a:t>
            </a:r>
          </a:p>
          <a:p>
            <a:pPr marL="0" indent="457200">
              <a:lnSpc>
                <a:spcPct val="11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初始化完成后，下一步需要完成跟踪器（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Trackers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 的初始化。注意你可能根据应用程序功能的不同使用不同的跟踪器（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Trackers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ImageTracker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MarkerTracker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又或者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TextTracker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。你也可以同时初始化多个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Tracker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（比如同时初始化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ImageTracker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MarkerTracker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2933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 AR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项目的一般执行步骤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539552" y="771550"/>
            <a:ext cx="82809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 startAt="3"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跟踪器（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Trackers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）数据加载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457200">
              <a:lnSpc>
                <a:spcPct val="11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跟踪器正确初始化之后但还没有启动之前，下一步就是要加载一些跟踪器数据；比如应用需要使用图片目标，那么也许会加载一个或者多个数据集。需要再次说明的是由于数据加载需要消耗一定的时间，具体依赖于加载的数据量的大小。应该考虑使用异步任务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AsyncTask)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来完成这个任务，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官方示例中也是这样做的。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131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 AR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项目的一般执行步骤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251520" y="771550"/>
            <a:ext cx="849694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Trackable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为所有可被追踪对象的基类，其派生关系图如下：</a:t>
            </a:r>
          </a:p>
        </p:txBody>
      </p:sp>
      <p:pic>
        <p:nvPicPr>
          <p:cNvPr id="6" name="图片 5" descr="https://library.vuforia.com/reference/api/java/classcom_1_1vuforia_1_1Trackable.pn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7654"/>
            <a:ext cx="8928992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8715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 AR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项目的一般执行步骤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539552" y="771550"/>
            <a:ext cx="82809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 startAt="4"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OpenGL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457200">
              <a:lnSpc>
                <a:spcPct val="11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跟踪器数据加载完成后后，下一个阶段是创建一个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OpenGL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视图并把它添加到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69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 AR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项目的一般执行步骤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539552" y="771550"/>
            <a:ext cx="828092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 startAt="5"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启动摄像并启动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</a:t>
            </a:r>
          </a:p>
          <a:p>
            <a:pPr marL="0" indent="457200">
              <a:lnSpc>
                <a:spcPct val="11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一旦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OpenGL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视图设置完成。就可以启动摄像头，进而视频背景就能够被配置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457200">
              <a:lnSpc>
                <a:spcPct val="11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注意：摄像头在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OpenGL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启动并关联到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之前无法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正常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启动。如果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摄像头没有启动，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Tracker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将无法启动；同样，摄像头在启动前也需要先初始化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3331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 AR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项目的一般执行步骤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539552" y="771550"/>
            <a:ext cx="828092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总的来说，应该保证下面的调用顺序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44550" lvl="1" indent="-514350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Tracker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</a:p>
          <a:p>
            <a:pPr marL="844550" lvl="1" indent="-514350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+mj-ea"/>
              <a:buAutoNum type="circleNumDbPlain" startAt="3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Camera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相类似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的，在反初始化和停止时，需要采用下面的顺序。</a:t>
            </a:r>
          </a:p>
          <a:p>
            <a:pPr marL="844550" lvl="1" indent="-514350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Tracker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stop</a:t>
            </a:r>
          </a:p>
          <a:p>
            <a:pPr marL="844550" lvl="1" indent="-514350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+mj-ea"/>
              <a:buAutoNum type="circleNumDbPlain" startAt="3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Camera deinit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3815408" y="1275606"/>
            <a:ext cx="532859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+mj-ea"/>
              <a:buAutoNum type="circleNumDbPlain" startAt="2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Camera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</a:p>
          <a:p>
            <a:pPr marL="844550" lvl="1" indent="-514350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+mj-ea"/>
              <a:buAutoNum type="circleNumDbPlain" startAt="4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Tracker start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 bwMode="auto">
          <a:xfrm>
            <a:off x="3815408" y="3219822"/>
            <a:ext cx="3507907" cy="118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+mj-ea"/>
              <a:buAutoNum type="circleNumDbPlain" startAt="2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Camera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stop</a:t>
            </a:r>
          </a:p>
          <a:p>
            <a:pPr marL="844550" lvl="1" indent="-514350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+mj-ea"/>
              <a:buAutoNum type="circleNumDbPlain" startAt="4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Tracker deinit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0608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 AR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项目的一般执行步骤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539552" y="771550"/>
            <a:ext cx="828092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 startAt="6"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暂停和恢复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</a:p>
          <a:p>
            <a:pPr marL="0" indent="457200">
              <a:lnSpc>
                <a:spcPct val="11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暂停时，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onPause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（）方法将被调用；在这个方法中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，应该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加入一些停止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camera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3966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</a:t>
            </a:r>
            <a:r>
              <a:rPr lang="zh-CN" altLang="en-US" sz="2800" b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简介</a:t>
            </a:r>
            <a:endParaRPr lang="en-US" altLang="zh-CN" sz="2800" b="1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539552" y="2322927"/>
            <a:ext cx="8064896" cy="176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件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(SDK)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，可实现扩增实境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(AR)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应用的制作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2015-10-12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Vuforia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被高通（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Qualcomm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）卖给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39319"/>
            <a:ext cx="4067944" cy="10909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内容占位符 5"/>
          <p:cNvSpPr txBox="1">
            <a:spLocks/>
          </p:cNvSpPr>
          <p:nvPr/>
        </p:nvSpPr>
        <p:spPr bwMode="auto">
          <a:xfrm>
            <a:off x="539552" y="865743"/>
            <a:ext cx="3600400" cy="14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Vuforia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是一款运用在行动装置上的扩增实境软件开发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502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 AR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项目的一般执行步骤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539552" y="771550"/>
            <a:ext cx="828092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 startAt="7"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销毁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457200">
              <a:lnSpc>
                <a:spcPct val="11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被终止。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onDestory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（）方法会被调用，在这里应该放入一些代码执行反初始化和终止的工作，包括反初始化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Vuforia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，停止摄像头，停止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trackers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，反初始化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trackers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，释放所有数据。</a:t>
            </a:r>
          </a:p>
        </p:txBody>
      </p:sp>
    </p:spTree>
    <p:extLst>
      <p:ext uri="{BB962C8B-B14F-4D97-AF65-F5344CB8AC3E}">
        <p14:creationId xmlns:p14="http://schemas.microsoft.com/office/powerpoint/2010/main" val="4170474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0484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简介</a:t>
            </a:r>
            <a:endParaRPr lang="en-US" altLang="zh-CN" sz="2800" b="1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538064" y="843559"/>
            <a:ext cx="806489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Vuforia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引擎功能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的应用添加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数字眼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立体空间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幻境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Vuforia 6.2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支持开发平台：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94075" y="3651870"/>
            <a:ext cx="6546277" cy="1130159"/>
            <a:chOff x="908593" y="3319671"/>
            <a:chExt cx="6546277" cy="11301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217" y="3319671"/>
              <a:ext cx="1269841" cy="113015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029" y="3319671"/>
              <a:ext cx="1269841" cy="113015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93" y="3319671"/>
              <a:ext cx="1269841" cy="113015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405" y="3319671"/>
              <a:ext cx="1269841" cy="1130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1760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简介</a:t>
            </a:r>
            <a:endParaRPr lang="en-US" altLang="zh-CN" sz="2800" b="1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539552" y="843558"/>
            <a:ext cx="8064896" cy="35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Vuforia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提供工具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Manager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创建管理本地以及云端识别目标。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Scanner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创建物体识别目标的数据。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VuMark Designer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Adobe Illustrator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设计自定义的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VuMark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4863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简介</a:t>
            </a:r>
            <a:endParaRPr lang="en-US" altLang="zh-CN" sz="2800" b="1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539552" y="843558"/>
            <a:ext cx="8064896" cy="35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云端图片识别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创建云端的百万、千万级大型图片库。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Vuforia Web Services</a:t>
            </a: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用于管理目标图数据库的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VuMark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实例化整合到打印和制作流程中。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7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简介</a:t>
            </a:r>
            <a:endParaRPr lang="en-US" altLang="zh-CN" sz="2800" b="1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611560" y="915566"/>
            <a:ext cx="806489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Vuforia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授权模式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（资费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（学习调试）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（应用用户为个人）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Enterprise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（应用用户为企业）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718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619672" y="1275407"/>
            <a:ext cx="6445274" cy="576263"/>
            <a:chOff x="935038" y="1349375"/>
            <a:chExt cx="6445274" cy="576263"/>
          </a:xfrm>
        </p:grpSpPr>
        <p:sp>
          <p:nvSpPr>
            <p:cNvPr id="32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Vuforia </a:t>
              </a:r>
              <a:r>
                <a:rPr lang="zh-CN" altLang="en-US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简介</a:t>
              </a:r>
            </a:p>
          </p:txBody>
        </p:sp>
        <p:grpSp>
          <p:nvGrpSpPr>
            <p:cNvPr id="33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96875" cy="576263"/>
              <a:chOff x="0" y="0"/>
              <a:chExt cx="396000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4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6000" cy="57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TextBox 11"/>
              <p:cNvSpPr>
                <a:spLocks noChangeArrowheads="1"/>
              </p:cNvSpPr>
              <p:nvPr/>
            </p:nvSpPr>
            <p:spPr bwMode="auto">
              <a:xfrm>
                <a:off x="31279" y="57167"/>
                <a:ext cx="355403" cy="46145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4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619672" y="2063332"/>
            <a:ext cx="6445274" cy="576263"/>
            <a:chOff x="935038" y="1349375"/>
            <a:chExt cx="6445274" cy="576263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Vuforia SDK 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介绍</a:t>
              </a: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96875" cy="576263"/>
              <a:chOff x="0" y="0"/>
              <a:chExt cx="396000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6000" cy="576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31279" y="57167"/>
                <a:ext cx="355403" cy="4614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4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1619672" y="2859782"/>
            <a:ext cx="6445274" cy="576263"/>
            <a:chOff x="935038" y="1349375"/>
            <a:chExt cx="6445274" cy="5762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7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52322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Vuforia AR</a:t>
              </a:r>
              <a:r>
                <a:rPr lang="zh-CN" altLang="en-US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项目的一般执行步骤</a:t>
              </a:r>
            </a:p>
          </p:txBody>
        </p:sp>
        <p:grpSp>
          <p:nvGrpSpPr>
            <p:cNvPr id="38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96875" cy="576263"/>
              <a:chOff x="0" y="0"/>
              <a:chExt cx="396000" cy="576000"/>
            </a:xfrm>
            <a:grpFill/>
          </p:grpSpPr>
          <p:sp>
            <p:nvSpPr>
              <p:cNvPr id="39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6000" cy="576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" name="TextBox 11"/>
              <p:cNvSpPr>
                <a:spLocks noChangeArrowheads="1"/>
              </p:cNvSpPr>
              <p:nvPr/>
            </p:nvSpPr>
            <p:spPr bwMode="auto">
              <a:xfrm>
                <a:off x="31279" y="57167"/>
                <a:ext cx="355403" cy="4614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4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57304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539552" y="123478"/>
            <a:ext cx="583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Vuforia</a:t>
            </a:r>
            <a:r>
              <a:rPr lang="zh-CN" altLang="en-US" sz="2800" b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SDK </a:t>
            </a:r>
            <a:r>
              <a:rPr lang="zh-CN" altLang="en-US" sz="2800" b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介绍</a:t>
            </a:r>
            <a:endParaRPr lang="en-US" altLang="zh-CN" sz="2800" b="1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539552" y="843558"/>
            <a:ext cx="8064896" cy="35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Vuforia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官方网站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https://vuforia.com/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Vuforia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开发者网站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developer.vuforia.com/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5423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1506</Words>
  <Application>Microsoft Office PowerPoint</Application>
  <PresentationFormat>全屏显示(16:9)</PresentationFormat>
  <Paragraphs>173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幼圆</vt:lpstr>
      <vt:lpstr>Arial</vt:lpstr>
      <vt:lpstr>宋体</vt:lpstr>
      <vt:lpstr>Wingdings</vt:lpstr>
      <vt:lpstr>Calibri</vt:lpstr>
      <vt:lpstr>微软雅黑</vt:lpstr>
      <vt:lpstr>Consolas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Eetze</cp:lastModifiedBy>
  <cp:revision>131</cp:revision>
  <dcterms:modified xsi:type="dcterms:W3CDTF">2017-03-28T05:05:02Z</dcterms:modified>
</cp:coreProperties>
</file>