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4"/>
  </p:notesMasterIdLst>
  <p:sldIdLst>
    <p:sldId id="351" r:id="rId2"/>
    <p:sldId id="422" r:id="rId3"/>
    <p:sldId id="360" r:id="rId4"/>
    <p:sldId id="361" r:id="rId5"/>
    <p:sldId id="362" r:id="rId6"/>
    <p:sldId id="423" r:id="rId7"/>
    <p:sldId id="424" r:id="rId8"/>
    <p:sldId id="425" r:id="rId9"/>
    <p:sldId id="426" r:id="rId10"/>
    <p:sldId id="421" r:id="rId11"/>
    <p:sldId id="365" r:id="rId12"/>
    <p:sldId id="427" r:id="rId13"/>
    <p:sldId id="366" r:id="rId14"/>
    <p:sldId id="428" r:id="rId15"/>
    <p:sldId id="429" r:id="rId16"/>
    <p:sldId id="430" r:id="rId17"/>
    <p:sldId id="273" r:id="rId18"/>
    <p:sldId id="431" r:id="rId19"/>
    <p:sldId id="432" r:id="rId20"/>
    <p:sldId id="433" r:id="rId21"/>
    <p:sldId id="418" r:id="rId22"/>
    <p:sldId id="262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5" autoAdjust="0"/>
    <p:restoredTop sz="80591" autoAdjust="0"/>
  </p:normalViewPr>
  <p:slideViewPr>
    <p:cSldViewPr>
      <p:cViewPr varScale="1">
        <p:scale>
          <a:sx n="53" d="100"/>
          <a:sy n="53" d="100"/>
        </p:scale>
        <p:origin x="166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不支持的硬件中的话筒并不是指某些具备话筒功能的电视控制器（遥控器）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9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Market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会根据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uses-feature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过滤所有你设备不支持的应用。通过使用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&lt;uses-feature&gt;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元素，一个应用可以指定它所支持的硬件型号，举个例子，有些设备不支持多点触控或者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OpenGL ES 2.0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，那么过滤器就会过滤需要这些硬件支持（多点触控或者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OpenGL ES 2.0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）的应用，用户就不会在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market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上看到这些应用。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508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484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9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683" y="83671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48880"/>
            <a:ext cx="7370050" cy="360040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23928" y="2996952"/>
            <a:ext cx="3848472" cy="720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7596337" y="6453335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李玮玮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矩形 52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5151" y="6453336"/>
            <a:ext cx="138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8F85060-ECBA-4819-8A50-E8E39B7E2F3D}" type="datetime1"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2016/11/16</a:t>
            </a:fld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596337" y="6453335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李玮玮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735" y="2060848"/>
            <a:ext cx="341947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1619672" y="1268760"/>
            <a:ext cx="5715604" cy="216024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 flip="none" rotWithShape="1">
                <a:gsLst>
                  <a:gs pos="100000">
                    <a:srgbClr val="FF0000"/>
                  </a:gs>
                  <a:gs pos="0">
                    <a:srgbClr val="00FF00"/>
                  </a:gs>
                  <a:gs pos="100000">
                    <a:srgbClr val="0000FF"/>
                  </a:gs>
                </a:gsLst>
                <a:lin ang="2700000" scaled="1"/>
                <a:tileRect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26409" y="764704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AndroidTV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3707904" y="2996952"/>
            <a:ext cx="3960440" cy="1080120"/>
          </a:xfrm>
        </p:spPr>
        <p:txBody>
          <a:bodyPr>
            <a:noAutofit/>
          </a:bodyPr>
          <a:lstStyle/>
          <a:p>
            <a:r>
              <a:rPr lang="zh-CN" altLang="en-US" sz="2700" dirty="0" smtClean="0">
                <a:solidFill>
                  <a:schemeClr val="bg1"/>
                </a:solidFill>
              </a:rPr>
              <a:t>第二讲</a:t>
            </a:r>
            <a:endParaRPr lang="en-US" altLang="zh-CN" sz="2700" dirty="0" smtClean="0">
              <a:solidFill>
                <a:schemeClr val="bg1"/>
              </a:solidFill>
            </a:endParaRPr>
          </a:p>
          <a:p>
            <a:r>
              <a:rPr lang="zh-CN" altLang="en-US" sz="2700" dirty="0" smtClean="0">
                <a:solidFill>
                  <a:schemeClr val="bg1"/>
                </a:solidFill>
              </a:rPr>
              <a:t>管理</a:t>
            </a:r>
            <a:r>
              <a:rPr lang="en-US" altLang="zh-CN" sz="2700" dirty="0" smtClean="0">
                <a:solidFill>
                  <a:schemeClr val="bg1"/>
                </a:solidFill>
              </a:rPr>
              <a:t>TV</a:t>
            </a:r>
            <a:r>
              <a:rPr lang="zh-CN" altLang="en-US" sz="2700" dirty="0" smtClean="0">
                <a:solidFill>
                  <a:schemeClr val="bg1"/>
                </a:solidFill>
              </a:rPr>
              <a:t>硬件资源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smtClean="0"/>
                <a:t>TV</a:t>
              </a:r>
              <a:r>
                <a:rPr lang="zh-CN" altLang="en-US" sz="2400" b="1" dirty="0" smtClean="0"/>
                <a:t>硬件资源</a:t>
              </a:r>
              <a:endParaRPr lang="en-US" altLang="zh-CN" sz="2400" b="1" dirty="0"/>
            </a:p>
          </p:txBody>
        </p: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11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2057400" y="2318793"/>
            <a:ext cx="4648200" cy="685800"/>
            <a:chOff x="1296" y="1680"/>
            <a:chExt cx="2928" cy="432"/>
          </a:xfrm>
        </p:grpSpPr>
        <p:sp>
          <p:nvSpPr>
            <p:cNvPr id="15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硬件设备需求与简介</a:t>
              </a:r>
              <a:endParaRPr lang="en-US" altLang="zh-CN" sz="2400" b="1" dirty="0"/>
            </a:p>
          </p:txBody>
        </p:sp>
        <p:grpSp>
          <p:nvGrpSpPr>
            <p:cNvPr id="17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19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1" name="Picture 25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894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硬件设备需求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触摸屏</a:t>
            </a:r>
            <a:endParaRPr lang="en-US" altLang="zh-CN" dirty="0" smtClean="0"/>
          </a:p>
          <a:p>
            <a:r>
              <a:rPr lang="zh-CN" altLang="en-US" dirty="0" smtClean="0"/>
              <a:t>摄像头</a:t>
            </a:r>
            <a:endParaRPr lang="en-US" altLang="zh-CN" dirty="0" smtClean="0"/>
          </a:p>
          <a:p>
            <a:r>
              <a:rPr lang="en-US" altLang="zh-CN" dirty="0" smtClean="0"/>
              <a:t>GPS</a:t>
            </a:r>
          </a:p>
          <a:p>
            <a:r>
              <a:rPr lang="zh-CN" altLang="en-US" dirty="0"/>
              <a:t>遥控器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657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触摸屏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支持度：不支持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支持触摸屏的</a:t>
            </a:r>
            <a:r>
              <a:rPr lang="en-US" altLang="zh-CN" dirty="0" smtClean="0"/>
              <a:t>TV</a:t>
            </a:r>
            <a:r>
              <a:rPr lang="zh-CN" altLang="en-US" dirty="0" smtClean="0"/>
              <a:t>设备少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用户距离</a:t>
            </a:r>
            <a:r>
              <a:rPr lang="en-US" altLang="zh-CN" dirty="0" smtClean="0"/>
              <a:t>TV</a:t>
            </a:r>
            <a:r>
              <a:rPr lang="zh-CN" altLang="en-US" dirty="0" smtClean="0"/>
              <a:t>远，触屏不现实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TV</a:t>
            </a:r>
            <a:r>
              <a:rPr lang="zh-CN" altLang="en-US" dirty="0" smtClean="0"/>
              <a:t>的控制实现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方向键盘（</a:t>
            </a:r>
            <a:r>
              <a:rPr lang="en-US" altLang="zh-CN" dirty="0" smtClean="0"/>
              <a:t>D-pad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电视控件导航（</a:t>
            </a:r>
            <a:r>
              <a:rPr lang="en-US" altLang="zh-CN" dirty="0"/>
              <a:t>TV Navigation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电视控制器（遥控器）？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04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摄像头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支持度：部分支持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TV</a:t>
            </a:r>
            <a:r>
              <a:rPr lang="zh-CN" altLang="en-US" dirty="0" smtClean="0"/>
              <a:t>图片浏览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TV</a:t>
            </a:r>
            <a:r>
              <a:rPr lang="zh-CN" altLang="en-US" dirty="0" smtClean="0"/>
              <a:t>图片编辑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AndroidManifest.xml</a:t>
            </a:r>
            <a:r>
              <a:rPr lang="zh-CN" altLang="en-US" dirty="0" smtClean="0"/>
              <a:t>文件添加权限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检测</a:t>
            </a:r>
            <a:r>
              <a:rPr lang="en-US" altLang="zh-CN" dirty="0" smtClean="0"/>
              <a:t>TV</a:t>
            </a:r>
            <a:r>
              <a:rPr lang="zh-CN" altLang="en-US" dirty="0" smtClean="0"/>
              <a:t>设备是否具有摄像头功能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3573016"/>
            <a:ext cx="8804330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400"/>
              <a:t>&lt;uses-feature android:name="android.hardware.camera" android:required="false" /&gt;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79512" y="5085184"/>
            <a:ext cx="880433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400" dirty="0" smtClean="0"/>
              <a:t>getPackageManager</a:t>
            </a:r>
            <a:r>
              <a:rPr lang="en-US" altLang="zh-CN" sz="2400" dirty="0"/>
              <a:t>().</a:t>
            </a:r>
            <a:r>
              <a:rPr lang="en-US" altLang="zh-CN" sz="2400" dirty="0" err="1"/>
              <a:t>hasSystemFeature</a:t>
            </a:r>
            <a:r>
              <a:rPr lang="en-US" altLang="zh-CN" sz="2400" dirty="0"/>
              <a:t>("</a:t>
            </a:r>
            <a:r>
              <a:rPr lang="en-US" altLang="zh-CN" sz="2400" dirty="0" err="1" smtClean="0"/>
              <a:t>android.hardware.camera</a:t>
            </a:r>
            <a:r>
              <a:rPr lang="en-US" altLang="zh-CN" sz="2400" dirty="0" smtClean="0"/>
              <a:t>")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3851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支持度：不建议支持</a:t>
            </a:r>
            <a:endParaRPr lang="en-US" altLang="zh-CN" dirty="0" smtClean="0"/>
          </a:p>
          <a:p>
            <a:pPr lvl="1"/>
            <a:r>
              <a:rPr lang="zh-CN" altLang="en-US" dirty="0"/>
              <a:t>室内</a:t>
            </a:r>
            <a:r>
              <a:rPr lang="zh-CN" altLang="en-US" dirty="0" smtClean="0"/>
              <a:t>设备、固定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没有内置全球定位系统</a:t>
            </a:r>
            <a:endParaRPr lang="en-US" altLang="zh-CN" dirty="0" smtClean="0"/>
          </a:p>
          <a:p>
            <a:r>
              <a:rPr lang="zh-CN" altLang="en-US" dirty="0" smtClean="0"/>
              <a:t>如果项目需要</a:t>
            </a:r>
            <a:r>
              <a:rPr lang="en-US" altLang="zh-CN" dirty="0" smtClean="0"/>
              <a:t>GPS</a:t>
            </a:r>
          </a:p>
          <a:p>
            <a:pPr lvl="1"/>
            <a:r>
              <a:rPr lang="zh-CN" altLang="en-US" dirty="0" smtClean="0"/>
              <a:t>定义一个固定的位置</a:t>
            </a:r>
            <a:endParaRPr lang="en-US" altLang="zh-CN" dirty="0"/>
          </a:p>
          <a:p>
            <a:pPr lvl="1"/>
            <a:r>
              <a:rPr lang="zh-CN" altLang="en-US" dirty="0" smtClean="0"/>
              <a:t>利用静态位置提供程序（如</a:t>
            </a:r>
            <a:r>
              <a:rPr lang="en-US" altLang="zh-CN" dirty="0" smtClean="0"/>
              <a:t>Zip code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9835" y="6020693"/>
            <a:ext cx="880433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400" dirty="0" smtClean="0"/>
              <a:t>getPackageManager</a:t>
            </a:r>
            <a:r>
              <a:rPr lang="en-US" altLang="zh-CN" sz="2400" dirty="0"/>
              <a:t>().</a:t>
            </a:r>
            <a:r>
              <a:rPr lang="en-US" altLang="zh-CN" sz="2400" dirty="0" err="1"/>
              <a:t>hasSystemFeature</a:t>
            </a:r>
            <a:r>
              <a:rPr lang="en-US" altLang="zh-CN" sz="2400" dirty="0"/>
              <a:t>("</a:t>
            </a:r>
            <a:r>
              <a:rPr lang="en-US" altLang="zh-CN" sz="2400" dirty="0" err="1" smtClean="0"/>
              <a:t>android.hardware.camera</a:t>
            </a:r>
            <a:r>
              <a:rPr lang="en-US" altLang="zh-CN" sz="2400" dirty="0" smtClean="0"/>
              <a:t>")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911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2166" y="1555576"/>
            <a:ext cx="8804330" cy="525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400" dirty="0"/>
              <a:t>// </a:t>
            </a:r>
            <a:r>
              <a:rPr lang="zh-CN" altLang="en-US" sz="2400" dirty="0" smtClean="0"/>
              <a:t>从定位管理器获取一个静态的位置信息</a:t>
            </a:r>
            <a:endParaRPr lang="en-US" altLang="zh-CN" sz="2400" dirty="0"/>
          </a:p>
          <a:p>
            <a:r>
              <a:rPr lang="en-US" altLang="zh-CN" sz="2400" dirty="0" err="1"/>
              <a:t>LocationManager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locationManager</a:t>
            </a:r>
            <a:r>
              <a:rPr lang="en-US" altLang="zh-CN" sz="2400" dirty="0"/>
              <a:t> = (</a:t>
            </a:r>
            <a:r>
              <a:rPr lang="en-US" altLang="zh-CN" sz="2400" dirty="0" err="1"/>
              <a:t>LocationManager</a:t>
            </a:r>
            <a:r>
              <a:rPr lang="en-US" altLang="zh-CN" sz="2400" dirty="0"/>
              <a:t>) </a:t>
            </a:r>
            <a:r>
              <a:rPr lang="en-US" altLang="zh-CN" sz="2400" dirty="0" err="1" smtClean="0"/>
              <a:t>this.getSystemService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Context.LOCATION_SERVICE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Location </a:t>
            </a:r>
            <a:r>
              <a:rPr lang="en-US" altLang="zh-CN" sz="2400" dirty="0" err="1"/>
              <a:t>location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locationManager.getLastKnownLocation</a:t>
            </a:r>
            <a:r>
              <a:rPr lang="en-US" altLang="zh-CN" sz="2400" dirty="0"/>
              <a:t>("static</a:t>
            </a:r>
            <a:r>
              <a:rPr lang="en-US" altLang="zh-CN" sz="2400" dirty="0" smtClean="0"/>
              <a:t>");</a:t>
            </a:r>
            <a:endParaRPr lang="en-US" altLang="zh-CN" sz="2400" dirty="0"/>
          </a:p>
          <a:p>
            <a:r>
              <a:rPr lang="en-US" altLang="zh-CN" sz="2400" dirty="0" smtClean="0"/>
              <a:t>//</a:t>
            </a:r>
            <a:r>
              <a:rPr lang="zh-CN" altLang="en-US" sz="2400" dirty="0"/>
              <a:t>从静态位置对象获取邮政或邮政编码</a:t>
            </a:r>
            <a:endParaRPr lang="en-US" altLang="zh-CN" sz="2400" dirty="0" smtClean="0"/>
          </a:p>
          <a:p>
            <a:r>
              <a:rPr lang="en-US" altLang="zh-CN" sz="2400" dirty="0" err="1" smtClean="0"/>
              <a:t>Geocoder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geocoder</a:t>
            </a:r>
            <a:r>
              <a:rPr lang="en-US" altLang="zh-CN" sz="2400" dirty="0" smtClean="0"/>
              <a:t> = new </a:t>
            </a:r>
            <a:r>
              <a:rPr lang="en-US" altLang="zh-CN" sz="2400" dirty="0" err="1" smtClean="0"/>
              <a:t>Geocoder</a:t>
            </a:r>
            <a:r>
              <a:rPr lang="en-US" altLang="zh-CN" sz="2400" dirty="0" smtClean="0"/>
              <a:t>(this);</a:t>
            </a:r>
          </a:p>
          <a:p>
            <a:r>
              <a:rPr lang="en-US" altLang="zh-CN" sz="2400" dirty="0" smtClean="0"/>
              <a:t>Address </a:t>
            </a:r>
            <a:r>
              <a:rPr lang="en-US" altLang="zh-CN" sz="2400" dirty="0" err="1"/>
              <a:t>address</a:t>
            </a:r>
            <a:r>
              <a:rPr lang="en-US" altLang="zh-CN" sz="2400" dirty="0"/>
              <a:t> = null;</a:t>
            </a:r>
          </a:p>
          <a:p>
            <a:r>
              <a:rPr lang="en-US" altLang="zh-CN" sz="2400" dirty="0"/>
              <a:t>try {</a:t>
            </a:r>
          </a:p>
          <a:p>
            <a:r>
              <a:rPr lang="en-US" altLang="zh-CN" sz="2400" dirty="0"/>
              <a:t>  address = </a:t>
            </a:r>
            <a:r>
              <a:rPr lang="en-US" altLang="zh-CN" sz="2400" dirty="0" err="1"/>
              <a:t>geocoder.getFromLocation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location.getLatitude</a:t>
            </a:r>
            <a:r>
              <a:rPr lang="en-US" altLang="zh-CN" sz="2400" dirty="0"/>
              <a:t>(),</a:t>
            </a:r>
          </a:p>
          <a:p>
            <a:r>
              <a:rPr lang="en-US" altLang="zh-CN" sz="2400" dirty="0"/>
              <a:t>          </a:t>
            </a:r>
            <a:r>
              <a:rPr lang="en-US" altLang="zh-CN" sz="2400" dirty="0" err="1"/>
              <a:t>location.getLongitude</a:t>
            </a:r>
            <a:r>
              <a:rPr lang="en-US" altLang="zh-CN" sz="2400" dirty="0"/>
              <a:t>(), 1).get(0);</a:t>
            </a:r>
          </a:p>
          <a:p>
            <a:r>
              <a:rPr lang="en-US" altLang="zh-CN" sz="2400" dirty="0"/>
              <a:t>  </a:t>
            </a:r>
            <a:r>
              <a:rPr lang="en-US" altLang="zh-CN" sz="2400" dirty="0" err="1"/>
              <a:t>Log.d</a:t>
            </a:r>
            <a:r>
              <a:rPr lang="en-US" altLang="zh-CN" sz="2400" dirty="0"/>
              <a:t>("Zip code", </a:t>
            </a:r>
            <a:r>
              <a:rPr lang="en-US" altLang="zh-CN" sz="2400" dirty="0" err="1"/>
              <a:t>address.getPostalCode</a:t>
            </a:r>
            <a:r>
              <a:rPr lang="en-US" altLang="zh-CN" sz="2400" dirty="0" smtClean="0"/>
              <a:t>());</a:t>
            </a:r>
            <a:endParaRPr lang="en-US" altLang="zh-CN" sz="2400" dirty="0"/>
          </a:p>
          <a:p>
            <a:r>
              <a:rPr lang="en-US" altLang="zh-CN" sz="2400" dirty="0"/>
              <a:t>} catch (</a:t>
            </a:r>
            <a:r>
              <a:rPr lang="en-US" altLang="zh-CN" sz="2400" dirty="0" err="1"/>
              <a:t>IOException</a:t>
            </a:r>
            <a:r>
              <a:rPr lang="en-US" altLang="zh-CN" sz="2400" dirty="0"/>
              <a:t> e) {</a:t>
            </a:r>
          </a:p>
          <a:p>
            <a:r>
              <a:rPr lang="en-US" altLang="zh-CN" sz="2400" dirty="0"/>
              <a:t>  </a:t>
            </a:r>
            <a:r>
              <a:rPr lang="en-US" altLang="zh-CN" sz="2400" dirty="0" err="1"/>
              <a:t>Log.e</a:t>
            </a:r>
            <a:r>
              <a:rPr lang="en-US" altLang="zh-CN" sz="2400" dirty="0"/>
              <a:t>(TAG, "</a:t>
            </a:r>
            <a:r>
              <a:rPr lang="en-US" altLang="zh-CN" sz="2400" dirty="0" err="1"/>
              <a:t>Geocoder</a:t>
            </a:r>
            <a:r>
              <a:rPr lang="en-US" altLang="zh-CN" sz="2400" dirty="0"/>
              <a:t> error", e);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851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遥控器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支持度：支持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硬件设备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TV App</a:t>
            </a:r>
            <a:r>
              <a:rPr lang="zh-CN" altLang="en-US" dirty="0" smtClean="0"/>
              <a:t>交互</a:t>
            </a:r>
            <a:endParaRPr lang="en-US" altLang="zh-CN" dirty="0" smtClean="0"/>
          </a:p>
          <a:p>
            <a:r>
              <a:rPr lang="zh-CN" altLang="en-US" dirty="0" smtClean="0"/>
              <a:t>相关功能要求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</a:t>
            </a:r>
            <a:r>
              <a:rPr lang="en-US" altLang="zh-CN" dirty="0" smtClean="0"/>
              <a:t>D-pad</a:t>
            </a:r>
            <a:r>
              <a:rPr lang="zh-CN" altLang="en-US" dirty="0" smtClean="0"/>
              <a:t>输入</a:t>
            </a:r>
            <a:endParaRPr lang="en-US" altLang="zh-CN" dirty="0"/>
          </a:p>
          <a:p>
            <a:pPr lvl="1"/>
            <a:r>
              <a:rPr lang="zh-CN" altLang="en-US" dirty="0" smtClean="0"/>
              <a:t>支持脱机工作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多类型遥控器支持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1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遥控器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D-pad</a:t>
            </a:r>
            <a:r>
              <a:rPr lang="zh-CN" altLang="en-US" dirty="0" smtClean="0"/>
              <a:t>基本功能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方向键（上、下、左、右）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Home</a:t>
            </a:r>
            <a:r>
              <a:rPr lang="zh-CN" altLang="en-US" dirty="0" smtClean="0"/>
              <a:t>键</a:t>
            </a:r>
            <a:endParaRPr lang="en-US" altLang="zh-CN" dirty="0" smtClean="0"/>
          </a:p>
          <a:p>
            <a:r>
              <a:rPr lang="zh-CN" altLang="en-US" dirty="0" smtClean="0"/>
              <a:t>手柄控制器连接问题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靠蓝牙设备连接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周期性休眠以省电（断开与</a:t>
            </a:r>
            <a:r>
              <a:rPr lang="en-US" altLang="zh-CN" dirty="0" smtClean="0"/>
              <a:t>TV</a:t>
            </a:r>
            <a:r>
              <a:rPr lang="zh-CN" altLang="en-US" dirty="0" smtClean="0"/>
              <a:t>的连接）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配置和处理手柄“中断”或“重启”事件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186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遥控器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中断连接发生场合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看电视节目若干时间，手柄控制器休眠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游戏过程中，新玩家加入，新手柄控制器未连接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某游戏玩家退出游戏，其手柄控制器断开连接</a:t>
            </a:r>
            <a:endParaRPr lang="en-US" altLang="zh-CN" dirty="0" smtClean="0"/>
          </a:p>
          <a:p>
            <a:r>
              <a:rPr lang="zh-CN" altLang="en-US" dirty="0" smtClean="0"/>
              <a:t>配置“中断连接”、“重新连接”事件处理机制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AndroidManifest.xml</a:t>
            </a:r>
            <a:r>
              <a:rPr lang="zh-CN" altLang="en-US" dirty="0" smtClean="0"/>
              <a:t>文件中给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设置“配置更改”机制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处理键盘或遥控器设备“连接”、“断开连接”、“重连”事件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67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遥控器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2166" y="1555576"/>
            <a:ext cx="8804330" cy="525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400" dirty="0"/>
              <a:t>&lt;activity</a:t>
            </a:r>
          </a:p>
          <a:p>
            <a:r>
              <a:rPr lang="en-US" altLang="zh-CN" sz="2400" dirty="0"/>
              <a:t>  </a:t>
            </a:r>
            <a:r>
              <a:rPr lang="en-US" altLang="zh-CN" sz="2400" dirty="0" err="1"/>
              <a:t>android:name</a:t>
            </a:r>
            <a:r>
              <a:rPr lang="en-US" altLang="zh-CN" sz="2400" dirty="0"/>
              <a:t>="</a:t>
            </a:r>
            <a:r>
              <a:rPr lang="en-US" altLang="zh-CN" sz="2400" dirty="0" err="1"/>
              <a:t>com.example.android.TvActivity</a:t>
            </a:r>
            <a:r>
              <a:rPr lang="en-US" altLang="zh-CN" sz="2400" dirty="0"/>
              <a:t>"</a:t>
            </a:r>
          </a:p>
          <a:p>
            <a:r>
              <a:rPr lang="en-US" altLang="zh-CN" sz="2400" dirty="0"/>
              <a:t>  </a:t>
            </a:r>
            <a:r>
              <a:rPr lang="en-US" altLang="zh-CN" sz="2400" dirty="0" err="1"/>
              <a:t>android:label</a:t>
            </a:r>
            <a:r>
              <a:rPr lang="en-US" altLang="zh-CN" sz="2400" dirty="0"/>
              <a:t>="@string/</a:t>
            </a:r>
            <a:r>
              <a:rPr lang="en-US" altLang="zh-CN" sz="2400" dirty="0" err="1"/>
              <a:t>app_name</a:t>
            </a:r>
            <a:r>
              <a:rPr lang="en-US" altLang="zh-CN" sz="2400" dirty="0"/>
              <a:t>"</a:t>
            </a:r>
          </a:p>
          <a:p>
            <a:r>
              <a:rPr lang="en-US" altLang="zh-CN" sz="2400" dirty="0"/>
              <a:t>  </a:t>
            </a:r>
            <a:r>
              <a:rPr lang="en-US" altLang="zh-CN" sz="2400" dirty="0" err="1">
                <a:solidFill>
                  <a:srgbClr val="FF0000"/>
                </a:solidFill>
              </a:rPr>
              <a:t>android:configChanges</a:t>
            </a:r>
            <a:r>
              <a:rPr lang="en-US" altLang="zh-CN" sz="2400" dirty="0">
                <a:solidFill>
                  <a:srgbClr val="FF0000"/>
                </a:solidFill>
              </a:rPr>
              <a:t>="</a:t>
            </a:r>
            <a:r>
              <a:rPr lang="en-US" altLang="zh-CN" sz="2400" dirty="0" err="1">
                <a:solidFill>
                  <a:srgbClr val="FF0000"/>
                </a:solidFill>
              </a:rPr>
              <a:t>keyboard|keyboardHidden|navigation</a:t>
            </a:r>
            <a:r>
              <a:rPr lang="en-US" altLang="zh-CN" sz="2400" dirty="0">
                <a:solidFill>
                  <a:srgbClr val="FF0000"/>
                </a:solidFill>
              </a:rPr>
              <a:t>"</a:t>
            </a:r>
          </a:p>
          <a:p>
            <a:r>
              <a:rPr lang="en-US" altLang="zh-CN" sz="2400" dirty="0"/>
              <a:t>  </a:t>
            </a:r>
            <a:r>
              <a:rPr lang="en-US" altLang="zh-CN" sz="2400" dirty="0" err="1"/>
              <a:t>android:theme</a:t>
            </a:r>
            <a:r>
              <a:rPr lang="en-US" altLang="zh-CN" sz="2400" dirty="0"/>
              <a:t>="@style/</a:t>
            </a:r>
            <a:r>
              <a:rPr lang="en-US" altLang="zh-CN" sz="2400" dirty="0" err="1"/>
              <a:t>Theme.Leanback</a:t>
            </a:r>
            <a:r>
              <a:rPr lang="en-US" altLang="zh-CN" sz="2400" dirty="0"/>
              <a:t>"&gt;</a:t>
            </a:r>
          </a:p>
          <a:p>
            <a:endParaRPr lang="en-US" altLang="zh-CN" sz="2400" dirty="0"/>
          </a:p>
          <a:p>
            <a:r>
              <a:rPr lang="en-US" altLang="zh-CN" sz="2400" dirty="0"/>
              <a:t>  &lt;intent-filter&gt;</a:t>
            </a:r>
          </a:p>
          <a:p>
            <a:r>
              <a:rPr lang="en-US" altLang="zh-CN" sz="2400" dirty="0"/>
              <a:t>    &lt;action </a:t>
            </a:r>
            <a:r>
              <a:rPr lang="en-US" altLang="zh-CN" sz="2400" dirty="0" err="1"/>
              <a:t>android:name</a:t>
            </a:r>
            <a:r>
              <a:rPr lang="en-US" altLang="zh-CN" sz="2400" dirty="0"/>
              <a:t>="</a:t>
            </a:r>
            <a:r>
              <a:rPr lang="en-US" altLang="zh-CN" sz="2400" dirty="0" err="1"/>
              <a:t>android.intent.action.MAIN</a:t>
            </a:r>
            <a:r>
              <a:rPr lang="en-US" altLang="zh-CN" sz="2400" dirty="0"/>
              <a:t>" /&gt;</a:t>
            </a:r>
          </a:p>
          <a:p>
            <a:r>
              <a:rPr lang="en-US" altLang="zh-CN" sz="2400" dirty="0"/>
              <a:t>    &lt;category </a:t>
            </a:r>
            <a:r>
              <a:rPr lang="en-US" altLang="zh-CN" sz="2400" dirty="0" err="1"/>
              <a:t>android:name</a:t>
            </a:r>
            <a:r>
              <a:rPr lang="en-US" altLang="zh-CN" sz="2400" dirty="0"/>
              <a:t>="</a:t>
            </a:r>
            <a:r>
              <a:rPr lang="en-US" altLang="zh-CN" sz="2400" dirty="0" err="1"/>
              <a:t>android.intent.category.LEANBACK_LAUNCHER</a:t>
            </a:r>
            <a:r>
              <a:rPr lang="en-US" altLang="zh-CN" sz="2400" dirty="0"/>
              <a:t>" /&gt;</a:t>
            </a:r>
          </a:p>
          <a:p>
            <a:r>
              <a:rPr lang="en-US" altLang="zh-CN" sz="2400" dirty="0"/>
              <a:t>  &lt;/intent-filter&gt;</a:t>
            </a:r>
          </a:p>
          <a:p>
            <a:r>
              <a:rPr lang="en-US" altLang="zh-CN" sz="2400" dirty="0"/>
              <a:t>  ...</a:t>
            </a:r>
          </a:p>
          <a:p>
            <a:r>
              <a:rPr lang="en-US" altLang="zh-CN" sz="2400" dirty="0"/>
              <a:t>&lt;/activity&gt;</a:t>
            </a:r>
            <a:endParaRPr lang="zh-CN" altLang="en-US" sz="2400" dirty="0"/>
          </a:p>
        </p:txBody>
      </p:sp>
      <p:sp>
        <p:nvSpPr>
          <p:cNvPr id="3" name="爆炸形 1 2"/>
          <p:cNvSpPr/>
          <p:nvPr/>
        </p:nvSpPr>
        <p:spPr>
          <a:xfrm>
            <a:off x="1403648" y="2780928"/>
            <a:ext cx="6408712" cy="396044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保障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持续运行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保证良好用户体验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63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smtClean="0"/>
                <a:t>TV</a:t>
              </a:r>
              <a:r>
                <a:rPr lang="zh-CN" altLang="en-US" sz="2400" b="1" dirty="0" smtClean="0"/>
                <a:t>硬件资源</a:t>
              </a:r>
              <a:endParaRPr lang="en-US" altLang="zh-CN" sz="2400" b="1" dirty="0"/>
            </a:p>
          </p:txBody>
        </p: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11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2057400" y="2318793"/>
            <a:ext cx="4648200" cy="685800"/>
            <a:chOff x="1296" y="1680"/>
            <a:chExt cx="2928" cy="432"/>
          </a:xfrm>
        </p:grpSpPr>
        <p:sp>
          <p:nvSpPr>
            <p:cNvPr id="15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硬件设备需求与简介</a:t>
              </a:r>
              <a:endParaRPr lang="en-US" altLang="zh-CN" sz="2400" b="1" dirty="0"/>
            </a:p>
          </p:txBody>
        </p:sp>
        <p:grpSp>
          <p:nvGrpSpPr>
            <p:cNvPr id="17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19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1" name="Picture 25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92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遥控器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处理</a:t>
            </a:r>
            <a:r>
              <a:rPr lang="en-US" altLang="zh-CN" dirty="0" smtClean="0"/>
              <a:t>D-pad</a:t>
            </a:r>
            <a:r>
              <a:rPr lang="zh-CN" altLang="en-US" dirty="0" smtClean="0"/>
              <a:t>按键变化事件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TV</a:t>
            </a:r>
            <a:r>
              <a:rPr lang="zh-CN" altLang="en-US" dirty="0" smtClean="0"/>
              <a:t>用户使用多个控制器控制</a:t>
            </a:r>
            <a:r>
              <a:rPr lang="en-US" altLang="zh-CN" dirty="0" smtClean="0"/>
              <a:t>TV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D-pad</a:t>
            </a:r>
            <a:r>
              <a:rPr lang="zh-CN" altLang="en-US" dirty="0" smtClean="0"/>
              <a:t>、游戏手柄）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考虑控制器操作的兼容性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9965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课程回顾</a:t>
            </a:r>
            <a:endParaRPr lang="zh-CN" alt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smtClean="0"/>
                <a:t>TV</a:t>
              </a:r>
              <a:r>
                <a:rPr lang="zh-CN" altLang="en-US" sz="2400" b="1" dirty="0" smtClean="0"/>
                <a:t>硬件资源</a:t>
              </a:r>
              <a:endParaRPr lang="en-US" altLang="zh-CN" sz="2400" b="1" dirty="0"/>
            </a:p>
          </p:txBody>
        </p: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11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2057400" y="2318793"/>
            <a:ext cx="4648200" cy="685800"/>
            <a:chOff x="1296" y="1680"/>
            <a:chExt cx="2928" cy="432"/>
          </a:xfrm>
        </p:grpSpPr>
        <p:sp>
          <p:nvSpPr>
            <p:cNvPr id="15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/>
                <a:t>硬件设备需求与简介</a:t>
              </a:r>
            </a:p>
          </p:txBody>
        </p:sp>
        <p:grpSp>
          <p:nvGrpSpPr>
            <p:cNvPr id="17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19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1" name="Picture 25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30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TV</a:t>
            </a:r>
            <a:r>
              <a:rPr lang="zh-CN" altLang="en-US" dirty="0" smtClean="0"/>
              <a:t>硬件资源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不同于其他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设备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不具备触摸屏、摄像头、</a:t>
            </a:r>
            <a:r>
              <a:rPr lang="en-US" altLang="zh-CN" dirty="0" smtClean="0"/>
              <a:t>GPS</a:t>
            </a:r>
            <a:r>
              <a:rPr lang="zh-CN" altLang="en-US" dirty="0" smtClean="0"/>
              <a:t>等设备特性</a:t>
            </a:r>
            <a:endParaRPr lang="en-US" altLang="zh-CN" dirty="0" smtClean="0"/>
          </a:p>
          <a:p>
            <a:r>
              <a:rPr lang="zh-CN" altLang="en-US" dirty="0" smtClean="0"/>
              <a:t>控制方式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远程控制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游戏手柄</a:t>
            </a:r>
            <a:endParaRPr lang="en-US" altLang="zh-CN" dirty="0" smtClean="0"/>
          </a:p>
          <a:p>
            <a:r>
              <a:rPr lang="zh-CN" altLang="en-US" dirty="0" smtClean="0"/>
              <a:t>重点内容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如何处理不支持的硬件功能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0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设备检测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检测运行设备类型</a:t>
            </a:r>
            <a:endParaRPr lang="zh-CN" altLang="zh-CN" dirty="0"/>
          </a:p>
          <a:p>
            <a:pPr lvl="1"/>
            <a:r>
              <a:rPr lang="en-US" altLang="zh-CN" dirty="0" smtClean="0"/>
              <a:t>TV</a:t>
            </a:r>
          </a:p>
          <a:p>
            <a:pPr lvl="1"/>
            <a:r>
              <a:rPr lang="en-US" altLang="zh-CN" dirty="0" smtClean="0"/>
              <a:t>Phone</a:t>
            </a:r>
            <a:endParaRPr lang="zh-CN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457200" y="2969568"/>
            <a:ext cx="8363272" cy="38884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400" dirty="0"/>
              <a:t>public static final String TAG = "</a:t>
            </a:r>
            <a:r>
              <a:rPr lang="en-US" altLang="zh-CN" sz="2400" dirty="0" err="1"/>
              <a:t>DeviceTypeRuntimeCheck</a:t>
            </a:r>
            <a:r>
              <a:rPr lang="en-US" altLang="zh-CN" sz="2400" dirty="0"/>
              <a:t>";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UiModeManager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uiModeManager</a:t>
            </a:r>
            <a:r>
              <a:rPr lang="en-US" altLang="zh-CN" sz="2400" dirty="0"/>
              <a:t> = </a:t>
            </a:r>
          </a:p>
          <a:p>
            <a:r>
              <a:rPr lang="en-US" altLang="zh-CN" sz="2400" dirty="0"/>
              <a:t>	(</a:t>
            </a:r>
            <a:r>
              <a:rPr lang="en-US" altLang="zh-CN" sz="2400" dirty="0" err="1"/>
              <a:t>UiModeManager</a:t>
            </a:r>
            <a:r>
              <a:rPr lang="en-US" altLang="zh-CN" sz="2400" dirty="0"/>
              <a:t>) </a:t>
            </a:r>
            <a:r>
              <a:rPr lang="en-US" altLang="zh-CN" sz="2400" dirty="0" err="1"/>
              <a:t>getSystemService</a:t>
            </a:r>
            <a:r>
              <a:rPr lang="en-US" altLang="zh-CN" sz="2400" dirty="0"/>
              <a:t>(UI_MODE_SERVICE);</a:t>
            </a:r>
          </a:p>
          <a:p>
            <a:r>
              <a:rPr lang="en-US" altLang="zh-CN" sz="2400" dirty="0"/>
              <a:t>if (</a:t>
            </a:r>
            <a:r>
              <a:rPr lang="en-US" altLang="zh-CN" sz="2400" dirty="0" err="1">
                <a:solidFill>
                  <a:srgbClr val="FF0000"/>
                </a:solidFill>
              </a:rPr>
              <a:t>uiModeManager.getCurrentModeType</a:t>
            </a:r>
            <a:r>
              <a:rPr lang="en-US" altLang="zh-CN" sz="2400" dirty="0">
                <a:solidFill>
                  <a:srgbClr val="FF0000"/>
                </a:solidFill>
              </a:rPr>
              <a:t>() </a:t>
            </a:r>
            <a:r>
              <a:rPr lang="en-US" altLang="zh-CN" sz="2400" dirty="0"/>
              <a:t>==</a:t>
            </a:r>
          </a:p>
          <a:p>
            <a:r>
              <a:rPr lang="en-US" altLang="zh-CN" sz="2400" dirty="0"/>
              <a:t>	 </a:t>
            </a:r>
            <a:r>
              <a:rPr lang="en-US" altLang="zh-CN" sz="2400" dirty="0" err="1"/>
              <a:t>Configuration.UI_MODE_TYPE_TELEVISION</a:t>
            </a:r>
            <a:r>
              <a:rPr lang="en-US" altLang="zh-CN" sz="2400" dirty="0"/>
              <a:t>) {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Log.d</a:t>
            </a:r>
            <a:r>
              <a:rPr lang="en-US" altLang="zh-CN" sz="2400" dirty="0"/>
              <a:t>(TAG, "Running on a TV Device")</a:t>
            </a:r>
          </a:p>
          <a:p>
            <a:r>
              <a:rPr lang="en-US" altLang="zh-CN" sz="2400" dirty="0"/>
              <a:t>} else {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Log.d</a:t>
            </a:r>
            <a:r>
              <a:rPr lang="en-US" altLang="zh-CN" sz="2400" dirty="0"/>
              <a:t>(TAG, "Running on a non-TV Device")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2" y="189205"/>
            <a:ext cx="8865056" cy="107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0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不支持的硬件特性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79403"/>
              </p:ext>
            </p:extLst>
          </p:nvPr>
        </p:nvGraphicFramePr>
        <p:xfrm>
          <a:off x="251520" y="1685902"/>
          <a:ext cx="8737576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6145288"/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solidFill>
                            <a:srgbClr val="FFFFFF"/>
                          </a:solidFill>
                          <a:effectLst/>
                          <a:latin typeface="Roboto" panose="02000000000000000000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硬件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solidFill>
                            <a:srgbClr val="FFFFFF"/>
                          </a:solidFill>
                          <a:effectLst/>
                          <a:latin typeface="Roboto" panose="02000000000000000000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  <a:latin typeface="Roboto" panose="02000000000000000000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触屏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android.hardware.touchscreen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  <a:latin typeface="Roboto" panose="02000000000000000000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触屏模拟器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android.hardware.faketouch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  <a:latin typeface="Roboto" panose="02000000000000000000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电话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android.hardware.telephony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  <a:latin typeface="Roboto" panose="02000000000000000000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摄像头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android.hardware.camera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38100" marB="38100"/>
                </a:tc>
              </a:tr>
              <a:tr h="3039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  <a:latin typeface="Roboto" panose="02000000000000000000" pitchFamily="2" charset="0"/>
                          <a:ea typeface="+mn-ea"/>
                          <a:cs typeface="Times New Roman" panose="02020603050405020304" pitchFamily="18" charset="0"/>
                        </a:rPr>
                        <a:t>近场通信</a:t>
                      </a:r>
                      <a:r>
                        <a:rPr lang="en-US" sz="2400" kern="100" dirty="0" smtClean="0">
                          <a:effectLst/>
                          <a:latin typeface="Roboto" panose="02000000000000000000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400" kern="100" dirty="0">
                          <a:effectLst/>
                          <a:latin typeface="Roboto" panose="02000000000000000000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NFC)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android.hardware.nfc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38100" marB="38100"/>
                </a:tc>
              </a:tr>
              <a:tr h="242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Roboto" panose="02000000000000000000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GPS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android.hardware.location.gps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38100" marB="38100"/>
                </a:tc>
              </a:tr>
              <a:tr h="180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  <a:latin typeface="Roboto" panose="02000000000000000000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话筒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android.hardware.microphone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38100" marB="38100"/>
                </a:tc>
              </a:tr>
              <a:tr h="1185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  <a:latin typeface="Roboto" panose="02000000000000000000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传感器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android.hardware.sensor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  <a:latin typeface="Roboto" panose="02000000000000000000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纵向定位屏幕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android.hardware.screen.portrait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66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硬件特性过滤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AndroidManifest.xml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uses-feature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name</a:t>
            </a:r>
            <a:r>
              <a:rPr lang="zh-CN" altLang="en-US" dirty="0"/>
              <a:t>：</a:t>
            </a:r>
            <a:r>
              <a:rPr lang="zh-CN" altLang="en-US" dirty="0" smtClean="0"/>
              <a:t>指定应用</a:t>
            </a:r>
            <a:r>
              <a:rPr lang="zh-CN" altLang="en-US" dirty="0"/>
              <a:t>的</a:t>
            </a:r>
            <a:r>
              <a:rPr lang="zh-CN" altLang="en-US" dirty="0" smtClean="0"/>
              <a:t>特征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如触屏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required</a:t>
            </a:r>
            <a:r>
              <a:rPr lang="zh-CN" altLang="en-US" dirty="0" smtClean="0"/>
              <a:t>：是否支持该设备特性</a:t>
            </a:r>
            <a:endParaRPr lang="en-US" altLang="zh-CN" dirty="0" smtClean="0"/>
          </a:p>
          <a:p>
            <a:pPr lvl="1"/>
            <a:r>
              <a:rPr lang="en-US" altLang="zh-CN" dirty="0" err="1"/>
              <a:t>glEsVersio</a:t>
            </a:r>
            <a:r>
              <a:rPr lang="zh-CN" altLang="en-US" dirty="0"/>
              <a:t>：可选，需要指定一个</a:t>
            </a:r>
            <a:r>
              <a:rPr lang="en-US" altLang="zh-CN" dirty="0"/>
              <a:t>OpenGL ES</a:t>
            </a:r>
            <a:r>
              <a:rPr lang="zh-CN" altLang="en-US" dirty="0" smtClean="0"/>
              <a:t>版本时设置</a:t>
            </a:r>
            <a:endParaRPr lang="en-US" altLang="zh-CN" dirty="0" smtClean="0"/>
          </a:p>
          <a:p>
            <a:pPr lvl="1"/>
            <a:endParaRPr lang="zh-CN" altLang="zh-CN" dirty="0"/>
          </a:p>
          <a:p>
            <a:pPr lvl="1"/>
            <a:endParaRPr lang="zh-CN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457200" y="4365104"/>
            <a:ext cx="8363272" cy="23199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400" dirty="0"/>
              <a:t>&lt;uses-feature </a:t>
            </a:r>
            <a:r>
              <a:rPr lang="en-US" altLang="zh-CN" sz="2400" dirty="0" err="1"/>
              <a:t>android:name</a:t>
            </a:r>
            <a:r>
              <a:rPr lang="en-US" altLang="zh-CN" sz="2400" dirty="0"/>
              <a:t>="</a:t>
            </a:r>
            <a:r>
              <a:rPr lang="en-US" altLang="zh-CN" sz="2400" dirty="0" err="1"/>
              <a:t>android.hardware.touchscreen</a:t>
            </a:r>
            <a:r>
              <a:rPr lang="en-US" altLang="zh-CN" sz="2400" dirty="0"/>
              <a:t>"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android:required</a:t>
            </a:r>
            <a:r>
              <a:rPr lang="en-US" altLang="zh-CN" sz="2400" dirty="0"/>
              <a:t>="false</a:t>
            </a:r>
            <a:r>
              <a:rPr lang="en-US" altLang="zh-CN" sz="2400" dirty="0" smtClean="0"/>
              <a:t>"/&gt;</a:t>
            </a:r>
          </a:p>
          <a:p>
            <a:r>
              <a:rPr lang="en-US" altLang="zh-CN" sz="2400" dirty="0" smtClean="0"/>
              <a:t>&lt;</a:t>
            </a:r>
            <a:r>
              <a:rPr lang="en-US" altLang="zh-CN" sz="2400" dirty="0"/>
              <a:t>uses-feature </a:t>
            </a:r>
            <a:r>
              <a:rPr lang="en-US" altLang="zh-CN" sz="2400" dirty="0" err="1"/>
              <a:t>android:name</a:t>
            </a:r>
            <a:r>
              <a:rPr lang="en-US" altLang="zh-CN" sz="2400" dirty="0"/>
              <a:t>="</a:t>
            </a:r>
            <a:r>
              <a:rPr lang="en-US" altLang="zh-CN" sz="2400" dirty="0" err="1"/>
              <a:t>android.hardware.telephony</a:t>
            </a:r>
            <a:r>
              <a:rPr lang="en-US" altLang="zh-CN" sz="2400" dirty="0"/>
              <a:t>"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android:required</a:t>
            </a:r>
            <a:r>
              <a:rPr lang="en-US" altLang="zh-CN" sz="2400" dirty="0"/>
              <a:t>="false"/&gt;</a:t>
            </a:r>
          </a:p>
          <a:p>
            <a:r>
              <a:rPr lang="en-US" altLang="zh-CN" sz="2400" dirty="0"/>
              <a:t>&lt;uses-feature </a:t>
            </a:r>
            <a:r>
              <a:rPr lang="en-US" altLang="zh-CN" sz="2400" dirty="0" err="1"/>
              <a:t>android:name</a:t>
            </a:r>
            <a:r>
              <a:rPr lang="en-US" altLang="zh-CN" sz="2400" dirty="0"/>
              <a:t>="</a:t>
            </a:r>
            <a:r>
              <a:rPr lang="en-US" altLang="zh-CN" sz="2400" dirty="0" err="1"/>
              <a:t>android.hardware.camera</a:t>
            </a:r>
            <a:r>
              <a:rPr lang="en-US" altLang="zh-CN" sz="2400" dirty="0"/>
              <a:t>"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android:required</a:t>
            </a:r>
            <a:r>
              <a:rPr lang="en-US" altLang="zh-CN" sz="2400" dirty="0"/>
              <a:t>="false"/&gt;</a:t>
            </a:r>
            <a:endParaRPr lang="en-US" altLang="zh-CN" sz="2400" dirty="0"/>
          </a:p>
        </p:txBody>
      </p:sp>
      <p:sp>
        <p:nvSpPr>
          <p:cNvPr id="7" name="矩形 6"/>
          <p:cNvSpPr/>
          <p:nvPr/>
        </p:nvSpPr>
        <p:spPr>
          <a:xfrm>
            <a:off x="457200" y="3127304"/>
            <a:ext cx="8363272" cy="9465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400" dirty="0"/>
              <a:t>&lt;</a:t>
            </a:r>
            <a:r>
              <a:rPr lang="en-US" altLang="zh-CN" sz="2400" dirty="0" smtClean="0"/>
              <a:t>uses-feature </a:t>
            </a:r>
            <a:r>
              <a:rPr lang="en-US" altLang="zh-CN" sz="2400" dirty="0" err="1"/>
              <a:t>android:name</a:t>
            </a:r>
            <a:r>
              <a:rPr lang="en-US" altLang="zh-CN" sz="2400" dirty="0"/>
              <a:t>="string" </a:t>
            </a:r>
            <a:r>
              <a:rPr lang="en-US" altLang="zh-CN" sz="2400" dirty="0" err="1"/>
              <a:t>android:required</a:t>
            </a:r>
            <a:r>
              <a:rPr lang="en-US" altLang="zh-CN" sz="2400" dirty="0"/>
              <a:t>=["true" | "false"] </a:t>
            </a:r>
            <a:r>
              <a:rPr lang="en-US" altLang="zh-CN" sz="2400" dirty="0" err="1"/>
              <a:t>android:glEsVersion</a:t>
            </a:r>
            <a:r>
              <a:rPr lang="en-US" altLang="zh-CN" sz="2400" dirty="0"/>
              <a:t>="integer" /&gt;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5730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硬件使用许可权限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931408"/>
              </p:ext>
            </p:extLst>
          </p:nvPr>
        </p:nvGraphicFramePr>
        <p:xfrm>
          <a:off x="251520" y="1556792"/>
          <a:ext cx="8737576" cy="391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6649344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solidFill>
                            <a:srgbClr val="FFFFFF"/>
                          </a:solidFill>
                          <a:effectLst/>
                          <a:latin typeface="Roboto" panose="02000000000000000000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权限</a:t>
                      </a:r>
                      <a:endParaRPr lang="en-US" sz="2400" b="1" kern="100" dirty="0">
                        <a:solidFill>
                          <a:srgbClr val="FFFFFF"/>
                        </a:solidFill>
                        <a:effectLst/>
                        <a:latin typeface="Roboto" panose="02000000000000000000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25400" marB="254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solidFill>
                            <a:srgbClr val="FFFFFF"/>
                          </a:solidFill>
                          <a:effectLst/>
                          <a:latin typeface="Roboto" panose="02000000000000000000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隐含硬件特性</a:t>
                      </a:r>
                      <a:endParaRPr lang="en-US" sz="2400" b="1" kern="100" dirty="0">
                        <a:solidFill>
                          <a:srgbClr val="FFFFFF"/>
                        </a:solidFill>
                        <a:effectLst/>
                        <a:latin typeface="Roboto" panose="02000000000000000000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25400" marB="25400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录制音频</a:t>
                      </a:r>
                      <a:endParaRPr lang="en-US" sz="2400" kern="100" dirty="0">
                        <a:solidFill>
                          <a:schemeClr val="dk1"/>
                        </a:solidFill>
                        <a:effectLst/>
                        <a:latin typeface="Roboto" panose="02000000000000000000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android.hardware.microphone</a:t>
                      </a:r>
                      <a:endParaRPr lang="en-US" sz="2400" kern="100" dirty="0"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25400" marB="2540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摄像头</a:t>
                      </a:r>
                      <a:endParaRPr lang="en-US" sz="2400" kern="100" dirty="0">
                        <a:solidFill>
                          <a:schemeClr val="dk1"/>
                        </a:solidFill>
                        <a:effectLst/>
                        <a:latin typeface="Roboto" panose="02000000000000000000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 err="1" smtClean="0"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android.hardware.camera</a:t>
                      </a:r>
                      <a:r>
                        <a:rPr lang="en-US" sz="2400" kern="100" dirty="0" smtClean="0"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br>
                        <a:rPr lang="en-US" sz="2400" kern="100" dirty="0" smtClean="0"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2400" kern="100" dirty="0" err="1" smtClean="0"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android.hardware.camera.autofocus</a:t>
                      </a:r>
                      <a:endParaRPr lang="en-US" sz="2400" kern="100" dirty="0"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25400" marB="2540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根据</a:t>
                      </a:r>
                      <a:r>
                        <a:rPr lang="en-US" sz="2400" kern="100" dirty="0" err="1" smtClean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CellID</a:t>
                      </a:r>
                      <a:r>
                        <a:rPr lang="zh-CN" altLang="en-US" sz="2400" kern="100" dirty="0" smtClean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+mn-ea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sz="2400" kern="100" dirty="0" err="1" smtClean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WiFi</a:t>
                      </a:r>
                      <a:r>
                        <a:rPr lang="zh-CN" altLang="en-US" sz="2400" kern="100" dirty="0" smtClean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+mn-ea"/>
                          <a:cs typeface="Times New Roman" panose="02020603050405020304" pitchFamily="18" charset="0"/>
                        </a:rPr>
                        <a:t>热点粗略定位</a:t>
                      </a:r>
                      <a:endParaRPr lang="en-US" sz="2400" kern="100" dirty="0">
                        <a:solidFill>
                          <a:schemeClr val="dk1"/>
                        </a:solidFill>
                        <a:effectLst/>
                        <a:latin typeface="Roboto" panose="02000000000000000000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android.hardware.location</a:t>
                      </a:r>
                      <a:endParaRPr lang="en-US" sz="2400" kern="100" dirty="0"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just" defTabSz="914400" rtl="0" eaLnBrk="1" fontAlgn="t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 err="1" smtClean="0"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android.hardware.location.network</a:t>
                      </a:r>
                      <a:endParaRPr lang="en-US" sz="2400" kern="100" dirty="0" smtClean="0"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just" defTabSz="914400" rtl="0" eaLnBrk="1" fontAlgn="t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(Target </a:t>
                      </a:r>
                      <a:r>
                        <a:rPr lang="en-US" sz="2400" kern="100" dirty="0"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API level 20 or lower only.)</a:t>
                      </a:r>
                    </a:p>
                  </a:txBody>
                  <a:tcPr marL="76200" marR="76200" marT="25400" marB="25400" anchor="ctr"/>
                </a:tc>
              </a:tr>
              <a:tr h="844973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+mn-ea"/>
                          <a:cs typeface="Times New Roman" panose="02020603050405020304" pitchFamily="18" charset="0"/>
                        </a:rPr>
                        <a:t>精确定位</a:t>
                      </a:r>
                      <a:r>
                        <a:rPr lang="en-US" altLang="zh-CN" sz="2400" kern="100" dirty="0" smtClean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2400" kern="100" dirty="0" smtClean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+mn-ea"/>
                          <a:cs typeface="Times New Roman" panose="02020603050405020304" pitchFamily="18" charset="0"/>
                        </a:rPr>
                        <a:t>如</a:t>
                      </a:r>
                      <a:r>
                        <a:rPr lang="en-US" sz="2400" kern="100" dirty="0" smtClean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GPS)</a:t>
                      </a:r>
                      <a:endParaRPr lang="en-US" sz="2400" kern="100" dirty="0">
                        <a:solidFill>
                          <a:schemeClr val="dk1"/>
                        </a:solidFill>
                        <a:effectLst/>
                        <a:latin typeface="Roboto" panose="02000000000000000000" pitchFamily="2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android.hardware.location</a:t>
                      </a:r>
                      <a:endParaRPr lang="en-US" sz="2400" kern="100" dirty="0"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just" defTabSz="914400" rtl="0" eaLnBrk="1" fontAlgn="t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android.hardware.location.gps</a:t>
                      </a:r>
                      <a:r>
                        <a:rPr lang="en-US" sz="2400" kern="100" dirty="0"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400" kern="100" dirty="0" smtClean="0"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Target API level 20 or lower only.)</a:t>
                      </a:r>
                    </a:p>
                  </a:txBody>
                  <a:tcPr marL="76200" marR="76200" marT="25400" marB="25400" anchor="ctr"/>
                </a:tc>
              </a:tr>
            </a:tbl>
          </a:graphicData>
        </a:graphic>
      </p:graphicFrame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61737" y="5589240"/>
            <a:ext cx="8229600" cy="15407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如果</a:t>
            </a:r>
            <a:r>
              <a:rPr lang="en-US" altLang="zh-CN" dirty="0" err="1" smtClean="0"/>
              <a:t>sdk</a:t>
            </a:r>
            <a:r>
              <a:rPr lang="zh-CN" altLang="en-US" dirty="0" smtClean="0"/>
              <a:t>版本</a:t>
            </a:r>
            <a:r>
              <a:rPr lang="en-US" altLang="zh-CN" dirty="0" smtClean="0"/>
              <a:t>&gt;5.0</a:t>
            </a:r>
            <a:r>
              <a:rPr lang="zh-CN" altLang="en-US" dirty="0" smtClean="0"/>
              <a:t>，需要权限</a:t>
            </a:r>
            <a:endParaRPr lang="zh-CN" altLang="zh-CN" dirty="0"/>
          </a:p>
          <a:p>
            <a:pPr lvl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8884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硬件使用许可权限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1883" y="1628800"/>
            <a:ext cx="8229600" cy="266429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如果</a:t>
            </a:r>
            <a:r>
              <a:rPr lang="en-US" altLang="zh-CN" dirty="0" err="1" smtClean="0"/>
              <a:t>sdk</a:t>
            </a:r>
            <a:r>
              <a:rPr lang="zh-CN" altLang="en-US" dirty="0" smtClean="0"/>
              <a:t>版本</a:t>
            </a:r>
            <a:r>
              <a:rPr lang="en-US" altLang="zh-CN" dirty="0" smtClean="0"/>
              <a:t>&gt;5.0</a:t>
            </a:r>
            <a:r>
              <a:rPr lang="zh-CN" altLang="en-US" dirty="0" smtClean="0"/>
              <a:t>，需要权限：（即使</a:t>
            </a:r>
            <a:r>
              <a:rPr lang="en-US" altLang="zh-CN" dirty="0" smtClean="0"/>
              <a:t>TV</a:t>
            </a:r>
            <a:r>
              <a:rPr lang="zh-CN" altLang="en-US" dirty="0" smtClean="0"/>
              <a:t>设备没有网卡或</a:t>
            </a:r>
            <a:r>
              <a:rPr lang="en-US" altLang="zh-CN" dirty="0" smtClean="0"/>
              <a:t>GPS</a:t>
            </a:r>
            <a:r>
              <a:rPr lang="zh-CN" altLang="en-US" dirty="0" smtClean="0"/>
              <a:t>接收器仍可以安装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ACCESS_COARSE_LOCATION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ACCESS_FINE_LOCATION </a:t>
            </a:r>
          </a:p>
          <a:p>
            <a:pPr lvl="1"/>
            <a:endParaRPr lang="zh-CN" altLang="zh-CN" dirty="0"/>
          </a:p>
          <a:p>
            <a:pPr lvl="1"/>
            <a:endParaRPr lang="zh-CN" altLang="zh-CN" dirty="0" smtClean="0"/>
          </a:p>
        </p:txBody>
      </p:sp>
      <p:sp>
        <p:nvSpPr>
          <p:cNvPr id="7" name="爆炸形 1 6"/>
          <p:cNvSpPr/>
          <p:nvPr/>
        </p:nvSpPr>
        <p:spPr>
          <a:xfrm>
            <a:off x="5292080" y="3933056"/>
            <a:ext cx="3168352" cy="2304256"/>
          </a:xfrm>
          <a:prstGeom prst="irregularSeal1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</a:p>
        </p:txBody>
      </p:sp>
    </p:spTree>
    <p:extLst>
      <p:ext uri="{BB962C8B-B14F-4D97-AF65-F5344CB8AC3E}">
        <p14:creationId xmlns:p14="http://schemas.microsoft.com/office/powerpoint/2010/main" val="367214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硬件特性运行检测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检测当前运行的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具备哪些硬件特性</a:t>
            </a:r>
            <a:endParaRPr lang="zh-CN" altLang="zh-CN" dirty="0"/>
          </a:p>
          <a:p>
            <a:pPr lvl="1"/>
            <a:r>
              <a:rPr lang="en-US" altLang="zh-CN" dirty="0" err="1"/>
              <a:t>hasSystemFeature</a:t>
            </a:r>
            <a:r>
              <a:rPr lang="en-US" altLang="zh-CN" dirty="0"/>
              <a:t>(String)</a:t>
            </a:r>
            <a:endParaRPr lang="zh-CN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251520" y="2636912"/>
            <a:ext cx="8804330" cy="38164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400" dirty="0" smtClean="0"/>
              <a:t>if 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getPackageManager().</a:t>
            </a:r>
            <a:r>
              <a:rPr lang="en-US" altLang="zh-CN" sz="2400" dirty="0" err="1">
                <a:solidFill>
                  <a:srgbClr val="FF0000"/>
                </a:solidFill>
              </a:rPr>
              <a:t>hasSystemFeature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android.hardware.telephony</a:t>
            </a:r>
            <a:r>
              <a:rPr lang="en-US" altLang="zh-CN" sz="2400" dirty="0"/>
              <a:t>")) </a:t>
            </a:r>
            <a:r>
              <a:rPr lang="en-US" altLang="zh-CN" sz="2400" dirty="0" smtClean="0"/>
              <a:t>{</a:t>
            </a:r>
            <a:r>
              <a:rPr lang="en-US" altLang="zh-CN" sz="2400" dirty="0"/>
              <a:t>// </a:t>
            </a:r>
            <a:r>
              <a:rPr lang="zh-CN" altLang="en-US" sz="2400" dirty="0"/>
              <a:t>检测是否具备电话特性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Log.d</a:t>
            </a:r>
            <a:r>
              <a:rPr lang="en-US" altLang="zh-CN" sz="2400" dirty="0" smtClean="0"/>
              <a:t>("</a:t>
            </a:r>
            <a:r>
              <a:rPr lang="en-US" altLang="zh-CN" sz="2400" dirty="0" err="1" smtClean="0"/>
              <a:t>HardwareFeatureTest</a:t>
            </a:r>
            <a:r>
              <a:rPr lang="en-US" altLang="zh-CN" sz="2400" dirty="0" smtClean="0"/>
              <a:t>", "Device can make phone calls");</a:t>
            </a:r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  <a:p>
            <a:r>
              <a:rPr lang="en-US" altLang="zh-CN" sz="2400" dirty="0" smtClean="0"/>
              <a:t>if </a:t>
            </a:r>
            <a:r>
              <a:rPr lang="en-US" altLang="zh-CN" sz="2400" dirty="0"/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getPackageManager</a:t>
            </a:r>
            <a:r>
              <a:rPr lang="en-US" altLang="zh-CN" sz="2400" dirty="0">
                <a:solidFill>
                  <a:srgbClr val="FF0000"/>
                </a:solidFill>
              </a:rPr>
              <a:t>().</a:t>
            </a:r>
            <a:r>
              <a:rPr lang="en-US" altLang="zh-CN" sz="2400" dirty="0" err="1">
                <a:solidFill>
                  <a:srgbClr val="FF0000"/>
                </a:solidFill>
              </a:rPr>
              <a:t>hasSystemFeature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android.hardware.touchscreen</a:t>
            </a:r>
            <a:r>
              <a:rPr lang="en-US" altLang="zh-CN" sz="2400" dirty="0"/>
              <a:t>")) </a:t>
            </a:r>
            <a:r>
              <a:rPr lang="en-US" altLang="zh-CN" sz="2400" dirty="0" smtClean="0"/>
              <a:t>{</a:t>
            </a:r>
            <a:r>
              <a:rPr lang="en-US" altLang="zh-CN" sz="2400" dirty="0"/>
              <a:t>// </a:t>
            </a:r>
            <a:r>
              <a:rPr lang="zh-CN" altLang="en-US" sz="2400" dirty="0"/>
              <a:t>检测是否具备触屏特性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Log.d</a:t>
            </a:r>
            <a:r>
              <a:rPr lang="en-US" altLang="zh-CN" sz="2400" dirty="0" smtClean="0"/>
              <a:t>("</a:t>
            </a:r>
            <a:r>
              <a:rPr lang="en-US" altLang="zh-CN" sz="2400" dirty="0" err="1" smtClean="0"/>
              <a:t>HardwareFeatureTest</a:t>
            </a:r>
            <a:r>
              <a:rPr lang="en-US" altLang="zh-CN" sz="2400" dirty="0" smtClean="0"/>
              <a:t>", "Device has a touch screen.");</a:t>
            </a:r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328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2009</TotalTime>
  <Words>912</Words>
  <Application>Microsoft Office PowerPoint</Application>
  <PresentationFormat>全屏显示(4:3)</PresentationFormat>
  <Paragraphs>197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宋体</vt:lpstr>
      <vt:lpstr>微软雅黑</vt:lpstr>
      <vt:lpstr>Arial</vt:lpstr>
      <vt:lpstr>Calibri</vt:lpstr>
      <vt:lpstr>Consolas</vt:lpstr>
      <vt:lpstr>Roboto</vt:lpstr>
      <vt:lpstr>Times New Roman</vt:lpstr>
      <vt:lpstr>2_Office 主题</vt:lpstr>
      <vt:lpstr>AndroidTV</vt:lpstr>
      <vt:lpstr>目录</vt:lpstr>
      <vt:lpstr>TV硬件资源</vt:lpstr>
      <vt:lpstr>设备检测</vt:lpstr>
      <vt:lpstr>不支持的硬件特性</vt:lpstr>
      <vt:lpstr>硬件特性过滤</vt:lpstr>
      <vt:lpstr>硬件使用许可权限</vt:lpstr>
      <vt:lpstr>硬件使用许可权限</vt:lpstr>
      <vt:lpstr>硬件特性运行检测</vt:lpstr>
      <vt:lpstr>目录</vt:lpstr>
      <vt:lpstr>硬件设备需求</vt:lpstr>
      <vt:lpstr>触摸屏</vt:lpstr>
      <vt:lpstr>摄像头</vt:lpstr>
      <vt:lpstr>GPS</vt:lpstr>
      <vt:lpstr>GPS</vt:lpstr>
      <vt:lpstr>遥控器</vt:lpstr>
      <vt:lpstr>遥控器</vt:lpstr>
      <vt:lpstr>遥控器</vt:lpstr>
      <vt:lpstr>遥控器</vt:lpstr>
      <vt:lpstr>遥控器</vt:lpstr>
      <vt:lpstr>课程回顾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武永亮</dc:creator>
  <cp:lastModifiedBy>李玮玮</cp:lastModifiedBy>
  <cp:revision>170</cp:revision>
  <dcterms:created xsi:type="dcterms:W3CDTF">2012-01-28T13:55:28Z</dcterms:created>
  <dcterms:modified xsi:type="dcterms:W3CDTF">2016-11-16T09:32:04Z</dcterms:modified>
</cp:coreProperties>
</file>