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0"/>
  </p:notesMasterIdLst>
  <p:sldIdLst>
    <p:sldId id="351" r:id="rId2"/>
    <p:sldId id="422" r:id="rId3"/>
    <p:sldId id="360" r:id="rId4"/>
    <p:sldId id="434" r:id="rId5"/>
    <p:sldId id="361" r:id="rId6"/>
    <p:sldId id="435" r:id="rId7"/>
    <p:sldId id="436" r:id="rId8"/>
    <p:sldId id="437" r:id="rId9"/>
    <p:sldId id="438" r:id="rId10"/>
    <p:sldId id="450" r:id="rId11"/>
    <p:sldId id="451" r:id="rId12"/>
    <p:sldId id="452" r:id="rId13"/>
    <p:sldId id="453" r:id="rId14"/>
    <p:sldId id="454" r:id="rId15"/>
    <p:sldId id="455" r:id="rId16"/>
    <p:sldId id="439" r:id="rId17"/>
    <p:sldId id="440" r:id="rId18"/>
    <p:sldId id="441" r:id="rId19"/>
    <p:sldId id="444" r:id="rId20"/>
    <p:sldId id="443" r:id="rId21"/>
    <p:sldId id="445" r:id="rId22"/>
    <p:sldId id="446" r:id="rId23"/>
    <p:sldId id="447" r:id="rId24"/>
    <p:sldId id="449" r:id="rId25"/>
    <p:sldId id="448" r:id="rId26"/>
    <p:sldId id="442" r:id="rId27"/>
    <p:sldId id="418" r:id="rId28"/>
    <p:sldId id="26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393" autoAdjust="0"/>
  </p:normalViewPr>
  <p:slideViewPr>
    <p:cSldViewPr>
      <p:cViewPr varScale="1">
        <p:scale>
          <a:sx n="41" d="100"/>
          <a:sy n="41" d="100"/>
        </p:scale>
        <p:origin x="7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1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多分辨率支持</a:t>
            </a:r>
            <a:endParaRPr lang="en-US" altLang="zh-CN" dirty="0" smtClean="0"/>
          </a:p>
          <a:p>
            <a:r>
              <a:rPr lang="en-US" altLang="zh-CN" dirty="0" smtClean="0"/>
              <a:t>https://developer.android.com/guide/practices/screens_support.html</a:t>
            </a:r>
          </a:p>
          <a:p>
            <a:r>
              <a:rPr lang="en-US" altLang="zh-CN" dirty="0" smtClean="0"/>
              <a:t>https://developer.android.com/training/multiscreen/screensizes.html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62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42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34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3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74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62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67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91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https://developer.android.com/guide/topics/resources/drawable-resource.html#StateList</a:t>
            </a:r>
          </a:p>
          <a:p>
            <a:r>
              <a:rPr lang="en-US" altLang="zh-CN" dirty="0" smtClean="0"/>
              <a:t>https://developer.android.com/design/tv/patterns.html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78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98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7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85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1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42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42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00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18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7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1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droid知识库"/>
              </a:rPr>
              <a:t>Android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:screenOrientation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设定该活动的方向，该值可以是任何一个下面的字符串：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“unspecified”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系统选择显示方向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在不同的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有所不同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“landscape”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“portrait”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纵向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“user”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前的首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“behind”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在活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动堆栈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下的活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相同方向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“sensor”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物理方向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传感器确定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取决于用户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手持的方向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当用户转动设备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跟随改变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nosensor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物理方向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传感器确定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该传感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器被忽略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当用户转动设备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显示不会跟随改变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这个区别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系统选择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使用相同的政策取向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“未指定”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系统根据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“未指定”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(“unspecified”)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设定选择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示方向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1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削减最外部容器控件与内部容器控件的间距</a:t>
            </a:r>
            <a:endParaRPr lang="en-US" altLang="zh-CN" dirty="0" smtClean="0"/>
          </a:p>
          <a:p>
            <a:r>
              <a:rPr lang="en-US" altLang="zh-CN" baseline="0" dirty="0" smtClean="0"/>
              <a:t>           </a:t>
            </a:r>
            <a:r>
              <a:rPr lang="zh-CN" altLang="en-US" dirty="0" smtClean="0"/>
              <a:t>左右间距</a:t>
            </a:r>
            <a:r>
              <a:rPr lang="en-US" altLang="zh-CN" dirty="0" smtClean="0"/>
              <a:t>48dp</a:t>
            </a:r>
          </a:p>
          <a:p>
            <a:pPr lvl="1"/>
            <a:r>
              <a:rPr lang="zh-CN" altLang="en-US" dirty="0" smtClean="0"/>
              <a:t>上下间距</a:t>
            </a:r>
            <a:r>
              <a:rPr lang="en-US" altLang="zh-CN" dirty="0" smtClean="0"/>
              <a:t>27dp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&lt;?xml version="1.0" encoding="utf-8"?&gt;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RelativeLayout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xmlns:android</a:t>
            </a:r>
            <a:r>
              <a:rPr lang="en-US" altLang="zh-CN" dirty="0" smtClean="0"/>
              <a:t>="http://schemas.android.com/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/res/android"</a:t>
            </a:r>
          </a:p>
          <a:p>
            <a:pPr lvl="1"/>
            <a:r>
              <a:rPr lang="en-US" altLang="zh-CN" dirty="0" smtClean="0"/>
              <a:t>   </a:t>
            </a:r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match_parent</a:t>
            </a:r>
            <a:r>
              <a:rPr lang="en-US" altLang="zh-CN" dirty="0" smtClean="0"/>
              <a:t>"</a:t>
            </a:r>
          </a:p>
          <a:p>
            <a:pPr lvl="1"/>
            <a:r>
              <a:rPr lang="en-US" altLang="zh-CN" dirty="0" smtClean="0"/>
              <a:t>   </a:t>
            </a:r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match_parent</a:t>
            </a:r>
            <a:r>
              <a:rPr lang="en-US" altLang="zh-CN" dirty="0" smtClean="0"/>
              <a:t>"</a:t>
            </a:r>
          </a:p>
          <a:p>
            <a:pPr lvl="1"/>
            <a:r>
              <a:rPr lang="en-US" altLang="zh-CN" dirty="0" smtClean="0"/>
              <a:t>   &gt;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&lt;!-- Screen elements that can render outside the </a:t>
            </a:r>
            <a:r>
              <a:rPr lang="en-US" altLang="zh-CN" dirty="0" err="1" smtClean="0"/>
              <a:t>overscan</a:t>
            </a:r>
            <a:r>
              <a:rPr lang="en-US" altLang="zh-CN" dirty="0" smtClean="0"/>
              <a:t> safe area go here --&gt;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&lt;!-- Nested </a:t>
            </a:r>
            <a:r>
              <a:rPr lang="en-US" altLang="zh-CN" dirty="0" err="1" smtClean="0"/>
              <a:t>RelativeLayout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overscan</a:t>
            </a:r>
            <a:r>
              <a:rPr lang="en-US" altLang="zh-CN" dirty="0" smtClean="0"/>
              <a:t>-safe margin --&gt;</a:t>
            </a:r>
          </a:p>
          <a:p>
            <a:pPr lvl="1"/>
            <a:r>
              <a:rPr lang="en-US" altLang="zh-CN" dirty="0" smtClean="0"/>
              <a:t>   &lt;</a:t>
            </a:r>
            <a:r>
              <a:rPr lang="en-US" altLang="zh-CN" dirty="0" err="1" smtClean="0"/>
              <a:t>RelativeLayout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xmlns:android</a:t>
            </a:r>
            <a:r>
              <a:rPr lang="en-US" altLang="zh-CN" dirty="0" smtClean="0"/>
              <a:t>="http://schemas.android.com/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/res/android"</a:t>
            </a:r>
          </a:p>
          <a:p>
            <a:pPr lvl="1"/>
            <a:r>
              <a:rPr lang="en-US" altLang="zh-CN" dirty="0" smtClean="0"/>
              <a:t>       </a:t>
            </a:r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match_parent</a:t>
            </a:r>
            <a:r>
              <a:rPr lang="en-US" altLang="zh-CN" dirty="0" smtClean="0"/>
              <a:t>"</a:t>
            </a:r>
          </a:p>
          <a:p>
            <a:pPr lvl="1"/>
            <a:r>
              <a:rPr lang="en-US" altLang="zh-CN" dirty="0" smtClean="0"/>
              <a:t>       </a:t>
            </a:r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match_parent</a:t>
            </a:r>
            <a:r>
              <a:rPr lang="en-US" altLang="zh-CN" dirty="0" smtClean="0"/>
              <a:t>"</a:t>
            </a:r>
          </a:p>
          <a:p>
            <a:pPr lvl="1"/>
            <a:r>
              <a:rPr lang="en-US" altLang="zh-CN" dirty="0" smtClean="0"/>
              <a:t>       </a:t>
            </a:r>
            <a:r>
              <a:rPr lang="en-US" altLang="zh-CN" dirty="0" err="1" smtClean="0"/>
              <a:t>android:layout_marginTop</a:t>
            </a:r>
            <a:r>
              <a:rPr lang="en-US" altLang="zh-CN" dirty="0" smtClean="0"/>
              <a:t>="27dp"</a:t>
            </a:r>
          </a:p>
          <a:p>
            <a:pPr lvl="1"/>
            <a:r>
              <a:rPr lang="en-US" altLang="zh-CN" dirty="0" smtClean="0"/>
              <a:t>       </a:t>
            </a:r>
            <a:r>
              <a:rPr lang="en-US" altLang="zh-CN" dirty="0" err="1" smtClean="0"/>
              <a:t>android:layout_marginBottom</a:t>
            </a:r>
            <a:r>
              <a:rPr lang="en-US" altLang="zh-CN" dirty="0" smtClean="0"/>
              <a:t>="27dp"</a:t>
            </a:r>
          </a:p>
          <a:p>
            <a:pPr lvl="1"/>
            <a:r>
              <a:rPr lang="en-US" altLang="zh-CN" dirty="0" smtClean="0"/>
              <a:t>       </a:t>
            </a:r>
            <a:r>
              <a:rPr lang="en-US" altLang="zh-CN" dirty="0" err="1" smtClean="0"/>
              <a:t>android:layout_marginLeft</a:t>
            </a:r>
            <a:r>
              <a:rPr lang="en-US" altLang="zh-CN" dirty="0" smtClean="0"/>
              <a:t>="48dp"</a:t>
            </a:r>
          </a:p>
          <a:p>
            <a:pPr lvl="1"/>
            <a:r>
              <a:rPr lang="en-US" altLang="zh-CN" dirty="0" smtClean="0"/>
              <a:t>       </a:t>
            </a:r>
            <a:r>
              <a:rPr lang="en-US" altLang="zh-CN" dirty="0" err="1" smtClean="0"/>
              <a:t>android:layout_marginRight</a:t>
            </a:r>
            <a:r>
              <a:rPr lang="en-US" altLang="zh-CN" dirty="0" smtClean="0"/>
              <a:t>="48dp"&gt;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   &lt;!-- Screen elements that need to be within the </a:t>
            </a:r>
            <a:r>
              <a:rPr lang="en-US" altLang="zh-CN" dirty="0" err="1" smtClean="0"/>
              <a:t>overscan</a:t>
            </a:r>
            <a:r>
              <a:rPr lang="en-US" altLang="zh-CN" dirty="0" smtClean="0"/>
              <a:t> safe area go here --&gt;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  &lt;/</a:t>
            </a:r>
            <a:r>
              <a:rPr lang="en-US" altLang="zh-CN" dirty="0" err="1" smtClean="0"/>
              <a:t>RelativeLayout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&lt;/</a:t>
            </a:r>
            <a:r>
              <a:rPr lang="en-US" altLang="zh-CN" dirty="0" err="1" smtClean="0"/>
              <a:t>RelativeLayout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2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多分辨率支持</a:t>
            </a:r>
            <a:endParaRPr lang="en-US" altLang="zh-CN" dirty="0" smtClean="0"/>
          </a:p>
          <a:p>
            <a:r>
              <a:rPr lang="en-US" altLang="zh-CN" dirty="0" smtClean="0"/>
              <a:t>https://developer.android.com/guide/practices/screens_support.html</a:t>
            </a:r>
          </a:p>
          <a:p>
            <a:r>
              <a:rPr lang="en-US" altLang="zh-CN" dirty="0" smtClean="0"/>
              <a:t>https://developer.android.com/training/multiscreen/screensizes.html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7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4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97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0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2017/2/23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tv/start/start.html#bann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support-library/features.html#v17-leanbac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drawable-resource.html#StateLis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training/tv/start/navigation.html#focus-selection" TargetMode="External"/><Relationship Id="rId4" Type="http://schemas.openxmlformats.org/officeDocument/2006/relationships/hyperlink" Target="https://developer.android.com/design/tv/pattern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AndroidTV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第三讲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创建</a:t>
            </a:r>
            <a:r>
              <a:rPr lang="en-US" altLang="zh-CN" sz="2700" dirty="0" smtClean="0">
                <a:solidFill>
                  <a:schemeClr val="bg1"/>
                </a:solidFill>
              </a:rPr>
              <a:t>TV</a:t>
            </a:r>
            <a:r>
              <a:rPr lang="zh-CN" altLang="en-US" sz="2700" dirty="0" smtClean="0">
                <a:solidFill>
                  <a:schemeClr val="bg1"/>
                </a:solidFill>
              </a:rPr>
              <a:t>布局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焦点问题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修改定向焦点导航，如：设定下一个焦点控件</a:t>
            </a:r>
            <a:endParaRPr lang="en-US" altLang="zh-CN" dirty="0"/>
          </a:p>
          <a:p>
            <a:pPr lvl="1"/>
            <a:r>
              <a:rPr lang="zh-CN" altLang="en-US" dirty="0" smtClean="0"/>
              <a:t>其他导航属性设置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只适用于</a:t>
            </a:r>
            <a:r>
              <a:rPr lang="zh-CN" altLang="en-US" dirty="0">
                <a:solidFill>
                  <a:srgbClr val="FF0000"/>
                </a:solidFill>
              </a:rPr>
              <a:t>前提就设置好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的场景，不适合动态布局的场景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在一些比较复杂的</a:t>
            </a:r>
            <a:r>
              <a:rPr lang="en-US" altLang="zh-CN" dirty="0"/>
              <a:t>Layout</a:t>
            </a:r>
            <a:r>
              <a:rPr lang="zh-CN" altLang="en-US" dirty="0"/>
              <a:t>中，特别是涉及到在</a:t>
            </a:r>
            <a:r>
              <a:rPr lang="en-US" altLang="zh-CN" dirty="0"/>
              <a:t>View</a:t>
            </a:r>
            <a:r>
              <a:rPr lang="zh-CN" altLang="en-US" dirty="0"/>
              <a:t>的焦点变化的过程中还要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View</a:t>
            </a:r>
            <a:r>
              <a:rPr lang="zh-CN" altLang="en-US" dirty="0"/>
              <a:t>的背景以及字体颜色变化等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对每个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设置</a:t>
            </a:r>
            <a:r>
              <a:rPr lang="zh-CN" altLang="en-US" dirty="0"/>
              <a:t>焦点</a:t>
            </a:r>
            <a:r>
              <a:rPr lang="zh-CN" altLang="en-US" dirty="0" smtClean="0"/>
              <a:t>捕获事件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 err="1" smtClean="0"/>
              <a:t>setOnFocusChangeListener</a:t>
            </a:r>
            <a:r>
              <a:rPr lang="zh-CN" altLang="en-US" dirty="0" smtClean="0"/>
              <a:t>，</a:t>
            </a:r>
            <a:r>
              <a:rPr lang="zh-CN" altLang="en-US" dirty="0"/>
              <a:t>在该监听事件中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setKeyListener</a:t>
            </a:r>
            <a:r>
              <a:rPr lang="zh-CN" altLang="en-US" dirty="0" smtClean="0"/>
              <a:t>，使用</a:t>
            </a:r>
            <a:r>
              <a:rPr lang="en-US" altLang="zh-CN" dirty="0"/>
              <a:t>Key</a:t>
            </a:r>
            <a:r>
              <a:rPr lang="zh-CN" altLang="en-US" dirty="0"/>
              <a:t>事件分发来确定焦点移动方向，一般可以使用</a:t>
            </a:r>
            <a:r>
              <a:rPr lang="en-US" altLang="zh-CN" dirty="0" err="1"/>
              <a:t>onKeyDown</a:t>
            </a:r>
            <a:r>
              <a:rPr lang="zh-CN" altLang="en-US" dirty="0"/>
              <a:t>事件进行处理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67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772816"/>
            <a:ext cx="7416824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ImageButton.setOnFocusChangeListener</a:t>
            </a:r>
            <a:r>
              <a:rPr lang="en-US" altLang="zh-CN" dirty="0">
                <a:latin typeface="Consolas" panose="020B0609020204030204" pitchFamily="49" charset="0"/>
              </a:rPr>
              <a:t>(){   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b="1" dirty="0" smtClean="0"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b="1" dirty="0" smtClean="0">
                <a:latin typeface="Consolas" panose="020B0609020204030204" pitchFamily="49" charset="0"/>
              </a:rPr>
              <a:t>void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onFocus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boolean</a:t>
            </a:r>
            <a:r>
              <a:rPr lang="en-US" altLang="zh-CN" dirty="0" smtClean="0">
                <a:latin typeface="Consolas" panose="020B0609020204030204" pitchFamily="49" charset="0"/>
              </a:rPr>
              <a:t> Focus){</a:t>
            </a:r>
            <a:r>
              <a:rPr lang="en-US" altLang="zh-CN" dirty="0">
                <a:latin typeface="Consolas" panose="020B0609020204030204" pitchFamily="49" charset="0"/>
              </a:rPr>
              <a:t>                   </a:t>
            </a:r>
            <a:r>
              <a:rPr lang="en-US" altLang="zh-CN" dirty="0" smtClean="0">
                <a:latin typeface="Consolas" panose="020B0609020204030204" pitchFamily="49" charset="0"/>
              </a:rPr>
              <a:t>        </a:t>
            </a:r>
            <a:r>
              <a:rPr lang="en-US" altLang="zh-CN" b="1" dirty="0" smtClean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( Focus </a:t>
            </a:r>
            <a:r>
              <a:rPr lang="en-US" altLang="zh-CN" dirty="0" smtClean="0"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         // </a:t>
            </a:r>
            <a:r>
              <a:rPr lang="en-US" altLang="zh-CN" dirty="0" err="1" smtClean="0">
                <a:latin typeface="Consolas" panose="020B0609020204030204" pitchFamily="49" charset="0"/>
              </a:rPr>
              <a:t>ImageButton</a:t>
            </a:r>
            <a:r>
              <a:rPr lang="en-US" altLang="zh-CN" dirty="0">
                <a:latin typeface="Consolas" panose="020B0609020204030204" pitchFamily="49" charset="0"/>
              </a:rPr>
              <a:t> 2.1 </a:t>
            </a:r>
            <a:r>
              <a:rPr lang="zh-CN" altLang="en-US" dirty="0" smtClean="0">
                <a:latin typeface="Consolas" panose="020B0609020204030204" pitchFamily="49" charset="0"/>
              </a:rPr>
              <a:t>获焦时，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         // </a:t>
            </a:r>
            <a:r>
              <a:rPr lang="en-US" altLang="zh-CN" dirty="0" err="1" smtClean="0">
                <a:latin typeface="Consolas" panose="020B0609020204030204" pitchFamily="49" charset="0"/>
              </a:rPr>
              <a:t>ImageButton</a:t>
            </a:r>
            <a:r>
              <a:rPr lang="en-US" altLang="zh-CN" dirty="0">
                <a:latin typeface="Consolas" panose="020B0609020204030204" pitchFamily="49" charset="0"/>
              </a:rPr>
              <a:t> 2.1 </a:t>
            </a:r>
            <a:r>
              <a:rPr lang="zh-CN" altLang="en-US" dirty="0">
                <a:latin typeface="Consolas" panose="020B0609020204030204" pitchFamily="49" charset="0"/>
              </a:rPr>
              <a:t>改变获取焦点背景， 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         // </a:t>
            </a:r>
            <a:r>
              <a:rPr lang="en-US" altLang="zh-CN" dirty="0" err="1" smtClean="0">
                <a:latin typeface="Consolas" panose="020B0609020204030204" pitchFamily="49" charset="0"/>
              </a:rPr>
              <a:t>ImageButton</a:t>
            </a:r>
            <a:r>
              <a:rPr lang="en-US" altLang="zh-CN" dirty="0">
                <a:latin typeface="Consolas" panose="020B0609020204030204" pitchFamily="49" charset="0"/>
              </a:rPr>
              <a:t> 1.1</a:t>
            </a:r>
            <a:r>
              <a:rPr lang="zh-CN" altLang="en-US" dirty="0">
                <a:latin typeface="Consolas" panose="020B0609020204030204" pitchFamily="49" charset="0"/>
              </a:rPr>
              <a:t>也改变失去焦点</a:t>
            </a:r>
            <a:r>
              <a:rPr lang="zh-CN" altLang="en-US" dirty="0" smtClean="0">
                <a:latin typeface="Consolas" panose="020B0609020204030204" pitchFamily="49" charset="0"/>
              </a:rPr>
              <a:t>背景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    </a:t>
            </a:r>
            <a:r>
              <a:rPr lang="zh-CN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  <a:r>
              <a:rPr lang="en-US" altLang="zh-CN" dirty="0"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         // </a:t>
            </a:r>
            <a:r>
              <a:rPr lang="en-US" altLang="zh-CN" dirty="0" err="1" smtClean="0">
                <a:latin typeface="Consolas" panose="020B0609020204030204" pitchFamily="49" charset="0"/>
              </a:rPr>
              <a:t>ImageButton</a:t>
            </a:r>
            <a:r>
              <a:rPr lang="en-US" altLang="zh-CN" dirty="0">
                <a:latin typeface="Consolas" panose="020B0609020204030204" pitchFamily="49" charset="0"/>
              </a:rPr>
              <a:t> 2.1 </a:t>
            </a:r>
            <a:r>
              <a:rPr lang="zh-CN" altLang="en-US" dirty="0">
                <a:latin typeface="Consolas" panose="020B0609020204030204" pitchFamily="49" charset="0"/>
              </a:rPr>
              <a:t>获焦时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         // </a:t>
            </a:r>
            <a:r>
              <a:rPr lang="en-US" altLang="zh-CN" dirty="0" err="1" smtClean="0">
                <a:latin typeface="Consolas" panose="020B0609020204030204" pitchFamily="49" charset="0"/>
              </a:rPr>
              <a:t>ImageButton</a:t>
            </a:r>
            <a:r>
              <a:rPr lang="en-US" altLang="zh-CN" dirty="0">
                <a:latin typeface="Consolas" panose="020B0609020204030204" pitchFamily="49" charset="0"/>
              </a:rPr>
              <a:t> 2.1 </a:t>
            </a:r>
            <a:r>
              <a:rPr lang="zh-CN" altLang="en-US" dirty="0">
                <a:latin typeface="Consolas" panose="020B0609020204030204" pitchFamily="49" charset="0"/>
              </a:rPr>
              <a:t>改变失去焦点背景 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           // </a:t>
            </a:r>
            <a:r>
              <a:rPr lang="en-US" altLang="zh-CN" dirty="0" err="1" smtClean="0">
                <a:latin typeface="Consolas" panose="020B0609020204030204" pitchFamily="49" charset="0"/>
              </a:rPr>
              <a:t>ImageButton</a:t>
            </a:r>
            <a:r>
              <a:rPr lang="en-US" altLang="zh-CN" dirty="0">
                <a:latin typeface="Consolas" panose="020B0609020204030204" pitchFamily="49" charset="0"/>
              </a:rPr>
              <a:t> 3.1</a:t>
            </a:r>
            <a:r>
              <a:rPr lang="zh-CN" altLang="en-US" dirty="0">
                <a:latin typeface="Consolas" panose="020B0609020204030204" pitchFamily="49" charset="0"/>
              </a:rPr>
              <a:t>也改变获取焦点背景    </a:t>
            </a:r>
            <a:r>
              <a:rPr lang="zh-CN" altLang="en-US" dirty="0" smtClean="0">
                <a:latin typeface="Consolas" panose="020B0609020204030204" pitchFamily="49" charset="0"/>
              </a:rPr>
              <a:t> 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       </a:t>
            </a: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}</a:t>
            </a:r>
            <a:endParaRPr lang="zh-CN" altLang="en-US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604070"/>
            <a:ext cx="843528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OnKeyDown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event){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event.KEYCODE_DROP_UP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){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如果按下的是上键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mImgBtnArray1[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ThirdIndx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].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event.KEYCODE_DROP_DOWN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如果按下的是</a:t>
            </a:r>
            <a:r>
              <a:rPr lang="zh-CN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下键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mImgBtnArray3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ThirdIndx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].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event.KEYCODE_DROP_LEFT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如果按下的是左键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mImgBtnArray1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 ThirdIndx-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].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event.KEYCODE_DROP_RIGHT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keyCode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zh-CN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如果按下的是右键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mImgBtnArray1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 ThirdIndx+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].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D-pad</a:t>
            </a:r>
            <a:r>
              <a:rPr lang="zh-CN" altLang="en-US" smtClean="0"/>
              <a:t>控制器常用</a:t>
            </a:r>
            <a:r>
              <a:rPr lang="zh-CN" altLang="en-US" dirty="0"/>
              <a:t>的物理</a:t>
            </a:r>
            <a:r>
              <a:rPr lang="zh-CN" altLang="en-US" dirty="0" smtClean="0"/>
              <a:t>按键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KEYCODE_MENU		 </a:t>
            </a:r>
            <a:r>
              <a:rPr lang="zh-CN" altLang="en-US" dirty="0" smtClean="0"/>
              <a:t>菜单键</a:t>
            </a:r>
            <a:endParaRPr lang="zh-CN" altLang="en-US" dirty="0"/>
          </a:p>
          <a:p>
            <a:pPr lvl="1"/>
            <a:r>
              <a:rPr lang="en-US" altLang="zh-CN" dirty="0" smtClean="0"/>
              <a:t>KEYCODE_DPAD_CENTER   </a:t>
            </a:r>
            <a:r>
              <a:rPr lang="zh-CN" altLang="en-US" dirty="0" smtClean="0"/>
              <a:t>确定键</a:t>
            </a:r>
            <a:endParaRPr lang="en-US" altLang="zh-CN" dirty="0"/>
          </a:p>
          <a:p>
            <a:pPr lvl="1"/>
            <a:r>
              <a:rPr lang="en-US" altLang="zh-CN" dirty="0" smtClean="0"/>
              <a:t>KEYCODE_DPAD_UP		</a:t>
            </a:r>
            <a:r>
              <a:rPr lang="zh-CN" altLang="en-US" dirty="0" smtClean="0"/>
              <a:t>上方向键</a:t>
            </a:r>
            <a:endParaRPr lang="en-US" altLang="zh-CN" dirty="0"/>
          </a:p>
          <a:p>
            <a:pPr lvl="1"/>
            <a:r>
              <a:rPr lang="en-US" altLang="zh-CN" dirty="0" smtClean="0"/>
              <a:t>KEYCODE_DPAD_DOWN	</a:t>
            </a:r>
            <a:r>
              <a:rPr lang="zh-CN" altLang="en-US" dirty="0" smtClean="0"/>
              <a:t>下方向键</a:t>
            </a:r>
            <a:endParaRPr lang="en-US" altLang="zh-CN" dirty="0"/>
          </a:p>
          <a:p>
            <a:pPr lvl="1"/>
            <a:r>
              <a:rPr lang="en-US" altLang="zh-CN" dirty="0" smtClean="0"/>
              <a:t>KEYCODE_DPAD_LEFT	</a:t>
            </a:r>
            <a:r>
              <a:rPr lang="zh-CN" altLang="en-US" dirty="0" smtClean="0"/>
              <a:t>左方向键</a:t>
            </a:r>
            <a:endParaRPr lang="en-US" altLang="zh-CN" dirty="0"/>
          </a:p>
          <a:p>
            <a:pPr lvl="1"/>
            <a:r>
              <a:rPr lang="en-US" altLang="zh-CN" dirty="0" smtClean="0"/>
              <a:t>KEYCODE_DPAD_RIGHT	</a:t>
            </a:r>
            <a:r>
              <a:rPr lang="zh-CN" altLang="en-US" dirty="0" smtClean="0"/>
              <a:t>右方向键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03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常用</a:t>
            </a:r>
            <a:r>
              <a:rPr lang="zh-CN" altLang="en-US" dirty="0" smtClean="0"/>
              <a:t>的事件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按下事件：</a:t>
            </a:r>
            <a:r>
              <a:rPr lang="en-US" altLang="zh-CN" dirty="0" smtClean="0"/>
              <a:t>ACTION_DOWN</a:t>
            </a:r>
            <a:r>
              <a:rPr lang="zh-CN" altLang="en-US" smtClean="0"/>
              <a:t>（通常是事件的分发与处理操作）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松开事件：</a:t>
            </a:r>
            <a:r>
              <a:rPr lang="en-US" altLang="zh-CN" dirty="0" smtClean="0"/>
              <a:t>ACTION_UP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View.setFocusable</a:t>
            </a:r>
            <a:r>
              <a:rPr lang="en-US" altLang="zh-CN" dirty="0" smtClean="0"/>
              <a:t>(true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设置控件</a:t>
            </a:r>
            <a:r>
              <a:rPr lang="zh-CN" altLang="en-US" dirty="0"/>
              <a:t>是否可以获得焦点</a:t>
            </a:r>
            <a:r>
              <a:rPr lang="zh-CN" altLang="en-US" dirty="0" smtClean="0"/>
              <a:t>，可能会同时触发 </a:t>
            </a:r>
            <a:r>
              <a:rPr lang="en-US" altLang="zh-CN" dirty="0" err="1"/>
              <a:t>setOnFocusChangeListener</a:t>
            </a:r>
            <a:r>
              <a:rPr lang="zh-CN" altLang="en-US" dirty="0"/>
              <a:t>事件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94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状态改变的可视动作变化</a:t>
            </a:r>
            <a:endParaRPr lang="en-US" altLang="zh-CN" dirty="0" smtClean="0"/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提供了 可绘制状态列表资源来实现集中和选定控件的</a:t>
            </a:r>
            <a:r>
              <a:rPr lang="zh-CN" altLang="en-US" dirty="0" smtClean="0"/>
              <a:t>亮点</a:t>
            </a:r>
            <a:endParaRPr lang="en-US" altLang="zh-CN" dirty="0" smtClean="0"/>
          </a:p>
          <a:p>
            <a:r>
              <a:rPr lang="en-US" altLang="zh-CN" dirty="0" err="1" smtClean="0"/>
              <a:t>Selector+item</a:t>
            </a:r>
            <a:endParaRPr lang="en-US" altLang="zh-CN" dirty="0" smtClean="0"/>
          </a:p>
          <a:p>
            <a:r>
              <a:rPr lang="zh-CN" altLang="en-US" dirty="0" smtClean="0"/>
              <a:t>作为一个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/>
              <a:t>示例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79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518" y="2132856"/>
            <a:ext cx="8259282" cy="28686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&lt;!-- res/drawable/button.xml --&gt;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encoding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xmlns:android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"http://schemas.android.com/apk/res/android"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android:state_pressed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android:drawable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"@drawable/button_pressed"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&lt;!-- pressed --&gt;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android:state_focused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android:drawable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"@drawable/button_focused"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&lt;!-- focused --&gt;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android:state_hovered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android:drawable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"@drawable/button_focused"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&lt;!-- hovered --&gt;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&lt;item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android:drawable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"@drawable/button_normal"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&lt;!-- default --&gt;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&lt;/selector&gt;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7518" y="5267463"/>
            <a:ext cx="8259282" cy="13913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"wrap_content"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"wrap_content"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android:background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"@drawable/button"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可视动作变化其他属性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76872"/>
            <a:ext cx="82553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构建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布局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导航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40968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电视推荐</a:t>
              </a:r>
              <a:r>
                <a:rPr lang="en-US" altLang="zh-CN" sz="2400" b="1" dirty="0" smtClean="0"/>
                <a:t>UI</a:t>
              </a:r>
              <a:r>
                <a:rPr lang="zh-CN" altLang="en-US" sz="2400" b="1" dirty="0" smtClean="0"/>
                <a:t>设计原则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8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构建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布局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导航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40968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电视推荐</a:t>
              </a:r>
              <a:r>
                <a:rPr lang="en-US" altLang="zh-CN" sz="2400" b="1" dirty="0" smtClean="0"/>
                <a:t>UI</a:t>
              </a:r>
              <a:r>
                <a:rPr lang="zh-CN" altLang="en-US" sz="2400" b="1" dirty="0" smtClean="0"/>
                <a:t>设计原则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电视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应用程序和游戏</a:t>
            </a:r>
            <a:r>
              <a:rPr lang="zh-CN" altLang="en-US" dirty="0" smtClean="0"/>
              <a:t>横幅</a:t>
            </a:r>
            <a:endParaRPr lang="en-US" altLang="zh-CN" dirty="0" smtClean="0"/>
          </a:p>
          <a:p>
            <a:pPr lvl="1"/>
            <a:r>
              <a:rPr lang="zh-CN" altLang="en-US" dirty="0"/>
              <a:t>横幅是表示</a:t>
            </a:r>
            <a:r>
              <a:rPr lang="en-US" altLang="zh-CN" dirty="0"/>
              <a:t>Android TV</a:t>
            </a:r>
            <a:r>
              <a:rPr lang="zh-CN" altLang="en-US" dirty="0"/>
              <a:t>设备主屏幕</a:t>
            </a:r>
            <a:r>
              <a:rPr lang="zh-CN" altLang="en-US" dirty="0" smtClean="0"/>
              <a:t>上应用</a:t>
            </a:r>
            <a:r>
              <a:rPr lang="zh-CN" altLang="en-US" dirty="0"/>
              <a:t>或游戏</a:t>
            </a:r>
            <a:r>
              <a:rPr lang="zh-CN" altLang="en-US" dirty="0" smtClean="0"/>
              <a:t>的图片，可</a:t>
            </a:r>
            <a:r>
              <a:rPr lang="zh-CN" altLang="en-US" dirty="0"/>
              <a:t>作为用户启动您的应用的一种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r>
              <a:rPr lang="zh-CN" altLang="en-US" dirty="0" smtClean="0"/>
              <a:t>横幅图片要求</a:t>
            </a:r>
            <a:endParaRPr lang="en-US" altLang="zh-CN" dirty="0" smtClean="0"/>
          </a:p>
          <a:p>
            <a:pPr lvl="1"/>
            <a:r>
              <a:rPr lang="zh-CN" altLang="en-US" dirty="0"/>
              <a:t>大小：</a:t>
            </a:r>
            <a:r>
              <a:rPr lang="en-US" altLang="zh-CN" dirty="0"/>
              <a:t>320 x 180</a:t>
            </a:r>
            <a:r>
              <a:rPr lang="zh-CN" altLang="en-US" dirty="0"/>
              <a:t>像素，</a:t>
            </a:r>
            <a:r>
              <a:rPr lang="en-US" altLang="zh-CN" dirty="0" err="1"/>
              <a:t>xhdpi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/>
              <a:t>文字必须包含在图片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developer.android.com/training/tv/start/start.html#banner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4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电视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大</a:t>
            </a:r>
            <a:r>
              <a:rPr lang="zh-CN" altLang="en-US" dirty="0"/>
              <a:t>图标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内容</a:t>
            </a:r>
            <a:r>
              <a:rPr lang="zh-CN" altLang="en-US" dirty="0"/>
              <a:t>标题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内容</a:t>
            </a:r>
            <a:r>
              <a:rPr lang="zh-CN" altLang="en-US" dirty="0"/>
              <a:t>文本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小</a:t>
            </a:r>
            <a:r>
              <a:rPr lang="zh-CN" altLang="en-US" dirty="0"/>
              <a:t>图标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392283"/>
            <a:ext cx="5874567" cy="52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电视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背景图</a:t>
            </a:r>
            <a:endParaRPr lang="en-US" altLang="zh-CN" dirty="0"/>
          </a:p>
          <a:p>
            <a:pPr lvl="1"/>
            <a:r>
              <a:rPr lang="zh-CN" altLang="en-US" dirty="0" smtClean="0"/>
              <a:t>规格：</a:t>
            </a:r>
            <a:r>
              <a:rPr lang="en-US" altLang="zh-CN" dirty="0"/>
              <a:t>2016 x 1134</a:t>
            </a:r>
            <a:r>
              <a:rPr lang="zh-CN" altLang="en-US" dirty="0" smtClean="0"/>
              <a:t>像素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不透明</a:t>
            </a:r>
            <a:endParaRPr lang="en-US" altLang="zh-CN" dirty="0" smtClean="0"/>
          </a:p>
          <a:p>
            <a:r>
              <a:rPr lang="zh-CN" altLang="en-US" dirty="0"/>
              <a:t>注意：如果背景图像不满足大小要求，系统会缩放到适合的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Leanback</a:t>
            </a:r>
            <a:r>
              <a:rPr lang="en-US" altLang="zh-CN" dirty="0" smtClean="0"/>
              <a:t> V17</a:t>
            </a:r>
            <a:r>
              <a:rPr lang="zh-CN" altLang="en-US" dirty="0" smtClean="0"/>
              <a:t>支持库：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developer.android.com/topic/libraries/support-library/features.html#v17-leanback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0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电视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图标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小图标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 lvl="1"/>
            <a:r>
              <a:rPr lang="zh-CN" altLang="en-US" dirty="0"/>
              <a:t>用于推荐的内容的</a:t>
            </a:r>
            <a:r>
              <a:rPr lang="zh-CN" altLang="en-US" dirty="0" smtClean="0"/>
              <a:t>图片，它</a:t>
            </a:r>
            <a:r>
              <a:rPr lang="zh-CN" altLang="en-US" dirty="0"/>
              <a:t>出现在包含推荐内容标题和文本的彩色区域上方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出现包含</a:t>
            </a:r>
            <a:r>
              <a:rPr lang="zh-CN" altLang="en-US" dirty="0"/>
              <a:t>推荐内容标题和文本的彩色区域</a:t>
            </a:r>
            <a:r>
              <a:rPr lang="zh-CN" altLang="en-US" dirty="0" smtClean="0"/>
              <a:t>上方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40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电视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大图标推荐要求</a:t>
            </a:r>
            <a:endParaRPr lang="en-US" altLang="zh-CN" dirty="0" smtClean="0"/>
          </a:p>
          <a:p>
            <a:pPr lvl="1"/>
            <a:r>
              <a:rPr lang="en-US" altLang="zh-CN" dirty="0"/>
              <a:t>176dp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zh-CN" altLang="en-US" dirty="0"/>
              <a:t>最小宽度：高度的</a:t>
            </a:r>
            <a:r>
              <a:rPr lang="en-US" altLang="zh-CN" dirty="0"/>
              <a:t>2/3</a:t>
            </a:r>
            <a:r>
              <a:rPr lang="zh-CN" altLang="en-US" dirty="0"/>
              <a:t>（图像高度为</a:t>
            </a:r>
            <a:r>
              <a:rPr lang="en-US" altLang="zh-CN" dirty="0"/>
              <a:t>117dp</a:t>
            </a:r>
            <a:r>
              <a:rPr lang="zh-CN" altLang="en-US" dirty="0"/>
              <a:t>，高度为</a:t>
            </a:r>
            <a:r>
              <a:rPr lang="en-US" altLang="zh-CN" dirty="0"/>
              <a:t>176dp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最大宽度：高度的</a:t>
            </a:r>
            <a:r>
              <a:rPr lang="en-US" altLang="zh-CN" dirty="0"/>
              <a:t>4/3</a:t>
            </a:r>
            <a:r>
              <a:rPr lang="zh-CN" altLang="en-US" dirty="0"/>
              <a:t>（图像的</a:t>
            </a:r>
            <a:r>
              <a:rPr lang="en-US" altLang="zh-CN" dirty="0"/>
              <a:t>234dp</a:t>
            </a:r>
            <a:r>
              <a:rPr lang="zh-CN" altLang="en-US" dirty="0"/>
              <a:t>高度为</a:t>
            </a:r>
            <a:r>
              <a:rPr lang="en-US" altLang="zh-CN" dirty="0"/>
              <a:t>176dp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不透明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47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电视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小图标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被选择时</a:t>
            </a:r>
            <a:r>
              <a:rPr lang="zh-CN" altLang="en-US" dirty="0"/>
              <a:t>，图标和背景颜色均显示为</a:t>
            </a:r>
            <a:r>
              <a:rPr lang="en-US" altLang="zh-CN" dirty="0"/>
              <a:t>100</a:t>
            </a:r>
            <a:r>
              <a:rPr lang="zh-CN" altLang="en-US" dirty="0"/>
              <a:t>％不透明度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</a:t>
            </a:r>
            <a:r>
              <a:rPr lang="zh-CN" altLang="en-US" dirty="0"/>
              <a:t>选择卡时，显示为</a:t>
            </a:r>
            <a:r>
              <a:rPr lang="en-US" altLang="zh-CN" dirty="0"/>
              <a:t>50</a:t>
            </a:r>
            <a:r>
              <a:rPr lang="zh-CN" altLang="en-US" dirty="0"/>
              <a:t>％</a:t>
            </a:r>
            <a:r>
              <a:rPr lang="zh-CN" altLang="en-US" dirty="0" smtClean="0"/>
              <a:t>不透明度</a:t>
            </a:r>
            <a:endParaRPr lang="en-US" altLang="zh-CN" dirty="0" smtClean="0"/>
          </a:p>
          <a:p>
            <a:r>
              <a:rPr lang="zh-CN" altLang="en-US" dirty="0" smtClean="0"/>
              <a:t>推荐要求</a:t>
            </a:r>
            <a:endParaRPr lang="en-US" altLang="zh-CN" dirty="0" smtClean="0"/>
          </a:p>
          <a:p>
            <a:pPr lvl="1"/>
            <a:r>
              <a:rPr lang="zh-CN" altLang="en-US" dirty="0"/>
              <a:t>视觉平坦的图形，单色，</a:t>
            </a:r>
            <a:r>
              <a:rPr lang="en-US" altLang="zh-CN" dirty="0" smtClean="0"/>
              <a:t>16x16dp</a:t>
            </a:r>
          </a:p>
          <a:p>
            <a:pPr lvl="1"/>
            <a:r>
              <a:rPr lang="en-US" altLang="zh-CN" dirty="0"/>
              <a:t>#</a:t>
            </a:r>
            <a:r>
              <a:rPr lang="en-US" altLang="zh-CN" dirty="0" err="1"/>
              <a:t>eeeeee</a:t>
            </a:r>
            <a:r>
              <a:rPr lang="zh-CN" altLang="en-US" dirty="0"/>
              <a:t>与透明度的颜色</a:t>
            </a:r>
          </a:p>
          <a:p>
            <a:pPr lvl="1"/>
            <a:r>
              <a:rPr lang="zh-CN" altLang="en-US" dirty="0"/>
              <a:t>图形中心在透明背景</a:t>
            </a:r>
          </a:p>
          <a:p>
            <a:pPr lvl="1"/>
            <a:r>
              <a:rPr lang="en-US" altLang="zh-CN" dirty="0"/>
              <a:t>PNG</a:t>
            </a:r>
            <a:r>
              <a:rPr lang="zh-CN" altLang="en-US" dirty="0"/>
              <a:t>文件格式</a:t>
            </a:r>
          </a:p>
          <a:p>
            <a:pPr lvl="1"/>
            <a:r>
              <a:rPr lang="zh-CN" altLang="en-US" dirty="0"/>
              <a:t>注意：颜色值</a:t>
            </a:r>
            <a:r>
              <a:rPr lang="en-US" altLang="zh-CN" dirty="0"/>
              <a:t>#</a:t>
            </a:r>
            <a:r>
              <a:rPr lang="en-US" altLang="zh-CN" dirty="0" err="1"/>
              <a:t>eeeeee</a:t>
            </a:r>
            <a:r>
              <a:rPr lang="zh-CN" altLang="en-US" dirty="0"/>
              <a:t>实际上是浅灰色，但它被系统用来创建一个看起来为白色的背景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3115" t="17945" r="13115" b="16255"/>
          <a:stretch/>
        </p:blipFill>
        <p:spPr>
          <a:xfrm>
            <a:off x="6228184" y="2636912"/>
            <a:ext cx="2736304" cy="13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参考帮助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developer.android.com/guide/topics/resources/drawable-resource.html#StateList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developer.android.com/design/tv/patterns.html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developer.android.com/training/tv/start/navigation.html#focus-selection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5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构建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布局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导航</a:t>
              </a:r>
              <a:endParaRPr lang="en-US" altLang="zh-CN" sz="2400" b="1" dirty="0"/>
            </a:p>
          </p:txBody>
        </p:sp>
        <p:grpSp>
          <p:nvGrpSpPr>
            <p:cNvPr id="3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7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38" name="Group 11"/>
          <p:cNvGrpSpPr>
            <a:grpSpLocks/>
          </p:cNvGrpSpPr>
          <p:nvPr/>
        </p:nvGrpSpPr>
        <p:grpSpPr bwMode="auto">
          <a:xfrm>
            <a:off x="2084040" y="3140968"/>
            <a:ext cx="4648200" cy="685800"/>
            <a:chOff x="1296" y="1200"/>
            <a:chExt cx="2928" cy="432"/>
          </a:xfrm>
        </p:grpSpPr>
        <p:sp>
          <p:nvSpPr>
            <p:cNvPr id="39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电视推荐</a:t>
              </a:r>
              <a:r>
                <a:rPr lang="en-US" altLang="zh-CN" sz="2400" b="1" dirty="0" smtClean="0"/>
                <a:t>UI</a:t>
              </a:r>
              <a:r>
                <a:rPr lang="zh-CN" altLang="en-US" sz="2400" b="1" dirty="0" smtClean="0"/>
                <a:t>设计原则</a:t>
              </a:r>
              <a:endParaRPr lang="en-US" altLang="zh-CN" sz="2400" b="1" dirty="0"/>
            </a:p>
          </p:txBody>
        </p:sp>
        <p:grpSp>
          <p:nvGrpSpPr>
            <p:cNvPr id="41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TV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距离用户</a:t>
            </a:r>
            <a:r>
              <a:rPr lang="en-US" altLang="zh-CN" dirty="0" smtClean="0"/>
              <a:t>10</a:t>
            </a:r>
            <a:r>
              <a:rPr lang="zh-CN" altLang="en-US" dirty="0" smtClean="0"/>
              <a:t>步开外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字体较大以保证清晰度</a:t>
            </a:r>
            <a:endParaRPr lang="en-US" altLang="zh-CN" dirty="0" smtClean="0"/>
          </a:p>
          <a:p>
            <a:r>
              <a:rPr lang="zh-CN" altLang="en-US" dirty="0" smtClean="0"/>
              <a:t>布局主题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Leanback</a:t>
            </a:r>
            <a:endParaRPr lang="en-US" altLang="zh-CN" dirty="0" smtClean="0"/>
          </a:p>
          <a:p>
            <a:pPr lvl="1"/>
            <a:r>
              <a:rPr lang="en-US" altLang="zh-CN" dirty="0" err="1"/>
              <a:t>NoTitleBar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57200" y="4005064"/>
            <a:ext cx="8363272" cy="1611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/>
              <a:t>&lt;activity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com.example.android.TvActivity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/>
              <a:t>android:label</a:t>
            </a:r>
            <a:r>
              <a:rPr lang="en-US" altLang="zh-CN" sz="2400" dirty="0"/>
              <a:t>="@string/</a:t>
            </a:r>
            <a:r>
              <a:rPr lang="en-US" altLang="zh-CN" sz="2400" dirty="0" err="1"/>
              <a:t>app_name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android:theme</a:t>
            </a:r>
            <a:r>
              <a:rPr lang="en-US" altLang="zh-CN" sz="2400" dirty="0">
                <a:solidFill>
                  <a:srgbClr val="FF0000"/>
                </a:solidFill>
              </a:rPr>
              <a:t>="@style/</a:t>
            </a:r>
            <a:r>
              <a:rPr lang="en-US" altLang="zh-CN" sz="2400" dirty="0" err="1">
                <a:solidFill>
                  <a:srgbClr val="FF0000"/>
                </a:solidFill>
              </a:rPr>
              <a:t>Theme.Leanback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  <p:sp>
        <p:nvSpPr>
          <p:cNvPr id="7" name="爆炸形 1 6"/>
          <p:cNvSpPr/>
          <p:nvPr/>
        </p:nvSpPr>
        <p:spPr>
          <a:xfrm>
            <a:off x="4932040" y="1434480"/>
            <a:ext cx="3528392" cy="2736304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v17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库的支持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推荐主题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71800" y="2708920"/>
            <a:ext cx="2088232" cy="5760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3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TV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距离用户</a:t>
            </a:r>
            <a:r>
              <a:rPr lang="en-US" altLang="zh-CN" dirty="0" smtClean="0"/>
              <a:t>10</a:t>
            </a:r>
            <a:r>
              <a:rPr lang="zh-CN" altLang="en-US" dirty="0" smtClean="0"/>
              <a:t>步开外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字体较大以保证清晰度</a:t>
            </a:r>
            <a:endParaRPr lang="en-US" altLang="zh-CN" dirty="0" smtClean="0"/>
          </a:p>
          <a:p>
            <a:r>
              <a:rPr lang="zh-CN" altLang="en-US" dirty="0" smtClean="0"/>
              <a:t>布局主题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Leanback</a:t>
            </a:r>
            <a:endParaRPr lang="en-US" altLang="zh-CN" dirty="0" smtClean="0"/>
          </a:p>
          <a:p>
            <a:pPr lvl="1"/>
            <a:r>
              <a:rPr lang="en-US" altLang="zh-CN" dirty="0" err="1"/>
              <a:t>NoTitleBar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57200" y="4366829"/>
            <a:ext cx="8363272" cy="1611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 smtClean="0"/>
              <a:t>  </a:t>
            </a:r>
            <a:r>
              <a:rPr lang="en-US" altLang="zh-CN" sz="2400" dirty="0"/>
              <a:t>&lt;activity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android:name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com.example.android.TvActivity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android:label</a:t>
            </a:r>
            <a:r>
              <a:rPr lang="en-US" altLang="zh-CN" sz="2400" dirty="0"/>
              <a:t>="@string/</a:t>
            </a:r>
            <a:r>
              <a:rPr lang="en-US" altLang="zh-CN" sz="2400" dirty="0" err="1"/>
              <a:t>app_name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>
                <a:solidFill>
                  <a:srgbClr val="FF0000"/>
                </a:solidFill>
              </a:rPr>
              <a:t>android:theme</a:t>
            </a:r>
            <a:r>
              <a:rPr lang="en-US" altLang="zh-CN" sz="2400" dirty="0">
                <a:solidFill>
                  <a:srgbClr val="FF0000"/>
                </a:solidFill>
              </a:rPr>
              <a:t>="@</a:t>
            </a:r>
            <a:r>
              <a:rPr lang="en-US" altLang="zh-CN" sz="2400" dirty="0" err="1">
                <a:solidFill>
                  <a:srgbClr val="FF0000"/>
                </a:solidFill>
              </a:rPr>
              <a:t>android:style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Theme.NoTitleBar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en-US" altLang="zh-CN" sz="2400" dirty="0" smtClean="0"/>
              <a:t>&gt;</a:t>
            </a:r>
            <a:endParaRPr lang="zh-CN" altLang="en-US" sz="2400" dirty="0"/>
          </a:p>
        </p:txBody>
      </p:sp>
      <p:sp>
        <p:nvSpPr>
          <p:cNvPr id="7" name="爆炸形 1 6"/>
          <p:cNvSpPr/>
          <p:nvPr/>
        </p:nvSpPr>
        <p:spPr>
          <a:xfrm>
            <a:off x="4860032" y="1447963"/>
            <a:ext cx="3600400" cy="2771092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v17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库时的主题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915816" y="3121423"/>
            <a:ext cx="2088232" cy="5760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TV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设置布局样式为横屏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AndroidManifest.xml)</a:t>
            </a:r>
          </a:p>
        </p:txBody>
      </p:sp>
      <p:sp>
        <p:nvSpPr>
          <p:cNvPr id="7" name="矩形 6"/>
          <p:cNvSpPr/>
          <p:nvPr/>
        </p:nvSpPr>
        <p:spPr>
          <a:xfrm>
            <a:off x="481808" y="2132856"/>
            <a:ext cx="8363272" cy="37444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android:screenOrientation</a:t>
            </a:r>
            <a:r>
              <a:rPr lang="en-US" altLang="zh-CN" sz="2400" dirty="0">
                <a:solidFill>
                  <a:srgbClr val="FF0000"/>
                </a:solidFill>
              </a:rPr>
              <a:t>="landscape"</a:t>
            </a:r>
            <a:r>
              <a:rPr lang="zh-CN" altLang="en-US" sz="2400" dirty="0"/>
              <a:t>是限制此页面横屏</a:t>
            </a:r>
            <a:r>
              <a:rPr lang="zh-CN" altLang="en-US" sz="2400" dirty="0" smtClean="0"/>
              <a:t>显示</a:t>
            </a:r>
            <a:endParaRPr lang="en-US" altLang="zh-CN" sz="2400" dirty="0" smtClean="0"/>
          </a:p>
          <a:p>
            <a:r>
              <a:rPr lang="en-US" altLang="zh-CN" sz="2400" dirty="0" err="1"/>
              <a:t>android:screenOrientation</a:t>
            </a:r>
            <a:r>
              <a:rPr lang="en-US" altLang="zh-CN" sz="2400" dirty="0"/>
              <a:t>="portrait"</a:t>
            </a:r>
            <a:r>
              <a:rPr lang="zh-CN" altLang="en-US" sz="2400" dirty="0"/>
              <a:t>是限制此页面数竖屏</a:t>
            </a:r>
            <a:r>
              <a:rPr lang="zh-CN" altLang="en-US" sz="2400" dirty="0" smtClean="0"/>
              <a:t>显示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隐藏标题栏</a:t>
            </a:r>
            <a:r>
              <a:rPr lang="zh-CN" altLang="en-US" sz="2400" dirty="0"/>
              <a:t>的代码：  </a:t>
            </a:r>
          </a:p>
          <a:p>
            <a:r>
              <a:rPr lang="en-US" altLang="zh-CN" sz="2400" dirty="0" err="1"/>
              <a:t>getWindow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setFlags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WindowManager.LayoutParams.FLAG_FULLSCREEN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WindowManager.LayoutParams.FLAG_FULLSCREEN</a:t>
            </a:r>
            <a:r>
              <a:rPr lang="en-US" altLang="zh-CN" sz="2400" dirty="0"/>
              <a:t>);  </a:t>
            </a:r>
          </a:p>
          <a:p>
            <a:r>
              <a:rPr lang="en-US" altLang="zh-CN" sz="2400" dirty="0"/>
              <a:t>  </a:t>
            </a:r>
          </a:p>
          <a:p>
            <a:r>
              <a:rPr lang="zh-CN" altLang="en-US" sz="2400" dirty="0"/>
              <a:t>其它使用：  </a:t>
            </a:r>
          </a:p>
          <a:p>
            <a:r>
              <a:rPr lang="en-US" altLang="zh-CN" sz="2400" dirty="0" err="1"/>
              <a:t>getWindow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setFlags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WindowManager.LayoutParams.TYPE_STATUS_BAR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WindowManager.LayoutParams.TYPE_STATUS_BAR</a:t>
            </a:r>
            <a:r>
              <a:rPr lang="en-US" altLang="zh-CN" sz="2400" dirty="0"/>
              <a:t>);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52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TV</a:t>
            </a:r>
            <a:r>
              <a:rPr lang="zh-CN" altLang="en-US" dirty="0" smtClean="0"/>
              <a:t>布局原则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始终使用横向模式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屏幕上的导航控件放在屏幕的左或右端</a:t>
            </a:r>
            <a:r>
              <a:rPr lang="zh-CN" altLang="en-US" dirty="0" smtClean="0"/>
              <a:t>，节省屏幕上的垂直</a:t>
            </a:r>
            <a:r>
              <a:rPr lang="zh-CN" altLang="en-US" dirty="0"/>
              <a:t>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尽量使用</a:t>
            </a:r>
            <a:r>
              <a:rPr lang="en-US" altLang="zh-CN" dirty="0" err="1" smtClean="0"/>
              <a:t>GridView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，而不使用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，以充分利用垂直空间</a:t>
            </a:r>
            <a:endParaRPr lang="en-US" altLang="zh-CN" dirty="0" smtClean="0"/>
          </a:p>
          <a:p>
            <a:r>
              <a:rPr lang="zh-CN" altLang="en-US" dirty="0" smtClean="0"/>
              <a:t>使用相对布局或线性布局排列控件</a:t>
            </a:r>
            <a:endParaRPr lang="en-US" altLang="zh-CN" dirty="0" smtClean="0"/>
          </a:p>
          <a:p>
            <a:r>
              <a:rPr lang="zh-CN" altLang="en-US" dirty="0" smtClean="0"/>
              <a:t>控件之间预留足够的间隙</a:t>
            </a:r>
            <a:endParaRPr lang="en-US" altLang="zh-CN" dirty="0" smtClean="0"/>
          </a:p>
          <a:p>
            <a:r>
              <a:rPr lang="zh-CN" altLang="en-US" dirty="0" smtClean="0"/>
              <a:t>确保控件足够大，远距离的用户可清晰观看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15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构建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布局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创建</a:t>
              </a:r>
              <a:r>
                <a:rPr lang="en-US" altLang="zh-CN" sz="2400" b="1" dirty="0" smtClean="0"/>
                <a:t>TV</a:t>
              </a:r>
              <a:r>
                <a:rPr lang="zh-CN" altLang="en-US" sz="2400" b="1" dirty="0" smtClean="0"/>
                <a:t>导航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084040" y="3140968"/>
            <a:ext cx="4648200" cy="685800"/>
            <a:chOff x="1296" y="1200"/>
            <a:chExt cx="2928" cy="432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电视推荐</a:t>
              </a:r>
              <a:r>
                <a:rPr lang="en-US" altLang="zh-CN" sz="2400" b="1" dirty="0" smtClean="0"/>
                <a:t>UI</a:t>
              </a:r>
              <a:r>
                <a:rPr lang="zh-CN" altLang="en-US" sz="2400" b="1" dirty="0" smtClean="0"/>
                <a:t>设计原则</a:t>
              </a:r>
              <a:endParaRPr lang="en-US" altLang="zh-CN" sz="2400" b="1" dirty="0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9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92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上、下、左、右方向键</a:t>
            </a:r>
            <a:endParaRPr lang="en-US" altLang="zh-CN" dirty="0" smtClean="0"/>
          </a:p>
          <a:p>
            <a:r>
              <a:rPr lang="zh-CN" altLang="en-US" dirty="0" smtClean="0"/>
              <a:t>“确定”键</a:t>
            </a:r>
            <a:endParaRPr lang="en-US" altLang="zh-CN" dirty="0" smtClean="0"/>
          </a:p>
          <a:p>
            <a:r>
              <a:rPr lang="zh-CN" altLang="en-US" dirty="0" smtClean="0"/>
              <a:t>焦点问题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修改定向焦点导航，如：设定下一个焦点控件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其他导航设置</a:t>
            </a:r>
            <a:endParaRPr lang="en-US" altLang="zh-CN" dirty="0" smtClean="0"/>
          </a:p>
          <a:p>
            <a:pPr lvl="1"/>
            <a:r>
              <a:rPr lang="zh-CN" altLang="en-US" dirty="0"/>
              <a:t>导航顺序设置为循环，以便最后一个控件将焦点返回到第一个控件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3826230"/>
            <a:ext cx="8225009" cy="8989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&lt;TextView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"@+id/Category1"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android:nextFocusDown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"@+id/Category2"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D-pad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焦点问题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修改定向焦点导航，如：设定下一个焦点控件</a:t>
            </a:r>
            <a:endParaRPr lang="en-US" altLang="zh-CN" dirty="0"/>
          </a:p>
          <a:p>
            <a:pPr lvl="1"/>
            <a:r>
              <a:rPr lang="zh-CN" altLang="en-US" dirty="0" smtClean="0"/>
              <a:t>其他导航属性设置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66198"/>
              </p:ext>
            </p:extLst>
          </p:nvPr>
        </p:nvGraphicFramePr>
        <p:xfrm>
          <a:off x="457200" y="3140969"/>
          <a:ext cx="8229600" cy="3545840"/>
        </p:xfrm>
        <a:graphic>
          <a:graphicData uri="http://schemas.openxmlformats.org/drawingml/2006/table">
            <a:tbl>
              <a:tblPr/>
              <a:tblGrid>
                <a:gridCol w="2170584"/>
                <a:gridCol w="6059016"/>
              </a:tblGrid>
              <a:tr h="35644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b="0" dirty="0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25400" marB="25400" anchor="ctr" anchorCtr="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b="0" dirty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</a:p>
                  </a:txBody>
                  <a:tcPr marL="76200" marR="76200" marT="25400" marB="25400" anchor="ctr" anchorCtr="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65718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solidFill>
                            <a:srgbClr val="039BE5"/>
                          </a:solidFill>
                          <a:effectLst/>
                        </a:rPr>
                        <a:t>nextFocusDown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effectLst/>
                        </a:rPr>
                        <a:t>定义当用户向下浏览时接收焦点的下一个</a:t>
                      </a:r>
                      <a:r>
                        <a:rPr lang="zh-CN" altLang="en-US" sz="2400" dirty="0" smtClean="0">
                          <a:effectLst/>
                        </a:rPr>
                        <a:t>视图控件。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76200" marR="762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718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solidFill>
                            <a:srgbClr val="039BE5"/>
                          </a:solidFill>
                          <a:effectLst/>
                        </a:rPr>
                        <a:t>nextFocusLeft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effectLst/>
                        </a:rPr>
                        <a:t>定义当用户向左导航时接收焦点的下一个</a:t>
                      </a:r>
                      <a:r>
                        <a:rPr lang="zh-CN" altLang="en-US" sz="2400" dirty="0" smtClean="0">
                          <a:effectLst/>
                        </a:rPr>
                        <a:t>视图控件。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76200" marR="762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718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solidFill>
                            <a:srgbClr val="039BE5"/>
                          </a:solidFill>
                          <a:effectLst/>
                        </a:rPr>
                        <a:t>nextFocusRight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effectLst/>
                        </a:rPr>
                        <a:t>定义当用户向右导航时接收焦点的下一个</a:t>
                      </a:r>
                      <a:r>
                        <a:rPr lang="zh-CN" altLang="en-US" sz="2400" dirty="0" smtClean="0">
                          <a:effectLst/>
                        </a:rPr>
                        <a:t>视图控件。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76200" marR="762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718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solidFill>
                            <a:srgbClr val="039BE5"/>
                          </a:solidFill>
                          <a:effectLst/>
                        </a:rPr>
                        <a:t>nextFocusUp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effectLst/>
                        </a:rPr>
                        <a:t>定义当用户向上导航时接收焦点的下一个</a:t>
                      </a:r>
                      <a:r>
                        <a:rPr lang="zh-CN" altLang="en-US" sz="2400" dirty="0" smtClean="0">
                          <a:effectLst/>
                        </a:rPr>
                        <a:t>视图控件。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76200" marR="76200" marT="25400" marB="254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6" name="爆炸形 1 5"/>
          <p:cNvSpPr/>
          <p:nvPr/>
        </p:nvSpPr>
        <p:spPr>
          <a:xfrm>
            <a:off x="5004048" y="1600200"/>
            <a:ext cx="3528392" cy="2736304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导航顺序循环设置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</TotalTime>
  <Words>1113</Words>
  <Application>Microsoft Office PowerPoint</Application>
  <PresentationFormat>全屏显示(4:3)</PresentationFormat>
  <Paragraphs>270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新細明體</vt:lpstr>
      <vt:lpstr>宋体</vt:lpstr>
      <vt:lpstr>微软雅黑</vt:lpstr>
      <vt:lpstr>Arial</vt:lpstr>
      <vt:lpstr>Calibri</vt:lpstr>
      <vt:lpstr>Consolas</vt:lpstr>
      <vt:lpstr>2_Office 主题</vt:lpstr>
      <vt:lpstr>AndroidTV</vt:lpstr>
      <vt:lpstr>目录</vt:lpstr>
      <vt:lpstr>TV布局</vt:lpstr>
      <vt:lpstr>TV布局</vt:lpstr>
      <vt:lpstr>创建TV布局</vt:lpstr>
      <vt:lpstr>创建TV布局原则</vt:lpstr>
      <vt:lpstr>目录</vt:lpstr>
      <vt:lpstr>D-pad控制器</vt:lpstr>
      <vt:lpstr>D-pad控制器</vt:lpstr>
      <vt:lpstr>D-pad控制器</vt:lpstr>
      <vt:lpstr>D-pad控制器</vt:lpstr>
      <vt:lpstr>D-pad控制器</vt:lpstr>
      <vt:lpstr>D-pad控制器</vt:lpstr>
      <vt:lpstr>D-pad控制器</vt:lpstr>
      <vt:lpstr>D-pad控制器</vt:lpstr>
      <vt:lpstr>D-pad控制器</vt:lpstr>
      <vt:lpstr>D-pad控制器</vt:lpstr>
      <vt:lpstr>D-pad控制器</vt:lpstr>
      <vt:lpstr>目录</vt:lpstr>
      <vt:lpstr>电视UI设计原则</vt:lpstr>
      <vt:lpstr>电视UI设计原则</vt:lpstr>
      <vt:lpstr>电视UI设计原则</vt:lpstr>
      <vt:lpstr>电视UI设计原则</vt:lpstr>
      <vt:lpstr>电视UI设计原则</vt:lpstr>
      <vt:lpstr>电视UI设计原则</vt:lpstr>
      <vt:lpstr>D-pad控制器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240</cp:revision>
  <dcterms:created xsi:type="dcterms:W3CDTF">2012-01-28T13:55:28Z</dcterms:created>
  <dcterms:modified xsi:type="dcterms:W3CDTF">2017-02-23T07:38:13Z</dcterms:modified>
</cp:coreProperties>
</file>