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96"/>
  </p:notesMasterIdLst>
  <p:sldIdLst>
    <p:sldId id="351" r:id="rId2"/>
    <p:sldId id="422" r:id="rId3"/>
    <p:sldId id="360" r:id="rId4"/>
    <p:sldId id="436" r:id="rId5"/>
    <p:sldId id="434" r:id="rId6"/>
    <p:sldId id="437" r:id="rId7"/>
    <p:sldId id="501" r:id="rId8"/>
    <p:sldId id="438" r:id="rId9"/>
    <p:sldId id="440" r:id="rId10"/>
    <p:sldId id="442" r:id="rId11"/>
    <p:sldId id="443" r:id="rId12"/>
    <p:sldId id="444" r:id="rId13"/>
    <p:sldId id="441" r:id="rId14"/>
    <p:sldId id="445" r:id="rId15"/>
    <p:sldId id="446" r:id="rId16"/>
    <p:sldId id="447" r:id="rId17"/>
    <p:sldId id="448" r:id="rId18"/>
    <p:sldId id="450" r:id="rId19"/>
    <p:sldId id="449" r:id="rId20"/>
    <p:sldId id="451" r:id="rId21"/>
    <p:sldId id="452" r:id="rId22"/>
    <p:sldId id="453" r:id="rId23"/>
    <p:sldId id="454" r:id="rId24"/>
    <p:sldId id="455" r:id="rId25"/>
    <p:sldId id="439" r:id="rId26"/>
    <p:sldId id="361" r:id="rId27"/>
    <p:sldId id="509" r:id="rId28"/>
    <p:sldId id="510" r:id="rId29"/>
    <p:sldId id="456" r:id="rId30"/>
    <p:sldId id="506" r:id="rId31"/>
    <p:sldId id="503" r:id="rId32"/>
    <p:sldId id="504" r:id="rId33"/>
    <p:sldId id="508" r:id="rId34"/>
    <p:sldId id="507" r:id="rId35"/>
    <p:sldId id="502" r:id="rId36"/>
    <p:sldId id="505" r:id="rId37"/>
    <p:sldId id="425" r:id="rId38"/>
    <p:sldId id="457" r:id="rId39"/>
    <p:sldId id="458" r:id="rId40"/>
    <p:sldId id="460" r:id="rId41"/>
    <p:sldId id="461" r:id="rId42"/>
    <p:sldId id="459" r:id="rId43"/>
    <p:sldId id="462" r:id="rId44"/>
    <p:sldId id="365" r:id="rId45"/>
    <p:sldId id="464" r:id="rId46"/>
    <p:sldId id="465" r:id="rId47"/>
    <p:sldId id="466" r:id="rId48"/>
    <p:sldId id="468" r:id="rId49"/>
    <p:sldId id="467" r:id="rId50"/>
    <p:sldId id="470" r:id="rId51"/>
    <p:sldId id="463" r:id="rId52"/>
    <p:sldId id="474" r:id="rId53"/>
    <p:sldId id="475" r:id="rId54"/>
    <p:sldId id="511" r:id="rId55"/>
    <p:sldId id="512" r:id="rId56"/>
    <p:sldId id="476" r:id="rId57"/>
    <p:sldId id="514" r:id="rId58"/>
    <p:sldId id="513" r:id="rId59"/>
    <p:sldId id="477" r:id="rId60"/>
    <p:sldId id="478" r:id="rId61"/>
    <p:sldId id="479" r:id="rId62"/>
    <p:sldId id="480" r:id="rId63"/>
    <p:sldId id="481" r:id="rId64"/>
    <p:sldId id="515" r:id="rId65"/>
    <p:sldId id="482" r:id="rId66"/>
    <p:sldId id="471" r:id="rId67"/>
    <p:sldId id="485" r:id="rId68"/>
    <p:sldId id="483" r:id="rId69"/>
    <p:sldId id="486" r:id="rId70"/>
    <p:sldId id="488" r:id="rId71"/>
    <p:sldId id="489" r:id="rId72"/>
    <p:sldId id="490" r:id="rId73"/>
    <p:sldId id="518" r:id="rId74"/>
    <p:sldId id="516" r:id="rId75"/>
    <p:sldId id="517" r:id="rId76"/>
    <p:sldId id="519" r:id="rId77"/>
    <p:sldId id="520" r:id="rId78"/>
    <p:sldId id="521" r:id="rId79"/>
    <p:sldId id="491" r:id="rId80"/>
    <p:sldId id="492" r:id="rId81"/>
    <p:sldId id="493" r:id="rId82"/>
    <p:sldId id="494" r:id="rId83"/>
    <p:sldId id="495" r:id="rId84"/>
    <p:sldId id="496" r:id="rId85"/>
    <p:sldId id="497" r:id="rId86"/>
    <p:sldId id="498" r:id="rId87"/>
    <p:sldId id="499" r:id="rId88"/>
    <p:sldId id="500" r:id="rId89"/>
    <p:sldId id="472" r:id="rId90"/>
    <p:sldId id="484" r:id="rId91"/>
    <p:sldId id="487" r:id="rId92"/>
    <p:sldId id="522" r:id="rId93"/>
    <p:sldId id="473" r:id="rId94"/>
    <p:sldId id="262" r:id="rId9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15" autoAdjust="0"/>
    <p:restoredTop sz="83676" autoAdjust="0"/>
  </p:normalViewPr>
  <p:slideViewPr>
    <p:cSldViewPr>
      <p:cViewPr varScale="1">
        <p:scale>
          <a:sx n="55" d="100"/>
          <a:sy n="55" d="100"/>
        </p:scale>
        <p:origin x="160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97A4FE-15A4-4468-9890-CEB24014ACB3}" type="datetimeFigureOut">
              <a:rPr lang="zh-CN" altLang="en-US" smtClean="0"/>
              <a:t>2017/3/7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AFED13-18EC-4853-B935-6E23F2540B2D}" type="slidenum">
              <a:rPr lang="zh-CN" altLang="en-US" smtClean="0"/>
              <a:t>‹#›</a:t>
            </a:fld>
            <a:endParaRPr lang="zh-CN" altLang="en-US"/>
          </a:p>
        </p:txBody>
      </p:sp>
    </p:spTree>
    <p:extLst>
      <p:ext uri="{BB962C8B-B14F-4D97-AF65-F5344CB8AC3E}">
        <p14:creationId xmlns:p14="http://schemas.microsoft.com/office/powerpoint/2010/main" val="2914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android.com/reference/android/support/v17/leanback/app/BrandedFragment.html#setBadgeDrawable(android.graphics.drawable.Drawabl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android.com/reference/android/support/v17/leanback/app/BrandedFragment.html#setBadgeDrawable(android.graphics.drawable.Drawabl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android.com/reference/android/support/v17/leanback/app/BrandedFragment.html#setBadgeDrawable(android.graphics.drawable.Drawabl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android.com/reference/android/support/v17/leanback/app/BrandedFragment.html#setBadgeDrawable(android.graphics.drawable.Drawabl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android.com/reference/android/widget/TextView.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developer.android.com/reference/android/widget/TextView.html#attr_android:drawableLeft"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android.com/reference/android/support/v17/leanback/app/BrandedFragment.html#setBadgeDrawable(android.graphics.drawable.Drawabl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android.com/reference/android/support/v17/leanback/app/BrandedFragment.html#setBadgeDrawable(android.graphics.drawable.Drawabl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android.com/reference/android/support/v17/leanback/app/BrandedFragment.html#setBadgeDrawable(android.graphics.drawable.Drawabl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android.com/reference/android/support/v17/leanback/app/BrandedFragment.html#setBadgeDrawable(android.graphics.drawable.Drawabl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reference/android/support/v17/leanback/app/BrandedFragment.html#setBadgeDrawable(android.graphics.drawable.Drawabl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reference/android/support/v17/leanback/app/BrandedFragment.html#setBadgeDrawable(android.graphics.drawable.Drawabl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err="1" smtClean="0">
                <a:solidFill>
                  <a:schemeClr val="tx1"/>
                </a:solidFill>
                <a:effectLst/>
                <a:latin typeface="+mn-lt"/>
                <a:ea typeface="+mn-ea"/>
                <a:cs typeface="+mn-cs"/>
              </a:rPr>
              <a:t>Aandroid</a:t>
            </a:r>
            <a:r>
              <a:rPr lang="en-US" altLang="zh-CN" sz="1200" b="1" i="0" kern="1200" dirty="0" smtClean="0">
                <a:solidFill>
                  <a:schemeClr val="tx1"/>
                </a:solidFill>
                <a:effectLst/>
                <a:latin typeface="+mn-lt"/>
                <a:ea typeface="+mn-ea"/>
                <a:cs typeface="+mn-cs"/>
              </a:rPr>
              <a:t> TV </a:t>
            </a:r>
            <a:r>
              <a:rPr lang="zh-CN" altLang="en-US" sz="1200" b="1" i="0" kern="1200" dirty="0" smtClean="0">
                <a:solidFill>
                  <a:schemeClr val="tx1"/>
                </a:solidFill>
                <a:effectLst/>
                <a:latin typeface="+mn-lt"/>
                <a:ea typeface="+mn-ea"/>
                <a:cs typeface="+mn-cs"/>
              </a:rPr>
              <a:t>基于</a:t>
            </a:r>
            <a:r>
              <a:rPr lang="en-US" altLang="zh-CN" sz="1200" b="1" i="0" kern="1200" dirty="0" err="1" smtClean="0">
                <a:solidFill>
                  <a:schemeClr val="tx1"/>
                </a:solidFill>
                <a:effectLst/>
                <a:latin typeface="+mn-lt"/>
                <a:ea typeface="+mn-ea"/>
                <a:cs typeface="+mn-cs"/>
              </a:rPr>
              <a:t>Leanback</a:t>
            </a:r>
            <a:r>
              <a:rPr lang="zh-CN" altLang="en-US" sz="1200" b="1" i="0" kern="1200" dirty="0" smtClean="0">
                <a:solidFill>
                  <a:schemeClr val="tx1"/>
                </a:solidFill>
                <a:effectLst/>
                <a:latin typeface="+mn-lt"/>
                <a:ea typeface="+mn-ea"/>
                <a:cs typeface="+mn-cs"/>
              </a:rPr>
              <a:t>支持最新</a:t>
            </a:r>
            <a:r>
              <a:rPr lang="en-US" altLang="zh-CN" sz="1200" b="1" i="0" kern="1200" dirty="0" smtClean="0">
                <a:solidFill>
                  <a:schemeClr val="tx1"/>
                </a:solidFill>
                <a:effectLst/>
                <a:latin typeface="+mn-lt"/>
                <a:ea typeface="+mn-ea"/>
                <a:cs typeface="+mn-cs"/>
              </a:rPr>
              <a:t>MD</a:t>
            </a:r>
            <a:r>
              <a:rPr lang="zh-CN" altLang="en-US" sz="1200" b="1" i="0" kern="1200" dirty="0" smtClean="0">
                <a:solidFill>
                  <a:schemeClr val="tx1"/>
                </a:solidFill>
                <a:effectLst/>
                <a:latin typeface="+mn-lt"/>
                <a:ea typeface="+mn-ea"/>
                <a:cs typeface="+mn-cs"/>
              </a:rPr>
              <a:t>设计的</a:t>
            </a:r>
            <a:r>
              <a:rPr lang="en-US" altLang="zh-CN" sz="1200" b="1" i="0" kern="1200" dirty="0" smtClean="0">
                <a:solidFill>
                  <a:schemeClr val="tx1"/>
                </a:solidFill>
                <a:effectLst/>
                <a:latin typeface="+mn-lt"/>
                <a:ea typeface="+mn-ea"/>
                <a:cs typeface="+mn-cs"/>
              </a:rPr>
              <a:t>TV</a:t>
            </a:r>
            <a:r>
              <a:rPr lang="zh-CN" altLang="en-US" sz="1200" b="1" i="0" kern="1200" dirty="0" smtClean="0">
                <a:solidFill>
                  <a:schemeClr val="tx1"/>
                </a:solidFill>
                <a:effectLst/>
                <a:latin typeface="+mn-lt"/>
                <a:ea typeface="+mn-ea"/>
                <a:cs typeface="+mn-cs"/>
              </a:rPr>
              <a:t>开发框架</a:t>
            </a:r>
          </a:p>
          <a:p>
            <a:r>
              <a:rPr lang="en-US" altLang="zh-CN" dirty="0" smtClean="0"/>
              <a:t>http://www.aichengxu.com/android/24595725.htm</a:t>
            </a:r>
          </a:p>
          <a:p>
            <a:r>
              <a:rPr lang="en-US" altLang="zh-CN" dirty="0" smtClean="0"/>
              <a:t>https://developer.android.com/reference/android/support/v17/leanback/widget/package-summary.html</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a:t>
            </a:fld>
            <a:endParaRPr lang="zh-CN" altLang="en-US"/>
          </a:p>
        </p:txBody>
      </p:sp>
    </p:spTree>
    <p:extLst>
      <p:ext uri="{BB962C8B-B14F-4D97-AF65-F5344CB8AC3E}">
        <p14:creationId xmlns:p14="http://schemas.microsoft.com/office/powerpoint/2010/main" val="3295221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https://developer.android.com/reference/android/support/v17/leanback/app/BrandedFragment.html#setBadgeDrawable(android.graphics.drawable.Drawable)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err="1" smtClean="0">
                <a:solidFill>
                  <a:schemeClr val="tx1"/>
                </a:solidFill>
                <a:effectLst/>
                <a:latin typeface="+mn-lt"/>
                <a:ea typeface="+mn-ea"/>
                <a:cs typeface="+mn-cs"/>
                <a:hlinkClick r:id="rId3"/>
              </a:rPr>
              <a:t>setBadgeDrawable</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places the specified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in the upper-right corner of the browse fragment,. This method replaces the title string with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if </a:t>
            </a:r>
            <a:r>
              <a:rPr lang="en-US" altLang="zh-CN" sz="1200" b="0" i="0" kern="1200" dirty="0" err="1" smtClean="0">
                <a:solidFill>
                  <a:schemeClr val="tx1"/>
                </a:solidFill>
                <a:effectLst/>
                <a:latin typeface="+mn-lt"/>
                <a:ea typeface="+mn-ea"/>
                <a:cs typeface="+mn-cs"/>
              </a:rPr>
              <a:t>setTitle</a:t>
            </a:r>
            <a:r>
              <a:rPr lang="en-US" altLang="zh-CN" sz="1200" b="0" i="0" kern="1200" dirty="0" smtClean="0">
                <a:solidFill>
                  <a:schemeClr val="tx1"/>
                </a:solidFill>
                <a:effectLst/>
                <a:latin typeface="+mn-lt"/>
                <a:ea typeface="+mn-ea"/>
                <a:cs typeface="+mn-cs"/>
              </a:rPr>
              <a:t>() is also called.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should be 52dps tall.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11</a:t>
            </a:fld>
            <a:endParaRPr lang="zh-CN" altLang="en-US"/>
          </a:p>
        </p:txBody>
      </p:sp>
    </p:spTree>
    <p:extLst>
      <p:ext uri="{BB962C8B-B14F-4D97-AF65-F5344CB8AC3E}">
        <p14:creationId xmlns:p14="http://schemas.microsoft.com/office/powerpoint/2010/main" val="202659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https://developer.android.com/reference/android/support/v17/leanback/app/BrandedFragment.html#setBadgeDrawable(android.graphics.drawable.Drawable)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err="1" smtClean="0">
                <a:solidFill>
                  <a:schemeClr val="tx1"/>
                </a:solidFill>
                <a:effectLst/>
                <a:latin typeface="+mn-lt"/>
                <a:ea typeface="+mn-ea"/>
                <a:cs typeface="+mn-cs"/>
                <a:hlinkClick r:id="rId3"/>
              </a:rPr>
              <a:t>setBadgeDrawable</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places the specified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in the upper-right corner of the browse fragment,. This method replaces the title string with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if </a:t>
            </a:r>
            <a:r>
              <a:rPr lang="en-US" altLang="zh-CN" sz="1200" b="0" i="0" kern="1200" dirty="0" err="1" smtClean="0">
                <a:solidFill>
                  <a:schemeClr val="tx1"/>
                </a:solidFill>
                <a:effectLst/>
                <a:latin typeface="+mn-lt"/>
                <a:ea typeface="+mn-ea"/>
                <a:cs typeface="+mn-cs"/>
              </a:rPr>
              <a:t>setTitle</a:t>
            </a:r>
            <a:r>
              <a:rPr lang="en-US" altLang="zh-CN" sz="1200" b="0" i="0" kern="1200" dirty="0" smtClean="0">
                <a:solidFill>
                  <a:schemeClr val="tx1"/>
                </a:solidFill>
                <a:effectLst/>
                <a:latin typeface="+mn-lt"/>
                <a:ea typeface="+mn-ea"/>
                <a:cs typeface="+mn-cs"/>
              </a:rPr>
              <a:t>() is also called.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should be 52dps tall.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12</a:t>
            </a:fld>
            <a:endParaRPr lang="zh-CN" altLang="en-US"/>
          </a:p>
        </p:txBody>
      </p:sp>
    </p:spTree>
    <p:extLst>
      <p:ext uri="{BB962C8B-B14F-4D97-AF65-F5344CB8AC3E}">
        <p14:creationId xmlns:p14="http://schemas.microsoft.com/office/powerpoint/2010/main" val="796933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https://developer.android.com/reference/android/support/v17/leanback/app/BrandedFragment.html#setBadgeDrawable(android.graphics.drawable.Drawable)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err="1" smtClean="0">
                <a:solidFill>
                  <a:schemeClr val="tx1"/>
                </a:solidFill>
                <a:effectLst/>
                <a:latin typeface="+mn-lt"/>
                <a:ea typeface="+mn-ea"/>
                <a:cs typeface="+mn-cs"/>
                <a:hlinkClick r:id="rId3"/>
              </a:rPr>
              <a:t>setBadgeDrawable</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places the specified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in the upper-right corner of the browse fragment,. This method replaces the title string with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if </a:t>
            </a:r>
            <a:r>
              <a:rPr lang="en-US" altLang="zh-CN" sz="1200" b="0" i="0" kern="1200" dirty="0" err="1" smtClean="0">
                <a:solidFill>
                  <a:schemeClr val="tx1"/>
                </a:solidFill>
                <a:effectLst/>
                <a:latin typeface="+mn-lt"/>
                <a:ea typeface="+mn-ea"/>
                <a:cs typeface="+mn-cs"/>
              </a:rPr>
              <a:t>setTitle</a:t>
            </a:r>
            <a:r>
              <a:rPr lang="en-US" altLang="zh-CN" sz="1200" b="0" i="0" kern="1200" dirty="0" smtClean="0">
                <a:solidFill>
                  <a:schemeClr val="tx1"/>
                </a:solidFill>
                <a:effectLst/>
                <a:latin typeface="+mn-lt"/>
                <a:ea typeface="+mn-ea"/>
                <a:cs typeface="+mn-cs"/>
              </a:rPr>
              <a:t>() is also called.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should be 52dps tall.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13</a:t>
            </a:fld>
            <a:endParaRPr lang="zh-CN" altLang="en-US"/>
          </a:p>
        </p:txBody>
      </p:sp>
    </p:spTree>
    <p:extLst>
      <p:ext uri="{BB962C8B-B14F-4D97-AF65-F5344CB8AC3E}">
        <p14:creationId xmlns:p14="http://schemas.microsoft.com/office/powerpoint/2010/main" val="457256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https://developer.android.com/reference/android/support/v17/leanback/app/BrandedFragment.html#setBadgeDrawable(android.graphics.drawable.Drawable)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err="1" smtClean="0">
                <a:solidFill>
                  <a:schemeClr val="tx1"/>
                </a:solidFill>
                <a:effectLst/>
                <a:latin typeface="+mn-lt"/>
                <a:ea typeface="+mn-ea"/>
                <a:cs typeface="+mn-cs"/>
                <a:hlinkClick r:id="rId3"/>
              </a:rPr>
              <a:t>setBadgeDrawable</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places the specified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in the upper-right corner of the browse fragment,. This method replaces the title string with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if </a:t>
            </a:r>
            <a:r>
              <a:rPr lang="en-US" altLang="zh-CN" sz="1200" b="0" i="0" kern="1200" dirty="0" err="1" smtClean="0">
                <a:solidFill>
                  <a:schemeClr val="tx1"/>
                </a:solidFill>
                <a:effectLst/>
                <a:latin typeface="+mn-lt"/>
                <a:ea typeface="+mn-ea"/>
                <a:cs typeface="+mn-cs"/>
              </a:rPr>
              <a:t>setTitle</a:t>
            </a:r>
            <a:r>
              <a:rPr lang="en-US" altLang="zh-CN" sz="1200" b="0" i="0" kern="1200" dirty="0" smtClean="0">
                <a:solidFill>
                  <a:schemeClr val="tx1"/>
                </a:solidFill>
                <a:effectLst/>
                <a:latin typeface="+mn-lt"/>
                <a:ea typeface="+mn-ea"/>
                <a:cs typeface="+mn-cs"/>
              </a:rPr>
              <a:t>() is also called.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should be 52dps tall.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14</a:t>
            </a:fld>
            <a:endParaRPr lang="zh-CN" altLang="en-US"/>
          </a:p>
        </p:txBody>
      </p:sp>
    </p:spTree>
    <p:extLst>
      <p:ext uri="{BB962C8B-B14F-4D97-AF65-F5344CB8AC3E}">
        <p14:creationId xmlns:p14="http://schemas.microsoft.com/office/powerpoint/2010/main" val="4099965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kern="1200" dirty="0" smtClean="0">
                <a:solidFill>
                  <a:schemeClr val="tx1"/>
                </a:solidFill>
                <a:effectLst/>
                <a:latin typeface="+mn-lt"/>
                <a:ea typeface="+mn-ea"/>
                <a:cs typeface="+mn-cs"/>
              </a:rPr>
              <a:t> </a:t>
            </a:r>
            <a:r>
              <a:rPr lang="zh-CN" altLang="en-US" sz="1200" b="0" i="0" u="none" kern="1200" dirty="0" smtClean="0">
                <a:solidFill>
                  <a:schemeClr val="tx1"/>
                </a:solidFill>
                <a:effectLst/>
                <a:latin typeface="+mn-lt"/>
                <a:ea typeface="+mn-ea"/>
                <a:cs typeface="+mn-cs"/>
              </a:rPr>
              <a:t>推荐使用</a:t>
            </a:r>
            <a:r>
              <a:rPr lang="en-US" altLang="zh-CN" sz="1200" u="sng" strike="noStrike" kern="1200" dirty="0" smtClean="0">
                <a:solidFill>
                  <a:schemeClr val="tx1"/>
                </a:solidFill>
                <a:effectLst/>
                <a:latin typeface="+mn-lt"/>
                <a:ea typeface="+mn-ea"/>
                <a:cs typeface="+mn-cs"/>
                <a:hlinkClick r:id="rId3"/>
              </a:rPr>
              <a:t>TextView</a:t>
            </a:r>
            <a:r>
              <a:rPr lang="zh-CN" altLang="en-US" sz="1200" u="none" strike="noStrike" kern="1200" dirty="0" smtClean="0">
                <a:solidFill>
                  <a:schemeClr val="tx1"/>
                </a:solidFill>
                <a:effectLst/>
                <a:latin typeface="+mn-lt"/>
                <a:ea typeface="+mn-ea"/>
                <a:cs typeface="+mn-cs"/>
              </a:rPr>
              <a:t>控件的</a:t>
            </a:r>
            <a:r>
              <a:rPr lang="en-US" altLang="zh-CN" sz="1200" b="0" i="0" u="non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4"/>
              </a:rPr>
              <a:t>TextView.drawableLeft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属性</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15</a:t>
            </a:fld>
            <a:endParaRPr lang="zh-CN" altLang="en-US"/>
          </a:p>
        </p:txBody>
      </p:sp>
    </p:spTree>
    <p:extLst>
      <p:ext uri="{BB962C8B-B14F-4D97-AF65-F5344CB8AC3E}">
        <p14:creationId xmlns:p14="http://schemas.microsoft.com/office/powerpoint/2010/main" val="660888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https://developer.android.com/reference/android/support/v17/leanback/app/BrandedFragment.html#setBadgeDrawable(android.graphics.drawable.Drawable)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err="1" smtClean="0">
                <a:solidFill>
                  <a:schemeClr val="tx1"/>
                </a:solidFill>
                <a:effectLst/>
                <a:latin typeface="+mn-lt"/>
                <a:ea typeface="+mn-ea"/>
                <a:cs typeface="+mn-cs"/>
                <a:hlinkClick r:id="rId3"/>
              </a:rPr>
              <a:t>setBadgeDrawable</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places the specified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in the upper-right corner of the browse fragment,. This method replaces the title string with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if </a:t>
            </a:r>
            <a:r>
              <a:rPr lang="en-US" altLang="zh-CN" sz="1200" b="0" i="0" kern="1200" dirty="0" err="1" smtClean="0">
                <a:solidFill>
                  <a:schemeClr val="tx1"/>
                </a:solidFill>
                <a:effectLst/>
                <a:latin typeface="+mn-lt"/>
                <a:ea typeface="+mn-ea"/>
                <a:cs typeface="+mn-cs"/>
              </a:rPr>
              <a:t>setTitle</a:t>
            </a:r>
            <a:r>
              <a:rPr lang="en-US" altLang="zh-CN" sz="1200" b="0" i="0" kern="1200" dirty="0" smtClean="0">
                <a:solidFill>
                  <a:schemeClr val="tx1"/>
                </a:solidFill>
                <a:effectLst/>
                <a:latin typeface="+mn-lt"/>
                <a:ea typeface="+mn-ea"/>
                <a:cs typeface="+mn-cs"/>
              </a:rPr>
              <a:t>() is also called.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should be 52dps tall.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16</a:t>
            </a:fld>
            <a:endParaRPr lang="zh-CN" altLang="en-US"/>
          </a:p>
        </p:txBody>
      </p:sp>
    </p:spTree>
    <p:extLst>
      <p:ext uri="{BB962C8B-B14F-4D97-AF65-F5344CB8AC3E}">
        <p14:creationId xmlns:p14="http://schemas.microsoft.com/office/powerpoint/2010/main" val="3206941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https://developer.android.com/reference/android/support/v17/leanback/app/BrandedFragment.html#setBadgeDrawable(android.graphics.drawable.Drawable)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err="1" smtClean="0">
                <a:solidFill>
                  <a:schemeClr val="tx1"/>
                </a:solidFill>
                <a:effectLst/>
                <a:latin typeface="+mn-lt"/>
                <a:ea typeface="+mn-ea"/>
                <a:cs typeface="+mn-cs"/>
                <a:hlinkClick r:id="rId3"/>
              </a:rPr>
              <a:t>setBadgeDrawable</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places the specified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in the upper-right corner of the browse fragment,. This method replaces the title string with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if </a:t>
            </a:r>
            <a:r>
              <a:rPr lang="en-US" altLang="zh-CN" sz="1200" b="0" i="0" kern="1200" dirty="0" err="1" smtClean="0">
                <a:solidFill>
                  <a:schemeClr val="tx1"/>
                </a:solidFill>
                <a:effectLst/>
                <a:latin typeface="+mn-lt"/>
                <a:ea typeface="+mn-ea"/>
                <a:cs typeface="+mn-cs"/>
              </a:rPr>
              <a:t>setTitle</a:t>
            </a:r>
            <a:r>
              <a:rPr lang="en-US" altLang="zh-CN" sz="1200" b="0" i="0" kern="1200" dirty="0" smtClean="0">
                <a:solidFill>
                  <a:schemeClr val="tx1"/>
                </a:solidFill>
                <a:effectLst/>
                <a:latin typeface="+mn-lt"/>
                <a:ea typeface="+mn-ea"/>
                <a:cs typeface="+mn-cs"/>
              </a:rPr>
              <a:t>() is also called.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should be 52dps tall.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17</a:t>
            </a:fld>
            <a:endParaRPr lang="zh-CN" altLang="en-US"/>
          </a:p>
        </p:txBody>
      </p:sp>
    </p:spTree>
    <p:extLst>
      <p:ext uri="{BB962C8B-B14F-4D97-AF65-F5344CB8AC3E}">
        <p14:creationId xmlns:p14="http://schemas.microsoft.com/office/powerpoint/2010/main" val="3500901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https://developer.android.com/reference/android/support/v17/leanback/app/BrandedFragment.html#setBadgeDrawable(android.graphics.drawable.Drawable)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err="1" smtClean="0">
                <a:solidFill>
                  <a:schemeClr val="tx1"/>
                </a:solidFill>
                <a:effectLst/>
                <a:latin typeface="+mn-lt"/>
                <a:ea typeface="+mn-ea"/>
                <a:cs typeface="+mn-cs"/>
                <a:hlinkClick r:id="rId3"/>
              </a:rPr>
              <a:t>setBadgeDrawable</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places the specified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in the upper-right corner of the browse fragment,. This method replaces the title string with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if </a:t>
            </a:r>
            <a:r>
              <a:rPr lang="en-US" altLang="zh-CN" sz="1200" b="0" i="0" kern="1200" dirty="0" err="1" smtClean="0">
                <a:solidFill>
                  <a:schemeClr val="tx1"/>
                </a:solidFill>
                <a:effectLst/>
                <a:latin typeface="+mn-lt"/>
                <a:ea typeface="+mn-ea"/>
                <a:cs typeface="+mn-cs"/>
              </a:rPr>
              <a:t>setTitle</a:t>
            </a:r>
            <a:r>
              <a:rPr lang="en-US" altLang="zh-CN" sz="1200" b="0" i="0" kern="1200" dirty="0" smtClean="0">
                <a:solidFill>
                  <a:schemeClr val="tx1"/>
                </a:solidFill>
                <a:effectLst/>
                <a:latin typeface="+mn-lt"/>
                <a:ea typeface="+mn-ea"/>
                <a:cs typeface="+mn-cs"/>
              </a:rPr>
              <a:t>() is also called.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should be 52dps tall.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18</a:t>
            </a:fld>
            <a:endParaRPr lang="zh-CN" altLang="en-US"/>
          </a:p>
        </p:txBody>
      </p:sp>
    </p:spTree>
    <p:extLst>
      <p:ext uri="{BB962C8B-B14F-4D97-AF65-F5344CB8AC3E}">
        <p14:creationId xmlns:p14="http://schemas.microsoft.com/office/powerpoint/2010/main" val="305664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https://developer.android.com/reference/android/support/v17/leanback/app/BrandedFragment.html#setBadgeDrawable(android.graphics.drawable.Drawable)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err="1" smtClean="0">
                <a:solidFill>
                  <a:schemeClr val="tx1"/>
                </a:solidFill>
                <a:effectLst/>
                <a:latin typeface="+mn-lt"/>
                <a:ea typeface="+mn-ea"/>
                <a:cs typeface="+mn-cs"/>
                <a:hlinkClick r:id="rId3"/>
              </a:rPr>
              <a:t>setBadgeDrawable</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places the specified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in the upper-right corner of the browse fragment,. This method replaces the title string with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if </a:t>
            </a:r>
            <a:r>
              <a:rPr lang="en-US" altLang="zh-CN" sz="1200" b="0" i="0" kern="1200" dirty="0" err="1" smtClean="0">
                <a:solidFill>
                  <a:schemeClr val="tx1"/>
                </a:solidFill>
                <a:effectLst/>
                <a:latin typeface="+mn-lt"/>
                <a:ea typeface="+mn-ea"/>
                <a:cs typeface="+mn-cs"/>
              </a:rPr>
              <a:t>setTitle</a:t>
            </a:r>
            <a:r>
              <a:rPr lang="en-US" altLang="zh-CN" sz="1200" b="0" i="0" kern="1200" dirty="0" smtClean="0">
                <a:solidFill>
                  <a:schemeClr val="tx1"/>
                </a:solidFill>
                <a:effectLst/>
                <a:latin typeface="+mn-lt"/>
                <a:ea typeface="+mn-ea"/>
                <a:cs typeface="+mn-cs"/>
              </a:rPr>
              <a:t>() is also called.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should be 52dps tall.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19</a:t>
            </a:fld>
            <a:endParaRPr lang="zh-CN" altLang="en-US"/>
          </a:p>
        </p:txBody>
      </p:sp>
    </p:spTree>
    <p:extLst>
      <p:ext uri="{BB962C8B-B14F-4D97-AF65-F5344CB8AC3E}">
        <p14:creationId xmlns:p14="http://schemas.microsoft.com/office/powerpoint/2010/main" val="3957056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20</a:t>
            </a:fld>
            <a:endParaRPr lang="zh-CN" altLang="en-US"/>
          </a:p>
        </p:txBody>
      </p:sp>
    </p:spTree>
    <p:extLst>
      <p:ext uri="{BB962C8B-B14F-4D97-AF65-F5344CB8AC3E}">
        <p14:creationId xmlns:p14="http://schemas.microsoft.com/office/powerpoint/2010/main" val="30656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a:t>
            </a:fld>
            <a:endParaRPr lang="zh-CN" altLang="en-US"/>
          </a:p>
        </p:txBody>
      </p:sp>
    </p:spTree>
    <p:extLst>
      <p:ext uri="{BB962C8B-B14F-4D97-AF65-F5344CB8AC3E}">
        <p14:creationId xmlns:p14="http://schemas.microsoft.com/office/powerpoint/2010/main" val="3076185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参考</a:t>
            </a:r>
            <a:r>
              <a:rPr lang="en-US" altLang="zh-CN" dirty="0" smtClean="0"/>
              <a:t>demo</a:t>
            </a:r>
            <a:r>
              <a:rPr lang="zh-CN" altLang="en-US" dirty="0" smtClean="0"/>
              <a:t>：</a:t>
            </a:r>
            <a:r>
              <a:rPr lang="en-US" altLang="zh-CN" dirty="0" err="1" smtClean="0"/>
              <a:t>androidtv</a:t>
            </a:r>
            <a:r>
              <a:rPr lang="en-US" altLang="zh-CN" dirty="0" smtClean="0"/>
              <a:t>-</a:t>
            </a:r>
            <a:r>
              <a:rPr lang="en-US" altLang="zh-CN" dirty="0" err="1" smtClean="0"/>
              <a:t>Leanback</a:t>
            </a:r>
            <a:r>
              <a:rPr lang="en-US" altLang="zh-CN" dirty="0" smtClean="0"/>
              <a:t>-master</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21</a:t>
            </a:fld>
            <a:endParaRPr lang="zh-CN" altLang="en-US"/>
          </a:p>
        </p:txBody>
      </p:sp>
    </p:spTree>
    <p:extLst>
      <p:ext uri="{BB962C8B-B14F-4D97-AF65-F5344CB8AC3E}">
        <p14:creationId xmlns:p14="http://schemas.microsoft.com/office/powerpoint/2010/main" val="3332977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https://developer.android.com/reference/android/support/v17/leanback/app/BackgroundManager.html</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22</a:t>
            </a:fld>
            <a:endParaRPr lang="zh-CN" altLang="en-US"/>
          </a:p>
        </p:txBody>
      </p:sp>
    </p:spTree>
    <p:extLst>
      <p:ext uri="{BB962C8B-B14F-4D97-AF65-F5344CB8AC3E}">
        <p14:creationId xmlns:p14="http://schemas.microsoft.com/office/powerpoint/2010/main" val="3224451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mtClean="0"/>
              <a:t>https://developer.android.com/reference/android/support/v17/leanback/app/BackgroundManager.html</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23</a:t>
            </a:fld>
            <a:endParaRPr lang="zh-CN" altLang="en-US"/>
          </a:p>
        </p:txBody>
      </p:sp>
    </p:spTree>
    <p:extLst>
      <p:ext uri="{BB962C8B-B14F-4D97-AF65-F5344CB8AC3E}">
        <p14:creationId xmlns:p14="http://schemas.microsoft.com/office/powerpoint/2010/main" val="2088244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https://developer.android.com/reference/android/support/v17/leanback/app/BackgroundManager.html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Note:</a:t>
            </a:r>
            <a:r>
              <a:rPr lang="en-US" altLang="zh-CN" sz="1200" b="0" i="0" kern="1200" dirty="0" smtClean="0">
                <a:solidFill>
                  <a:schemeClr val="tx1"/>
                </a:solidFill>
                <a:effectLst/>
                <a:latin typeface="+mn-lt"/>
                <a:ea typeface="+mn-ea"/>
                <a:cs typeface="+mn-cs"/>
              </a:rPr>
              <a:t> The implementation above is a simple example shown for purposes of illustration. When creating this function in your own app, you should consider running the background update action in a separate thread for better performance. In addition, if you are planning on updating the background in response to users scrolling through items, consider adding a time to delay a background image update until the user settles on an item. </a:t>
            </a:r>
            <a:r>
              <a:rPr lang="en-US" altLang="zh-CN" sz="1200" b="0" i="0" kern="1200" smtClean="0">
                <a:solidFill>
                  <a:schemeClr val="tx1"/>
                </a:solidFill>
                <a:effectLst/>
                <a:latin typeface="+mn-lt"/>
                <a:ea typeface="+mn-ea"/>
                <a:cs typeface="+mn-cs"/>
              </a:rPr>
              <a:t>This technique avoids excessive background image updates.</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24</a:t>
            </a:fld>
            <a:endParaRPr lang="zh-CN" altLang="en-US"/>
          </a:p>
        </p:txBody>
      </p:sp>
    </p:spTree>
    <p:extLst>
      <p:ext uri="{BB962C8B-B14F-4D97-AF65-F5344CB8AC3E}">
        <p14:creationId xmlns:p14="http://schemas.microsoft.com/office/powerpoint/2010/main" val="2541809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26</a:t>
            </a:fld>
            <a:endParaRPr lang="zh-CN" altLang="en-US"/>
          </a:p>
        </p:txBody>
      </p:sp>
    </p:spTree>
    <p:extLst>
      <p:ext uri="{BB962C8B-B14F-4D97-AF65-F5344CB8AC3E}">
        <p14:creationId xmlns:p14="http://schemas.microsoft.com/office/powerpoint/2010/main" val="3621316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27</a:t>
            </a:fld>
            <a:endParaRPr lang="zh-CN" altLang="en-US"/>
          </a:p>
        </p:txBody>
      </p:sp>
    </p:spTree>
    <p:extLst>
      <p:ext uri="{BB962C8B-B14F-4D97-AF65-F5344CB8AC3E}">
        <p14:creationId xmlns:p14="http://schemas.microsoft.com/office/powerpoint/2010/main" val="1178900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28</a:t>
            </a:fld>
            <a:endParaRPr lang="zh-CN" altLang="en-US"/>
          </a:p>
        </p:txBody>
      </p:sp>
    </p:spTree>
    <p:extLst>
      <p:ext uri="{BB962C8B-B14F-4D97-AF65-F5344CB8AC3E}">
        <p14:creationId xmlns:p14="http://schemas.microsoft.com/office/powerpoint/2010/main" val="2302007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29</a:t>
            </a:fld>
            <a:endParaRPr lang="zh-CN" altLang="en-US"/>
          </a:p>
        </p:txBody>
      </p:sp>
    </p:spTree>
    <p:extLst>
      <p:ext uri="{BB962C8B-B14F-4D97-AF65-F5344CB8AC3E}">
        <p14:creationId xmlns:p14="http://schemas.microsoft.com/office/powerpoint/2010/main" val="2124644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30</a:t>
            </a:fld>
            <a:endParaRPr lang="zh-CN" altLang="en-US"/>
          </a:p>
        </p:txBody>
      </p:sp>
    </p:spTree>
    <p:extLst>
      <p:ext uri="{BB962C8B-B14F-4D97-AF65-F5344CB8AC3E}">
        <p14:creationId xmlns:p14="http://schemas.microsoft.com/office/powerpoint/2010/main" val="1876446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31</a:t>
            </a:fld>
            <a:endParaRPr lang="zh-CN" altLang="en-US"/>
          </a:p>
        </p:txBody>
      </p:sp>
    </p:spTree>
    <p:extLst>
      <p:ext uri="{BB962C8B-B14F-4D97-AF65-F5344CB8AC3E}">
        <p14:creationId xmlns:p14="http://schemas.microsoft.com/office/powerpoint/2010/main" val="32558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a:t>
            </a:fld>
            <a:endParaRPr lang="zh-CN" altLang="en-US"/>
          </a:p>
        </p:txBody>
      </p:sp>
    </p:spTree>
    <p:extLst>
      <p:ext uri="{BB962C8B-B14F-4D97-AF65-F5344CB8AC3E}">
        <p14:creationId xmlns:p14="http://schemas.microsoft.com/office/powerpoint/2010/main" val="2154700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32</a:t>
            </a:fld>
            <a:endParaRPr lang="zh-CN" altLang="en-US"/>
          </a:p>
        </p:txBody>
      </p:sp>
    </p:spTree>
    <p:extLst>
      <p:ext uri="{BB962C8B-B14F-4D97-AF65-F5344CB8AC3E}">
        <p14:creationId xmlns:p14="http://schemas.microsoft.com/office/powerpoint/2010/main" val="2064017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33</a:t>
            </a:fld>
            <a:endParaRPr lang="zh-CN" altLang="en-US"/>
          </a:p>
        </p:txBody>
      </p:sp>
    </p:spTree>
    <p:extLst>
      <p:ext uri="{BB962C8B-B14F-4D97-AF65-F5344CB8AC3E}">
        <p14:creationId xmlns:p14="http://schemas.microsoft.com/office/powerpoint/2010/main" val="3176771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34</a:t>
            </a:fld>
            <a:endParaRPr lang="zh-CN" altLang="en-US"/>
          </a:p>
        </p:txBody>
      </p:sp>
    </p:spTree>
    <p:extLst>
      <p:ext uri="{BB962C8B-B14F-4D97-AF65-F5344CB8AC3E}">
        <p14:creationId xmlns:p14="http://schemas.microsoft.com/office/powerpoint/2010/main" val="38961414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35</a:t>
            </a:fld>
            <a:endParaRPr lang="zh-CN" altLang="en-US"/>
          </a:p>
        </p:txBody>
      </p:sp>
    </p:spTree>
    <p:extLst>
      <p:ext uri="{BB962C8B-B14F-4D97-AF65-F5344CB8AC3E}">
        <p14:creationId xmlns:p14="http://schemas.microsoft.com/office/powerpoint/2010/main" val="178613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36</a:t>
            </a:fld>
            <a:endParaRPr lang="zh-CN" altLang="en-US"/>
          </a:p>
        </p:txBody>
      </p:sp>
    </p:spTree>
    <p:extLst>
      <p:ext uri="{BB962C8B-B14F-4D97-AF65-F5344CB8AC3E}">
        <p14:creationId xmlns:p14="http://schemas.microsoft.com/office/powerpoint/2010/main" val="1360984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37</a:t>
            </a:fld>
            <a:endParaRPr lang="zh-CN" altLang="en-US"/>
          </a:p>
        </p:txBody>
      </p:sp>
    </p:spTree>
    <p:extLst>
      <p:ext uri="{BB962C8B-B14F-4D97-AF65-F5344CB8AC3E}">
        <p14:creationId xmlns:p14="http://schemas.microsoft.com/office/powerpoint/2010/main" val="427793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Fragment</a:t>
            </a:r>
            <a:r>
              <a:rPr lang="zh-CN" altLang="en-US" dirty="0" smtClean="0"/>
              <a:t>生命周期</a:t>
            </a:r>
            <a:endParaRPr lang="en-US" altLang="zh-CN" dirty="0" smtClean="0"/>
          </a:p>
          <a:p>
            <a:r>
              <a:rPr lang="en-US" altLang="zh-CN" dirty="0" smtClean="0"/>
              <a:t>http://www.th7.cn/Program/Android/201408/271177.shtml</a:t>
            </a:r>
          </a:p>
          <a:p>
            <a:r>
              <a:rPr lang="zh-CN" altLang="en-US" dirty="0" smtClean="0"/>
              <a:t>卡片视图的数据加载</a:t>
            </a:r>
            <a:endParaRPr lang="en-US" altLang="zh-CN" dirty="0" smtClean="0"/>
          </a:p>
          <a:p>
            <a:r>
              <a:rPr lang="en-US" altLang="zh-CN" dirty="0" smtClean="0"/>
              <a:t>http://blog.csdn.net/zimo2013/article/details/10263339</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38</a:t>
            </a:fld>
            <a:endParaRPr lang="zh-CN" altLang="en-US"/>
          </a:p>
        </p:txBody>
      </p:sp>
    </p:spTree>
    <p:extLst>
      <p:ext uri="{BB962C8B-B14F-4D97-AF65-F5344CB8AC3E}">
        <p14:creationId xmlns:p14="http://schemas.microsoft.com/office/powerpoint/2010/main" val="40299812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39</a:t>
            </a:fld>
            <a:endParaRPr lang="zh-CN" altLang="en-US"/>
          </a:p>
        </p:txBody>
      </p:sp>
    </p:spTree>
    <p:extLst>
      <p:ext uri="{BB962C8B-B14F-4D97-AF65-F5344CB8AC3E}">
        <p14:creationId xmlns:p14="http://schemas.microsoft.com/office/powerpoint/2010/main" val="1666312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40</a:t>
            </a:fld>
            <a:endParaRPr lang="zh-CN" altLang="en-US"/>
          </a:p>
        </p:txBody>
      </p:sp>
    </p:spTree>
    <p:extLst>
      <p:ext uri="{BB962C8B-B14F-4D97-AF65-F5344CB8AC3E}">
        <p14:creationId xmlns:p14="http://schemas.microsoft.com/office/powerpoint/2010/main" val="25300069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p>
          <a:p>
            <a:r>
              <a:rPr lang="en-US" altLang="zh-CN" sz="1200" b="0" i="0" kern="1200" dirty="0" err="1" smtClean="0">
                <a:solidFill>
                  <a:schemeClr val="tx1"/>
                </a:solidFill>
                <a:effectLst/>
                <a:latin typeface="+mn-lt"/>
                <a:ea typeface="+mn-ea"/>
                <a:cs typeface="+mn-cs"/>
              </a:rPr>
              <a:t>setFocusable</a:t>
            </a:r>
            <a:r>
              <a:rPr lang="zh-CN" altLang="en-US" sz="1200" b="0" i="0" kern="1200" dirty="0" smtClean="0">
                <a:solidFill>
                  <a:schemeClr val="tx1"/>
                </a:solidFill>
                <a:effectLst/>
                <a:latin typeface="+mn-lt"/>
                <a:ea typeface="+mn-ea"/>
                <a:cs typeface="+mn-cs"/>
              </a:rPr>
              <a:t>这个是用键盘是否能获得焦点</a:t>
            </a:r>
          </a:p>
          <a:p>
            <a:r>
              <a:rPr lang="en-US" altLang="zh-CN" sz="1200" b="0" i="0" kern="1200" dirty="0" err="1" smtClean="0">
                <a:solidFill>
                  <a:schemeClr val="tx1"/>
                </a:solidFill>
                <a:effectLst/>
                <a:latin typeface="+mn-lt"/>
                <a:ea typeface="+mn-ea"/>
                <a:cs typeface="+mn-cs"/>
              </a:rPr>
              <a:t>setFocusableInTouchMode</a:t>
            </a:r>
            <a:r>
              <a:rPr lang="zh-CN" altLang="en-US" sz="1200" b="0" i="0" kern="1200" dirty="0" smtClean="0">
                <a:solidFill>
                  <a:schemeClr val="tx1"/>
                </a:solidFill>
                <a:effectLst/>
                <a:latin typeface="+mn-lt"/>
                <a:ea typeface="+mn-ea"/>
                <a:cs typeface="+mn-cs"/>
              </a:rPr>
              <a:t>这个是触摸是否能获得焦点</a:t>
            </a:r>
          </a:p>
          <a:p>
            <a:endParaRPr lang="zh-CN" altLang="en-US" sz="1200" b="0" i="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focusable</a:t>
            </a:r>
            <a:r>
              <a:rPr lang="zh-CN" altLang="en-US" sz="1200" kern="1200" dirty="0" smtClean="0">
                <a:solidFill>
                  <a:schemeClr val="tx1"/>
                </a:solidFill>
                <a:effectLst/>
                <a:latin typeface="+mn-lt"/>
                <a:ea typeface="+mn-ea"/>
                <a:cs typeface="+mn-cs"/>
              </a:rPr>
              <a:t>这种属性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更多的是为了解决非触摸输入的</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因为你用遥控器或键盘点击控件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就必然要涉及到焦点的问题</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只有可以获得焦点的控件才能响应键盘或者遥控器或者轨迹球的确定事件</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focusableInTouchMode</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这个属性在进入触摸输入模式后</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该控件是否还有获得焦点的能力</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可以简单的理解为</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用户一旦开始通过点击屏幕的方式输入</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手机就进入了</a:t>
            </a:r>
            <a:r>
              <a:rPr lang="en-US" altLang="zh-CN" sz="1200" kern="1200" dirty="0" smtClean="0">
                <a:solidFill>
                  <a:schemeClr val="tx1"/>
                </a:solidFill>
                <a:effectLst/>
                <a:latin typeface="+mn-lt"/>
                <a:ea typeface="+mn-ea"/>
                <a:cs typeface="+mn-cs"/>
              </a:rPr>
              <a:t>"touch mode".</a:t>
            </a:r>
          </a:p>
          <a:p>
            <a:r>
              <a:rPr lang="en-US" altLang="zh-CN" sz="1200" kern="1200" dirty="0" err="1" smtClean="0">
                <a:solidFill>
                  <a:schemeClr val="tx1"/>
                </a:solidFill>
                <a:effectLst/>
                <a:latin typeface="+mn-lt"/>
                <a:ea typeface="+mn-ea"/>
                <a:cs typeface="+mn-cs"/>
              </a:rPr>
              <a:t>focusableInTouchMode</a:t>
            </a:r>
            <a:r>
              <a:rPr lang="zh-CN" altLang="en-US" sz="1200" kern="1200" dirty="0" smtClean="0">
                <a:solidFill>
                  <a:schemeClr val="tx1"/>
                </a:solidFill>
                <a:effectLst/>
                <a:latin typeface="+mn-lt"/>
                <a:ea typeface="+mn-ea"/>
                <a:cs typeface="+mn-cs"/>
              </a:rPr>
              <a:t>这种属性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多半是设给</a:t>
            </a:r>
            <a:r>
              <a:rPr lang="en-US" altLang="zh-CN" sz="1200" kern="1200" dirty="0" err="1" smtClean="0">
                <a:solidFill>
                  <a:schemeClr val="tx1"/>
                </a:solidFill>
                <a:effectLst/>
                <a:latin typeface="+mn-lt"/>
                <a:ea typeface="+mn-ea"/>
                <a:cs typeface="+mn-cs"/>
              </a:rPr>
              <a:t>EditText</a:t>
            </a:r>
            <a:r>
              <a:rPr lang="zh-CN" altLang="en-US" sz="1200" kern="1200" dirty="0" smtClean="0">
                <a:solidFill>
                  <a:schemeClr val="tx1"/>
                </a:solidFill>
                <a:effectLst/>
                <a:latin typeface="+mn-lt"/>
                <a:ea typeface="+mn-ea"/>
                <a:cs typeface="+mn-cs"/>
              </a:rPr>
              <a:t>这种即使在</a:t>
            </a:r>
            <a:r>
              <a:rPr lang="en-US" altLang="zh-CN" sz="1200" kern="1200" dirty="0" err="1" smtClean="0">
                <a:solidFill>
                  <a:schemeClr val="tx1"/>
                </a:solidFill>
                <a:effectLst/>
                <a:latin typeface="+mn-lt"/>
                <a:ea typeface="+mn-ea"/>
                <a:cs typeface="+mn-cs"/>
              </a:rPr>
              <a:t>TouchMode</a:t>
            </a:r>
            <a:r>
              <a:rPr lang="zh-CN" altLang="en-US" sz="1200" kern="1200" dirty="0" smtClean="0">
                <a:solidFill>
                  <a:schemeClr val="tx1"/>
                </a:solidFill>
                <a:effectLst/>
                <a:latin typeface="+mn-lt"/>
                <a:ea typeface="+mn-ea"/>
                <a:cs typeface="+mn-cs"/>
              </a:rPr>
              <a:t>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依然需要获取焦点的控件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a:t>
            </a:r>
            <a:r>
              <a:rPr lang="en-US" altLang="zh-CN" sz="1200" kern="1200" dirty="0" smtClean="0">
                <a:solidFill>
                  <a:schemeClr val="tx1"/>
                </a:solidFill>
                <a:effectLst/>
                <a:latin typeface="+mn-lt"/>
                <a:ea typeface="+mn-ea"/>
                <a:cs typeface="+mn-cs"/>
              </a:rPr>
              <a:t>Button</a:t>
            </a:r>
            <a:r>
              <a:rPr lang="zh-CN" altLang="en-US" sz="1200" kern="1200" dirty="0" smtClean="0">
                <a:solidFill>
                  <a:schemeClr val="tx1"/>
                </a:solidFill>
                <a:effectLst/>
                <a:latin typeface="+mn-lt"/>
                <a:ea typeface="+mn-ea"/>
                <a:cs typeface="+mn-cs"/>
              </a:rPr>
              <a:t>之类的控件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touch mode</a:t>
            </a:r>
            <a:r>
              <a:rPr lang="zh-CN" altLang="en-US" sz="1200" kern="1200" dirty="0" smtClean="0">
                <a:solidFill>
                  <a:schemeClr val="tx1"/>
                </a:solidFill>
                <a:effectLst/>
                <a:latin typeface="+mn-lt"/>
                <a:ea typeface="+mn-ea"/>
                <a:cs typeface="+mn-cs"/>
              </a:rPr>
              <a:t>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就已经没有获取焦点的必要了</a:t>
            </a:r>
            <a:r>
              <a:rPr lang="en-US" altLang="zh-CN" sz="1200" kern="1200" dirty="0" smtClean="0">
                <a:solidFill>
                  <a:schemeClr val="tx1"/>
                </a:solidFill>
                <a:effectLst/>
                <a:latin typeface="+mn-lt"/>
                <a:ea typeface="+mn-ea"/>
                <a:cs typeface="+mn-cs"/>
              </a:rPr>
              <a:t>.Android</a:t>
            </a:r>
            <a:r>
              <a:rPr lang="zh-CN" altLang="en-US" sz="1200" kern="1200" dirty="0" smtClean="0">
                <a:solidFill>
                  <a:schemeClr val="tx1"/>
                </a:solidFill>
                <a:effectLst/>
                <a:latin typeface="+mn-lt"/>
                <a:ea typeface="+mn-ea"/>
                <a:cs typeface="+mn-cs"/>
              </a:rPr>
              <a:t>里面</a:t>
            </a:r>
            <a:r>
              <a:rPr lang="en-US" altLang="zh-CN" sz="1200" kern="1200" dirty="0" err="1" smtClean="0">
                <a:solidFill>
                  <a:schemeClr val="tx1"/>
                </a:solidFill>
                <a:effectLst/>
                <a:latin typeface="+mn-lt"/>
                <a:ea typeface="+mn-ea"/>
                <a:cs typeface="+mn-cs"/>
              </a:rPr>
              <a:t>EditText</a:t>
            </a:r>
            <a:r>
              <a:rPr lang="zh-CN" altLang="en-US" sz="1200" kern="1200" dirty="0" smtClean="0">
                <a:solidFill>
                  <a:schemeClr val="tx1"/>
                </a:solidFill>
                <a:effectLst/>
                <a:latin typeface="+mn-lt"/>
                <a:ea typeface="+mn-ea"/>
                <a:cs typeface="+mn-cs"/>
              </a:rPr>
              <a:t>是用来接受用户输入的</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那问题是在</a:t>
            </a:r>
            <a:r>
              <a:rPr lang="en-US" altLang="zh-CN" sz="1200" kern="1200" dirty="0" smtClean="0">
                <a:solidFill>
                  <a:schemeClr val="tx1"/>
                </a:solidFill>
                <a:effectLst/>
                <a:latin typeface="+mn-lt"/>
                <a:ea typeface="+mn-ea"/>
                <a:cs typeface="+mn-cs"/>
              </a:rPr>
              <a:t>touch mode</a:t>
            </a:r>
            <a:r>
              <a:rPr lang="zh-CN" altLang="en-US" sz="1200" kern="1200" dirty="0" smtClean="0">
                <a:solidFill>
                  <a:schemeClr val="tx1"/>
                </a:solidFill>
                <a:effectLst/>
                <a:latin typeface="+mn-lt"/>
                <a:ea typeface="+mn-ea"/>
                <a:cs typeface="+mn-cs"/>
              </a:rPr>
              <a:t>下我们没键盘</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怎么办呢</a:t>
            </a:r>
            <a:r>
              <a:rPr lang="en-US" altLang="zh-CN" sz="1200" kern="1200" dirty="0" smtClean="0">
                <a:solidFill>
                  <a:schemeClr val="tx1"/>
                </a:solidFill>
                <a:effectLst/>
                <a:latin typeface="+mn-lt"/>
                <a:ea typeface="+mn-ea"/>
                <a:cs typeface="+mn-cs"/>
              </a:rPr>
              <a:t>,android</a:t>
            </a:r>
            <a:r>
              <a:rPr lang="zh-CN" altLang="en-US" sz="1200" kern="1200" dirty="0" smtClean="0">
                <a:solidFill>
                  <a:schemeClr val="tx1"/>
                </a:solidFill>
                <a:effectLst/>
                <a:latin typeface="+mn-lt"/>
                <a:ea typeface="+mn-ea"/>
                <a:cs typeface="+mn-cs"/>
              </a:rPr>
              <a:t>会主动给我们弹出一个软键盘出来</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或者是手写输入法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这些无所谓</a:t>
            </a:r>
            <a:r>
              <a:rPr lang="en-US" altLang="zh-CN" sz="1200" kern="1200" dirty="0" smtClean="0">
                <a:solidFill>
                  <a:schemeClr val="tx1"/>
                </a:solidFill>
                <a:effectLst/>
                <a:latin typeface="+mn-lt"/>
                <a:ea typeface="+mn-ea"/>
                <a:cs typeface="+mn-cs"/>
              </a:rPr>
              <a:t>...).</a:t>
            </a:r>
          </a:p>
          <a:p>
            <a:r>
              <a:rPr lang="zh-CN" altLang="en-US" sz="1200" kern="1200" dirty="0" smtClean="0">
                <a:solidFill>
                  <a:schemeClr val="tx1"/>
                </a:solidFill>
                <a:effectLst/>
                <a:latin typeface="+mn-lt"/>
                <a:ea typeface="+mn-ea"/>
                <a:cs typeface="+mn-cs"/>
              </a:rPr>
              <a:t>那现在想象</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我们的界面上有五个这种</a:t>
            </a:r>
            <a:r>
              <a:rPr lang="en-US" altLang="zh-CN" sz="1200" kern="1200" dirty="0" err="1" smtClean="0">
                <a:solidFill>
                  <a:schemeClr val="tx1"/>
                </a:solidFill>
                <a:effectLst/>
                <a:latin typeface="+mn-lt"/>
                <a:ea typeface="+mn-ea"/>
                <a:cs typeface="+mn-cs"/>
              </a:rPr>
              <a:t>EditText</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那弹出的软键盘的输入</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到底要写在哪个</a:t>
            </a:r>
            <a:r>
              <a:rPr lang="en-US" altLang="zh-CN" sz="1200" kern="1200" dirty="0" err="1" smtClean="0">
                <a:solidFill>
                  <a:schemeClr val="tx1"/>
                </a:solidFill>
                <a:effectLst/>
                <a:latin typeface="+mn-lt"/>
                <a:ea typeface="+mn-ea"/>
                <a:cs typeface="+mn-cs"/>
              </a:rPr>
              <a:t>EditText</a:t>
            </a:r>
            <a:r>
              <a:rPr lang="zh-CN" altLang="en-US" sz="1200" kern="1200" dirty="0" smtClean="0">
                <a:solidFill>
                  <a:schemeClr val="tx1"/>
                </a:solidFill>
                <a:effectLst/>
                <a:latin typeface="+mn-lt"/>
                <a:ea typeface="+mn-ea"/>
                <a:cs typeface="+mn-cs"/>
              </a:rPr>
              <a:t>上呢</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所以这里就需要焦点来介入了</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只有获得了焦点的那个</a:t>
            </a:r>
            <a:r>
              <a:rPr lang="en-US" altLang="zh-CN" sz="1200" kern="1200" dirty="0" err="1" smtClean="0">
                <a:solidFill>
                  <a:schemeClr val="tx1"/>
                </a:solidFill>
                <a:effectLst/>
                <a:latin typeface="+mn-lt"/>
                <a:ea typeface="+mn-ea"/>
                <a:cs typeface="+mn-cs"/>
              </a:rPr>
              <a:t>EditText</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才能获取软键盘的输入</a:t>
            </a:r>
            <a:r>
              <a:rPr lang="en-US" altLang="zh-CN" sz="1200" kern="1200" dirty="0" smtClean="0">
                <a:solidFill>
                  <a:schemeClr val="tx1"/>
                </a:solidFill>
                <a:effectLst/>
                <a:latin typeface="+mn-lt"/>
                <a:ea typeface="+mn-ea"/>
                <a:cs typeface="+mn-cs"/>
              </a:rPr>
              <a:t>.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clickable </a:t>
            </a:r>
          </a:p>
          <a:p>
            <a:r>
              <a:rPr lang="en-US" altLang="zh-CN" sz="1200" kern="1200" dirty="0" err="1" smtClean="0">
                <a:solidFill>
                  <a:schemeClr val="tx1"/>
                </a:solidFill>
                <a:effectLst/>
                <a:latin typeface="+mn-lt"/>
                <a:ea typeface="+mn-ea"/>
                <a:cs typeface="+mn-cs"/>
              </a:rPr>
              <a:t>EditText</a:t>
            </a:r>
            <a:r>
              <a:rPr lang="zh-CN" altLang="en-US" sz="1200" kern="1200" dirty="0" smtClean="0">
                <a:solidFill>
                  <a:schemeClr val="tx1"/>
                </a:solidFill>
                <a:effectLst/>
                <a:latin typeface="+mn-lt"/>
                <a:ea typeface="+mn-ea"/>
                <a:cs typeface="+mn-cs"/>
              </a:rPr>
              <a:t>默认</a:t>
            </a:r>
            <a:r>
              <a:rPr lang="en-US" altLang="zh-CN" sz="1200" kern="1200" dirty="0" smtClean="0">
                <a:solidFill>
                  <a:schemeClr val="tx1"/>
                </a:solidFill>
                <a:effectLst/>
                <a:latin typeface="+mn-lt"/>
                <a:ea typeface="+mn-ea"/>
                <a:cs typeface="+mn-cs"/>
              </a:rPr>
              <a:t>clickable</a:t>
            </a:r>
            <a:r>
              <a:rPr lang="zh-CN" altLang="en-US"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true </a:t>
            </a:r>
            <a:r>
              <a:rPr lang="en-US" altLang="zh-CN" sz="1200" kern="1200" dirty="0" err="1" smtClean="0">
                <a:solidFill>
                  <a:schemeClr val="tx1"/>
                </a:solidFill>
                <a:effectLst/>
                <a:latin typeface="+mn-lt"/>
                <a:ea typeface="+mn-ea"/>
                <a:cs typeface="+mn-cs"/>
              </a:rPr>
              <a:t>TextView</a:t>
            </a:r>
            <a:r>
              <a:rPr lang="zh-CN" altLang="en-US" sz="1200" kern="1200" dirty="0" smtClean="0">
                <a:solidFill>
                  <a:schemeClr val="tx1"/>
                </a:solidFill>
                <a:effectLst/>
                <a:latin typeface="+mn-lt"/>
                <a:ea typeface="+mn-ea"/>
                <a:cs typeface="+mn-cs"/>
              </a:rPr>
              <a:t>默认</a:t>
            </a:r>
            <a:r>
              <a:rPr lang="en-US" altLang="zh-CN" sz="1200" kern="1200" dirty="0" smtClean="0">
                <a:solidFill>
                  <a:schemeClr val="tx1"/>
                </a:solidFill>
                <a:effectLst/>
                <a:latin typeface="+mn-lt"/>
                <a:ea typeface="+mn-ea"/>
                <a:cs typeface="+mn-cs"/>
              </a:rPr>
              <a:t>clickable</a:t>
            </a:r>
            <a:r>
              <a:rPr lang="zh-CN" altLang="en-US"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false,</a:t>
            </a:r>
            <a:r>
              <a:rPr lang="zh-CN" altLang="en-US" sz="1200" kern="1200" dirty="0" smtClean="0">
                <a:solidFill>
                  <a:schemeClr val="tx1"/>
                </a:solidFill>
                <a:effectLst/>
                <a:latin typeface="+mn-lt"/>
                <a:ea typeface="+mn-ea"/>
                <a:cs typeface="+mn-cs"/>
              </a:rPr>
              <a:t>使用</a:t>
            </a:r>
            <a:r>
              <a:rPr lang="en-US" altLang="zh-CN" sz="1200" kern="1200" dirty="0" err="1" smtClean="0">
                <a:solidFill>
                  <a:schemeClr val="tx1"/>
                </a:solidFill>
                <a:effectLst/>
                <a:latin typeface="+mn-lt"/>
                <a:ea typeface="+mn-ea"/>
                <a:cs typeface="+mn-cs"/>
              </a:rPr>
              <a:t>android:clickable</a:t>
            </a:r>
            <a:r>
              <a:rPr lang="en-US" altLang="zh-CN" sz="1200" kern="1200" dirty="0" smtClean="0">
                <a:solidFill>
                  <a:schemeClr val="tx1"/>
                </a:solidFill>
                <a:effectLst/>
                <a:latin typeface="+mn-lt"/>
                <a:ea typeface="+mn-ea"/>
                <a:cs typeface="+mn-cs"/>
              </a:rPr>
              <a:t>="true" </a:t>
            </a:r>
            <a:r>
              <a:rPr lang="zh-CN" altLang="en-US" sz="1200" kern="1200" dirty="0" smtClean="0">
                <a:solidFill>
                  <a:schemeClr val="tx1"/>
                </a:solidFill>
                <a:effectLst/>
                <a:latin typeface="+mn-lt"/>
                <a:ea typeface="+mn-ea"/>
                <a:cs typeface="+mn-cs"/>
              </a:rPr>
              <a:t>可以设置为</a:t>
            </a:r>
            <a:r>
              <a:rPr lang="en-US" altLang="zh-CN" sz="1200" kern="1200" dirty="0" smtClean="0">
                <a:solidFill>
                  <a:schemeClr val="tx1"/>
                </a:solidFill>
                <a:effectLst/>
                <a:latin typeface="+mn-lt"/>
                <a:ea typeface="+mn-ea"/>
                <a:cs typeface="+mn-cs"/>
              </a:rPr>
              <a:t>true</a:t>
            </a:r>
            <a:r>
              <a:rPr lang="zh-CN" altLang="en-US" sz="1200" kern="1200" dirty="0" smtClean="0">
                <a:solidFill>
                  <a:schemeClr val="tx1"/>
                </a:solidFill>
                <a:effectLst/>
                <a:latin typeface="+mn-lt"/>
                <a:ea typeface="+mn-ea"/>
                <a:cs typeface="+mn-cs"/>
              </a:rPr>
              <a:t>。也可以不再布局文件设置，调用</a:t>
            </a:r>
            <a:r>
              <a:rPr lang="en-US" altLang="zh-CN" sz="1200" kern="1200" dirty="0" err="1" smtClean="0">
                <a:solidFill>
                  <a:schemeClr val="tx1"/>
                </a:solidFill>
                <a:effectLst/>
                <a:latin typeface="+mn-lt"/>
                <a:ea typeface="+mn-ea"/>
                <a:cs typeface="+mn-cs"/>
              </a:rPr>
              <a:t>TextView.setOnClickListener</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自动设置为</a:t>
            </a:r>
            <a:r>
              <a:rPr lang="en-US" altLang="zh-CN" sz="1200" kern="1200" dirty="0" smtClean="0">
                <a:solidFill>
                  <a:schemeClr val="tx1"/>
                </a:solidFill>
                <a:effectLst/>
                <a:latin typeface="+mn-lt"/>
                <a:ea typeface="+mn-ea"/>
                <a:cs typeface="+mn-cs"/>
              </a:rPr>
              <a:t>true</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41</a:t>
            </a:fld>
            <a:endParaRPr lang="zh-CN" altLang="en-US"/>
          </a:p>
        </p:txBody>
      </p:sp>
    </p:spTree>
    <p:extLst>
      <p:ext uri="{BB962C8B-B14F-4D97-AF65-F5344CB8AC3E}">
        <p14:creationId xmlns:p14="http://schemas.microsoft.com/office/powerpoint/2010/main" val="1415683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BrowseFragment</a:t>
            </a:r>
            <a:endParaRPr lang="en-US" altLang="zh-CN" sz="1200" b="0" i="0" kern="1200" dirty="0" smtClean="0">
              <a:solidFill>
                <a:schemeClr val="tx1"/>
              </a:solidFill>
              <a:effectLst/>
              <a:latin typeface="+mn-lt"/>
              <a:ea typeface="+mn-ea"/>
              <a:cs typeface="+mn-cs"/>
            </a:endParaRPr>
          </a:p>
          <a:p>
            <a:r>
              <a:rPr lang="en-US" altLang="zh-CN" dirty="0" smtClean="0"/>
              <a:t>https://developer.android.com/reference/android/support/v17/leanback/app/BrowseFragment.html</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5</a:t>
            </a:fld>
            <a:endParaRPr lang="zh-CN" altLang="en-US"/>
          </a:p>
        </p:txBody>
      </p:sp>
    </p:spTree>
    <p:extLst>
      <p:ext uri="{BB962C8B-B14F-4D97-AF65-F5344CB8AC3E}">
        <p14:creationId xmlns:p14="http://schemas.microsoft.com/office/powerpoint/2010/main" val="32696131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42</a:t>
            </a:fld>
            <a:endParaRPr lang="zh-CN" altLang="en-US"/>
          </a:p>
        </p:txBody>
      </p:sp>
    </p:spTree>
    <p:extLst>
      <p:ext uri="{BB962C8B-B14F-4D97-AF65-F5344CB8AC3E}">
        <p14:creationId xmlns:p14="http://schemas.microsoft.com/office/powerpoint/2010/main" val="21456303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AbstractDetailsDescriptionPresenter</a:t>
            </a:r>
            <a:endParaRPr lang="en-US" altLang="zh-CN" sz="1200" b="0" i="0" kern="1200" dirty="0" smtClean="0">
              <a:solidFill>
                <a:schemeClr val="tx1"/>
              </a:solidFill>
              <a:effectLst/>
              <a:latin typeface="+mn-lt"/>
              <a:ea typeface="+mn-ea"/>
              <a:cs typeface="+mn-cs"/>
            </a:endParaRPr>
          </a:p>
          <a:p>
            <a:r>
              <a:rPr lang="en-US" altLang="zh-CN" dirty="0" smtClean="0"/>
              <a:t>https://developer.android.com/reference/android/support/v17/leanback/widget/AbstractDetailsDescriptionPresenter.html</a:t>
            </a: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DetailsFragment</a:t>
            </a:r>
            <a:r>
              <a:rPr lang="zh-CN" altLang="en-US" sz="1200" b="0" i="0" kern="1200" dirty="0" smtClean="0">
                <a:solidFill>
                  <a:schemeClr val="tx1"/>
                </a:solidFill>
                <a:effectLst/>
                <a:latin typeface="+mn-lt"/>
                <a:ea typeface="+mn-ea"/>
                <a:cs typeface="+mn-cs"/>
              </a:rPr>
              <a:t>：</a:t>
            </a:r>
            <a:r>
              <a:rPr lang="en-US" altLang="zh-CN" dirty="0" smtClean="0"/>
              <a:t>https://developer.android.com/reference/android/support/v17/leanback/app/DetailsFragment.html</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44</a:t>
            </a:fld>
            <a:endParaRPr lang="zh-CN" altLang="en-US"/>
          </a:p>
        </p:txBody>
      </p:sp>
    </p:spTree>
    <p:extLst>
      <p:ext uri="{BB962C8B-B14F-4D97-AF65-F5344CB8AC3E}">
        <p14:creationId xmlns:p14="http://schemas.microsoft.com/office/powerpoint/2010/main" val="14516821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AbstractDetailsDescriptionPresenter</a:t>
            </a:r>
            <a:endParaRPr lang="en-US" altLang="zh-CN" sz="1200" b="0" i="0" kern="1200" dirty="0" smtClean="0">
              <a:solidFill>
                <a:schemeClr val="tx1"/>
              </a:solidFill>
              <a:effectLst/>
              <a:latin typeface="+mn-lt"/>
              <a:ea typeface="+mn-ea"/>
              <a:cs typeface="+mn-cs"/>
            </a:endParaRPr>
          </a:p>
          <a:p>
            <a:r>
              <a:rPr lang="zh-CN" altLang="en-US" dirty="0" smtClean="0"/>
              <a:t>：</a:t>
            </a:r>
            <a:r>
              <a:rPr lang="en-US" altLang="zh-CN" dirty="0" smtClean="0"/>
              <a:t>https://developer.android.com/reference/android/support/v17/leanback/widget/AbstractDetailsDescriptionPresenter.html</a:t>
            </a:r>
          </a:p>
          <a:p>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DetailsFragment</a:t>
            </a:r>
            <a:r>
              <a:rPr lang="zh-CN" altLang="en-US" sz="1200" b="0" i="0" kern="1200" dirty="0" smtClean="0">
                <a:solidFill>
                  <a:schemeClr val="tx1"/>
                </a:solidFill>
                <a:effectLst/>
                <a:latin typeface="+mn-lt"/>
                <a:ea typeface="+mn-ea"/>
                <a:cs typeface="+mn-cs"/>
              </a:rPr>
              <a:t>：</a:t>
            </a:r>
            <a:r>
              <a:rPr lang="en-US" altLang="zh-CN" dirty="0" smtClean="0"/>
              <a:t>https://developer.android.com/reference/android/support/v17/leanback/app/DetailsFragment.html</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45</a:t>
            </a:fld>
            <a:endParaRPr lang="zh-CN" altLang="en-US"/>
          </a:p>
        </p:txBody>
      </p:sp>
    </p:spTree>
    <p:extLst>
      <p:ext uri="{BB962C8B-B14F-4D97-AF65-F5344CB8AC3E}">
        <p14:creationId xmlns:p14="http://schemas.microsoft.com/office/powerpoint/2010/main" val="1787462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AbstractDetailsDescriptionPresenter</a:t>
            </a:r>
            <a:endParaRPr lang="en-US" altLang="zh-CN" sz="1200" b="0" i="0" kern="1200" dirty="0" smtClean="0">
              <a:solidFill>
                <a:schemeClr val="tx1"/>
              </a:solidFill>
              <a:effectLst/>
              <a:latin typeface="+mn-lt"/>
              <a:ea typeface="+mn-ea"/>
              <a:cs typeface="+mn-cs"/>
            </a:endParaRPr>
          </a:p>
          <a:p>
            <a:r>
              <a:rPr lang="zh-CN" altLang="en-US" dirty="0" smtClean="0"/>
              <a:t>：</a:t>
            </a:r>
            <a:r>
              <a:rPr lang="en-US" altLang="zh-CN" dirty="0" smtClean="0"/>
              <a:t>https://developer.android.com/reference/android/support/v17/leanback/widget/AbstractDetailsDescriptionPresenter.html</a:t>
            </a:r>
          </a:p>
          <a:p>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DetailsFragment</a:t>
            </a:r>
            <a:r>
              <a:rPr lang="zh-CN" altLang="en-US" sz="1200" b="0" i="0" kern="1200" dirty="0" smtClean="0">
                <a:solidFill>
                  <a:schemeClr val="tx1"/>
                </a:solidFill>
                <a:effectLst/>
                <a:latin typeface="+mn-lt"/>
                <a:ea typeface="+mn-ea"/>
                <a:cs typeface="+mn-cs"/>
              </a:rPr>
              <a:t>：</a:t>
            </a:r>
            <a:r>
              <a:rPr lang="en-US" altLang="zh-CN" dirty="0" smtClean="0"/>
              <a:t>https://developer.android.com/reference/android/support/v17/leanback/app/DetailsFragment.html</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46</a:t>
            </a:fld>
            <a:endParaRPr lang="zh-CN" altLang="en-US"/>
          </a:p>
        </p:txBody>
      </p:sp>
    </p:spTree>
    <p:extLst>
      <p:ext uri="{BB962C8B-B14F-4D97-AF65-F5344CB8AC3E}">
        <p14:creationId xmlns:p14="http://schemas.microsoft.com/office/powerpoint/2010/main" val="607109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AbstractDetailsDescriptionPresenter</a:t>
            </a:r>
            <a:endParaRPr lang="en-US" altLang="zh-CN" sz="1200" b="0" i="0" kern="1200" dirty="0" smtClean="0">
              <a:solidFill>
                <a:schemeClr val="tx1"/>
              </a:solidFill>
              <a:effectLst/>
              <a:latin typeface="+mn-lt"/>
              <a:ea typeface="+mn-ea"/>
              <a:cs typeface="+mn-cs"/>
            </a:endParaRPr>
          </a:p>
          <a:p>
            <a:r>
              <a:rPr lang="zh-CN" altLang="en-US" dirty="0" smtClean="0"/>
              <a:t>：</a:t>
            </a:r>
            <a:r>
              <a:rPr lang="en-US" altLang="zh-CN" dirty="0" smtClean="0"/>
              <a:t>https://developer.android.com/reference/android/support/v17/leanback/widget/AbstractDetailsDescriptionPresenter.html</a:t>
            </a:r>
          </a:p>
          <a:p>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DetailsFragment</a:t>
            </a:r>
            <a:r>
              <a:rPr lang="zh-CN" altLang="en-US" sz="1200" b="0" i="0" kern="1200" dirty="0" smtClean="0">
                <a:solidFill>
                  <a:schemeClr val="tx1"/>
                </a:solidFill>
                <a:effectLst/>
                <a:latin typeface="+mn-lt"/>
                <a:ea typeface="+mn-ea"/>
                <a:cs typeface="+mn-cs"/>
              </a:rPr>
              <a:t>：</a:t>
            </a:r>
            <a:r>
              <a:rPr lang="en-US" altLang="zh-CN" dirty="0" smtClean="0"/>
              <a:t>https://developer.android.com/reference/android/support/v17/leanback/app/DetailsFragment.html</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47</a:t>
            </a:fld>
            <a:endParaRPr lang="zh-CN" altLang="en-US"/>
          </a:p>
        </p:txBody>
      </p:sp>
    </p:spTree>
    <p:extLst>
      <p:ext uri="{BB962C8B-B14F-4D97-AF65-F5344CB8AC3E}">
        <p14:creationId xmlns:p14="http://schemas.microsoft.com/office/powerpoint/2010/main" val="8055961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AbstractDetailsDescriptionPresenter</a:t>
            </a:r>
            <a:endParaRPr lang="en-US" altLang="zh-CN" sz="1200" b="0" i="0" kern="1200" dirty="0" smtClean="0">
              <a:solidFill>
                <a:schemeClr val="tx1"/>
              </a:solidFill>
              <a:effectLst/>
              <a:latin typeface="+mn-lt"/>
              <a:ea typeface="+mn-ea"/>
              <a:cs typeface="+mn-cs"/>
            </a:endParaRPr>
          </a:p>
          <a:p>
            <a:r>
              <a:rPr lang="zh-CN" altLang="en-US" dirty="0" smtClean="0"/>
              <a:t>：</a:t>
            </a:r>
            <a:r>
              <a:rPr lang="en-US" altLang="zh-CN" dirty="0" smtClean="0"/>
              <a:t>https://developer.android.com/reference/android/support/v17/leanback/widget/AbstractDetailsDescriptionPresenter.html</a:t>
            </a:r>
          </a:p>
          <a:p>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DetailsFragment</a:t>
            </a:r>
            <a:r>
              <a:rPr lang="zh-CN" altLang="en-US" sz="1200" b="0" i="0" kern="1200" dirty="0" smtClean="0">
                <a:solidFill>
                  <a:schemeClr val="tx1"/>
                </a:solidFill>
                <a:effectLst/>
                <a:latin typeface="+mn-lt"/>
                <a:ea typeface="+mn-ea"/>
                <a:cs typeface="+mn-cs"/>
              </a:rPr>
              <a:t>：</a:t>
            </a:r>
            <a:r>
              <a:rPr lang="en-US" altLang="zh-CN" dirty="0" smtClean="0"/>
              <a:t>https://developer.android.com/reference/android/support/v17/leanback/app/DetailsFragment.html</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48</a:t>
            </a:fld>
            <a:endParaRPr lang="zh-CN" altLang="en-US"/>
          </a:p>
        </p:txBody>
      </p:sp>
    </p:spTree>
    <p:extLst>
      <p:ext uri="{BB962C8B-B14F-4D97-AF65-F5344CB8AC3E}">
        <p14:creationId xmlns:p14="http://schemas.microsoft.com/office/powerpoint/2010/main" val="3572888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AbstractDetailsDescriptionPresenter</a:t>
            </a:r>
            <a:endParaRPr lang="en-US" altLang="zh-CN" sz="1200" b="0" i="0" kern="1200" dirty="0" smtClean="0">
              <a:solidFill>
                <a:schemeClr val="tx1"/>
              </a:solidFill>
              <a:effectLst/>
              <a:latin typeface="+mn-lt"/>
              <a:ea typeface="+mn-ea"/>
              <a:cs typeface="+mn-cs"/>
            </a:endParaRPr>
          </a:p>
          <a:p>
            <a:r>
              <a:rPr lang="zh-CN" altLang="en-US" dirty="0" smtClean="0"/>
              <a:t>：</a:t>
            </a:r>
            <a:r>
              <a:rPr lang="en-US" altLang="zh-CN" dirty="0" smtClean="0"/>
              <a:t>https://developer.android.com/reference/android/support/v17/leanback/widget/AbstractDetailsDescriptionPresenter.html</a:t>
            </a:r>
          </a:p>
          <a:p>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DetailsFragment</a:t>
            </a:r>
            <a:r>
              <a:rPr lang="zh-CN" altLang="en-US" sz="1200" b="0" i="0" kern="1200" dirty="0" smtClean="0">
                <a:solidFill>
                  <a:schemeClr val="tx1"/>
                </a:solidFill>
                <a:effectLst/>
                <a:latin typeface="+mn-lt"/>
                <a:ea typeface="+mn-ea"/>
                <a:cs typeface="+mn-cs"/>
              </a:rPr>
              <a:t>：</a:t>
            </a:r>
            <a:r>
              <a:rPr lang="en-US" altLang="zh-CN" dirty="0" smtClean="0"/>
              <a:t>https://developer.android.com/reference/android/support/v17/leanback/app/DetailsFragment.html</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49</a:t>
            </a:fld>
            <a:endParaRPr lang="zh-CN" altLang="en-US"/>
          </a:p>
        </p:txBody>
      </p:sp>
    </p:spTree>
    <p:extLst>
      <p:ext uri="{BB962C8B-B14F-4D97-AF65-F5344CB8AC3E}">
        <p14:creationId xmlns:p14="http://schemas.microsoft.com/office/powerpoint/2010/main" val="24604835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50</a:t>
            </a:fld>
            <a:endParaRPr lang="zh-CN" altLang="en-US"/>
          </a:p>
        </p:txBody>
      </p:sp>
    </p:spTree>
    <p:extLst>
      <p:ext uri="{BB962C8B-B14F-4D97-AF65-F5344CB8AC3E}">
        <p14:creationId xmlns:p14="http://schemas.microsoft.com/office/powerpoint/2010/main" val="34568108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52</a:t>
            </a:fld>
            <a:endParaRPr lang="zh-CN" altLang="en-US"/>
          </a:p>
        </p:txBody>
      </p:sp>
    </p:spTree>
    <p:extLst>
      <p:ext uri="{BB962C8B-B14F-4D97-AF65-F5344CB8AC3E}">
        <p14:creationId xmlns:p14="http://schemas.microsoft.com/office/powerpoint/2010/main" val="24904225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53</a:t>
            </a:fld>
            <a:endParaRPr lang="zh-CN" altLang="en-US"/>
          </a:p>
        </p:txBody>
      </p:sp>
    </p:spTree>
    <p:extLst>
      <p:ext uri="{BB962C8B-B14F-4D97-AF65-F5344CB8AC3E}">
        <p14:creationId xmlns:p14="http://schemas.microsoft.com/office/powerpoint/2010/main" val="2473988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6</a:t>
            </a:fld>
            <a:endParaRPr lang="zh-CN" altLang="en-US"/>
          </a:p>
        </p:txBody>
      </p:sp>
    </p:spTree>
    <p:extLst>
      <p:ext uri="{BB962C8B-B14F-4D97-AF65-F5344CB8AC3E}">
        <p14:creationId xmlns:p14="http://schemas.microsoft.com/office/powerpoint/2010/main" val="16751948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54</a:t>
            </a:fld>
            <a:endParaRPr lang="zh-CN" altLang="en-US"/>
          </a:p>
        </p:txBody>
      </p:sp>
    </p:spTree>
    <p:extLst>
      <p:ext uri="{BB962C8B-B14F-4D97-AF65-F5344CB8AC3E}">
        <p14:creationId xmlns:p14="http://schemas.microsoft.com/office/powerpoint/2010/main" val="29355459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55</a:t>
            </a:fld>
            <a:endParaRPr lang="zh-CN" altLang="en-US"/>
          </a:p>
        </p:txBody>
      </p:sp>
    </p:spTree>
    <p:extLst>
      <p:ext uri="{BB962C8B-B14F-4D97-AF65-F5344CB8AC3E}">
        <p14:creationId xmlns:p14="http://schemas.microsoft.com/office/powerpoint/2010/main" val="30047167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56</a:t>
            </a:fld>
            <a:endParaRPr lang="zh-CN" altLang="en-US"/>
          </a:p>
        </p:txBody>
      </p:sp>
    </p:spTree>
    <p:extLst>
      <p:ext uri="{BB962C8B-B14F-4D97-AF65-F5344CB8AC3E}">
        <p14:creationId xmlns:p14="http://schemas.microsoft.com/office/powerpoint/2010/main" val="188575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57</a:t>
            </a:fld>
            <a:endParaRPr lang="zh-CN" altLang="en-US"/>
          </a:p>
        </p:txBody>
      </p:sp>
    </p:spTree>
    <p:extLst>
      <p:ext uri="{BB962C8B-B14F-4D97-AF65-F5344CB8AC3E}">
        <p14:creationId xmlns:p14="http://schemas.microsoft.com/office/powerpoint/2010/main" val="23478589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58</a:t>
            </a:fld>
            <a:endParaRPr lang="zh-CN" altLang="en-US"/>
          </a:p>
        </p:txBody>
      </p:sp>
    </p:spTree>
    <p:extLst>
      <p:ext uri="{BB962C8B-B14F-4D97-AF65-F5344CB8AC3E}">
        <p14:creationId xmlns:p14="http://schemas.microsoft.com/office/powerpoint/2010/main" val="37863013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59</a:t>
            </a:fld>
            <a:endParaRPr lang="zh-CN" altLang="en-US"/>
          </a:p>
        </p:txBody>
      </p:sp>
    </p:spTree>
    <p:extLst>
      <p:ext uri="{BB962C8B-B14F-4D97-AF65-F5344CB8AC3E}">
        <p14:creationId xmlns:p14="http://schemas.microsoft.com/office/powerpoint/2010/main" val="13339838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https://developer.android.com/guide/topics/media-apps/volume-and-earphones.html</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60</a:t>
            </a:fld>
            <a:endParaRPr lang="zh-CN" altLang="en-US"/>
          </a:p>
        </p:txBody>
      </p:sp>
    </p:spTree>
    <p:extLst>
      <p:ext uri="{BB962C8B-B14F-4D97-AF65-F5344CB8AC3E}">
        <p14:creationId xmlns:p14="http://schemas.microsoft.com/office/powerpoint/2010/main" val="4078416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61</a:t>
            </a:fld>
            <a:endParaRPr lang="zh-CN" altLang="en-US"/>
          </a:p>
        </p:txBody>
      </p:sp>
    </p:spTree>
    <p:extLst>
      <p:ext uri="{BB962C8B-B14F-4D97-AF65-F5344CB8AC3E}">
        <p14:creationId xmlns:p14="http://schemas.microsoft.com/office/powerpoint/2010/main" val="28399251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62</a:t>
            </a:fld>
            <a:endParaRPr lang="zh-CN" altLang="en-US"/>
          </a:p>
        </p:txBody>
      </p:sp>
    </p:spTree>
    <p:extLst>
      <p:ext uri="{BB962C8B-B14F-4D97-AF65-F5344CB8AC3E}">
        <p14:creationId xmlns:p14="http://schemas.microsoft.com/office/powerpoint/2010/main" val="23766716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63</a:t>
            </a:fld>
            <a:endParaRPr lang="zh-CN" altLang="en-US"/>
          </a:p>
        </p:txBody>
      </p:sp>
    </p:spTree>
    <p:extLst>
      <p:ext uri="{BB962C8B-B14F-4D97-AF65-F5344CB8AC3E}">
        <p14:creationId xmlns:p14="http://schemas.microsoft.com/office/powerpoint/2010/main" val="329458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7</a:t>
            </a:fld>
            <a:endParaRPr lang="zh-CN" altLang="en-US"/>
          </a:p>
        </p:txBody>
      </p:sp>
    </p:spTree>
    <p:extLst>
      <p:ext uri="{BB962C8B-B14F-4D97-AF65-F5344CB8AC3E}">
        <p14:creationId xmlns:p14="http://schemas.microsoft.com/office/powerpoint/2010/main" val="3541464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64</a:t>
            </a:fld>
            <a:endParaRPr lang="zh-CN" altLang="en-US"/>
          </a:p>
        </p:txBody>
      </p:sp>
    </p:spTree>
    <p:extLst>
      <p:ext uri="{BB962C8B-B14F-4D97-AF65-F5344CB8AC3E}">
        <p14:creationId xmlns:p14="http://schemas.microsoft.com/office/powerpoint/2010/main" val="10176394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a:t>
            </a:r>
            <a:r>
              <a:rPr lang="en-US" altLang="zh-CN" dirty="0" err="1" smtClean="0"/>
              <a:t>SurfaceView</a:t>
            </a:r>
            <a:r>
              <a:rPr lang="zh-CN" altLang="en-US" dirty="0" smtClean="0"/>
              <a:t>与</a:t>
            </a:r>
            <a:r>
              <a:rPr lang="en-US" altLang="zh-CN" dirty="0" err="1" smtClean="0"/>
              <a:t>TextureView</a:t>
            </a:r>
            <a:r>
              <a:rPr lang="en-US" altLang="zh-CN" dirty="0" smtClean="0"/>
              <a:t>   </a:t>
            </a:r>
            <a:r>
              <a:rPr lang="zh-CN" altLang="en-US" dirty="0" smtClean="0"/>
              <a:t>都是用于播放视频的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http://blog.csdn.net/lowprofile_coding/article/details/46806783</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65</a:t>
            </a:fld>
            <a:endParaRPr lang="zh-CN" altLang="en-US"/>
          </a:p>
        </p:txBody>
      </p:sp>
    </p:spTree>
    <p:extLst>
      <p:ext uri="{BB962C8B-B14F-4D97-AF65-F5344CB8AC3E}">
        <p14:creationId xmlns:p14="http://schemas.microsoft.com/office/powerpoint/2010/main" val="21361455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66</a:t>
            </a:fld>
            <a:endParaRPr lang="zh-CN" altLang="en-US"/>
          </a:p>
        </p:txBody>
      </p:sp>
    </p:spTree>
    <p:extLst>
      <p:ext uri="{BB962C8B-B14F-4D97-AF65-F5344CB8AC3E}">
        <p14:creationId xmlns:p14="http://schemas.microsoft.com/office/powerpoint/2010/main" val="34467639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67</a:t>
            </a:fld>
            <a:endParaRPr lang="zh-CN" altLang="en-US"/>
          </a:p>
        </p:txBody>
      </p:sp>
    </p:spTree>
    <p:extLst>
      <p:ext uri="{BB962C8B-B14F-4D97-AF65-F5344CB8AC3E}">
        <p14:creationId xmlns:p14="http://schemas.microsoft.com/office/powerpoint/2010/main" val="12284220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68</a:t>
            </a:fld>
            <a:endParaRPr lang="zh-CN" altLang="en-US"/>
          </a:p>
        </p:txBody>
      </p:sp>
    </p:spTree>
    <p:extLst>
      <p:ext uri="{BB962C8B-B14F-4D97-AF65-F5344CB8AC3E}">
        <p14:creationId xmlns:p14="http://schemas.microsoft.com/office/powerpoint/2010/main" val="37920086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https://developer.android.com/reference/android/support/v17/leanback/app/OnboardingFragment.html</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69</a:t>
            </a:fld>
            <a:endParaRPr lang="zh-CN" altLang="en-US"/>
          </a:p>
        </p:txBody>
      </p:sp>
    </p:spTree>
    <p:extLst>
      <p:ext uri="{BB962C8B-B14F-4D97-AF65-F5344CB8AC3E}">
        <p14:creationId xmlns:p14="http://schemas.microsoft.com/office/powerpoint/2010/main" val="32833587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https://developer.android.com/reference/android/support/v17/leanback/app/OnboardingFragment.html</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70</a:t>
            </a:fld>
            <a:endParaRPr lang="zh-CN" altLang="en-US"/>
          </a:p>
        </p:txBody>
      </p:sp>
    </p:spTree>
    <p:extLst>
      <p:ext uri="{BB962C8B-B14F-4D97-AF65-F5344CB8AC3E}">
        <p14:creationId xmlns:p14="http://schemas.microsoft.com/office/powerpoint/2010/main" val="28458180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71</a:t>
            </a:fld>
            <a:endParaRPr lang="zh-CN" altLang="en-US"/>
          </a:p>
        </p:txBody>
      </p:sp>
    </p:spTree>
    <p:extLst>
      <p:ext uri="{BB962C8B-B14F-4D97-AF65-F5344CB8AC3E}">
        <p14:creationId xmlns:p14="http://schemas.microsoft.com/office/powerpoint/2010/main" val="37606160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72</a:t>
            </a:fld>
            <a:endParaRPr lang="zh-CN" altLang="en-US"/>
          </a:p>
        </p:txBody>
      </p:sp>
    </p:spTree>
    <p:extLst>
      <p:ext uri="{BB962C8B-B14F-4D97-AF65-F5344CB8AC3E}">
        <p14:creationId xmlns:p14="http://schemas.microsoft.com/office/powerpoint/2010/main" val="22880987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73</a:t>
            </a:fld>
            <a:endParaRPr lang="zh-CN" altLang="en-US"/>
          </a:p>
        </p:txBody>
      </p:sp>
    </p:spTree>
    <p:extLst>
      <p:ext uri="{BB962C8B-B14F-4D97-AF65-F5344CB8AC3E}">
        <p14:creationId xmlns:p14="http://schemas.microsoft.com/office/powerpoint/2010/main" val="2038615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8</a:t>
            </a:fld>
            <a:endParaRPr lang="zh-CN" altLang="en-US"/>
          </a:p>
        </p:txBody>
      </p:sp>
    </p:spTree>
    <p:extLst>
      <p:ext uri="{BB962C8B-B14F-4D97-AF65-F5344CB8AC3E}">
        <p14:creationId xmlns:p14="http://schemas.microsoft.com/office/powerpoint/2010/main" val="15579666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http://blog.csdn.net/QQxiaoqiang1573/article/details/53112584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Android </a:t>
            </a:r>
            <a:r>
              <a:rPr lang="zh-CN" altLang="en-US" dirty="0" smtClean="0"/>
              <a:t>动画之集合动画</a:t>
            </a:r>
            <a:r>
              <a:rPr lang="en-US" altLang="zh-CN" dirty="0" err="1" smtClean="0"/>
              <a:t>AnimatorSet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a:t>
            </a:r>
            <a:r>
              <a:rPr lang="en-US" altLang="zh-CN" dirty="0" smtClean="0"/>
              <a:t>Android3.0</a:t>
            </a:r>
            <a:r>
              <a:rPr lang="zh-CN" altLang="en-US" dirty="0" smtClean="0"/>
              <a:t>之前有两种动画，一种方式是补间动画 </a:t>
            </a:r>
            <a:r>
              <a:rPr lang="en-US" altLang="zh-CN" dirty="0" smtClean="0"/>
              <a:t>Tween Animation</a:t>
            </a:r>
            <a:r>
              <a:rPr lang="zh-CN" altLang="en-US" dirty="0" smtClean="0"/>
              <a:t>、另一种叫逐帧动画 </a:t>
            </a:r>
            <a:r>
              <a:rPr lang="en-US" altLang="zh-CN" dirty="0" smtClean="0"/>
              <a:t>Frame Animation</a:t>
            </a:r>
            <a:r>
              <a:rPr lang="zh-CN" altLang="en-US" dirty="0" smtClean="0"/>
              <a:t>；</a:t>
            </a:r>
            <a:r>
              <a:rPr lang="en-US" altLang="zh-CN" dirty="0" smtClean="0"/>
              <a:t>Android3.0</a:t>
            </a:r>
            <a:r>
              <a:rPr lang="zh-CN" altLang="en-US" dirty="0" smtClean="0"/>
              <a:t>以后增加了属性动画 </a:t>
            </a:r>
            <a:r>
              <a:rPr lang="en-US" altLang="zh-CN" dirty="0" smtClean="0"/>
              <a:t>Property Animation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属性分类：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alpha</a:t>
            </a:r>
            <a:r>
              <a:rPr lang="zh-CN" altLang="en-US" dirty="0" smtClean="0"/>
              <a:t>：渐变，淡入淡出</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rotation</a:t>
            </a:r>
            <a:r>
              <a:rPr lang="zh-CN" altLang="en-US" dirty="0" smtClean="0"/>
              <a:t>：旋转</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translationX</a:t>
            </a:r>
            <a:r>
              <a:rPr lang="zh-CN" altLang="en-US" dirty="0" smtClean="0"/>
              <a:t>、</a:t>
            </a:r>
            <a:r>
              <a:rPr lang="en-US" altLang="zh-CN" sz="1200" kern="1200" dirty="0" err="1" smtClean="0">
                <a:solidFill>
                  <a:schemeClr val="tx1"/>
                </a:solidFill>
                <a:effectLst/>
                <a:latin typeface="+mn-lt"/>
                <a:ea typeface="+mn-ea"/>
                <a:cs typeface="+mn-cs"/>
              </a:rPr>
              <a:t>translationY</a:t>
            </a:r>
            <a:r>
              <a:rPr lang="zh-CN" altLang="en-US" sz="1200" kern="1200" dirty="0" smtClean="0">
                <a:solidFill>
                  <a:schemeClr val="tx1"/>
                </a:solidFill>
                <a:effectLst/>
                <a:latin typeface="+mn-lt"/>
                <a:ea typeface="+mn-ea"/>
                <a:cs typeface="+mn-cs"/>
              </a:rPr>
              <a:t>：沿</a:t>
            </a:r>
            <a:r>
              <a:rPr lang="en-US" altLang="zh-CN" sz="1200" kern="1200" dirty="0" smtClean="0">
                <a:solidFill>
                  <a:schemeClr val="tx1"/>
                </a:solidFill>
                <a:effectLst/>
                <a:latin typeface="+mn-lt"/>
                <a:ea typeface="+mn-ea"/>
                <a:cs typeface="+mn-cs"/>
              </a:rPr>
              <a:t>X</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a:t>
            </a:r>
            <a:r>
              <a:rPr lang="zh-CN" altLang="en-US" sz="1200" kern="1200" dirty="0" smtClean="0">
                <a:solidFill>
                  <a:schemeClr val="tx1"/>
                </a:solidFill>
                <a:effectLst/>
                <a:latin typeface="+mn-lt"/>
                <a:ea typeface="+mn-ea"/>
                <a:cs typeface="+mn-cs"/>
              </a:rPr>
              <a:t>轴移动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scaleX</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scaleY</a:t>
            </a:r>
            <a:r>
              <a:rPr lang="zh-CN" altLang="en-US" sz="1200" kern="1200" dirty="0" smtClean="0">
                <a:solidFill>
                  <a:schemeClr val="tx1"/>
                </a:solidFill>
                <a:effectLst/>
                <a:latin typeface="+mn-lt"/>
                <a:ea typeface="+mn-ea"/>
                <a:cs typeface="+mn-cs"/>
              </a:rPr>
              <a:t>：沿</a:t>
            </a:r>
            <a:r>
              <a:rPr lang="en-US" altLang="zh-CN" sz="1200" kern="1200" dirty="0" smtClean="0">
                <a:solidFill>
                  <a:schemeClr val="tx1"/>
                </a:solidFill>
                <a:effectLst/>
                <a:latin typeface="+mn-lt"/>
                <a:ea typeface="+mn-ea"/>
                <a:cs typeface="+mn-cs"/>
              </a:rPr>
              <a:t>X</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a:t>
            </a:r>
            <a:r>
              <a:rPr lang="zh-CN" altLang="en-US" sz="1200" kern="1200" dirty="0" smtClean="0">
                <a:solidFill>
                  <a:schemeClr val="tx1"/>
                </a:solidFill>
                <a:effectLst/>
                <a:latin typeface="+mn-lt"/>
                <a:ea typeface="+mn-ea"/>
                <a:cs typeface="+mn-cs"/>
              </a:rPr>
              <a:t>轴缩放</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android </a:t>
            </a:r>
            <a:r>
              <a:rPr lang="en-US" altLang="zh-CN" dirty="0" err="1" smtClean="0"/>
              <a:t>AnimatorSet</a:t>
            </a:r>
            <a:r>
              <a:rPr lang="en-US" altLang="zh-CN" dirty="0" smtClean="0"/>
              <a:t> </a:t>
            </a:r>
            <a:r>
              <a:rPr lang="en-US" altLang="zh-CN" dirty="0" err="1" smtClean="0"/>
              <a:t>AnimationSet</a:t>
            </a:r>
            <a:r>
              <a:rPr lang="en-US" altLang="zh-CN" dirty="0" smtClean="0"/>
              <a:t> </a:t>
            </a:r>
            <a:r>
              <a:rPr lang="zh-CN" altLang="en-US" dirty="0" smtClean="0"/>
              <a:t>的区别</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http://www.jcodecraeer.com/a/anzhuokaifa/androidkaifa/2014/0813/1646.html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AnimationSet</a:t>
            </a:r>
            <a:r>
              <a:rPr lang="en-US" altLang="zh-CN" dirty="0" smtClean="0"/>
              <a:t> </a:t>
            </a:r>
            <a:r>
              <a:rPr lang="zh-CN" altLang="en-US" dirty="0" smtClean="0"/>
              <a:t>与 </a:t>
            </a:r>
            <a:r>
              <a:rPr lang="en-US" altLang="zh-CN" dirty="0" err="1" smtClean="0"/>
              <a:t>AnimatorSet</a:t>
            </a:r>
            <a:r>
              <a:rPr lang="en-US" altLang="zh-CN" dirty="0" smtClean="0"/>
              <a:t> </a:t>
            </a:r>
            <a:r>
              <a:rPr lang="zh-CN" altLang="en-US" dirty="0" smtClean="0"/>
              <a:t>最大的不同在于，</a:t>
            </a:r>
            <a:r>
              <a:rPr lang="en-US" altLang="zh-CN" dirty="0" err="1" smtClean="0"/>
              <a:t>AnimationSet</a:t>
            </a:r>
            <a:r>
              <a:rPr lang="en-US" altLang="zh-CN" dirty="0" smtClean="0"/>
              <a:t> </a:t>
            </a:r>
            <a:r>
              <a:rPr lang="zh-CN" altLang="en-US" dirty="0" smtClean="0"/>
              <a:t>使用的是 </a:t>
            </a:r>
            <a:r>
              <a:rPr lang="en-US" altLang="zh-CN" dirty="0" smtClean="0"/>
              <a:t>Animation </a:t>
            </a:r>
            <a:r>
              <a:rPr lang="zh-CN" altLang="en-US" dirty="0" smtClean="0"/>
              <a:t>子类、</a:t>
            </a:r>
            <a:r>
              <a:rPr lang="en-US" altLang="zh-CN" dirty="0" err="1" smtClean="0"/>
              <a:t>AnimatorSet</a:t>
            </a:r>
            <a:r>
              <a:rPr lang="en-US" altLang="zh-CN" dirty="0" smtClean="0"/>
              <a:t> </a:t>
            </a:r>
            <a:r>
              <a:rPr lang="zh-CN" altLang="en-US" dirty="0" smtClean="0"/>
              <a:t>使用的是 </a:t>
            </a:r>
            <a:r>
              <a:rPr lang="en-US" altLang="zh-CN" dirty="0" smtClean="0"/>
              <a:t>Animator </a:t>
            </a:r>
            <a:r>
              <a:rPr lang="zh-CN" altLang="en-US" dirty="0" smtClean="0"/>
              <a:t>的子类。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Animation </a:t>
            </a:r>
            <a:r>
              <a:rPr lang="zh-CN" altLang="en-US" dirty="0" smtClean="0"/>
              <a:t>是针对视图外观的动画实现，动画被应用时外观改变但视图的触发点不会发生变化，还是在原来定义的位置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Animator  </a:t>
            </a:r>
            <a:r>
              <a:rPr lang="zh-CN" altLang="en-US" dirty="0" smtClean="0"/>
              <a:t>是针对视图属性的动画实现，动画被应用时对象属性产生变化，最终导致视图外观变化</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补间动画类型：对</a:t>
            </a:r>
            <a:r>
              <a:rPr lang="en-US" altLang="zh-CN" dirty="0" smtClean="0"/>
              <a:t>View</a:t>
            </a:r>
            <a:r>
              <a:rPr lang="zh-CN" altLang="en-US" dirty="0" smtClean="0"/>
              <a:t>进行移动、缩放、旋转和淡入淡出（只是改变现实效果）</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配置</a:t>
            </a:r>
            <a:r>
              <a:rPr lang="en-US" altLang="zh-CN" dirty="0" smtClean="0"/>
              <a:t>Interpolator</a:t>
            </a:r>
            <a:r>
              <a:rPr lang="zh-CN" altLang="en-US" dirty="0" smtClean="0"/>
              <a:t>来控制动画的播放速度</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属性动画：（核心类：</a:t>
            </a:r>
            <a:r>
              <a:rPr lang="en-US" altLang="zh-CN" dirty="0" err="1" smtClean="0"/>
              <a:t>ValueAnimator</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初始值和结束值之间的动画过渡就是由</a:t>
            </a:r>
            <a:r>
              <a:rPr lang="en-US" altLang="zh-CN" dirty="0" err="1" smtClean="0"/>
              <a:t>ValueAnimator</a:t>
            </a:r>
            <a:r>
              <a:rPr lang="zh-CN" altLang="en-US" dirty="0" smtClean="0"/>
              <a:t>这个类来负责计算的。它的内部使用一种时间循环的机制来计算值与值之间的动画过渡，我们只需要将初始值和结束值提供给</a:t>
            </a:r>
            <a:r>
              <a:rPr lang="en-US" altLang="zh-CN" dirty="0" err="1" smtClean="0"/>
              <a:t>ValueAnimator</a:t>
            </a:r>
            <a:r>
              <a:rPr lang="zh-CN" altLang="en-US" dirty="0" smtClean="0"/>
              <a:t>，并且告诉它动画所需运行的时长，那么</a:t>
            </a:r>
            <a:r>
              <a:rPr lang="en-US" altLang="zh-CN" dirty="0" err="1" smtClean="0"/>
              <a:t>ValueAnimator</a:t>
            </a:r>
            <a:r>
              <a:rPr lang="zh-CN" altLang="en-US" dirty="0" smtClean="0"/>
              <a:t>就会自动帮我们完成从初始值平滑地过渡到结束值这样的效果。除此之外，</a:t>
            </a:r>
            <a:r>
              <a:rPr lang="en-US" altLang="zh-CN" dirty="0" err="1" smtClean="0"/>
              <a:t>ValueAnimator</a:t>
            </a:r>
            <a:r>
              <a:rPr lang="zh-CN" altLang="en-US" dirty="0" smtClean="0"/>
              <a:t>还负责管理动画的播放次数、播放模式、以及对动画设置监听器等</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ValueAnimator</a:t>
            </a:r>
            <a:r>
              <a:rPr lang="en-US" altLang="zh-CN" dirty="0" smtClean="0"/>
              <a:t> </a:t>
            </a:r>
            <a:r>
              <a:rPr lang="en-US" altLang="zh-CN" dirty="0" err="1" smtClean="0"/>
              <a:t>anim</a:t>
            </a:r>
            <a:r>
              <a:rPr lang="en-US" altLang="zh-CN" dirty="0" smtClean="0"/>
              <a:t> = </a:t>
            </a:r>
            <a:r>
              <a:rPr lang="en-US" altLang="zh-CN" dirty="0" err="1" smtClean="0"/>
              <a:t>ValueAnimator.ofFloat</a:t>
            </a:r>
            <a:r>
              <a:rPr lang="en-US" altLang="zh-CN" dirty="0" smtClean="0"/>
              <a:t>(0f, 1f);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anim.setDuration</a:t>
            </a:r>
            <a:r>
              <a:rPr lang="en-US" altLang="zh-CN" dirty="0" smtClean="0"/>
              <a:t>(300);  //</a:t>
            </a:r>
            <a:r>
              <a:rPr lang="zh-CN" altLang="en-US" dirty="0" smtClean="0"/>
              <a:t>在</a:t>
            </a:r>
            <a:r>
              <a:rPr lang="en-US" altLang="zh-CN" dirty="0" smtClean="0"/>
              <a:t>300</a:t>
            </a:r>
            <a:r>
              <a:rPr lang="zh-CN" altLang="en-US" dirty="0" smtClean="0"/>
              <a:t>毫秒的时间内从</a:t>
            </a:r>
            <a:r>
              <a:rPr lang="en-US" altLang="zh-CN" dirty="0" smtClean="0"/>
              <a:t>0</a:t>
            </a:r>
            <a:r>
              <a:rPr lang="zh-CN" altLang="en-US" dirty="0" smtClean="0"/>
              <a:t>平滑过渡到了</a:t>
            </a:r>
            <a:r>
              <a:rPr lang="en-US" altLang="zh-CN" dirty="0" smtClean="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anim.addUpdateListener</a:t>
            </a:r>
            <a:r>
              <a:rPr lang="en-US" altLang="zh-CN" dirty="0" smtClean="0"/>
              <a:t>(new </a:t>
            </a:r>
            <a:r>
              <a:rPr lang="en-US" altLang="zh-CN" dirty="0" err="1" smtClean="0"/>
              <a:t>ValueAnimator.AnimatorUpdateListener</a:t>
            </a:r>
            <a:r>
              <a:rPr lang="en-US" altLang="zh-CN" dirty="0" smtClean="0"/>
              <a:t>()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@Override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public void </a:t>
            </a:r>
            <a:r>
              <a:rPr lang="en-US" altLang="zh-CN" dirty="0" err="1" smtClean="0"/>
              <a:t>onAnimationUpdate</a:t>
            </a:r>
            <a:r>
              <a:rPr lang="en-US" altLang="zh-CN" dirty="0" smtClean="0"/>
              <a:t>(</a:t>
            </a:r>
            <a:r>
              <a:rPr lang="en-US" altLang="zh-CN" dirty="0" err="1" smtClean="0"/>
              <a:t>ValueAnimator</a:t>
            </a:r>
            <a:r>
              <a:rPr lang="en-US" altLang="zh-CN" dirty="0" smtClean="0"/>
              <a:t> animation)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float </a:t>
            </a:r>
            <a:r>
              <a:rPr lang="en-US" altLang="zh-CN" dirty="0" err="1" smtClean="0"/>
              <a:t>currentValue</a:t>
            </a:r>
            <a:r>
              <a:rPr lang="en-US" altLang="zh-CN" dirty="0" smtClean="0"/>
              <a:t> = (float) </a:t>
            </a:r>
            <a:r>
              <a:rPr lang="en-US" altLang="zh-CN" dirty="0" err="1" smtClean="0"/>
              <a:t>animation.getAnimatedValue</a:t>
            </a:r>
            <a:r>
              <a:rPr lang="en-US" altLang="zh-CN"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en-US" altLang="zh-CN" dirty="0" err="1" smtClean="0"/>
              <a:t>Log.d</a:t>
            </a:r>
            <a:r>
              <a:rPr lang="en-US" altLang="zh-CN" dirty="0" smtClean="0"/>
              <a:t>("TAG", "</a:t>
            </a:r>
            <a:r>
              <a:rPr lang="en-US" altLang="zh-CN" dirty="0" err="1" smtClean="0"/>
              <a:t>cuurent</a:t>
            </a:r>
            <a:r>
              <a:rPr lang="en-US" altLang="zh-CN" dirty="0" smtClean="0"/>
              <a:t> value is " + </a:t>
            </a:r>
            <a:r>
              <a:rPr lang="en-US" altLang="zh-CN" dirty="0" err="1" smtClean="0"/>
              <a:t>currentValue</a:t>
            </a:r>
            <a:r>
              <a:rPr lang="en-US" altLang="zh-CN"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anim.start</a:t>
            </a:r>
            <a:r>
              <a:rPr lang="en-US" altLang="zh-CN"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在</a:t>
            </a:r>
            <a:r>
              <a:rPr lang="en-US" altLang="zh-CN" dirty="0" smtClean="0"/>
              <a:t>5</a:t>
            </a:r>
            <a:r>
              <a:rPr lang="zh-CN" altLang="en-US" dirty="0" smtClean="0"/>
              <a:t>秒内从</a:t>
            </a:r>
            <a:r>
              <a:rPr lang="en-US" altLang="zh-CN" dirty="0" smtClean="0"/>
              <a:t>0</a:t>
            </a:r>
            <a:r>
              <a:rPr lang="zh-CN" altLang="en-US" dirty="0" smtClean="0"/>
              <a:t>过渡到</a:t>
            </a:r>
            <a:r>
              <a:rPr lang="en-US" altLang="zh-CN" dirty="0" smtClean="0"/>
              <a:t>5</a:t>
            </a:r>
            <a:r>
              <a:rPr lang="zh-CN" altLang="en-US" dirty="0" smtClean="0"/>
              <a:t>，再过渡到</a:t>
            </a:r>
            <a:r>
              <a:rPr lang="en-US" altLang="zh-CN" dirty="0" smtClean="0"/>
              <a:t>3</a:t>
            </a:r>
            <a:r>
              <a:rPr lang="zh-CN" altLang="en-US" dirty="0" smtClean="0"/>
              <a:t>，再过渡到</a:t>
            </a:r>
            <a:r>
              <a:rPr lang="en-US" altLang="zh-CN" dirty="0" smtClean="0"/>
              <a:t>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ValueAnimator</a:t>
            </a:r>
            <a:r>
              <a:rPr lang="en-US" altLang="zh-CN" dirty="0" smtClean="0"/>
              <a:t> </a:t>
            </a:r>
            <a:r>
              <a:rPr lang="en-US" altLang="zh-CN" dirty="0" err="1" smtClean="0"/>
              <a:t>anim</a:t>
            </a:r>
            <a:r>
              <a:rPr lang="en-US" altLang="zh-CN" dirty="0" smtClean="0"/>
              <a:t> = </a:t>
            </a:r>
            <a:r>
              <a:rPr lang="en-US" altLang="zh-CN" dirty="0" err="1" smtClean="0"/>
              <a:t>ValueAnimator.ofFloat</a:t>
            </a:r>
            <a:r>
              <a:rPr lang="en-US" altLang="zh-CN" dirty="0" smtClean="0"/>
              <a:t>(0f, 5f, 3f, 10f);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anim.setDuration</a:t>
            </a:r>
            <a:r>
              <a:rPr lang="en-US" altLang="zh-CN" dirty="0" smtClean="0"/>
              <a:t>(5000);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anim.start</a:t>
            </a:r>
            <a:r>
              <a:rPr lang="en-US" altLang="zh-CN"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将一个整数值从</a:t>
            </a:r>
            <a:r>
              <a:rPr lang="en-US" altLang="zh-CN" dirty="0" smtClean="0"/>
              <a:t>0</a:t>
            </a:r>
            <a:r>
              <a:rPr lang="zh-CN" altLang="en-US" dirty="0" smtClean="0"/>
              <a:t>平滑地过渡到</a:t>
            </a:r>
            <a:r>
              <a:rPr lang="en-US" altLang="zh-CN" dirty="0" smtClean="0"/>
              <a:t>100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ValueAnimator</a:t>
            </a:r>
            <a:r>
              <a:rPr lang="en-US" altLang="zh-CN" dirty="0" smtClean="0"/>
              <a:t> </a:t>
            </a:r>
            <a:r>
              <a:rPr lang="en-US" altLang="zh-CN" dirty="0" err="1" smtClean="0"/>
              <a:t>anim</a:t>
            </a:r>
            <a:r>
              <a:rPr lang="en-US" altLang="zh-CN" dirty="0" smtClean="0"/>
              <a:t> = </a:t>
            </a:r>
            <a:r>
              <a:rPr lang="en-US" altLang="zh-CN" dirty="0" err="1" smtClean="0"/>
              <a:t>ValueAnimator.ofInt</a:t>
            </a:r>
            <a:r>
              <a:rPr lang="en-US" altLang="zh-CN" dirty="0" smtClean="0"/>
              <a:t>(0, 100);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ValueAnimator</a:t>
            </a:r>
            <a:r>
              <a:rPr lang="zh-CN" altLang="en-US" dirty="0" smtClean="0"/>
              <a:t>当中最常用的应该就是</a:t>
            </a:r>
            <a:r>
              <a:rPr lang="en-US" altLang="zh-CN" dirty="0" err="1" smtClean="0"/>
              <a:t>ofFloat</a:t>
            </a:r>
            <a:r>
              <a:rPr lang="en-US" altLang="zh-CN" dirty="0" smtClean="0"/>
              <a:t>()</a:t>
            </a:r>
            <a:r>
              <a:rPr lang="zh-CN" altLang="en-US" dirty="0" smtClean="0"/>
              <a:t>和</a:t>
            </a:r>
            <a:r>
              <a:rPr lang="en-US" altLang="zh-CN" dirty="0" err="1" smtClean="0"/>
              <a:t>ofInt</a:t>
            </a:r>
            <a:r>
              <a:rPr lang="en-US" altLang="zh-CN" dirty="0" smtClean="0"/>
              <a:t>()</a:t>
            </a:r>
            <a:r>
              <a:rPr lang="zh-CN" altLang="en-US" dirty="0" smtClean="0"/>
              <a:t>这两个方法了，另外还有一个</a:t>
            </a:r>
            <a:r>
              <a:rPr lang="en-US" altLang="zh-CN" dirty="0" err="1" smtClean="0"/>
              <a:t>ofObject</a:t>
            </a:r>
            <a:r>
              <a:rPr lang="en-US" altLang="zh-CN" dirty="0" smtClean="0"/>
              <a:t>()</a:t>
            </a:r>
            <a:r>
              <a:rPr lang="zh-CN" altLang="en-US" dirty="0" smtClean="0"/>
              <a:t>方法。</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还可以调用</a:t>
            </a:r>
            <a:r>
              <a:rPr lang="en-US" altLang="zh-CN" dirty="0" err="1" smtClean="0"/>
              <a:t>setStartDelay</a:t>
            </a:r>
            <a:r>
              <a:rPr lang="en-US" altLang="zh-CN" dirty="0" smtClean="0"/>
              <a:t>()</a:t>
            </a:r>
            <a:r>
              <a:rPr lang="zh-CN" altLang="en-US" dirty="0" smtClean="0"/>
              <a:t>方法来设置动画延迟播放的时间，调用</a:t>
            </a:r>
            <a:r>
              <a:rPr lang="en-US" altLang="zh-CN" dirty="0" err="1" smtClean="0"/>
              <a:t>setRepeatCount</a:t>
            </a:r>
            <a:r>
              <a:rPr lang="en-US" altLang="zh-CN" dirty="0" smtClean="0"/>
              <a:t>()</a:t>
            </a:r>
            <a:r>
              <a:rPr lang="zh-CN" altLang="en-US" dirty="0" smtClean="0"/>
              <a:t>和</a:t>
            </a:r>
            <a:r>
              <a:rPr lang="en-US" altLang="zh-CN" dirty="0" err="1" smtClean="0"/>
              <a:t>setRepeatMode</a:t>
            </a:r>
            <a:r>
              <a:rPr lang="en-US" altLang="zh-CN" dirty="0" smtClean="0"/>
              <a:t>()</a:t>
            </a:r>
            <a:r>
              <a:rPr lang="zh-CN" altLang="en-US" dirty="0" smtClean="0"/>
              <a:t>方法来设置动画循环播放的次数以及循环播放的模式，循环模式包括</a:t>
            </a:r>
            <a:r>
              <a:rPr lang="en-US" altLang="zh-CN" dirty="0" smtClean="0"/>
              <a:t>RESTART</a:t>
            </a:r>
            <a:r>
              <a:rPr lang="zh-CN" altLang="en-US" dirty="0" smtClean="0"/>
              <a:t>和</a:t>
            </a:r>
            <a:r>
              <a:rPr lang="en-US" altLang="zh-CN" dirty="0" smtClean="0"/>
              <a:t>REVERSE</a:t>
            </a:r>
            <a:r>
              <a:rPr lang="zh-CN" altLang="en-US" dirty="0" smtClean="0"/>
              <a:t>两种，分别表示重新播放和倒序播放的意思。</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74</a:t>
            </a:fld>
            <a:endParaRPr lang="zh-CN" altLang="en-US"/>
          </a:p>
        </p:txBody>
      </p:sp>
    </p:spTree>
    <p:extLst>
      <p:ext uri="{BB962C8B-B14F-4D97-AF65-F5344CB8AC3E}">
        <p14:creationId xmlns:p14="http://schemas.microsoft.com/office/powerpoint/2010/main" val="113181371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http://blog.csdn.net/QQxiaoqiang1573/article/details/53112584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Android </a:t>
            </a:r>
            <a:r>
              <a:rPr lang="zh-CN" altLang="en-US" dirty="0" smtClean="0"/>
              <a:t>动画之集合动画</a:t>
            </a:r>
            <a:r>
              <a:rPr lang="en-US" altLang="zh-CN" dirty="0" err="1" smtClean="0"/>
              <a:t>AnimatorSet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a:t>
            </a:r>
            <a:r>
              <a:rPr lang="en-US" altLang="zh-CN" dirty="0" smtClean="0"/>
              <a:t>Android3.0</a:t>
            </a:r>
            <a:r>
              <a:rPr lang="zh-CN" altLang="en-US" dirty="0" smtClean="0"/>
              <a:t>之前有两种动画，一种方式是补间动画 </a:t>
            </a:r>
            <a:r>
              <a:rPr lang="en-US" altLang="zh-CN" dirty="0" smtClean="0"/>
              <a:t>Tween Animation</a:t>
            </a:r>
            <a:r>
              <a:rPr lang="zh-CN" altLang="en-US" dirty="0" smtClean="0"/>
              <a:t>、另一种叫逐帧动画 </a:t>
            </a:r>
            <a:r>
              <a:rPr lang="en-US" altLang="zh-CN" dirty="0" smtClean="0"/>
              <a:t>Frame Animation</a:t>
            </a:r>
            <a:r>
              <a:rPr lang="zh-CN" altLang="en-US" dirty="0" smtClean="0"/>
              <a:t>；</a:t>
            </a:r>
            <a:r>
              <a:rPr lang="en-US" altLang="zh-CN" dirty="0" smtClean="0"/>
              <a:t>Android3.0</a:t>
            </a:r>
            <a:r>
              <a:rPr lang="zh-CN" altLang="en-US" dirty="0" smtClean="0"/>
              <a:t>以后增加了属性动画 </a:t>
            </a:r>
            <a:r>
              <a:rPr lang="en-US" altLang="zh-CN" dirty="0" smtClean="0"/>
              <a:t>Property Animation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属性分类：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alpha</a:t>
            </a:r>
            <a:r>
              <a:rPr lang="zh-CN" altLang="en-US" dirty="0" smtClean="0"/>
              <a:t>：渐变，淡入淡出</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rotation</a:t>
            </a:r>
            <a:r>
              <a:rPr lang="zh-CN" altLang="en-US" dirty="0" smtClean="0"/>
              <a:t>：旋转</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translationX</a:t>
            </a:r>
            <a:r>
              <a:rPr lang="zh-CN" altLang="en-US" dirty="0" smtClean="0"/>
              <a:t>、</a:t>
            </a:r>
            <a:r>
              <a:rPr lang="en-US" altLang="zh-CN" sz="1200" kern="1200" dirty="0" err="1" smtClean="0">
                <a:solidFill>
                  <a:schemeClr val="tx1"/>
                </a:solidFill>
                <a:effectLst/>
                <a:latin typeface="+mn-lt"/>
                <a:ea typeface="+mn-ea"/>
                <a:cs typeface="+mn-cs"/>
              </a:rPr>
              <a:t>translationY</a:t>
            </a:r>
            <a:r>
              <a:rPr lang="zh-CN" altLang="en-US" sz="1200" kern="1200" dirty="0" smtClean="0">
                <a:solidFill>
                  <a:schemeClr val="tx1"/>
                </a:solidFill>
                <a:effectLst/>
                <a:latin typeface="+mn-lt"/>
                <a:ea typeface="+mn-ea"/>
                <a:cs typeface="+mn-cs"/>
              </a:rPr>
              <a:t>：沿</a:t>
            </a:r>
            <a:r>
              <a:rPr lang="en-US" altLang="zh-CN" sz="1200" kern="1200" dirty="0" smtClean="0">
                <a:solidFill>
                  <a:schemeClr val="tx1"/>
                </a:solidFill>
                <a:effectLst/>
                <a:latin typeface="+mn-lt"/>
                <a:ea typeface="+mn-ea"/>
                <a:cs typeface="+mn-cs"/>
              </a:rPr>
              <a:t>X</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a:t>
            </a:r>
            <a:r>
              <a:rPr lang="zh-CN" altLang="en-US" sz="1200" kern="1200" dirty="0" smtClean="0">
                <a:solidFill>
                  <a:schemeClr val="tx1"/>
                </a:solidFill>
                <a:effectLst/>
                <a:latin typeface="+mn-lt"/>
                <a:ea typeface="+mn-ea"/>
                <a:cs typeface="+mn-cs"/>
              </a:rPr>
              <a:t>轴移动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scaleX</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scaleY</a:t>
            </a:r>
            <a:r>
              <a:rPr lang="zh-CN" altLang="en-US" sz="1200" kern="1200" dirty="0" smtClean="0">
                <a:solidFill>
                  <a:schemeClr val="tx1"/>
                </a:solidFill>
                <a:effectLst/>
                <a:latin typeface="+mn-lt"/>
                <a:ea typeface="+mn-ea"/>
                <a:cs typeface="+mn-cs"/>
              </a:rPr>
              <a:t>：沿</a:t>
            </a:r>
            <a:r>
              <a:rPr lang="en-US" altLang="zh-CN" sz="1200" kern="1200" dirty="0" smtClean="0">
                <a:solidFill>
                  <a:schemeClr val="tx1"/>
                </a:solidFill>
                <a:effectLst/>
                <a:latin typeface="+mn-lt"/>
                <a:ea typeface="+mn-ea"/>
                <a:cs typeface="+mn-cs"/>
              </a:rPr>
              <a:t>X</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a:t>
            </a:r>
            <a:r>
              <a:rPr lang="zh-CN" altLang="en-US" sz="1200" kern="1200" dirty="0" smtClean="0">
                <a:solidFill>
                  <a:schemeClr val="tx1"/>
                </a:solidFill>
                <a:effectLst/>
                <a:latin typeface="+mn-lt"/>
                <a:ea typeface="+mn-ea"/>
                <a:cs typeface="+mn-cs"/>
              </a:rPr>
              <a:t>轴缩放</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android </a:t>
            </a:r>
            <a:r>
              <a:rPr lang="en-US" altLang="zh-CN" dirty="0" err="1" smtClean="0"/>
              <a:t>AnimatorSet</a:t>
            </a:r>
            <a:r>
              <a:rPr lang="en-US" altLang="zh-CN" dirty="0" smtClean="0"/>
              <a:t> </a:t>
            </a:r>
            <a:r>
              <a:rPr lang="en-US" altLang="zh-CN" dirty="0" err="1" smtClean="0"/>
              <a:t>AnimationSet</a:t>
            </a:r>
            <a:r>
              <a:rPr lang="en-US" altLang="zh-CN" dirty="0" smtClean="0"/>
              <a:t> </a:t>
            </a:r>
            <a:r>
              <a:rPr lang="zh-CN" altLang="en-US" dirty="0" smtClean="0"/>
              <a:t>的区别</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http://www.jcodecraeer.com/a/anzhuokaifa/androidkaifa/2014/0813/1646.html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AnimationSet</a:t>
            </a:r>
            <a:r>
              <a:rPr lang="en-US" altLang="zh-CN" dirty="0" smtClean="0"/>
              <a:t> </a:t>
            </a:r>
            <a:r>
              <a:rPr lang="zh-CN" altLang="en-US" dirty="0" smtClean="0"/>
              <a:t>与 </a:t>
            </a:r>
            <a:r>
              <a:rPr lang="en-US" altLang="zh-CN" dirty="0" err="1" smtClean="0"/>
              <a:t>AnimatorSet</a:t>
            </a:r>
            <a:r>
              <a:rPr lang="en-US" altLang="zh-CN" dirty="0" smtClean="0"/>
              <a:t> </a:t>
            </a:r>
            <a:r>
              <a:rPr lang="zh-CN" altLang="en-US" dirty="0" smtClean="0"/>
              <a:t>最大的不同在于，</a:t>
            </a:r>
            <a:r>
              <a:rPr lang="en-US" altLang="zh-CN" dirty="0" err="1" smtClean="0"/>
              <a:t>AnimationSet</a:t>
            </a:r>
            <a:r>
              <a:rPr lang="en-US" altLang="zh-CN" dirty="0" smtClean="0"/>
              <a:t> </a:t>
            </a:r>
            <a:r>
              <a:rPr lang="zh-CN" altLang="en-US" dirty="0" smtClean="0"/>
              <a:t>使用的是 </a:t>
            </a:r>
            <a:r>
              <a:rPr lang="en-US" altLang="zh-CN" dirty="0" smtClean="0"/>
              <a:t>Animation </a:t>
            </a:r>
            <a:r>
              <a:rPr lang="zh-CN" altLang="en-US" dirty="0" smtClean="0"/>
              <a:t>子类、</a:t>
            </a:r>
            <a:r>
              <a:rPr lang="en-US" altLang="zh-CN" dirty="0" err="1" smtClean="0"/>
              <a:t>AnimatorSet</a:t>
            </a:r>
            <a:r>
              <a:rPr lang="en-US" altLang="zh-CN" dirty="0" smtClean="0"/>
              <a:t> </a:t>
            </a:r>
            <a:r>
              <a:rPr lang="zh-CN" altLang="en-US" dirty="0" smtClean="0"/>
              <a:t>使用的是 </a:t>
            </a:r>
            <a:r>
              <a:rPr lang="en-US" altLang="zh-CN" dirty="0" smtClean="0"/>
              <a:t>Animator </a:t>
            </a:r>
            <a:r>
              <a:rPr lang="zh-CN" altLang="en-US" dirty="0" smtClean="0"/>
              <a:t>的子类。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Animation </a:t>
            </a:r>
            <a:r>
              <a:rPr lang="zh-CN" altLang="en-US" dirty="0" smtClean="0"/>
              <a:t>是针对视图外观的动画实现，动画被应用时外观改变但视图的触发点不会发生变化，还是在原来定义的位置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Animator  </a:t>
            </a:r>
            <a:r>
              <a:rPr lang="zh-CN" altLang="en-US" dirty="0" smtClean="0"/>
              <a:t>是针对视图属性的动画实现，动画被应用时对象属性产生变化，最终导致视图外观变化</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补间动画类型：对</a:t>
            </a:r>
            <a:r>
              <a:rPr lang="en-US" altLang="zh-CN" dirty="0" smtClean="0"/>
              <a:t>View</a:t>
            </a:r>
            <a:r>
              <a:rPr lang="zh-CN" altLang="en-US" dirty="0" smtClean="0"/>
              <a:t>进行移动、缩放、旋转和淡入淡出（只是改变现实效果）</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配置</a:t>
            </a:r>
            <a:r>
              <a:rPr lang="en-US" altLang="zh-CN" dirty="0" smtClean="0"/>
              <a:t>Interpolator</a:t>
            </a:r>
            <a:r>
              <a:rPr lang="zh-CN" altLang="en-US" dirty="0" smtClean="0"/>
              <a:t>来控制动画的播放速度</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属性动画：（核心类：</a:t>
            </a:r>
            <a:r>
              <a:rPr lang="en-US" altLang="zh-CN" dirty="0" err="1" smtClean="0"/>
              <a:t>ValueAnimator</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初始值和结束值之间的动画过渡就是由</a:t>
            </a:r>
            <a:r>
              <a:rPr lang="en-US" altLang="zh-CN" dirty="0" err="1" smtClean="0"/>
              <a:t>ValueAnimator</a:t>
            </a:r>
            <a:r>
              <a:rPr lang="zh-CN" altLang="en-US" dirty="0" smtClean="0"/>
              <a:t>这个类来负责计算的。它的内部使用一种时间循环的机制来计算值与值之间的动画过渡，我们只需要将初始值和结束值提供给</a:t>
            </a:r>
            <a:r>
              <a:rPr lang="en-US" altLang="zh-CN" dirty="0" err="1" smtClean="0"/>
              <a:t>ValueAnimator</a:t>
            </a:r>
            <a:r>
              <a:rPr lang="zh-CN" altLang="en-US" dirty="0" smtClean="0"/>
              <a:t>，并且告诉它动画所需运行的时长，那么</a:t>
            </a:r>
            <a:r>
              <a:rPr lang="en-US" altLang="zh-CN" dirty="0" err="1" smtClean="0"/>
              <a:t>ValueAnimator</a:t>
            </a:r>
            <a:r>
              <a:rPr lang="zh-CN" altLang="en-US" dirty="0" smtClean="0"/>
              <a:t>就会自动帮我们完成从初始值平滑地过渡到结束值这样的效果。除此之外，</a:t>
            </a:r>
            <a:r>
              <a:rPr lang="en-US" altLang="zh-CN" dirty="0" err="1" smtClean="0"/>
              <a:t>ValueAnimator</a:t>
            </a:r>
            <a:r>
              <a:rPr lang="zh-CN" altLang="en-US" dirty="0" smtClean="0"/>
              <a:t>还负责管理动画的播放次数、播放模式、以及对动画设置监听器等</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ValueAnimator</a:t>
            </a:r>
            <a:r>
              <a:rPr lang="en-US" altLang="zh-CN" dirty="0" smtClean="0"/>
              <a:t> </a:t>
            </a:r>
            <a:r>
              <a:rPr lang="en-US" altLang="zh-CN" dirty="0" err="1" smtClean="0"/>
              <a:t>anim</a:t>
            </a:r>
            <a:r>
              <a:rPr lang="en-US" altLang="zh-CN" dirty="0" smtClean="0"/>
              <a:t> = </a:t>
            </a:r>
            <a:r>
              <a:rPr lang="en-US" altLang="zh-CN" dirty="0" err="1" smtClean="0"/>
              <a:t>ValueAnimator.ofFloat</a:t>
            </a:r>
            <a:r>
              <a:rPr lang="en-US" altLang="zh-CN" dirty="0" smtClean="0"/>
              <a:t>(0f, 1f);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anim.setDuration</a:t>
            </a:r>
            <a:r>
              <a:rPr lang="en-US" altLang="zh-CN" dirty="0" smtClean="0"/>
              <a:t>(300);  //</a:t>
            </a:r>
            <a:r>
              <a:rPr lang="zh-CN" altLang="en-US" dirty="0" smtClean="0"/>
              <a:t>在</a:t>
            </a:r>
            <a:r>
              <a:rPr lang="en-US" altLang="zh-CN" dirty="0" smtClean="0"/>
              <a:t>300</a:t>
            </a:r>
            <a:r>
              <a:rPr lang="zh-CN" altLang="en-US" dirty="0" smtClean="0"/>
              <a:t>毫秒的时间内从</a:t>
            </a:r>
            <a:r>
              <a:rPr lang="en-US" altLang="zh-CN" dirty="0" smtClean="0"/>
              <a:t>0</a:t>
            </a:r>
            <a:r>
              <a:rPr lang="zh-CN" altLang="en-US" dirty="0" smtClean="0"/>
              <a:t>平滑过渡到了</a:t>
            </a:r>
            <a:r>
              <a:rPr lang="en-US" altLang="zh-CN" dirty="0" smtClean="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anim.addUpdateListener</a:t>
            </a:r>
            <a:r>
              <a:rPr lang="en-US" altLang="zh-CN" dirty="0" smtClean="0"/>
              <a:t>(new </a:t>
            </a:r>
            <a:r>
              <a:rPr lang="en-US" altLang="zh-CN" dirty="0" err="1" smtClean="0"/>
              <a:t>ValueAnimator.AnimatorUpdateListener</a:t>
            </a:r>
            <a:r>
              <a:rPr lang="en-US" altLang="zh-CN" dirty="0" smtClean="0"/>
              <a:t>()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@Override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public void </a:t>
            </a:r>
            <a:r>
              <a:rPr lang="en-US" altLang="zh-CN" dirty="0" err="1" smtClean="0"/>
              <a:t>onAnimationUpdate</a:t>
            </a:r>
            <a:r>
              <a:rPr lang="en-US" altLang="zh-CN" dirty="0" smtClean="0"/>
              <a:t>(</a:t>
            </a:r>
            <a:r>
              <a:rPr lang="en-US" altLang="zh-CN" dirty="0" err="1" smtClean="0"/>
              <a:t>ValueAnimator</a:t>
            </a:r>
            <a:r>
              <a:rPr lang="en-US" altLang="zh-CN" dirty="0" smtClean="0"/>
              <a:t> animation)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float </a:t>
            </a:r>
            <a:r>
              <a:rPr lang="en-US" altLang="zh-CN" dirty="0" err="1" smtClean="0"/>
              <a:t>currentValue</a:t>
            </a:r>
            <a:r>
              <a:rPr lang="en-US" altLang="zh-CN" dirty="0" smtClean="0"/>
              <a:t> = (float) </a:t>
            </a:r>
            <a:r>
              <a:rPr lang="en-US" altLang="zh-CN" dirty="0" err="1" smtClean="0"/>
              <a:t>animation.getAnimatedValue</a:t>
            </a:r>
            <a:r>
              <a:rPr lang="en-US" altLang="zh-CN"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en-US" altLang="zh-CN" dirty="0" err="1" smtClean="0"/>
              <a:t>Log.d</a:t>
            </a:r>
            <a:r>
              <a:rPr lang="en-US" altLang="zh-CN" dirty="0" smtClean="0"/>
              <a:t>("TAG", "</a:t>
            </a:r>
            <a:r>
              <a:rPr lang="en-US" altLang="zh-CN" dirty="0" err="1" smtClean="0"/>
              <a:t>cuurent</a:t>
            </a:r>
            <a:r>
              <a:rPr lang="en-US" altLang="zh-CN" dirty="0" smtClean="0"/>
              <a:t> value is " + </a:t>
            </a:r>
            <a:r>
              <a:rPr lang="en-US" altLang="zh-CN" dirty="0" err="1" smtClean="0"/>
              <a:t>currentValue</a:t>
            </a:r>
            <a:r>
              <a:rPr lang="en-US" altLang="zh-CN"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anim.start</a:t>
            </a:r>
            <a:r>
              <a:rPr lang="en-US" altLang="zh-CN"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在</a:t>
            </a:r>
            <a:r>
              <a:rPr lang="en-US" altLang="zh-CN" dirty="0" smtClean="0"/>
              <a:t>5</a:t>
            </a:r>
            <a:r>
              <a:rPr lang="zh-CN" altLang="en-US" dirty="0" smtClean="0"/>
              <a:t>秒内从</a:t>
            </a:r>
            <a:r>
              <a:rPr lang="en-US" altLang="zh-CN" dirty="0" smtClean="0"/>
              <a:t>0</a:t>
            </a:r>
            <a:r>
              <a:rPr lang="zh-CN" altLang="en-US" dirty="0" smtClean="0"/>
              <a:t>过渡到</a:t>
            </a:r>
            <a:r>
              <a:rPr lang="en-US" altLang="zh-CN" dirty="0" smtClean="0"/>
              <a:t>5</a:t>
            </a:r>
            <a:r>
              <a:rPr lang="zh-CN" altLang="en-US" dirty="0" smtClean="0"/>
              <a:t>，再过渡到</a:t>
            </a:r>
            <a:r>
              <a:rPr lang="en-US" altLang="zh-CN" dirty="0" smtClean="0"/>
              <a:t>3</a:t>
            </a:r>
            <a:r>
              <a:rPr lang="zh-CN" altLang="en-US" dirty="0" smtClean="0"/>
              <a:t>，再过渡到</a:t>
            </a:r>
            <a:r>
              <a:rPr lang="en-US" altLang="zh-CN" dirty="0" smtClean="0"/>
              <a:t>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ValueAnimator</a:t>
            </a:r>
            <a:r>
              <a:rPr lang="en-US" altLang="zh-CN" dirty="0" smtClean="0"/>
              <a:t> </a:t>
            </a:r>
            <a:r>
              <a:rPr lang="en-US" altLang="zh-CN" dirty="0" err="1" smtClean="0"/>
              <a:t>anim</a:t>
            </a:r>
            <a:r>
              <a:rPr lang="en-US" altLang="zh-CN" dirty="0" smtClean="0"/>
              <a:t> = </a:t>
            </a:r>
            <a:r>
              <a:rPr lang="en-US" altLang="zh-CN" dirty="0" err="1" smtClean="0"/>
              <a:t>ValueAnimator.ofFloat</a:t>
            </a:r>
            <a:r>
              <a:rPr lang="en-US" altLang="zh-CN" dirty="0" smtClean="0"/>
              <a:t>(0f, 5f, 3f, 10f);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anim.setDuration</a:t>
            </a:r>
            <a:r>
              <a:rPr lang="en-US" altLang="zh-CN" dirty="0" smtClean="0"/>
              <a:t>(5000);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anim.start</a:t>
            </a:r>
            <a:r>
              <a:rPr lang="en-US" altLang="zh-CN"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将一个整数值从</a:t>
            </a:r>
            <a:r>
              <a:rPr lang="en-US" altLang="zh-CN" dirty="0" smtClean="0"/>
              <a:t>0</a:t>
            </a:r>
            <a:r>
              <a:rPr lang="zh-CN" altLang="en-US" dirty="0" smtClean="0"/>
              <a:t>平滑地过渡到</a:t>
            </a:r>
            <a:r>
              <a:rPr lang="en-US" altLang="zh-CN" dirty="0" smtClean="0"/>
              <a:t>100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ValueAnimator</a:t>
            </a:r>
            <a:r>
              <a:rPr lang="en-US" altLang="zh-CN" dirty="0" smtClean="0"/>
              <a:t> </a:t>
            </a:r>
            <a:r>
              <a:rPr lang="en-US" altLang="zh-CN" dirty="0" err="1" smtClean="0"/>
              <a:t>anim</a:t>
            </a:r>
            <a:r>
              <a:rPr lang="en-US" altLang="zh-CN" dirty="0" smtClean="0"/>
              <a:t> = </a:t>
            </a:r>
            <a:r>
              <a:rPr lang="en-US" altLang="zh-CN" dirty="0" err="1" smtClean="0"/>
              <a:t>ValueAnimator.ofInt</a:t>
            </a:r>
            <a:r>
              <a:rPr lang="en-US" altLang="zh-CN" dirty="0" smtClean="0"/>
              <a:t>(0, 100);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ValueAnimator</a:t>
            </a:r>
            <a:r>
              <a:rPr lang="zh-CN" altLang="en-US" dirty="0" smtClean="0"/>
              <a:t>当中最常用的应该就是</a:t>
            </a:r>
            <a:r>
              <a:rPr lang="en-US" altLang="zh-CN" dirty="0" err="1" smtClean="0"/>
              <a:t>ofFloat</a:t>
            </a:r>
            <a:r>
              <a:rPr lang="en-US" altLang="zh-CN" dirty="0" smtClean="0"/>
              <a:t>()</a:t>
            </a:r>
            <a:r>
              <a:rPr lang="zh-CN" altLang="en-US" dirty="0" smtClean="0"/>
              <a:t>和</a:t>
            </a:r>
            <a:r>
              <a:rPr lang="en-US" altLang="zh-CN" dirty="0" err="1" smtClean="0"/>
              <a:t>ofInt</a:t>
            </a:r>
            <a:r>
              <a:rPr lang="en-US" altLang="zh-CN" dirty="0" smtClean="0"/>
              <a:t>()</a:t>
            </a:r>
            <a:r>
              <a:rPr lang="zh-CN" altLang="en-US" dirty="0" smtClean="0"/>
              <a:t>这两个方法了，另外还有一个</a:t>
            </a:r>
            <a:r>
              <a:rPr lang="en-US" altLang="zh-CN" dirty="0" err="1" smtClean="0"/>
              <a:t>ofObject</a:t>
            </a:r>
            <a:r>
              <a:rPr lang="en-US" altLang="zh-CN" dirty="0" smtClean="0"/>
              <a:t>()</a:t>
            </a:r>
            <a:r>
              <a:rPr lang="zh-CN" altLang="en-US" dirty="0" smtClean="0"/>
              <a:t>方法。</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还可以调用</a:t>
            </a:r>
            <a:r>
              <a:rPr lang="en-US" altLang="zh-CN" dirty="0" err="1" smtClean="0"/>
              <a:t>setStartDelay</a:t>
            </a:r>
            <a:r>
              <a:rPr lang="en-US" altLang="zh-CN" dirty="0" smtClean="0"/>
              <a:t>()</a:t>
            </a:r>
            <a:r>
              <a:rPr lang="zh-CN" altLang="en-US" dirty="0" smtClean="0"/>
              <a:t>方法来设置动画延迟播放的时间，调用</a:t>
            </a:r>
            <a:r>
              <a:rPr lang="en-US" altLang="zh-CN" dirty="0" err="1" smtClean="0"/>
              <a:t>setRepeatCount</a:t>
            </a:r>
            <a:r>
              <a:rPr lang="en-US" altLang="zh-CN" dirty="0" smtClean="0"/>
              <a:t>()</a:t>
            </a:r>
            <a:r>
              <a:rPr lang="zh-CN" altLang="en-US" dirty="0" smtClean="0"/>
              <a:t>和</a:t>
            </a:r>
            <a:r>
              <a:rPr lang="en-US" altLang="zh-CN" dirty="0" err="1" smtClean="0"/>
              <a:t>setRepeatMode</a:t>
            </a:r>
            <a:r>
              <a:rPr lang="en-US" altLang="zh-CN" dirty="0" smtClean="0"/>
              <a:t>()</a:t>
            </a:r>
            <a:r>
              <a:rPr lang="zh-CN" altLang="en-US" dirty="0" smtClean="0"/>
              <a:t>方法来设置动画循环播放的次数以及循环播放的模式，循环模式包括</a:t>
            </a:r>
            <a:r>
              <a:rPr lang="en-US" altLang="zh-CN" dirty="0" smtClean="0"/>
              <a:t>RESTART</a:t>
            </a:r>
            <a:r>
              <a:rPr lang="zh-CN" altLang="en-US" dirty="0" smtClean="0"/>
              <a:t>和</a:t>
            </a:r>
            <a:r>
              <a:rPr lang="en-US" altLang="zh-CN" dirty="0" smtClean="0"/>
              <a:t>REVERSE</a:t>
            </a:r>
            <a:r>
              <a:rPr lang="zh-CN" altLang="en-US" dirty="0" smtClean="0"/>
              <a:t>两种，分别表示重新播放和倒序播放的意思。</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75</a:t>
            </a:fld>
            <a:endParaRPr lang="zh-CN" altLang="en-US"/>
          </a:p>
        </p:txBody>
      </p:sp>
    </p:spTree>
    <p:extLst>
      <p:ext uri="{BB962C8B-B14F-4D97-AF65-F5344CB8AC3E}">
        <p14:creationId xmlns:p14="http://schemas.microsoft.com/office/powerpoint/2010/main" val="240527768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http://blog.csdn.net/QQxiaoqiang1573/article/details/53112584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Android </a:t>
            </a:r>
            <a:r>
              <a:rPr lang="zh-CN" altLang="en-US" dirty="0" smtClean="0"/>
              <a:t>动画之集合动画</a:t>
            </a:r>
            <a:r>
              <a:rPr lang="en-US" altLang="zh-CN" dirty="0" err="1" smtClean="0"/>
              <a:t>AnimatorSet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a:t>
            </a:r>
            <a:r>
              <a:rPr lang="en-US" altLang="zh-CN" dirty="0" smtClean="0"/>
              <a:t>Android3.0</a:t>
            </a:r>
            <a:r>
              <a:rPr lang="zh-CN" altLang="en-US" dirty="0" smtClean="0"/>
              <a:t>之前有两种动画，一种方式是补间动画 </a:t>
            </a:r>
            <a:r>
              <a:rPr lang="en-US" altLang="zh-CN" dirty="0" smtClean="0"/>
              <a:t>Tween Animation</a:t>
            </a:r>
            <a:r>
              <a:rPr lang="zh-CN" altLang="en-US" dirty="0" smtClean="0"/>
              <a:t>、另一种叫逐帧动画 </a:t>
            </a:r>
            <a:r>
              <a:rPr lang="en-US" altLang="zh-CN" dirty="0" smtClean="0"/>
              <a:t>Frame Animation</a:t>
            </a:r>
            <a:r>
              <a:rPr lang="zh-CN" altLang="en-US" dirty="0" smtClean="0"/>
              <a:t>；</a:t>
            </a:r>
            <a:r>
              <a:rPr lang="en-US" altLang="zh-CN" dirty="0" smtClean="0"/>
              <a:t>Android3.0</a:t>
            </a:r>
            <a:r>
              <a:rPr lang="zh-CN" altLang="en-US" dirty="0" smtClean="0"/>
              <a:t>以后增加了属性动画 </a:t>
            </a:r>
            <a:r>
              <a:rPr lang="en-US" altLang="zh-CN" dirty="0" smtClean="0"/>
              <a:t>Property Animation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属性分类：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alpha</a:t>
            </a:r>
            <a:r>
              <a:rPr lang="zh-CN" altLang="en-US" dirty="0" smtClean="0"/>
              <a:t>：渐变，淡入淡出</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rotation</a:t>
            </a:r>
            <a:r>
              <a:rPr lang="zh-CN" altLang="en-US" dirty="0" smtClean="0"/>
              <a:t>：旋转</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translationX</a:t>
            </a:r>
            <a:r>
              <a:rPr lang="zh-CN" altLang="en-US" dirty="0" smtClean="0"/>
              <a:t>、</a:t>
            </a:r>
            <a:r>
              <a:rPr lang="en-US" altLang="zh-CN" sz="1200" kern="1200" dirty="0" err="1" smtClean="0">
                <a:solidFill>
                  <a:schemeClr val="tx1"/>
                </a:solidFill>
                <a:effectLst/>
                <a:latin typeface="+mn-lt"/>
                <a:ea typeface="+mn-ea"/>
                <a:cs typeface="+mn-cs"/>
              </a:rPr>
              <a:t>translationY</a:t>
            </a:r>
            <a:r>
              <a:rPr lang="zh-CN" altLang="en-US" sz="1200" kern="1200" dirty="0" smtClean="0">
                <a:solidFill>
                  <a:schemeClr val="tx1"/>
                </a:solidFill>
                <a:effectLst/>
                <a:latin typeface="+mn-lt"/>
                <a:ea typeface="+mn-ea"/>
                <a:cs typeface="+mn-cs"/>
              </a:rPr>
              <a:t>：沿</a:t>
            </a:r>
            <a:r>
              <a:rPr lang="en-US" altLang="zh-CN" sz="1200" kern="1200" dirty="0" smtClean="0">
                <a:solidFill>
                  <a:schemeClr val="tx1"/>
                </a:solidFill>
                <a:effectLst/>
                <a:latin typeface="+mn-lt"/>
                <a:ea typeface="+mn-ea"/>
                <a:cs typeface="+mn-cs"/>
              </a:rPr>
              <a:t>X</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a:t>
            </a:r>
            <a:r>
              <a:rPr lang="zh-CN" altLang="en-US" sz="1200" kern="1200" dirty="0" smtClean="0">
                <a:solidFill>
                  <a:schemeClr val="tx1"/>
                </a:solidFill>
                <a:effectLst/>
                <a:latin typeface="+mn-lt"/>
                <a:ea typeface="+mn-ea"/>
                <a:cs typeface="+mn-cs"/>
              </a:rPr>
              <a:t>轴移动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scaleX</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scaleY</a:t>
            </a:r>
            <a:r>
              <a:rPr lang="zh-CN" altLang="en-US" sz="1200" kern="1200" dirty="0" smtClean="0">
                <a:solidFill>
                  <a:schemeClr val="tx1"/>
                </a:solidFill>
                <a:effectLst/>
                <a:latin typeface="+mn-lt"/>
                <a:ea typeface="+mn-ea"/>
                <a:cs typeface="+mn-cs"/>
              </a:rPr>
              <a:t>：沿</a:t>
            </a:r>
            <a:r>
              <a:rPr lang="en-US" altLang="zh-CN" sz="1200" kern="1200" dirty="0" smtClean="0">
                <a:solidFill>
                  <a:schemeClr val="tx1"/>
                </a:solidFill>
                <a:effectLst/>
                <a:latin typeface="+mn-lt"/>
                <a:ea typeface="+mn-ea"/>
                <a:cs typeface="+mn-cs"/>
              </a:rPr>
              <a:t>X</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a:t>
            </a:r>
            <a:r>
              <a:rPr lang="zh-CN" altLang="en-US" sz="1200" kern="1200" dirty="0" smtClean="0">
                <a:solidFill>
                  <a:schemeClr val="tx1"/>
                </a:solidFill>
                <a:effectLst/>
                <a:latin typeface="+mn-lt"/>
                <a:ea typeface="+mn-ea"/>
                <a:cs typeface="+mn-cs"/>
              </a:rPr>
              <a:t>轴缩放</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android </a:t>
            </a:r>
            <a:r>
              <a:rPr lang="en-US" altLang="zh-CN" dirty="0" err="1" smtClean="0"/>
              <a:t>AnimatorSet</a:t>
            </a:r>
            <a:r>
              <a:rPr lang="en-US" altLang="zh-CN" dirty="0" smtClean="0"/>
              <a:t> </a:t>
            </a:r>
            <a:r>
              <a:rPr lang="en-US" altLang="zh-CN" dirty="0" err="1" smtClean="0"/>
              <a:t>AnimationSet</a:t>
            </a:r>
            <a:r>
              <a:rPr lang="en-US" altLang="zh-CN" dirty="0" smtClean="0"/>
              <a:t> </a:t>
            </a:r>
            <a:r>
              <a:rPr lang="zh-CN" altLang="en-US" dirty="0" smtClean="0"/>
              <a:t>的区别</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http://www.jcodecraeer.com/a/anzhuokaifa/androidkaifa/2014/0813/1646.html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AnimationSet</a:t>
            </a:r>
            <a:r>
              <a:rPr lang="en-US" altLang="zh-CN" dirty="0" smtClean="0"/>
              <a:t> </a:t>
            </a:r>
            <a:r>
              <a:rPr lang="zh-CN" altLang="en-US" dirty="0" smtClean="0"/>
              <a:t>与 </a:t>
            </a:r>
            <a:r>
              <a:rPr lang="en-US" altLang="zh-CN" dirty="0" err="1" smtClean="0"/>
              <a:t>AnimatorSet</a:t>
            </a:r>
            <a:r>
              <a:rPr lang="en-US" altLang="zh-CN" dirty="0" smtClean="0"/>
              <a:t> </a:t>
            </a:r>
            <a:r>
              <a:rPr lang="zh-CN" altLang="en-US" dirty="0" smtClean="0"/>
              <a:t>最大的不同在于，</a:t>
            </a:r>
            <a:r>
              <a:rPr lang="en-US" altLang="zh-CN" dirty="0" err="1" smtClean="0"/>
              <a:t>AnimationSet</a:t>
            </a:r>
            <a:r>
              <a:rPr lang="en-US" altLang="zh-CN" dirty="0" smtClean="0"/>
              <a:t> </a:t>
            </a:r>
            <a:r>
              <a:rPr lang="zh-CN" altLang="en-US" dirty="0" smtClean="0"/>
              <a:t>使用的是 </a:t>
            </a:r>
            <a:r>
              <a:rPr lang="en-US" altLang="zh-CN" dirty="0" smtClean="0"/>
              <a:t>Animation </a:t>
            </a:r>
            <a:r>
              <a:rPr lang="zh-CN" altLang="en-US" dirty="0" smtClean="0"/>
              <a:t>子类、</a:t>
            </a:r>
            <a:r>
              <a:rPr lang="en-US" altLang="zh-CN" dirty="0" err="1" smtClean="0"/>
              <a:t>AnimatorSet</a:t>
            </a:r>
            <a:r>
              <a:rPr lang="en-US" altLang="zh-CN" dirty="0" smtClean="0"/>
              <a:t> </a:t>
            </a:r>
            <a:r>
              <a:rPr lang="zh-CN" altLang="en-US" dirty="0" smtClean="0"/>
              <a:t>使用的是 </a:t>
            </a:r>
            <a:r>
              <a:rPr lang="en-US" altLang="zh-CN" dirty="0" smtClean="0"/>
              <a:t>Animator </a:t>
            </a:r>
            <a:r>
              <a:rPr lang="zh-CN" altLang="en-US" dirty="0" smtClean="0"/>
              <a:t>的子类。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Animation </a:t>
            </a:r>
            <a:r>
              <a:rPr lang="zh-CN" altLang="en-US" dirty="0" smtClean="0"/>
              <a:t>是针对视图外观的动画实现，动画被应用时外观改变但视图的触发点不会发生变化，还是在原来定义的位置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Animator  </a:t>
            </a:r>
            <a:r>
              <a:rPr lang="zh-CN" altLang="en-US" dirty="0" smtClean="0"/>
              <a:t>是针对视图属性的动画实现，动画被应用时对象属性产生变化，最终导致视图外观变化</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补间动画类型：对</a:t>
            </a:r>
            <a:r>
              <a:rPr lang="en-US" altLang="zh-CN" dirty="0" smtClean="0"/>
              <a:t>View</a:t>
            </a:r>
            <a:r>
              <a:rPr lang="zh-CN" altLang="en-US" dirty="0" smtClean="0"/>
              <a:t>进行移动、缩放、旋转和淡入淡出（只是改变现实效果）</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配置</a:t>
            </a:r>
            <a:r>
              <a:rPr lang="en-US" altLang="zh-CN" dirty="0" smtClean="0"/>
              <a:t>Interpolator</a:t>
            </a:r>
            <a:r>
              <a:rPr lang="zh-CN" altLang="en-US" dirty="0" smtClean="0"/>
              <a:t>来控制动画的播放速度</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属性动画：（核心类：</a:t>
            </a:r>
            <a:r>
              <a:rPr lang="en-US" altLang="zh-CN" dirty="0" err="1" smtClean="0"/>
              <a:t>ValueAnimator</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初始值和结束值之间的动画过渡就是由</a:t>
            </a:r>
            <a:r>
              <a:rPr lang="en-US" altLang="zh-CN" dirty="0" err="1" smtClean="0"/>
              <a:t>ValueAnimator</a:t>
            </a:r>
            <a:r>
              <a:rPr lang="zh-CN" altLang="en-US" dirty="0" smtClean="0"/>
              <a:t>这个类来负责计算的。它的内部使用一种时间循环的机制来计算值与值之间的动画过渡，我们只需要将初始值和结束值提供给</a:t>
            </a:r>
            <a:r>
              <a:rPr lang="en-US" altLang="zh-CN" dirty="0" err="1" smtClean="0"/>
              <a:t>ValueAnimator</a:t>
            </a:r>
            <a:r>
              <a:rPr lang="zh-CN" altLang="en-US" dirty="0" smtClean="0"/>
              <a:t>，并且告诉它动画所需运行的时长，那么</a:t>
            </a:r>
            <a:r>
              <a:rPr lang="en-US" altLang="zh-CN" dirty="0" err="1" smtClean="0"/>
              <a:t>ValueAnimator</a:t>
            </a:r>
            <a:r>
              <a:rPr lang="zh-CN" altLang="en-US" dirty="0" smtClean="0"/>
              <a:t>就会自动帮我们完成从初始值平滑地过渡到结束值这样的效果。除此之外，</a:t>
            </a:r>
            <a:r>
              <a:rPr lang="en-US" altLang="zh-CN" dirty="0" err="1" smtClean="0"/>
              <a:t>ValueAnimator</a:t>
            </a:r>
            <a:r>
              <a:rPr lang="zh-CN" altLang="en-US" dirty="0" smtClean="0"/>
              <a:t>还负责管理动画的播放次数、播放模式、以及对动画设置监听器等</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ValueAnimator</a:t>
            </a:r>
            <a:r>
              <a:rPr lang="en-US" altLang="zh-CN" dirty="0" smtClean="0"/>
              <a:t> </a:t>
            </a:r>
            <a:r>
              <a:rPr lang="en-US" altLang="zh-CN" dirty="0" err="1" smtClean="0"/>
              <a:t>anim</a:t>
            </a:r>
            <a:r>
              <a:rPr lang="en-US" altLang="zh-CN" dirty="0" smtClean="0"/>
              <a:t> = </a:t>
            </a:r>
            <a:r>
              <a:rPr lang="en-US" altLang="zh-CN" dirty="0" err="1" smtClean="0"/>
              <a:t>ValueAnimator.ofFloat</a:t>
            </a:r>
            <a:r>
              <a:rPr lang="en-US" altLang="zh-CN" dirty="0" smtClean="0"/>
              <a:t>(0f, 1f);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anim.setDuration</a:t>
            </a:r>
            <a:r>
              <a:rPr lang="en-US" altLang="zh-CN" dirty="0" smtClean="0"/>
              <a:t>(300);  //</a:t>
            </a:r>
            <a:r>
              <a:rPr lang="zh-CN" altLang="en-US" dirty="0" smtClean="0"/>
              <a:t>在</a:t>
            </a:r>
            <a:r>
              <a:rPr lang="en-US" altLang="zh-CN" dirty="0" smtClean="0"/>
              <a:t>300</a:t>
            </a:r>
            <a:r>
              <a:rPr lang="zh-CN" altLang="en-US" dirty="0" smtClean="0"/>
              <a:t>毫秒的时间内从</a:t>
            </a:r>
            <a:r>
              <a:rPr lang="en-US" altLang="zh-CN" dirty="0" smtClean="0"/>
              <a:t>0</a:t>
            </a:r>
            <a:r>
              <a:rPr lang="zh-CN" altLang="en-US" dirty="0" smtClean="0"/>
              <a:t>平滑过渡到了</a:t>
            </a:r>
            <a:r>
              <a:rPr lang="en-US" altLang="zh-CN" dirty="0" smtClean="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anim.addUpdateListener</a:t>
            </a:r>
            <a:r>
              <a:rPr lang="en-US" altLang="zh-CN" dirty="0" smtClean="0"/>
              <a:t>(new </a:t>
            </a:r>
            <a:r>
              <a:rPr lang="en-US" altLang="zh-CN" dirty="0" err="1" smtClean="0"/>
              <a:t>ValueAnimator.AnimatorUpdateListener</a:t>
            </a:r>
            <a:r>
              <a:rPr lang="en-US" altLang="zh-CN" dirty="0" smtClean="0"/>
              <a:t>()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@Override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public void </a:t>
            </a:r>
            <a:r>
              <a:rPr lang="en-US" altLang="zh-CN" dirty="0" err="1" smtClean="0"/>
              <a:t>onAnimationUpdate</a:t>
            </a:r>
            <a:r>
              <a:rPr lang="en-US" altLang="zh-CN" dirty="0" smtClean="0"/>
              <a:t>(</a:t>
            </a:r>
            <a:r>
              <a:rPr lang="en-US" altLang="zh-CN" dirty="0" err="1" smtClean="0"/>
              <a:t>ValueAnimator</a:t>
            </a:r>
            <a:r>
              <a:rPr lang="en-US" altLang="zh-CN" dirty="0" smtClean="0"/>
              <a:t> animation)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float </a:t>
            </a:r>
            <a:r>
              <a:rPr lang="en-US" altLang="zh-CN" dirty="0" err="1" smtClean="0"/>
              <a:t>currentValue</a:t>
            </a:r>
            <a:r>
              <a:rPr lang="en-US" altLang="zh-CN" dirty="0" smtClean="0"/>
              <a:t> = (float) </a:t>
            </a:r>
            <a:r>
              <a:rPr lang="en-US" altLang="zh-CN" dirty="0" err="1" smtClean="0"/>
              <a:t>animation.getAnimatedValue</a:t>
            </a:r>
            <a:r>
              <a:rPr lang="en-US" altLang="zh-CN"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en-US" altLang="zh-CN" dirty="0" err="1" smtClean="0"/>
              <a:t>Log.d</a:t>
            </a:r>
            <a:r>
              <a:rPr lang="en-US" altLang="zh-CN" dirty="0" smtClean="0"/>
              <a:t>("TAG", "</a:t>
            </a:r>
            <a:r>
              <a:rPr lang="en-US" altLang="zh-CN" dirty="0" err="1" smtClean="0"/>
              <a:t>cuurent</a:t>
            </a:r>
            <a:r>
              <a:rPr lang="en-US" altLang="zh-CN" dirty="0" smtClean="0"/>
              <a:t> value is " + </a:t>
            </a:r>
            <a:r>
              <a:rPr lang="en-US" altLang="zh-CN" dirty="0" err="1" smtClean="0"/>
              <a:t>currentValue</a:t>
            </a:r>
            <a:r>
              <a:rPr lang="en-US" altLang="zh-CN"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anim.start</a:t>
            </a:r>
            <a:r>
              <a:rPr lang="en-US" altLang="zh-CN"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在</a:t>
            </a:r>
            <a:r>
              <a:rPr lang="en-US" altLang="zh-CN" dirty="0" smtClean="0"/>
              <a:t>5</a:t>
            </a:r>
            <a:r>
              <a:rPr lang="zh-CN" altLang="en-US" dirty="0" smtClean="0"/>
              <a:t>秒内从</a:t>
            </a:r>
            <a:r>
              <a:rPr lang="en-US" altLang="zh-CN" dirty="0" smtClean="0"/>
              <a:t>0</a:t>
            </a:r>
            <a:r>
              <a:rPr lang="zh-CN" altLang="en-US" dirty="0" smtClean="0"/>
              <a:t>过渡到</a:t>
            </a:r>
            <a:r>
              <a:rPr lang="en-US" altLang="zh-CN" dirty="0" smtClean="0"/>
              <a:t>5</a:t>
            </a:r>
            <a:r>
              <a:rPr lang="zh-CN" altLang="en-US" dirty="0" smtClean="0"/>
              <a:t>，再过渡到</a:t>
            </a:r>
            <a:r>
              <a:rPr lang="en-US" altLang="zh-CN" dirty="0" smtClean="0"/>
              <a:t>3</a:t>
            </a:r>
            <a:r>
              <a:rPr lang="zh-CN" altLang="en-US" dirty="0" smtClean="0"/>
              <a:t>，再过渡到</a:t>
            </a:r>
            <a:r>
              <a:rPr lang="en-US" altLang="zh-CN" dirty="0" smtClean="0"/>
              <a:t>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ValueAnimator</a:t>
            </a:r>
            <a:r>
              <a:rPr lang="en-US" altLang="zh-CN" dirty="0" smtClean="0"/>
              <a:t> </a:t>
            </a:r>
            <a:r>
              <a:rPr lang="en-US" altLang="zh-CN" dirty="0" err="1" smtClean="0"/>
              <a:t>anim</a:t>
            </a:r>
            <a:r>
              <a:rPr lang="en-US" altLang="zh-CN" dirty="0" smtClean="0"/>
              <a:t> = </a:t>
            </a:r>
            <a:r>
              <a:rPr lang="en-US" altLang="zh-CN" dirty="0" err="1" smtClean="0"/>
              <a:t>ValueAnimator.ofFloat</a:t>
            </a:r>
            <a:r>
              <a:rPr lang="en-US" altLang="zh-CN" dirty="0" smtClean="0"/>
              <a:t>(0f, 5f, 3f, 10f);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anim.setDuration</a:t>
            </a:r>
            <a:r>
              <a:rPr lang="en-US" altLang="zh-CN" dirty="0" smtClean="0"/>
              <a:t>(5000);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anim.start</a:t>
            </a:r>
            <a:r>
              <a:rPr lang="en-US" altLang="zh-CN"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将一个整数值从</a:t>
            </a:r>
            <a:r>
              <a:rPr lang="en-US" altLang="zh-CN" dirty="0" smtClean="0"/>
              <a:t>0</a:t>
            </a:r>
            <a:r>
              <a:rPr lang="zh-CN" altLang="en-US" dirty="0" smtClean="0"/>
              <a:t>平滑地过渡到</a:t>
            </a:r>
            <a:r>
              <a:rPr lang="en-US" altLang="zh-CN" dirty="0" smtClean="0"/>
              <a:t>100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ValueAnimator</a:t>
            </a:r>
            <a:r>
              <a:rPr lang="en-US" altLang="zh-CN" dirty="0" smtClean="0"/>
              <a:t> </a:t>
            </a:r>
            <a:r>
              <a:rPr lang="en-US" altLang="zh-CN" dirty="0" err="1" smtClean="0"/>
              <a:t>anim</a:t>
            </a:r>
            <a:r>
              <a:rPr lang="en-US" altLang="zh-CN" dirty="0" smtClean="0"/>
              <a:t> = </a:t>
            </a:r>
            <a:r>
              <a:rPr lang="en-US" altLang="zh-CN" dirty="0" err="1" smtClean="0"/>
              <a:t>ValueAnimator.ofInt</a:t>
            </a:r>
            <a:r>
              <a:rPr lang="en-US" altLang="zh-CN" dirty="0" smtClean="0"/>
              <a:t>(0, 100);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ValueAnimator</a:t>
            </a:r>
            <a:r>
              <a:rPr lang="zh-CN" altLang="en-US" dirty="0" smtClean="0"/>
              <a:t>当中最常用的应该就是</a:t>
            </a:r>
            <a:r>
              <a:rPr lang="en-US" altLang="zh-CN" dirty="0" err="1" smtClean="0"/>
              <a:t>ofFloat</a:t>
            </a:r>
            <a:r>
              <a:rPr lang="en-US" altLang="zh-CN" dirty="0" smtClean="0"/>
              <a:t>()</a:t>
            </a:r>
            <a:r>
              <a:rPr lang="zh-CN" altLang="en-US" dirty="0" smtClean="0"/>
              <a:t>和</a:t>
            </a:r>
            <a:r>
              <a:rPr lang="en-US" altLang="zh-CN" dirty="0" err="1" smtClean="0"/>
              <a:t>ofInt</a:t>
            </a:r>
            <a:r>
              <a:rPr lang="en-US" altLang="zh-CN" dirty="0" smtClean="0"/>
              <a:t>()</a:t>
            </a:r>
            <a:r>
              <a:rPr lang="zh-CN" altLang="en-US" dirty="0" smtClean="0"/>
              <a:t>这两个方法了，另外还有一个</a:t>
            </a:r>
            <a:r>
              <a:rPr lang="en-US" altLang="zh-CN" dirty="0" err="1" smtClean="0"/>
              <a:t>ofObject</a:t>
            </a:r>
            <a:r>
              <a:rPr lang="en-US" altLang="zh-CN" dirty="0" smtClean="0"/>
              <a:t>()</a:t>
            </a:r>
            <a:r>
              <a:rPr lang="zh-CN" altLang="en-US" dirty="0" smtClean="0"/>
              <a:t>方法。</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还可以调用</a:t>
            </a:r>
            <a:r>
              <a:rPr lang="en-US" altLang="zh-CN" dirty="0" err="1" smtClean="0"/>
              <a:t>setStartDelay</a:t>
            </a:r>
            <a:r>
              <a:rPr lang="en-US" altLang="zh-CN" dirty="0" smtClean="0"/>
              <a:t>()</a:t>
            </a:r>
            <a:r>
              <a:rPr lang="zh-CN" altLang="en-US" dirty="0" smtClean="0"/>
              <a:t>方法来设置动画延迟播放的时间，调用</a:t>
            </a:r>
            <a:r>
              <a:rPr lang="en-US" altLang="zh-CN" dirty="0" err="1" smtClean="0"/>
              <a:t>setRepeatCount</a:t>
            </a:r>
            <a:r>
              <a:rPr lang="en-US" altLang="zh-CN" dirty="0" smtClean="0"/>
              <a:t>()</a:t>
            </a:r>
            <a:r>
              <a:rPr lang="zh-CN" altLang="en-US" dirty="0" smtClean="0"/>
              <a:t>和</a:t>
            </a:r>
            <a:r>
              <a:rPr lang="en-US" altLang="zh-CN" dirty="0" err="1" smtClean="0"/>
              <a:t>setRepeatMode</a:t>
            </a:r>
            <a:r>
              <a:rPr lang="en-US" altLang="zh-CN" dirty="0" smtClean="0"/>
              <a:t>()</a:t>
            </a:r>
            <a:r>
              <a:rPr lang="zh-CN" altLang="en-US" dirty="0" smtClean="0"/>
              <a:t>方法来设置动画循环播放的次数以及循环播放的模式，循环模式包括</a:t>
            </a:r>
            <a:r>
              <a:rPr lang="en-US" altLang="zh-CN" dirty="0" smtClean="0"/>
              <a:t>RESTART</a:t>
            </a:r>
            <a:r>
              <a:rPr lang="zh-CN" altLang="en-US" dirty="0" smtClean="0"/>
              <a:t>和</a:t>
            </a:r>
            <a:r>
              <a:rPr lang="en-US" altLang="zh-CN" dirty="0" smtClean="0"/>
              <a:t>REVERSE</a:t>
            </a:r>
            <a:r>
              <a:rPr lang="zh-CN" altLang="en-US" dirty="0" smtClean="0"/>
              <a:t>两种，分别表示重新播放和倒序播放的意思。</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76</a:t>
            </a:fld>
            <a:endParaRPr lang="zh-CN" altLang="en-US"/>
          </a:p>
        </p:txBody>
      </p:sp>
    </p:spTree>
    <p:extLst>
      <p:ext uri="{BB962C8B-B14F-4D97-AF65-F5344CB8AC3E}">
        <p14:creationId xmlns:p14="http://schemas.microsoft.com/office/powerpoint/2010/main" val="24172237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77</a:t>
            </a:fld>
            <a:endParaRPr lang="zh-CN" altLang="en-US"/>
          </a:p>
        </p:txBody>
      </p:sp>
    </p:spTree>
    <p:extLst>
      <p:ext uri="{BB962C8B-B14F-4D97-AF65-F5344CB8AC3E}">
        <p14:creationId xmlns:p14="http://schemas.microsoft.com/office/powerpoint/2010/main" val="13482384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需要实现接口中的四个方法，</a:t>
            </a:r>
            <a:r>
              <a:rPr lang="en-US" altLang="zh-CN" sz="1200" b="0" i="0" kern="1200" dirty="0" err="1" smtClean="0">
                <a:solidFill>
                  <a:schemeClr val="tx1"/>
                </a:solidFill>
                <a:effectLst/>
                <a:latin typeface="+mn-lt"/>
                <a:ea typeface="+mn-ea"/>
                <a:cs typeface="+mn-cs"/>
              </a:rPr>
              <a:t>onAnimationStart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方法会在动画开始的时候调用，</a:t>
            </a:r>
            <a:r>
              <a:rPr lang="en-US" altLang="zh-CN" sz="1200" b="0" i="0" kern="1200" dirty="0" err="1" smtClean="0">
                <a:solidFill>
                  <a:schemeClr val="tx1"/>
                </a:solidFill>
                <a:effectLst/>
                <a:latin typeface="+mn-lt"/>
                <a:ea typeface="+mn-ea"/>
                <a:cs typeface="+mn-cs"/>
              </a:rPr>
              <a:t>onAnimationRepeat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方法会在动画重复执行的时候调用，</a:t>
            </a:r>
            <a:r>
              <a:rPr lang="en-US" altLang="zh-CN" sz="1200" b="0" i="0" kern="1200" dirty="0" err="1" smtClean="0">
                <a:solidFill>
                  <a:schemeClr val="tx1"/>
                </a:solidFill>
                <a:effectLst/>
                <a:latin typeface="+mn-lt"/>
                <a:ea typeface="+mn-ea"/>
                <a:cs typeface="+mn-cs"/>
              </a:rPr>
              <a:t>onAnimationEnd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方法会在动画结束的时候调用，</a:t>
            </a:r>
            <a:r>
              <a:rPr lang="en-US" altLang="zh-CN" sz="1200" b="0" i="0" kern="1200" dirty="0" err="1" smtClean="0">
                <a:solidFill>
                  <a:schemeClr val="tx1"/>
                </a:solidFill>
                <a:effectLst/>
                <a:latin typeface="+mn-lt"/>
                <a:ea typeface="+mn-ea"/>
                <a:cs typeface="+mn-cs"/>
              </a:rPr>
              <a:t>onAnimationCancel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方法会在动画被取消的时候调用</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78</a:t>
            </a:fld>
            <a:endParaRPr lang="zh-CN" altLang="en-US"/>
          </a:p>
        </p:txBody>
      </p:sp>
    </p:spTree>
    <p:extLst>
      <p:ext uri="{BB962C8B-B14F-4D97-AF65-F5344CB8AC3E}">
        <p14:creationId xmlns:p14="http://schemas.microsoft.com/office/powerpoint/2010/main" val="10106125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79</a:t>
            </a:fld>
            <a:endParaRPr lang="zh-CN" altLang="en-US"/>
          </a:p>
        </p:txBody>
      </p:sp>
    </p:spTree>
    <p:extLst>
      <p:ext uri="{BB962C8B-B14F-4D97-AF65-F5344CB8AC3E}">
        <p14:creationId xmlns:p14="http://schemas.microsoft.com/office/powerpoint/2010/main" val="34173212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80</a:t>
            </a:fld>
            <a:endParaRPr lang="zh-CN" altLang="en-US"/>
          </a:p>
        </p:txBody>
      </p:sp>
    </p:spTree>
    <p:extLst>
      <p:ext uri="{BB962C8B-B14F-4D97-AF65-F5344CB8AC3E}">
        <p14:creationId xmlns:p14="http://schemas.microsoft.com/office/powerpoint/2010/main" val="9213867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81</a:t>
            </a:fld>
            <a:endParaRPr lang="zh-CN" altLang="en-US"/>
          </a:p>
        </p:txBody>
      </p:sp>
    </p:spTree>
    <p:extLst>
      <p:ext uri="{BB962C8B-B14F-4D97-AF65-F5344CB8AC3E}">
        <p14:creationId xmlns:p14="http://schemas.microsoft.com/office/powerpoint/2010/main" val="37704848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82</a:t>
            </a:fld>
            <a:endParaRPr lang="zh-CN" altLang="en-US"/>
          </a:p>
        </p:txBody>
      </p:sp>
    </p:spTree>
    <p:extLst>
      <p:ext uri="{BB962C8B-B14F-4D97-AF65-F5344CB8AC3E}">
        <p14:creationId xmlns:p14="http://schemas.microsoft.com/office/powerpoint/2010/main" val="42558749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83</a:t>
            </a:fld>
            <a:endParaRPr lang="zh-CN" altLang="en-US"/>
          </a:p>
        </p:txBody>
      </p:sp>
    </p:spTree>
    <p:extLst>
      <p:ext uri="{BB962C8B-B14F-4D97-AF65-F5344CB8AC3E}">
        <p14:creationId xmlns:p14="http://schemas.microsoft.com/office/powerpoint/2010/main" val="2388983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https://developer.android.com/reference/android/support/v17/leanback/app/BrandedFragment.html#setBadgeDrawable(android.graphics.drawable.Drawable)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err="1" smtClean="0">
                <a:solidFill>
                  <a:schemeClr val="tx1"/>
                </a:solidFill>
                <a:effectLst/>
                <a:latin typeface="+mn-lt"/>
                <a:ea typeface="+mn-ea"/>
                <a:cs typeface="+mn-cs"/>
                <a:hlinkClick r:id="rId3"/>
              </a:rPr>
              <a:t>setBadgeDrawable</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places the specified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in the upper-right corner of the browse fragment,. This method replaces the title string with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if </a:t>
            </a:r>
            <a:r>
              <a:rPr lang="en-US" altLang="zh-CN" sz="1200" b="0" i="0" kern="1200" dirty="0" err="1" smtClean="0">
                <a:solidFill>
                  <a:schemeClr val="tx1"/>
                </a:solidFill>
                <a:effectLst/>
                <a:latin typeface="+mn-lt"/>
                <a:ea typeface="+mn-ea"/>
                <a:cs typeface="+mn-cs"/>
              </a:rPr>
              <a:t>setTitle</a:t>
            </a:r>
            <a:r>
              <a:rPr lang="en-US" altLang="zh-CN" sz="1200" b="0" i="0" kern="1200" dirty="0" smtClean="0">
                <a:solidFill>
                  <a:schemeClr val="tx1"/>
                </a:solidFill>
                <a:effectLst/>
                <a:latin typeface="+mn-lt"/>
                <a:ea typeface="+mn-ea"/>
                <a:cs typeface="+mn-cs"/>
              </a:rPr>
              <a:t>() is also called.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should be 52dps tall.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9</a:t>
            </a:fld>
            <a:endParaRPr lang="zh-CN" altLang="en-US"/>
          </a:p>
        </p:txBody>
      </p:sp>
    </p:spTree>
    <p:extLst>
      <p:ext uri="{BB962C8B-B14F-4D97-AF65-F5344CB8AC3E}">
        <p14:creationId xmlns:p14="http://schemas.microsoft.com/office/powerpoint/2010/main" val="1157544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84</a:t>
            </a:fld>
            <a:endParaRPr lang="zh-CN" altLang="en-US"/>
          </a:p>
        </p:txBody>
      </p:sp>
    </p:spTree>
    <p:extLst>
      <p:ext uri="{BB962C8B-B14F-4D97-AF65-F5344CB8AC3E}">
        <p14:creationId xmlns:p14="http://schemas.microsoft.com/office/powerpoint/2010/main" val="287337784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85</a:t>
            </a:fld>
            <a:endParaRPr lang="zh-CN" altLang="en-US"/>
          </a:p>
        </p:txBody>
      </p:sp>
    </p:spTree>
    <p:extLst>
      <p:ext uri="{BB962C8B-B14F-4D97-AF65-F5344CB8AC3E}">
        <p14:creationId xmlns:p14="http://schemas.microsoft.com/office/powerpoint/2010/main" val="2778108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For more details about how to create Animators and </a:t>
            </a:r>
            <a:r>
              <a:rPr lang="en-US" altLang="zh-CN" dirty="0" err="1" smtClean="0"/>
              <a:t>AnimatorSets</a:t>
            </a:r>
            <a:r>
              <a:rPr lang="en-US" altLang="zh-CN" dirty="0" smtClean="0"/>
              <a:t>, see Property Animations.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https://developer.android.com/guide/topics/graphics/prop-animation.html</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86</a:t>
            </a:fld>
            <a:endParaRPr lang="zh-CN" altLang="en-US"/>
          </a:p>
        </p:txBody>
      </p:sp>
    </p:spTree>
    <p:extLst>
      <p:ext uri="{BB962C8B-B14F-4D97-AF65-F5344CB8AC3E}">
        <p14:creationId xmlns:p14="http://schemas.microsoft.com/office/powerpoint/2010/main" val="26833157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87</a:t>
            </a:fld>
            <a:endParaRPr lang="zh-CN" altLang="en-US"/>
          </a:p>
        </p:txBody>
      </p:sp>
    </p:spTree>
    <p:extLst>
      <p:ext uri="{BB962C8B-B14F-4D97-AF65-F5344CB8AC3E}">
        <p14:creationId xmlns:p14="http://schemas.microsoft.com/office/powerpoint/2010/main" val="37675434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88</a:t>
            </a:fld>
            <a:endParaRPr lang="zh-CN" altLang="en-US"/>
          </a:p>
        </p:txBody>
      </p:sp>
    </p:spTree>
    <p:extLst>
      <p:ext uri="{BB962C8B-B14F-4D97-AF65-F5344CB8AC3E}">
        <p14:creationId xmlns:p14="http://schemas.microsoft.com/office/powerpoint/2010/main" val="126898494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90</a:t>
            </a:fld>
            <a:endParaRPr lang="zh-CN" altLang="en-US"/>
          </a:p>
        </p:txBody>
      </p:sp>
    </p:spTree>
    <p:extLst>
      <p:ext uri="{BB962C8B-B14F-4D97-AF65-F5344CB8AC3E}">
        <p14:creationId xmlns:p14="http://schemas.microsoft.com/office/powerpoint/2010/main" val="9030400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91</a:t>
            </a:fld>
            <a:endParaRPr lang="zh-CN" altLang="en-US"/>
          </a:p>
        </p:txBody>
      </p:sp>
    </p:spTree>
    <p:extLst>
      <p:ext uri="{BB962C8B-B14F-4D97-AF65-F5344CB8AC3E}">
        <p14:creationId xmlns:p14="http://schemas.microsoft.com/office/powerpoint/2010/main" val="54593484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92</a:t>
            </a:fld>
            <a:endParaRPr lang="zh-CN" altLang="en-US"/>
          </a:p>
        </p:txBody>
      </p:sp>
    </p:spTree>
    <p:extLst>
      <p:ext uri="{BB962C8B-B14F-4D97-AF65-F5344CB8AC3E}">
        <p14:creationId xmlns:p14="http://schemas.microsoft.com/office/powerpoint/2010/main" val="2932760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https://developer.android.com/reference/android/support/v17/leanback/app/BrandedFragment.html#setBadgeDrawable(android.graphics.drawable.Drawable)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err="1" smtClean="0">
                <a:solidFill>
                  <a:schemeClr val="tx1"/>
                </a:solidFill>
                <a:effectLst/>
                <a:latin typeface="+mn-lt"/>
                <a:ea typeface="+mn-ea"/>
                <a:cs typeface="+mn-cs"/>
                <a:hlinkClick r:id="rId3"/>
              </a:rPr>
              <a:t>setBadgeDrawable</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places the specified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in the upper-right corner of the browse fragment,. This method replaces the title string with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if </a:t>
            </a:r>
            <a:r>
              <a:rPr lang="en-US" altLang="zh-CN" sz="1200" b="0" i="0" kern="1200" dirty="0" err="1" smtClean="0">
                <a:solidFill>
                  <a:schemeClr val="tx1"/>
                </a:solidFill>
                <a:effectLst/>
                <a:latin typeface="+mn-lt"/>
                <a:ea typeface="+mn-ea"/>
                <a:cs typeface="+mn-cs"/>
              </a:rPr>
              <a:t>setTitle</a:t>
            </a:r>
            <a:r>
              <a:rPr lang="en-US" altLang="zh-CN" sz="1200" b="0" i="0" kern="1200" dirty="0" smtClean="0">
                <a:solidFill>
                  <a:schemeClr val="tx1"/>
                </a:solidFill>
                <a:effectLst/>
                <a:latin typeface="+mn-lt"/>
                <a:ea typeface="+mn-ea"/>
                <a:cs typeface="+mn-cs"/>
              </a:rPr>
              <a:t>() is also called. The </a:t>
            </a:r>
            <a:r>
              <a:rPr lang="en-US" altLang="zh-CN" sz="1200" b="0" i="0" kern="1200" dirty="0" err="1" smtClean="0">
                <a:solidFill>
                  <a:schemeClr val="tx1"/>
                </a:solidFill>
                <a:effectLst/>
                <a:latin typeface="+mn-lt"/>
                <a:ea typeface="+mn-ea"/>
                <a:cs typeface="+mn-cs"/>
              </a:rPr>
              <a:t>drawable</a:t>
            </a:r>
            <a:r>
              <a:rPr lang="en-US" altLang="zh-CN" sz="1200" b="0" i="0" kern="1200" dirty="0" smtClean="0">
                <a:solidFill>
                  <a:schemeClr val="tx1"/>
                </a:solidFill>
                <a:effectLst/>
                <a:latin typeface="+mn-lt"/>
                <a:ea typeface="+mn-ea"/>
                <a:cs typeface="+mn-cs"/>
              </a:rPr>
              <a:t> resource should be 52dps tall.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10</a:t>
            </a:fld>
            <a:endParaRPr lang="zh-CN" altLang="en-US"/>
          </a:p>
        </p:txBody>
      </p:sp>
    </p:spTree>
    <p:extLst>
      <p:ext uri="{BB962C8B-B14F-4D97-AF65-F5344CB8AC3E}">
        <p14:creationId xmlns:p14="http://schemas.microsoft.com/office/powerpoint/2010/main" val="1508923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683" y="836712"/>
            <a:ext cx="7772400" cy="1470025"/>
          </a:xfrm>
        </p:spPr>
        <p:txBody>
          <a:body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2017/3/7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pic>
        <p:nvPicPr>
          <p:cNvPr id="7" name="图片 22" descr="软件学院.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61883" y="0"/>
            <a:ext cx="45783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7584" y="2348880"/>
            <a:ext cx="7370050" cy="3600400"/>
          </a:xfrm>
          <a:prstGeom prst="rect">
            <a:avLst/>
          </a:prstGeom>
        </p:spPr>
      </p:pic>
      <p:sp>
        <p:nvSpPr>
          <p:cNvPr id="3" name="副标题 2"/>
          <p:cNvSpPr>
            <a:spLocks noGrp="1"/>
          </p:cNvSpPr>
          <p:nvPr>
            <p:ph type="subTitle" idx="1"/>
          </p:nvPr>
        </p:nvSpPr>
        <p:spPr>
          <a:xfrm>
            <a:off x="3923928" y="2996952"/>
            <a:ext cx="3848472" cy="72008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25871681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2017/3/7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
        <p:nvSpPr>
          <p:cNvPr id="10" name="TextBox 9"/>
          <p:cNvSpPr txBox="1"/>
          <p:nvPr userDrawn="1"/>
        </p:nvSpPr>
        <p:spPr>
          <a:xfrm>
            <a:off x="7596337" y="6453335"/>
            <a:ext cx="864095" cy="307777"/>
          </a:xfrm>
          <a:prstGeom prst="rect">
            <a:avLst/>
          </a:prstGeom>
          <a:noFill/>
        </p:spPr>
        <p:txBody>
          <a:bodyPr wrap="square" rtlCol="0">
            <a:spAutoFit/>
          </a:bodyPr>
          <a:lstStyle/>
          <a:p>
            <a:pPr algn="ctr"/>
            <a:r>
              <a:rPr lang="zh-CN" altLang="en-US" sz="1400" dirty="0" smtClean="0">
                <a:latin typeface="微软雅黑" pitchFamily="34" charset="-122"/>
                <a:ea typeface="微软雅黑" pitchFamily="34" charset="-122"/>
              </a:rPr>
              <a:t>李玮玮</a:t>
            </a:r>
            <a:endParaRPr lang="zh-CN" altLang="en-US" sz="1400" dirty="0">
              <a:latin typeface="微软雅黑" pitchFamily="34" charset="-122"/>
              <a:ea typeface="微软雅黑" pitchFamily="34" charset="-122"/>
            </a:endParaRPr>
          </a:p>
        </p:txBody>
      </p:sp>
      <p:pic>
        <p:nvPicPr>
          <p:cNvPr id="51"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836940"/>
            <a:ext cx="760637" cy="43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8424" y="836940"/>
            <a:ext cx="760637" cy="43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矩形 52"/>
          <p:cNvSpPr/>
          <p:nvPr userDrawn="1"/>
        </p:nvSpPr>
        <p:spPr>
          <a:xfrm>
            <a:off x="0" y="1232756"/>
            <a:ext cx="9144000" cy="1800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52424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2"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836940"/>
            <a:ext cx="760637" cy="43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2017/3/7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
        <p:nvSpPr>
          <p:cNvPr id="9" name="TextBox 8"/>
          <p:cNvSpPr txBox="1"/>
          <p:nvPr userDrawn="1"/>
        </p:nvSpPr>
        <p:spPr>
          <a:xfrm>
            <a:off x="455151" y="6453336"/>
            <a:ext cx="1380545" cy="307777"/>
          </a:xfrm>
          <a:prstGeom prst="rect">
            <a:avLst/>
          </a:prstGeom>
          <a:noFill/>
        </p:spPr>
        <p:txBody>
          <a:bodyPr wrap="square" rtlCol="0">
            <a:spAutoFit/>
          </a:bodyPr>
          <a:lstStyle/>
          <a:p>
            <a:fld id="{18F85060-ECBA-4819-8A50-E8E39B7E2F3D}" type="datetime1">
              <a:rPr lang="zh-CN" altLang="en-US" sz="1400" smtClean="0">
                <a:latin typeface="微软雅黑" pitchFamily="34" charset="-122"/>
                <a:ea typeface="微软雅黑" pitchFamily="34" charset="-122"/>
              </a:rPr>
              <a:t>2017/3/7</a:t>
            </a:fld>
            <a:endParaRPr lang="zh-CN" altLang="en-US" sz="1400" dirty="0">
              <a:latin typeface="微软雅黑" pitchFamily="34" charset="-122"/>
              <a:ea typeface="微软雅黑" pitchFamily="34" charset="-122"/>
            </a:endParaRPr>
          </a:p>
        </p:txBody>
      </p:sp>
      <p:sp>
        <p:nvSpPr>
          <p:cNvPr id="10" name="TextBox 9"/>
          <p:cNvSpPr txBox="1"/>
          <p:nvPr userDrawn="1"/>
        </p:nvSpPr>
        <p:spPr>
          <a:xfrm>
            <a:off x="7596337" y="6453335"/>
            <a:ext cx="864095" cy="307777"/>
          </a:xfrm>
          <a:prstGeom prst="rect">
            <a:avLst/>
          </a:prstGeom>
          <a:noFill/>
        </p:spPr>
        <p:txBody>
          <a:bodyPr wrap="square" rtlCol="0">
            <a:spAutoFit/>
          </a:bodyPr>
          <a:lstStyle/>
          <a:p>
            <a:pPr algn="ctr"/>
            <a:r>
              <a:rPr lang="zh-CN" altLang="en-US" sz="1400" dirty="0" smtClean="0">
                <a:latin typeface="微软雅黑" pitchFamily="34" charset="-122"/>
                <a:ea typeface="微软雅黑" pitchFamily="34" charset="-122"/>
              </a:rPr>
              <a:t>李玮玮</a:t>
            </a:r>
            <a:endParaRPr lang="zh-CN" altLang="en-US" sz="1400" dirty="0">
              <a:latin typeface="微软雅黑" pitchFamily="34" charset="-122"/>
              <a:ea typeface="微软雅黑" pitchFamily="34" charset="-122"/>
            </a:endParaRPr>
          </a:p>
        </p:txBody>
      </p:sp>
      <p:pic>
        <p:nvPicPr>
          <p:cNvPr id="11"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8424" y="836940"/>
            <a:ext cx="760637" cy="43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userDrawn="1"/>
        </p:nvSpPr>
        <p:spPr>
          <a:xfrm>
            <a:off x="0" y="1232756"/>
            <a:ext cx="9144000" cy="1800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5732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2017/3/7</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596411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2017/3/7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pic>
        <p:nvPicPr>
          <p:cNvPr id="7" name="图片 22" descr="软件学院.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61883" y="0"/>
            <a:ext cx="45783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67735" y="2060848"/>
            <a:ext cx="3419475"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userDrawn="1"/>
        </p:nvSpPr>
        <p:spPr>
          <a:xfrm>
            <a:off x="1619672" y="1268760"/>
            <a:ext cx="5715604" cy="2160240"/>
          </a:xfrm>
          <a:prstGeom prst="rect">
            <a:avLst/>
          </a:prstGeom>
          <a:noFill/>
        </p:spPr>
        <p:txBody>
          <a:bodyPr wrap="none" lIns="91440" tIns="45720" rIns="91440" bIns="45720">
            <a:prstTxWarp prst="textDeflateBottom">
              <a:avLst>
                <a:gd name="adj" fmla="val 32993"/>
              </a:avLst>
            </a:prstTxWarp>
            <a:spAutoFit/>
          </a:bodyPr>
          <a:lstStyle/>
          <a:p>
            <a:r>
              <a:rPr lang="en-US" altLang="zh-CN" sz="5400" b="1" spc="300" dirty="0">
                <a:ln w="11430" cmpd="sng">
                  <a:solidFill>
                    <a:schemeClr val="accent1">
                      <a:tint val="10000"/>
                    </a:schemeClr>
                  </a:solidFill>
                  <a:prstDash val="solid"/>
                  <a:miter lim="800000"/>
                </a:ln>
                <a:gradFill flip="none" rotWithShape="1">
                  <a:gsLst>
                    <a:gs pos="100000">
                      <a:srgbClr val="FF0000"/>
                    </a:gs>
                    <a:gs pos="0">
                      <a:srgbClr val="00FF00"/>
                    </a:gs>
                    <a:gs pos="100000">
                      <a:srgbClr val="0000FF"/>
                    </a:gs>
                  </a:gsLst>
                  <a:lin ang="2700000" scaled="1"/>
                  <a:tileRect/>
                </a:gradFill>
                <a:effectLst>
                  <a:glow rad="45500">
                    <a:schemeClr val="accent1">
                      <a:satMod val="220000"/>
                      <a:alpha val="35000"/>
                    </a:schemeClr>
                  </a:glow>
                </a:effectLst>
              </a:rPr>
              <a:t>Thank you</a:t>
            </a:r>
            <a:r>
              <a:rPr lang="zh-CN" altLang="en-US" sz="5400" b="1" spc="300" dirty="0" smtClean="0">
                <a:ln w="11430" cmpd="sng">
                  <a:solidFill>
                    <a:schemeClr val="accent1">
                      <a:tint val="10000"/>
                    </a:schemeClr>
                  </a:solidFill>
                  <a:prstDash val="solid"/>
                  <a:miter lim="800000"/>
                </a:ln>
                <a:gradFill flip="none" rotWithShape="1">
                  <a:gsLst>
                    <a:gs pos="100000">
                      <a:srgbClr val="FF0000"/>
                    </a:gs>
                    <a:gs pos="0">
                      <a:srgbClr val="00FF00"/>
                    </a:gs>
                    <a:gs pos="100000">
                      <a:srgbClr val="0000FF"/>
                    </a:gs>
                  </a:gsLst>
                  <a:lin ang="2700000" scaled="1"/>
                  <a:tileRect/>
                </a:gradFill>
                <a:effectLst>
                  <a:glow rad="45500">
                    <a:schemeClr val="accent1">
                      <a:satMod val="220000"/>
                      <a:alpha val="35000"/>
                    </a:schemeClr>
                  </a:glow>
                </a:effectLst>
              </a:rPr>
              <a:t>！</a:t>
            </a:r>
            <a:endParaRPr lang="zh-CN" altLang="en-US" sz="5400" b="1" spc="300" dirty="0">
              <a:ln w="11430" cmpd="sng">
                <a:solidFill>
                  <a:schemeClr val="accent1">
                    <a:tint val="10000"/>
                  </a:schemeClr>
                </a:solidFill>
                <a:prstDash val="solid"/>
                <a:miter lim="800000"/>
              </a:ln>
              <a:gradFill flip="none" rotWithShape="1">
                <a:gsLst>
                  <a:gs pos="100000">
                    <a:srgbClr val="FF0000"/>
                  </a:gs>
                  <a:gs pos="0">
                    <a:srgbClr val="00FF00"/>
                  </a:gs>
                  <a:gs pos="100000">
                    <a:srgbClr val="0000FF"/>
                  </a:gs>
                </a:gsLst>
                <a:lin ang="2700000" scaled="1"/>
                <a:tileRect/>
              </a:gradFill>
              <a:effectLst>
                <a:glow rad="45500">
                  <a:schemeClr val="accent1">
                    <a:satMod val="220000"/>
                    <a:alpha val="35000"/>
                  </a:schemeClr>
                </a:glow>
              </a:effectLst>
            </a:endParaRPr>
          </a:p>
        </p:txBody>
      </p:sp>
    </p:spTree>
    <p:extLst>
      <p:ext uri="{BB962C8B-B14F-4D97-AF65-F5344CB8AC3E}">
        <p14:creationId xmlns:p14="http://schemas.microsoft.com/office/powerpoint/2010/main" val="161452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2017/3/7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pic>
        <p:nvPicPr>
          <p:cNvPr id="7" name="图片 22" descr="软件学院.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61883" y="0"/>
            <a:ext cx="45783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51557327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ctrTitle"/>
          </p:nvPr>
        </p:nvSpPr>
        <p:spPr>
          <a:xfrm>
            <a:off x="626409" y="764704"/>
            <a:ext cx="7772400" cy="1470025"/>
          </a:xfrm>
        </p:spPr>
        <p:txBody>
          <a:bodyPr/>
          <a:lstStyle/>
          <a:p>
            <a:r>
              <a:rPr lang="en-US" altLang="zh-CN" dirty="0" smtClean="0"/>
              <a:t>AndroidTV</a:t>
            </a:r>
            <a:endParaRPr lang="zh-CN" altLang="en-US" dirty="0"/>
          </a:p>
        </p:txBody>
      </p:sp>
      <p:sp>
        <p:nvSpPr>
          <p:cNvPr id="8" name="副标题 2"/>
          <p:cNvSpPr>
            <a:spLocks noGrp="1"/>
          </p:cNvSpPr>
          <p:nvPr>
            <p:ph type="subTitle" idx="1"/>
          </p:nvPr>
        </p:nvSpPr>
        <p:spPr>
          <a:xfrm>
            <a:off x="3707904" y="2996952"/>
            <a:ext cx="3960440" cy="1080120"/>
          </a:xfrm>
        </p:spPr>
        <p:txBody>
          <a:bodyPr>
            <a:noAutofit/>
          </a:bodyPr>
          <a:lstStyle/>
          <a:p>
            <a:r>
              <a:rPr lang="zh-CN" altLang="en-US" sz="2700" dirty="0" smtClean="0">
                <a:solidFill>
                  <a:schemeClr val="bg1"/>
                </a:solidFill>
              </a:rPr>
              <a:t>第四讲</a:t>
            </a:r>
            <a:endParaRPr lang="en-US" altLang="zh-CN" sz="2700" dirty="0" smtClean="0">
              <a:solidFill>
                <a:schemeClr val="bg1"/>
              </a:solidFill>
            </a:endParaRPr>
          </a:p>
          <a:p>
            <a:r>
              <a:rPr lang="zh-CN" altLang="en-US" sz="2700" dirty="0" smtClean="0">
                <a:solidFill>
                  <a:schemeClr val="bg1"/>
                </a:solidFill>
              </a:rPr>
              <a:t>多媒体</a:t>
            </a:r>
            <a:endParaRPr lang="zh-CN" altLang="en-US" sz="2700" dirty="0">
              <a:solidFill>
                <a:schemeClr val="bg1"/>
              </a:solidFill>
            </a:endParaRPr>
          </a:p>
        </p:txBody>
      </p:sp>
    </p:spTree>
    <p:extLst>
      <p:ext uri="{BB962C8B-B14F-4D97-AF65-F5344CB8AC3E}">
        <p14:creationId xmlns:p14="http://schemas.microsoft.com/office/powerpoint/2010/main" val="2465365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设置</a:t>
            </a:r>
            <a:r>
              <a:rPr lang="en-US" altLang="zh-CN" dirty="0"/>
              <a:t>UI</a:t>
            </a:r>
            <a:r>
              <a:rPr lang="zh-CN" altLang="en-US" dirty="0"/>
              <a:t>界面元素</a:t>
            </a:r>
          </a:p>
        </p:txBody>
      </p:sp>
      <p:sp>
        <p:nvSpPr>
          <p:cNvPr id="3" name="内容占位符 2"/>
          <p:cNvSpPr>
            <a:spLocks noGrp="1"/>
          </p:cNvSpPr>
          <p:nvPr>
            <p:ph idx="1"/>
          </p:nvPr>
        </p:nvSpPr>
        <p:spPr/>
        <p:txBody>
          <a:bodyPr>
            <a:normAutofit/>
          </a:bodyPr>
          <a:lstStyle/>
          <a:p>
            <a:pPr marL="457200" lvl="1" indent="0">
              <a:buNone/>
            </a:pPr>
            <a:endParaRPr lang="en-US" altLang="zh-CN" dirty="0" smtClean="0"/>
          </a:p>
        </p:txBody>
      </p:sp>
      <p:sp>
        <p:nvSpPr>
          <p:cNvPr id="4" name="Rectangle 1"/>
          <p:cNvSpPr>
            <a:spLocks noChangeArrowheads="1"/>
          </p:cNvSpPr>
          <p:nvPr/>
        </p:nvSpPr>
        <p:spPr bwMode="auto">
          <a:xfrm>
            <a:off x="457200" y="1605207"/>
            <a:ext cx="8229600" cy="4099790"/>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class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MainFragment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extends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BrowseFragment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implements</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LoaderManager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LoaderCallbacks</a:t>
            </a:r>
            <a:r>
              <a:rPr kumimoji="0" lang="zh-CN" altLang="zh-CN" sz="1600" b="0" i="0" u="none" strike="noStrike" cap="none" normalizeH="0" baseline="0" dirty="0" smtClean="0">
                <a:ln>
                  <a:noFill/>
                </a:ln>
                <a:solidFill>
                  <a:srgbClr val="666600"/>
                </a:solidFill>
                <a:effectLst/>
                <a:latin typeface="Consolas" panose="020B0609020204030204" pitchFamily="49" charset="0"/>
              </a:rPr>
              <a:t>&lt;</a:t>
            </a:r>
            <a:r>
              <a:rPr kumimoji="0" lang="zh-CN" altLang="zh-CN" sz="1600" b="0" i="0" u="none" strike="noStrike" cap="none" normalizeH="0" baseline="0" dirty="0" smtClean="0">
                <a:ln>
                  <a:noFill/>
                </a:ln>
                <a:solidFill>
                  <a:srgbClr val="660066"/>
                </a:solidFill>
                <a:effectLst/>
                <a:latin typeface="Consolas" panose="020B0609020204030204" pitchFamily="49" charset="0"/>
              </a:rPr>
              <a:t>HashMap</a:t>
            </a:r>
            <a:r>
              <a:rPr kumimoji="0" lang="zh-CN" altLang="zh-CN" sz="1600" b="0" i="0" u="none" strike="noStrike" cap="none" normalizeH="0" baseline="0" dirty="0" smtClean="0">
                <a:ln>
                  <a:noFill/>
                </a:ln>
                <a:solidFill>
                  <a:srgbClr val="666600"/>
                </a:solidFill>
                <a:effectLst/>
                <a:latin typeface="Consolas" panose="020B0609020204030204" pitchFamily="49" charset="0"/>
              </a:rPr>
              <a:t>&lt;</a:t>
            </a:r>
            <a:r>
              <a:rPr kumimoji="0" lang="zh-CN" altLang="zh-CN" sz="1600" b="0" i="0" u="none" strike="noStrike" cap="none" normalizeH="0" baseline="0" dirty="0" smtClean="0">
                <a:ln>
                  <a:noFill/>
                </a:ln>
                <a:solidFill>
                  <a:srgbClr val="660066"/>
                </a:solidFill>
                <a:effectLst/>
                <a:latin typeface="Consolas" panose="020B0609020204030204" pitchFamily="49" charset="0"/>
              </a:rPr>
              <a: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List</a:t>
            </a:r>
            <a:r>
              <a:rPr kumimoji="0" lang="zh-CN" altLang="zh-CN" sz="1600" b="0" i="0" u="none" strike="noStrike" cap="none" normalizeH="0" baseline="0" dirty="0" smtClean="0">
                <a:ln>
                  <a:noFill/>
                </a:ln>
                <a:solidFill>
                  <a:srgbClr val="666600"/>
                </a:solidFill>
                <a:effectLst/>
                <a:latin typeface="Consolas" panose="020B0609020204030204" pitchFamily="49" charset="0"/>
              </a:rPr>
              <a:t>&lt;</a:t>
            </a:r>
            <a:r>
              <a:rPr kumimoji="0" lang="zh-CN" altLang="zh-CN" sz="1600" b="0" i="0" u="none" strike="noStrike" cap="none" normalizeH="0" baseline="0" dirty="0" smtClean="0">
                <a:ln>
                  <a:noFill/>
                </a:ln>
                <a:solidFill>
                  <a:srgbClr val="660066"/>
                </a:solidFill>
                <a:effectLst/>
                <a:latin typeface="Consolas" panose="020B0609020204030204" pitchFamily="49" charset="0"/>
              </a:rPr>
              <a:t>Movie</a:t>
            </a:r>
            <a:r>
              <a:rPr kumimoji="0" lang="zh-CN" altLang="zh-CN" sz="1600" b="0" i="0" u="none" strike="noStrike" cap="none" normalizeH="0" baseline="0" dirty="0" smtClean="0">
                <a:ln>
                  <a:noFill/>
                </a:ln>
                <a:solidFill>
                  <a:srgbClr val="666600"/>
                </a:solidFill>
                <a:effectLst/>
                <a:latin typeface="Consolas" panose="020B0609020204030204" pitchFamily="49" charset="0"/>
              </a:rPr>
              <a:t>&gt;&gt;&gt;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onActivityCreated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Bundle</a:t>
            </a:r>
            <a:r>
              <a:rPr kumimoji="0" lang="zh-CN" altLang="zh-CN" sz="1600" b="0" i="0" u="none" strike="noStrike" cap="none" normalizeH="0" baseline="0" dirty="0" smtClean="0">
                <a:ln>
                  <a:noFill/>
                </a:ln>
                <a:solidFill>
                  <a:srgbClr val="000000"/>
                </a:solidFill>
                <a:effectLst/>
                <a:latin typeface="Consolas" panose="020B0609020204030204" pitchFamily="49" charset="0"/>
              </a:rPr>
              <a:t> savedInstanceState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super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onActivityCreated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savedInstanceState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loadVideoData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prepareBackgroundManager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FF0000"/>
                </a:solidFill>
                <a:effectLst/>
                <a:latin typeface="Consolas" panose="020B0609020204030204" pitchFamily="49" charset="0"/>
              </a:rPr>
              <a:t>setupUIElements();</a:t>
            </a:r>
            <a:br>
              <a:rPr kumimoji="0" lang="zh-CN" altLang="zh-CN" sz="1600" b="0" i="0" u="none" strike="noStrike" cap="none" normalizeH="0" baseline="0" dirty="0" smtClean="0">
                <a:ln>
                  <a:noFill/>
                </a:ln>
                <a:solidFill>
                  <a:srgbClr val="FF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setupEventListeners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691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设置</a:t>
            </a:r>
            <a:r>
              <a:rPr lang="en-US" altLang="zh-CN" dirty="0"/>
              <a:t>UI</a:t>
            </a:r>
            <a:r>
              <a:rPr lang="zh-CN" altLang="en-US" dirty="0"/>
              <a:t>界面元素</a:t>
            </a:r>
          </a:p>
        </p:txBody>
      </p:sp>
      <p:sp>
        <p:nvSpPr>
          <p:cNvPr id="3" name="内容占位符 2"/>
          <p:cNvSpPr>
            <a:spLocks noGrp="1"/>
          </p:cNvSpPr>
          <p:nvPr>
            <p:ph idx="1"/>
          </p:nvPr>
        </p:nvSpPr>
        <p:spPr/>
        <p:txBody>
          <a:bodyPr>
            <a:normAutofit/>
          </a:bodyPr>
          <a:lstStyle/>
          <a:p>
            <a:pPr marL="457200" lvl="1" indent="0">
              <a:buNone/>
            </a:pPr>
            <a:endParaRPr lang="en-US" altLang="zh-CN" dirty="0" smtClean="0"/>
          </a:p>
        </p:txBody>
      </p:sp>
      <p:sp>
        <p:nvSpPr>
          <p:cNvPr id="5" name="Rectangle 1"/>
          <p:cNvSpPr>
            <a:spLocks noChangeArrowheads="1"/>
          </p:cNvSpPr>
          <p:nvPr/>
        </p:nvSpPr>
        <p:spPr bwMode="auto">
          <a:xfrm>
            <a:off x="195802" y="1522863"/>
            <a:ext cx="8752396" cy="5330896"/>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prepareBackgroundManager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mBackgroundManager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BackgroundManager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getInstance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getActivity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mBackgroundManager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attach</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getActivity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getWindow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mDefaultBackground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getResources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default_background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mMetrics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DisplayMetrics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getActivity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getWindowManager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getDefaultDisplay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getMetrics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mMetrics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FF0000"/>
                </a:solidFill>
                <a:effectLst/>
                <a:latin typeface="Consolas" panose="020B0609020204030204" pitchFamily="49" charset="0"/>
              </a:rPr>
              <a:t>setupUIElements()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setBadgeDrawable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getActivity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getResources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videos_by_google_banner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Badge, when set, takes precedent over title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setTitle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browse_title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setHeadersState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HEADERS_ENABLED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setHeadersTransitionOnBackEnabled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true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set headers background color</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setBrandColor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getResources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getColor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color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fastlane_background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set search icon color</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setSearchAffordanceColor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getResources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getColor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color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search_opaque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2774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设置</a:t>
            </a:r>
            <a:r>
              <a:rPr lang="en-US" altLang="zh-CN" dirty="0"/>
              <a:t>UI</a:t>
            </a:r>
            <a:r>
              <a:rPr lang="zh-CN" altLang="en-US" dirty="0"/>
              <a:t>界面元素</a:t>
            </a:r>
          </a:p>
        </p:txBody>
      </p:sp>
      <p:sp>
        <p:nvSpPr>
          <p:cNvPr id="3" name="内容占位符 2"/>
          <p:cNvSpPr>
            <a:spLocks noGrp="1"/>
          </p:cNvSpPr>
          <p:nvPr>
            <p:ph idx="1"/>
          </p:nvPr>
        </p:nvSpPr>
        <p:spPr/>
        <p:txBody>
          <a:bodyPr>
            <a:normAutofit/>
          </a:bodyPr>
          <a:lstStyle/>
          <a:p>
            <a:pPr marL="457200" lvl="1" indent="0">
              <a:buNone/>
            </a:pPr>
            <a:endParaRPr lang="en-US" altLang="zh-CN" dirty="0" smtClean="0"/>
          </a:p>
        </p:txBody>
      </p:sp>
      <p:sp>
        <p:nvSpPr>
          <p:cNvPr id="4" name="Rectangle 1"/>
          <p:cNvSpPr>
            <a:spLocks noChangeArrowheads="1"/>
          </p:cNvSpPr>
          <p:nvPr/>
        </p:nvSpPr>
        <p:spPr bwMode="auto">
          <a:xfrm>
            <a:off x="176627" y="1605207"/>
            <a:ext cx="8790746" cy="4346011"/>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loadVideoData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VideoProvider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setContext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getActivity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mVideosUrl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getActivity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getResources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catalog_url</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getLoaderManager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initLoader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6666"/>
                </a:solidFill>
                <a:effectLst/>
                <a:latin typeface="Consolas" panose="020B0609020204030204" pitchFamily="49" charset="0"/>
              </a:rPr>
              <a:t>0</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null</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this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setupEventListeners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setOnSearchClickedListener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OnClickListener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onClick</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View</a:t>
            </a:r>
            <a:r>
              <a:rPr kumimoji="0" lang="zh-CN" altLang="zh-CN" sz="1600" b="0" i="0" u="none" strike="noStrike" cap="none" normalizeH="0" baseline="0" dirty="0" smtClean="0">
                <a:ln>
                  <a:noFill/>
                </a:ln>
                <a:solidFill>
                  <a:srgbClr val="000000"/>
                </a:solidFill>
                <a:effectLst/>
                <a:latin typeface="Consolas" panose="020B0609020204030204" pitchFamily="49" charset="0"/>
              </a:rPr>
              <a:t> 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Intent</a:t>
            </a:r>
            <a:r>
              <a:rPr kumimoji="0" lang="zh-CN" altLang="zh-CN" sz="1600" b="0" i="0" u="none" strike="noStrike" cap="none" normalizeH="0" baseline="0" dirty="0" smtClean="0">
                <a:ln>
                  <a:noFill/>
                </a:ln>
                <a:solidFill>
                  <a:srgbClr val="000000"/>
                </a:solidFill>
                <a:effectLst/>
                <a:latin typeface="Consolas" panose="020B0609020204030204" pitchFamily="49" charset="0"/>
              </a:rPr>
              <a:t> intent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Intent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getActivity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SearchActivity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class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startActivity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intent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en-US" altLang="zh-CN" sz="1600" b="0" i="0" u="none" strike="noStrike" cap="none" normalizeH="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setOnItemViewClickedListener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ItemViewClickedListener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setOnItemViewSelectedListener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ItemViewSelectedListener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8033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自定义</a:t>
            </a:r>
            <a:r>
              <a:rPr lang="zh-CN" altLang="en-US" dirty="0"/>
              <a:t>媒体导航列表</a:t>
            </a:r>
          </a:p>
        </p:txBody>
      </p:sp>
      <p:pic>
        <p:nvPicPr>
          <p:cNvPr id="4" name="内容占位符 3"/>
          <p:cNvPicPr>
            <a:picLocks noGrp="1" noChangeAspect="1"/>
          </p:cNvPicPr>
          <p:nvPr>
            <p:ph idx="1"/>
          </p:nvPr>
        </p:nvPicPr>
        <p:blipFill>
          <a:blip r:embed="rId3"/>
          <a:stretch>
            <a:fillRect/>
          </a:stretch>
        </p:blipFill>
        <p:spPr>
          <a:xfrm>
            <a:off x="611560" y="1700808"/>
            <a:ext cx="2232248" cy="4464497"/>
          </a:xfrm>
          <a:prstGeom prst="rect">
            <a:avLst/>
          </a:prstGeom>
        </p:spPr>
      </p:pic>
      <p:cxnSp>
        <p:nvCxnSpPr>
          <p:cNvPr id="6" name="直接箭头连接符 5"/>
          <p:cNvCxnSpPr/>
          <p:nvPr/>
        </p:nvCxnSpPr>
        <p:spPr>
          <a:xfrm>
            <a:off x="3203848" y="3789040"/>
            <a:ext cx="2016224" cy="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pic>
        <p:nvPicPr>
          <p:cNvPr id="7" name="图片 6"/>
          <p:cNvPicPr>
            <a:picLocks noChangeAspect="1"/>
          </p:cNvPicPr>
          <p:nvPr/>
        </p:nvPicPr>
        <p:blipFill>
          <a:blip r:embed="rId4"/>
          <a:stretch>
            <a:fillRect/>
          </a:stretch>
        </p:blipFill>
        <p:spPr>
          <a:xfrm>
            <a:off x="5868144" y="1700808"/>
            <a:ext cx="2232248" cy="4455458"/>
          </a:xfrm>
          <a:prstGeom prst="rect">
            <a:avLst/>
          </a:prstGeom>
        </p:spPr>
      </p:pic>
    </p:spTree>
    <p:extLst>
      <p:ext uri="{BB962C8B-B14F-4D97-AF65-F5344CB8AC3E}">
        <p14:creationId xmlns:p14="http://schemas.microsoft.com/office/powerpoint/2010/main" val="3660787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自定义</a:t>
            </a:r>
            <a:r>
              <a:rPr lang="zh-CN" altLang="en-US" dirty="0"/>
              <a:t>媒体导航列表</a:t>
            </a:r>
          </a:p>
        </p:txBody>
      </p:sp>
      <p:sp>
        <p:nvSpPr>
          <p:cNvPr id="3" name="内容占位符 2"/>
          <p:cNvSpPr>
            <a:spLocks noGrp="1"/>
          </p:cNvSpPr>
          <p:nvPr>
            <p:ph idx="1"/>
          </p:nvPr>
        </p:nvSpPr>
        <p:spPr>
          <a:xfrm>
            <a:off x="457200" y="1600200"/>
            <a:ext cx="8229600" cy="4853136"/>
          </a:xfrm>
        </p:spPr>
        <p:txBody>
          <a:bodyPr>
            <a:normAutofit/>
          </a:bodyPr>
          <a:lstStyle/>
          <a:p>
            <a:r>
              <a:rPr lang="zh-CN" altLang="en-US" dirty="0" smtClean="0"/>
              <a:t>自定义布局页面</a:t>
            </a:r>
            <a:endParaRPr lang="en-US" altLang="zh-CN" dirty="0" smtClean="0"/>
          </a:p>
          <a:p>
            <a:r>
              <a:rPr lang="zh-CN" altLang="en-US" dirty="0" smtClean="0"/>
              <a:t>自定义类，继承</a:t>
            </a:r>
            <a:r>
              <a:rPr lang="en-US" altLang="zh-CN" dirty="0" smtClean="0"/>
              <a:t>Presenter</a:t>
            </a:r>
          </a:p>
          <a:p>
            <a:r>
              <a:rPr lang="zh-CN" altLang="en-US" dirty="0" smtClean="0"/>
              <a:t>实现</a:t>
            </a:r>
            <a:r>
              <a:rPr lang="en-US" altLang="zh-CN" dirty="0" smtClean="0"/>
              <a:t>3</a:t>
            </a:r>
            <a:r>
              <a:rPr lang="zh-CN" altLang="en-US" dirty="0" smtClean="0"/>
              <a:t>个抽象方法</a:t>
            </a:r>
            <a:endParaRPr lang="en-US" altLang="zh-CN" dirty="0" smtClean="0"/>
          </a:p>
          <a:p>
            <a:pPr lvl="1"/>
            <a:r>
              <a:rPr lang="en-US" altLang="zh-CN" dirty="0"/>
              <a:t> </a:t>
            </a:r>
            <a:r>
              <a:rPr lang="en-US" altLang="zh-CN" dirty="0" err="1"/>
              <a:t>onCreateViewHolder</a:t>
            </a:r>
            <a:r>
              <a:rPr lang="en-US" altLang="zh-CN" dirty="0"/>
              <a:t>(</a:t>
            </a:r>
            <a:r>
              <a:rPr lang="en-US" altLang="zh-CN" dirty="0" err="1"/>
              <a:t>ViewGroup</a:t>
            </a:r>
            <a:r>
              <a:rPr lang="en-US" altLang="zh-CN" dirty="0"/>
              <a:t> </a:t>
            </a:r>
            <a:r>
              <a:rPr lang="en-US" altLang="zh-CN" dirty="0" err="1"/>
              <a:t>viewGroup</a:t>
            </a:r>
            <a:r>
              <a:rPr lang="en-US" altLang="zh-CN" dirty="0" smtClean="0"/>
              <a:t>)</a:t>
            </a:r>
          </a:p>
          <a:p>
            <a:pPr lvl="1"/>
            <a:r>
              <a:rPr lang="en-US" altLang="zh-CN" dirty="0" err="1"/>
              <a:t>onBindViewHolder</a:t>
            </a:r>
            <a:r>
              <a:rPr lang="en-US" altLang="zh-CN" dirty="0"/>
              <a:t>(</a:t>
            </a:r>
            <a:r>
              <a:rPr lang="en-US" altLang="zh-CN" dirty="0" err="1"/>
              <a:t>ViewHolder</a:t>
            </a:r>
            <a:r>
              <a:rPr lang="en-US" altLang="zh-CN" dirty="0"/>
              <a:t> </a:t>
            </a:r>
            <a:r>
              <a:rPr lang="en-US" altLang="zh-CN" dirty="0" err="1"/>
              <a:t>viewHolder</a:t>
            </a:r>
            <a:r>
              <a:rPr lang="en-US" altLang="zh-CN" dirty="0"/>
              <a:t>, Object o</a:t>
            </a:r>
            <a:r>
              <a:rPr lang="en-US" altLang="zh-CN" dirty="0" smtClean="0"/>
              <a:t>)</a:t>
            </a:r>
          </a:p>
          <a:p>
            <a:pPr lvl="1"/>
            <a:r>
              <a:rPr lang="en-US" altLang="zh-CN" dirty="0" err="1"/>
              <a:t>onUnbindViewHolder</a:t>
            </a:r>
            <a:r>
              <a:rPr lang="en-US" altLang="zh-CN" dirty="0"/>
              <a:t>(</a:t>
            </a:r>
            <a:r>
              <a:rPr lang="en-US" altLang="zh-CN" dirty="0" err="1"/>
              <a:t>ViewHolder</a:t>
            </a:r>
            <a:r>
              <a:rPr lang="en-US" altLang="zh-CN" dirty="0"/>
              <a:t> </a:t>
            </a:r>
            <a:r>
              <a:rPr lang="en-US" altLang="zh-CN" dirty="0" err="1"/>
              <a:t>viewHolder</a:t>
            </a:r>
            <a:r>
              <a:rPr lang="en-US" altLang="zh-CN" dirty="0" smtClean="0"/>
              <a:t>)</a:t>
            </a:r>
          </a:p>
          <a:p>
            <a:r>
              <a:rPr lang="zh-CN" altLang="en-US" dirty="0" smtClean="0"/>
              <a:t>使用</a:t>
            </a:r>
            <a:r>
              <a:rPr lang="en-US" altLang="zh-CN" dirty="0" err="1" smtClean="0"/>
              <a:t>setHeaderPresenterSelector</a:t>
            </a:r>
            <a:r>
              <a:rPr lang="en-US" altLang="zh-CN" dirty="0"/>
              <a:t>()</a:t>
            </a:r>
            <a:r>
              <a:rPr lang="zh-CN" altLang="en-US" dirty="0" smtClean="0"/>
              <a:t>方法设置导航列表</a:t>
            </a:r>
            <a:endParaRPr lang="en-US" altLang="zh-CN" dirty="0" smtClean="0"/>
          </a:p>
          <a:p>
            <a:r>
              <a:rPr lang="zh-CN" altLang="en-US" dirty="0" smtClean="0"/>
              <a:t>隐藏或显示导航列表（可选）</a:t>
            </a:r>
            <a:endParaRPr lang="zh-CN" altLang="en-US" dirty="0"/>
          </a:p>
        </p:txBody>
      </p:sp>
    </p:spTree>
    <p:extLst>
      <p:ext uri="{BB962C8B-B14F-4D97-AF65-F5344CB8AC3E}">
        <p14:creationId xmlns:p14="http://schemas.microsoft.com/office/powerpoint/2010/main" val="1546524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自定义</a:t>
            </a:r>
            <a:r>
              <a:rPr lang="zh-CN" altLang="en-US" dirty="0"/>
              <a:t>媒体导航列表</a:t>
            </a:r>
          </a:p>
        </p:txBody>
      </p:sp>
      <p:sp>
        <p:nvSpPr>
          <p:cNvPr id="3" name="内容占位符 2"/>
          <p:cNvSpPr>
            <a:spLocks noGrp="1"/>
          </p:cNvSpPr>
          <p:nvPr>
            <p:ph idx="1"/>
          </p:nvPr>
        </p:nvSpPr>
        <p:spPr/>
        <p:txBody>
          <a:bodyPr/>
          <a:lstStyle/>
          <a:p>
            <a:r>
              <a:rPr lang="zh-CN" altLang="en-US" dirty="0" smtClean="0"/>
              <a:t>自定义布局文件</a:t>
            </a:r>
            <a:endParaRPr lang="zh-CN" altLang="en-US" dirty="0"/>
          </a:p>
        </p:txBody>
      </p:sp>
      <p:sp>
        <p:nvSpPr>
          <p:cNvPr id="5" name="Rectangle 1"/>
          <p:cNvSpPr>
            <a:spLocks noChangeArrowheads="1"/>
          </p:cNvSpPr>
          <p:nvPr/>
        </p:nvSpPr>
        <p:spPr bwMode="auto">
          <a:xfrm>
            <a:off x="457859" y="2204864"/>
            <a:ext cx="8239820" cy="4346011"/>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666600"/>
                </a:solidFill>
                <a:effectLst/>
                <a:latin typeface="Consolas" panose="020B0609020204030204" pitchFamily="49" charset="0"/>
              </a:rPr>
              <a:t>&lt;?</a:t>
            </a:r>
            <a:r>
              <a:rPr kumimoji="0" lang="zh-CN" altLang="zh-CN" sz="1600" b="0" i="0" u="none" strike="noStrike" cap="none" normalizeH="0" baseline="0" dirty="0" smtClean="0">
                <a:ln>
                  <a:noFill/>
                </a:ln>
                <a:solidFill>
                  <a:srgbClr val="000000"/>
                </a:solidFill>
                <a:effectLst/>
                <a:latin typeface="Consolas" panose="020B0609020204030204" pitchFamily="49" charset="0"/>
              </a:rPr>
              <a:t>xml version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"1.0"</a:t>
            </a:r>
            <a:r>
              <a:rPr kumimoji="0" lang="zh-CN" altLang="zh-CN" sz="1600" b="0" i="0" u="none" strike="noStrike" cap="none" normalizeH="0" baseline="0" dirty="0" smtClean="0">
                <a:ln>
                  <a:noFill/>
                </a:ln>
                <a:solidFill>
                  <a:srgbClr val="000000"/>
                </a:solidFill>
                <a:effectLst/>
                <a:latin typeface="Consolas" panose="020B0609020204030204" pitchFamily="49" charset="0"/>
              </a:rPr>
              <a:t> encoding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"utf-8"</a:t>
            </a:r>
            <a:r>
              <a:rPr kumimoji="0" lang="zh-CN" altLang="zh-CN" sz="1600" b="0" i="0" u="none" strike="noStrike" cap="none" normalizeH="0" baseline="0" dirty="0" smtClean="0">
                <a:ln>
                  <a:noFill/>
                </a:ln>
                <a:solidFill>
                  <a:srgbClr val="666600"/>
                </a:solidFill>
                <a:effectLst/>
                <a:latin typeface="Consolas" panose="020B0609020204030204" pitchFamily="49" charset="0"/>
              </a:rPr>
              <a:t>?&gt;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&lt;LinearLayout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xmlns:android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"http://schemas.android.com/apk/res/android"</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android:orientation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"horizontal"</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android:layout_width</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"match_parent"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android:layout_height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"match_parent"</a:t>
            </a:r>
            <a:r>
              <a:rPr kumimoji="0" lang="zh-CN" altLang="zh-CN" sz="1600" b="0" i="0" u="none" strike="noStrike" cap="none" normalizeH="0" baseline="0" dirty="0" smtClean="0">
                <a:ln>
                  <a:noFill/>
                </a:ln>
                <a:solidFill>
                  <a:srgbClr val="000088"/>
                </a:solidFill>
                <a:effectLst/>
                <a:latin typeface="Consolas" panose="020B0609020204030204" pitchFamily="49" charset="0"/>
              </a:rPr>
              <a:t>&gt;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&lt;ImageView</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android:id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"@+id/header_icon"</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android:layout_width</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"32dp"</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android:layout_height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"32dp"</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/&gt;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&lt;TextView</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android:id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"@+id/header_label"</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android:layout_marginTop</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"6dp"</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android:layout_width</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"wrap_content"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android:layout_height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"wrap_content"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/&gt;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&lt;/LinearLayout&gt;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6057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自定义</a:t>
            </a:r>
            <a:r>
              <a:rPr lang="zh-CN" altLang="en-US" dirty="0"/>
              <a:t>媒体导航列表</a:t>
            </a:r>
          </a:p>
        </p:txBody>
      </p:sp>
      <p:sp>
        <p:nvSpPr>
          <p:cNvPr id="3" name="内容占位符 2"/>
          <p:cNvSpPr>
            <a:spLocks noGrp="1"/>
          </p:cNvSpPr>
          <p:nvPr>
            <p:ph idx="1"/>
          </p:nvPr>
        </p:nvSpPr>
        <p:spPr/>
        <p:txBody>
          <a:bodyPr/>
          <a:lstStyle/>
          <a:p>
            <a:r>
              <a:rPr lang="zh-CN" altLang="en-US" dirty="0" smtClean="0"/>
              <a:t>自定义类并实现抽象方法</a:t>
            </a:r>
            <a:endParaRPr lang="zh-CN" altLang="en-US" dirty="0"/>
          </a:p>
        </p:txBody>
      </p:sp>
      <p:sp>
        <p:nvSpPr>
          <p:cNvPr id="4" name="Rectangle 1"/>
          <p:cNvSpPr>
            <a:spLocks noChangeArrowheads="1"/>
          </p:cNvSpPr>
          <p:nvPr/>
        </p:nvSpPr>
        <p:spPr bwMode="auto">
          <a:xfrm>
            <a:off x="143508" y="404664"/>
            <a:ext cx="8856984" cy="6315781"/>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class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IconHeaderItemPresenter</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extends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Presenter</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ViewHolder</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FF0000"/>
                </a:solidFill>
                <a:effectLst/>
                <a:latin typeface="Consolas" panose="020B0609020204030204" pitchFamily="49" charset="0"/>
              </a:rPr>
              <a:t>onCreateViewHolder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ViewGroup</a:t>
            </a:r>
            <a:r>
              <a:rPr kumimoji="0" lang="zh-CN" altLang="zh-CN" sz="1600" b="0" i="0" u="none" strike="noStrike" cap="none" normalizeH="0" baseline="0" dirty="0" smtClean="0">
                <a:ln>
                  <a:noFill/>
                </a:ln>
                <a:solidFill>
                  <a:srgbClr val="000000"/>
                </a:solidFill>
                <a:effectLst/>
                <a:latin typeface="Consolas" panose="020B0609020204030204" pitchFamily="49" charset="0"/>
              </a:rPr>
              <a:t> viewGroup</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LayoutInflater</a:t>
            </a:r>
            <a:r>
              <a:rPr kumimoji="0" lang="zh-CN" altLang="zh-CN" sz="1600" b="0" i="0" u="none" strike="noStrike" cap="none" normalizeH="0" baseline="0" dirty="0" smtClean="0">
                <a:ln>
                  <a:noFill/>
                </a:ln>
                <a:solidFill>
                  <a:srgbClr val="000000"/>
                </a:solidFill>
                <a:effectLst/>
                <a:latin typeface="Consolas" panose="020B0609020204030204" pitchFamily="49" charset="0"/>
              </a:rPr>
              <a:t> inflater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LayoutInflater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viewGroup</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getContext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getSystemService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Context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LAYOUT_INFLATER_SERVICE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View</a:t>
            </a:r>
            <a:r>
              <a:rPr kumimoji="0" lang="zh-CN" altLang="zh-CN" sz="1600" b="0" i="0" u="none" strike="noStrike" cap="none" normalizeH="0" baseline="0" dirty="0" smtClean="0">
                <a:ln>
                  <a:noFill/>
                </a:ln>
                <a:solidFill>
                  <a:srgbClr val="000000"/>
                </a:solidFill>
                <a:effectLst/>
                <a:latin typeface="Consolas" panose="020B0609020204030204" pitchFamily="49" charset="0"/>
              </a:rPr>
              <a:t> view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inflater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inflate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layout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icon_header_item</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null</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return</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FF0000"/>
                </a:solidFill>
                <a:effectLst/>
                <a:latin typeface="Consolas" panose="020B0609020204030204" pitchFamily="49" charset="0"/>
              </a:rPr>
              <a:t>onBindViewHolder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ViewHolder</a:t>
            </a:r>
            <a:r>
              <a:rPr kumimoji="0" lang="zh-CN" altLang="zh-CN" sz="1600" b="0" i="0" u="none" strike="noStrike" cap="none" normalizeH="0" baseline="0" dirty="0" smtClean="0">
                <a:ln>
                  <a:noFill/>
                </a:ln>
                <a:solidFill>
                  <a:srgbClr val="000000"/>
                </a:solidFill>
                <a:effectLst/>
                <a:latin typeface="Consolas" panose="020B0609020204030204" pitchFamily="49" charset="0"/>
              </a:rPr>
              <a:t> 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Object</a:t>
            </a:r>
            <a:r>
              <a:rPr kumimoji="0" lang="zh-CN" altLang="zh-CN" sz="1600" b="0" i="0" u="none" strike="noStrike" cap="none" normalizeH="0" baseline="0" dirty="0" smtClean="0">
                <a:ln>
                  <a:noFill/>
                </a:ln>
                <a:solidFill>
                  <a:srgbClr val="000000"/>
                </a:solidFill>
                <a:effectLst/>
                <a:latin typeface="Consolas" panose="020B0609020204030204" pitchFamily="49" charset="0"/>
              </a:rPr>
              <a:t> o</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HeaderItem</a:t>
            </a:r>
            <a:r>
              <a:rPr kumimoji="0" lang="zh-CN" altLang="zh-CN" sz="1600" b="0" i="0" u="none" strike="noStrike" cap="none" normalizeH="0" baseline="0" dirty="0" smtClean="0">
                <a:ln>
                  <a:noFill/>
                </a:ln>
                <a:solidFill>
                  <a:srgbClr val="000000"/>
                </a:solidFill>
                <a:effectLst/>
                <a:latin typeface="Consolas" panose="020B0609020204030204" pitchFamily="49" charset="0"/>
              </a:rPr>
              <a:t> headerItem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ListRow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o</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getHeaderItem</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View</a:t>
            </a:r>
            <a:r>
              <a:rPr kumimoji="0" lang="zh-CN" altLang="zh-CN" sz="1600" b="0" i="0" u="none" strike="noStrike" cap="none" normalizeH="0" baseline="0" dirty="0" smtClean="0">
                <a:ln>
                  <a:noFill/>
                </a:ln>
                <a:solidFill>
                  <a:srgbClr val="000000"/>
                </a:solidFill>
                <a:effectLst/>
                <a:latin typeface="Consolas" panose="020B0609020204030204" pitchFamily="49" charset="0"/>
              </a:rPr>
              <a:t> rootView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ImageView</a:t>
            </a:r>
            <a:r>
              <a:rPr kumimoji="0" lang="zh-CN" altLang="zh-CN" sz="1600" b="0" i="0" u="none" strike="noStrike" cap="none" normalizeH="0" baseline="0" dirty="0" smtClean="0">
                <a:ln>
                  <a:noFill/>
                </a:ln>
                <a:solidFill>
                  <a:srgbClr val="000000"/>
                </a:solidFill>
                <a:effectLst/>
                <a:latin typeface="Consolas" panose="020B0609020204030204" pitchFamily="49" charset="0"/>
              </a:rPr>
              <a:t> iconView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ImageView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rootView</a:t>
            </a:r>
            <a:endParaRPr kumimoji="0" lang="en-US" altLang="zh-CN" sz="16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Consolas" panose="020B0609020204030204" pitchFamily="49" charset="0"/>
              </a:rPr>
              <a:t>	</a:t>
            </a:r>
            <a:r>
              <a:rPr lang="en-US" altLang="zh-CN" sz="1600" dirty="0" smtClean="0">
                <a:solidFill>
                  <a:srgbClr val="000000"/>
                </a:solidFill>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findViewById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header_icon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Drawable</a:t>
            </a:r>
            <a:r>
              <a:rPr kumimoji="0" lang="zh-CN" altLang="zh-CN" sz="1600" b="0" i="0" u="none" strike="noStrike" cap="none" normalizeH="0" baseline="0" dirty="0" smtClean="0">
                <a:ln>
                  <a:noFill/>
                </a:ln>
                <a:solidFill>
                  <a:srgbClr val="000000"/>
                </a:solidFill>
                <a:effectLst/>
                <a:latin typeface="Consolas" panose="020B0609020204030204" pitchFamily="49" charset="0"/>
              </a:rPr>
              <a:t> icon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rootView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getResources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endParaRPr kumimoji="0" lang="en-US" altLang="zh-CN" sz="1600" b="0" i="0" u="none" strike="noStrike" cap="none" normalizeH="0" baseline="0" dirty="0" smtClean="0">
              <a:ln>
                <a:noFill/>
              </a:ln>
              <a:solidFill>
                <a:srgbClr val="6666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666600"/>
                </a:solidFill>
                <a:latin typeface="Consolas" panose="020B0609020204030204" pitchFamily="49" charset="0"/>
              </a:rPr>
              <a:t>	</a:t>
            </a:r>
            <a:r>
              <a:rPr lang="en-US" altLang="zh-CN" sz="1600" dirty="0" smtClean="0">
                <a:solidFill>
                  <a:srgbClr val="666600"/>
                </a:solidFill>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ic_action_video</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null</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iconView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setImageDrawable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icon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TextView</a:t>
            </a:r>
            <a:r>
              <a:rPr kumimoji="0" lang="zh-CN" altLang="zh-CN" sz="1600" b="0" i="0" u="none" strike="noStrike" cap="none" normalizeH="0" baseline="0" dirty="0" smtClean="0">
                <a:ln>
                  <a:noFill/>
                </a:ln>
                <a:solidFill>
                  <a:srgbClr val="000000"/>
                </a:solidFill>
                <a:effectLst/>
                <a:latin typeface="Consolas" panose="020B0609020204030204" pitchFamily="49" charset="0"/>
              </a:rPr>
              <a:t> label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TextView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rootView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findViewById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header_label</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label</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setText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headerItem</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getName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FF0000"/>
                </a:solidFill>
                <a:effectLst/>
                <a:latin typeface="Consolas" panose="020B0609020204030204" pitchFamily="49" charset="0"/>
              </a:rPr>
              <a:t>onUnbindViewHolder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ViewHolder</a:t>
            </a:r>
            <a:r>
              <a:rPr kumimoji="0" lang="zh-CN" altLang="zh-CN" sz="1600" b="0" i="0" u="none" strike="noStrike" cap="none" normalizeH="0" baseline="0" dirty="0" smtClean="0">
                <a:ln>
                  <a:noFill/>
                </a:ln>
                <a:solidFill>
                  <a:srgbClr val="000000"/>
                </a:solidFill>
                <a:effectLst/>
                <a:latin typeface="Consolas" panose="020B0609020204030204" pitchFamily="49" charset="0"/>
              </a:rPr>
              <a:t> 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no op</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389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自定义</a:t>
            </a:r>
            <a:r>
              <a:rPr lang="zh-CN" altLang="en-US" dirty="0"/>
              <a:t>媒体导航列表</a:t>
            </a:r>
          </a:p>
        </p:txBody>
      </p:sp>
      <p:sp>
        <p:nvSpPr>
          <p:cNvPr id="3" name="内容占位符 2"/>
          <p:cNvSpPr>
            <a:spLocks noGrp="1"/>
          </p:cNvSpPr>
          <p:nvPr>
            <p:ph idx="1"/>
          </p:nvPr>
        </p:nvSpPr>
        <p:spPr/>
        <p:txBody>
          <a:bodyPr/>
          <a:lstStyle/>
          <a:p>
            <a:r>
              <a:rPr lang="zh-CN" altLang="en-US" dirty="0" smtClean="0"/>
              <a:t>使用</a:t>
            </a:r>
            <a:r>
              <a:rPr lang="en-US" altLang="zh-CN" dirty="0" err="1" smtClean="0"/>
              <a:t>setHeaderPresenterSelector</a:t>
            </a:r>
            <a:r>
              <a:rPr lang="en-US" altLang="zh-CN" dirty="0"/>
              <a:t>()</a:t>
            </a:r>
            <a:r>
              <a:rPr lang="zh-CN" altLang="en-US" dirty="0" smtClean="0"/>
              <a:t>方法设置</a:t>
            </a:r>
            <a:r>
              <a:rPr lang="zh-CN" altLang="en-US" dirty="0"/>
              <a:t>导航</a:t>
            </a:r>
            <a:r>
              <a:rPr lang="zh-CN" altLang="en-US" dirty="0" smtClean="0"/>
              <a:t>列表</a:t>
            </a:r>
            <a:endParaRPr lang="zh-CN" altLang="en-US" dirty="0"/>
          </a:p>
        </p:txBody>
      </p:sp>
      <p:sp>
        <p:nvSpPr>
          <p:cNvPr id="6" name="Rectangle 2"/>
          <p:cNvSpPr>
            <a:spLocks noChangeArrowheads="1"/>
          </p:cNvSpPr>
          <p:nvPr/>
        </p:nvSpPr>
        <p:spPr bwMode="auto">
          <a:xfrm>
            <a:off x="1331640" y="2924944"/>
            <a:ext cx="5834931" cy="1637577"/>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lvl="0" eaLnBrk="0" fontAlgn="base" hangingPunct="0">
              <a:spcBef>
                <a:spcPct val="0"/>
              </a:spcBef>
              <a:spcAft>
                <a:spcPct val="0"/>
              </a:spcAft>
            </a:pPr>
            <a:r>
              <a:rPr lang="zh-CN" altLang="zh-CN" sz="1600" dirty="0">
                <a:solidFill>
                  <a:srgbClr val="000000"/>
                </a:solidFill>
                <a:latin typeface="Consolas" panose="020B0609020204030204" pitchFamily="49" charset="0"/>
              </a:rPr>
              <a:t>setHeaderPresenterSelector</a:t>
            </a:r>
            <a:r>
              <a:rPr lang="zh-CN" altLang="zh-CN" sz="1600" dirty="0">
                <a:solidFill>
                  <a:srgbClr val="666600"/>
                </a:solidFill>
                <a:latin typeface="Consolas" panose="020B0609020204030204" pitchFamily="49" charset="0"/>
              </a:rPr>
              <a:t>(</a:t>
            </a:r>
            <a:r>
              <a:rPr lang="zh-CN" altLang="zh-CN" sz="1600" dirty="0">
                <a:solidFill>
                  <a:srgbClr val="000088"/>
                </a:solidFill>
                <a:latin typeface="Consolas" panose="020B0609020204030204" pitchFamily="49" charset="0"/>
              </a:rPr>
              <a:t>new</a:t>
            </a:r>
            <a:r>
              <a:rPr lang="zh-CN" altLang="zh-CN" sz="1600" dirty="0">
                <a:solidFill>
                  <a:srgbClr val="000000"/>
                </a:solidFill>
                <a:latin typeface="Consolas" panose="020B0609020204030204" pitchFamily="49" charset="0"/>
              </a:rPr>
              <a:t> </a:t>
            </a:r>
            <a:r>
              <a:rPr lang="zh-CN" altLang="zh-CN" sz="1600" dirty="0">
                <a:solidFill>
                  <a:srgbClr val="660066"/>
                </a:solidFill>
                <a:latin typeface="Consolas" panose="020B0609020204030204" pitchFamily="49" charset="0"/>
              </a:rPr>
              <a:t>PresenterSelector</a:t>
            </a:r>
            <a:r>
              <a:rPr lang="zh-CN" altLang="zh-CN" sz="1600" dirty="0">
                <a:solidFill>
                  <a:srgbClr val="666600"/>
                </a:solidFill>
                <a:latin typeface="Consolas" panose="020B0609020204030204" pitchFamily="49" charset="0"/>
              </a:rPr>
              <a:t>()</a:t>
            </a:r>
            <a:r>
              <a:rPr lang="zh-CN" altLang="zh-CN" sz="1600" dirty="0">
                <a:solidFill>
                  <a:srgbClr val="000000"/>
                </a:solidFill>
                <a:latin typeface="Consolas" panose="020B0609020204030204" pitchFamily="49" charset="0"/>
              </a:rPr>
              <a:t> </a:t>
            </a:r>
            <a:r>
              <a:rPr lang="zh-CN" altLang="zh-CN" sz="1600" dirty="0">
                <a:solidFill>
                  <a:srgbClr val="666600"/>
                </a:solidFill>
                <a:latin typeface="Consolas" panose="020B0609020204030204" pitchFamily="49" charset="0"/>
              </a:rPr>
              <a:t>{</a:t>
            </a:r>
            <a:r>
              <a:rPr lang="zh-CN" altLang="zh-CN" sz="1600" dirty="0">
                <a:solidFill>
                  <a:srgbClr val="000000"/>
                </a:solidFill>
                <a:latin typeface="Consolas" panose="020B0609020204030204" pitchFamily="49" charset="0"/>
              </a:rPr>
              <a:t/>
            </a:r>
            <a:br>
              <a:rPr lang="zh-CN" altLang="zh-CN" sz="1600" dirty="0">
                <a:solidFill>
                  <a:srgbClr val="000000"/>
                </a:solidFill>
                <a:latin typeface="Consolas" panose="020B0609020204030204" pitchFamily="49" charset="0"/>
              </a:rPr>
            </a:br>
            <a:r>
              <a:rPr lang="zh-CN" altLang="zh-CN" sz="1600" dirty="0">
                <a:solidFill>
                  <a:srgbClr val="000000"/>
                </a:solidFill>
                <a:latin typeface="Consolas" panose="020B0609020204030204" pitchFamily="49" charset="0"/>
              </a:rPr>
              <a:t>    </a:t>
            </a:r>
            <a:r>
              <a:rPr lang="zh-CN" altLang="zh-CN" sz="1600" dirty="0">
                <a:solidFill>
                  <a:srgbClr val="006666"/>
                </a:solidFill>
                <a:latin typeface="Consolas" panose="020B0609020204030204" pitchFamily="49" charset="0"/>
              </a:rPr>
              <a:t>@Override</a:t>
            </a:r>
            <a:r>
              <a:rPr lang="zh-CN" altLang="zh-CN" sz="1600" dirty="0">
                <a:solidFill>
                  <a:srgbClr val="000000"/>
                </a:solidFill>
                <a:latin typeface="Consolas" panose="020B0609020204030204" pitchFamily="49" charset="0"/>
              </a:rPr>
              <a:t/>
            </a:r>
            <a:br>
              <a:rPr lang="zh-CN" altLang="zh-CN" sz="1600" dirty="0">
                <a:solidFill>
                  <a:srgbClr val="000000"/>
                </a:solidFill>
                <a:latin typeface="Consolas" panose="020B0609020204030204" pitchFamily="49" charset="0"/>
              </a:rPr>
            </a:br>
            <a:r>
              <a:rPr lang="zh-CN" altLang="zh-CN" sz="1600" dirty="0">
                <a:solidFill>
                  <a:srgbClr val="000000"/>
                </a:solidFill>
                <a:latin typeface="Consolas" panose="020B0609020204030204" pitchFamily="49" charset="0"/>
              </a:rPr>
              <a:t>    </a:t>
            </a:r>
            <a:r>
              <a:rPr lang="zh-CN" altLang="zh-CN" sz="1600" dirty="0">
                <a:solidFill>
                  <a:srgbClr val="000088"/>
                </a:solidFill>
                <a:latin typeface="Consolas" panose="020B0609020204030204" pitchFamily="49" charset="0"/>
              </a:rPr>
              <a:t>public</a:t>
            </a:r>
            <a:r>
              <a:rPr lang="zh-CN" altLang="zh-CN" sz="1600" dirty="0">
                <a:solidFill>
                  <a:srgbClr val="000000"/>
                </a:solidFill>
                <a:latin typeface="Consolas" panose="020B0609020204030204" pitchFamily="49" charset="0"/>
              </a:rPr>
              <a:t> </a:t>
            </a:r>
            <a:r>
              <a:rPr lang="zh-CN" altLang="zh-CN" sz="1600" dirty="0">
                <a:solidFill>
                  <a:srgbClr val="660066"/>
                </a:solidFill>
                <a:latin typeface="Consolas" panose="020B0609020204030204" pitchFamily="49" charset="0"/>
              </a:rPr>
              <a:t>Presenter</a:t>
            </a:r>
            <a:r>
              <a:rPr lang="zh-CN" altLang="zh-CN" sz="1600" dirty="0">
                <a:solidFill>
                  <a:srgbClr val="000000"/>
                </a:solidFill>
                <a:latin typeface="Consolas" panose="020B0609020204030204" pitchFamily="49" charset="0"/>
              </a:rPr>
              <a:t> getPresenter</a:t>
            </a:r>
            <a:r>
              <a:rPr lang="zh-CN" altLang="zh-CN" sz="1600" dirty="0">
                <a:solidFill>
                  <a:srgbClr val="666600"/>
                </a:solidFill>
                <a:latin typeface="Consolas" panose="020B0609020204030204" pitchFamily="49" charset="0"/>
              </a:rPr>
              <a:t>(</a:t>
            </a:r>
            <a:r>
              <a:rPr lang="zh-CN" altLang="zh-CN" sz="1600" dirty="0">
                <a:solidFill>
                  <a:srgbClr val="660066"/>
                </a:solidFill>
                <a:latin typeface="Consolas" panose="020B0609020204030204" pitchFamily="49" charset="0"/>
              </a:rPr>
              <a:t>Object</a:t>
            </a:r>
            <a:r>
              <a:rPr lang="zh-CN" altLang="zh-CN" sz="1600" dirty="0">
                <a:solidFill>
                  <a:srgbClr val="000000"/>
                </a:solidFill>
                <a:latin typeface="Consolas" panose="020B0609020204030204" pitchFamily="49" charset="0"/>
              </a:rPr>
              <a:t> o</a:t>
            </a:r>
            <a:r>
              <a:rPr lang="zh-CN" altLang="zh-CN" sz="1600" dirty="0">
                <a:solidFill>
                  <a:srgbClr val="666600"/>
                </a:solidFill>
                <a:latin typeface="Consolas" panose="020B0609020204030204" pitchFamily="49" charset="0"/>
              </a:rPr>
              <a:t>)</a:t>
            </a:r>
            <a:r>
              <a:rPr lang="zh-CN" altLang="zh-CN" sz="1600" dirty="0">
                <a:solidFill>
                  <a:srgbClr val="000000"/>
                </a:solidFill>
                <a:latin typeface="Consolas" panose="020B0609020204030204" pitchFamily="49" charset="0"/>
              </a:rPr>
              <a:t> </a:t>
            </a:r>
            <a:r>
              <a:rPr lang="zh-CN" altLang="zh-CN" sz="1600" dirty="0">
                <a:solidFill>
                  <a:srgbClr val="666600"/>
                </a:solidFill>
                <a:latin typeface="Consolas" panose="020B0609020204030204" pitchFamily="49" charset="0"/>
              </a:rPr>
              <a:t>{</a:t>
            </a:r>
            <a:r>
              <a:rPr lang="zh-CN" altLang="zh-CN" sz="1600" dirty="0">
                <a:solidFill>
                  <a:srgbClr val="000000"/>
                </a:solidFill>
                <a:latin typeface="Consolas" panose="020B0609020204030204" pitchFamily="49" charset="0"/>
              </a:rPr>
              <a:t/>
            </a:r>
            <a:br>
              <a:rPr lang="zh-CN" altLang="zh-CN" sz="1600" dirty="0">
                <a:solidFill>
                  <a:srgbClr val="000000"/>
                </a:solidFill>
                <a:latin typeface="Consolas" panose="020B0609020204030204" pitchFamily="49" charset="0"/>
              </a:rPr>
            </a:br>
            <a:r>
              <a:rPr lang="zh-CN" altLang="zh-CN" sz="1600" dirty="0">
                <a:solidFill>
                  <a:srgbClr val="000000"/>
                </a:solidFill>
                <a:latin typeface="Consolas" panose="020B0609020204030204" pitchFamily="49" charset="0"/>
              </a:rPr>
              <a:t>        </a:t>
            </a:r>
            <a:r>
              <a:rPr lang="zh-CN" altLang="zh-CN" sz="1600" dirty="0">
                <a:solidFill>
                  <a:srgbClr val="000088"/>
                </a:solidFill>
                <a:latin typeface="Consolas" panose="020B0609020204030204" pitchFamily="49" charset="0"/>
              </a:rPr>
              <a:t>return</a:t>
            </a:r>
            <a:r>
              <a:rPr lang="zh-CN" altLang="zh-CN" sz="1600" dirty="0">
                <a:solidFill>
                  <a:srgbClr val="000000"/>
                </a:solidFill>
                <a:latin typeface="Consolas" panose="020B0609020204030204" pitchFamily="49" charset="0"/>
              </a:rPr>
              <a:t> </a:t>
            </a:r>
            <a:r>
              <a:rPr lang="zh-CN" altLang="zh-CN" sz="1600" dirty="0">
                <a:solidFill>
                  <a:srgbClr val="000088"/>
                </a:solidFill>
                <a:latin typeface="Consolas" panose="020B0609020204030204" pitchFamily="49" charset="0"/>
              </a:rPr>
              <a:t>new</a:t>
            </a:r>
            <a:r>
              <a:rPr lang="zh-CN" altLang="zh-CN" sz="1600" dirty="0">
                <a:solidFill>
                  <a:srgbClr val="000000"/>
                </a:solidFill>
                <a:latin typeface="Consolas" panose="020B0609020204030204" pitchFamily="49" charset="0"/>
              </a:rPr>
              <a:t> </a:t>
            </a:r>
            <a:r>
              <a:rPr lang="zh-CN" altLang="zh-CN" sz="1600" dirty="0">
                <a:solidFill>
                  <a:srgbClr val="660066"/>
                </a:solidFill>
                <a:latin typeface="Consolas" panose="020B0609020204030204" pitchFamily="49" charset="0"/>
              </a:rPr>
              <a:t>IconHeaderItemPresenter</a:t>
            </a:r>
            <a:r>
              <a:rPr lang="zh-CN" altLang="zh-CN" sz="1600" dirty="0">
                <a:solidFill>
                  <a:srgbClr val="666600"/>
                </a:solidFill>
                <a:latin typeface="Consolas" panose="020B0609020204030204" pitchFamily="49" charset="0"/>
              </a:rPr>
              <a:t>();</a:t>
            </a:r>
            <a:r>
              <a:rPr lang="zh-CN" altLang="zh-CN" sz="1600" dirty="0">
                <a:solidFill>
                  <a:srgbClr val="000000"/>
                </a:solidFill>
                <a:latin typeface="Consolas" panose="020B0609020204030204" pitchFamily="49" charset="0"/>
              </a:rPr>
              <a:t/>
            </a:r>
            <a:br>
              <a:rPr lang="zh-CN" altLang="zh-CN" sz="1600" dirty="0">
                <a:solidFill>
                  <a:srgbClr val="000000"/>
                </a:solidFill>
                <a:latin typeface="Consolas" panose="020B0609020204030204" pitchFamily="49" charset="0"/>
              </a:rPr>
            </a:br>
            <a:r>
              <a:rPr lang="zh-CN" altLang="zh-CN" sz="1600" dirty="0">
                <a:solidFill>
                  <a:srgbClr val="000000"/>
                </a:solidFill>
                <a:latin typeface="Consolas" panose="020B0609020204030204" pitchFamily="49" charset="0"/>
              </a:rPr>
              <a:t>    </a:t>
            </a:r>
            <a:r>
              <a:rPr lang="zh-CN" altLang="zh-CN" sz="1600" dirty="0">
                <a:solidFill>
                  <a:srgbClr val="666600"/>
                </a:solidFill>
                <a:latin typeface="Consolas" panose="020B0609020204030204" pitchFamily="49" charset="0"/>
              </a:rPr>
              <a:t>}</a:t>
            </a:r>
            <a:r>
              <a:rPr lang="zh-CN" altLang="zh-CN" sz="1600" dirty="0">
                <a:solidFill>
                  <a:srgbClr val="000000"/>
                </a:solidFill>
                <a:latin typeface="Consolas" panose="020B0609020204030204" pitchFamily="49" charset="0"/>
              </a:rPr>
              <a:t/>
            </a:r>
            <a:br>
              <a:rPr lang="zh-CN" altLang="zh-CN" sz="1600" dirty="0">
                <a:solidFill>
                  <a:srgbClr val="000000"/>
                </a:solidFill>
                <a:latin typeface="Consolas" panose="020B0609020204030204" pitchFamily="49" charset="0"/>
              </a:rPr>
            </a:br>
            <a:r>
              <a:rPr lang="zh-CN" altLang="zh-CN" sz="1600" dirty="0">
                <a:solidFill>
                  <a:srgbClr val="666600"/>
                </a:solidFill>
                <a:latin typeface="Consolas" panose="020B0609020204030204" pitchFamily="49" charset="0"/>
              </a:rPr>
              <a:t>});</a:t>
            </a:r>
            <a:r>
              <a:rPr lang="zh-CN" altLang="zh-CN" sz="1600" dirty="0">
                <a:solidFill>
                  <a:schemeClr val="tx1"/>
                </a:solidFill>
              </a:rPr>
              <a:t> </a:t>
            </a:r>
            <a:endParaRPr lang="zh-CN" altLang="zh-CN"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3529052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自定义</a:t>
            </a:r>
            <a:r>
              <a:rPr lang="zh-CN" altLang="en-US" dirty="0"/>
              <a:t>媒体导航列表</a:t>
            </a:r>
          </a:p>
        </p:txBody>
      </p:sp>
      <p:sp>
        <p:nvSpPr>
          <p:cNvPr id="3" name="内容占位符 2"/>
          <p:cNvSpPr>
            <a:spLocks noGrp="1"/>
          </p:cNvSpPr>
          <p:nvPr>
            <p:ph idx="1"/>
          </p:nvPr>
        </p:nvSpPr>
        <p:spPr/>
        <p:txBody>
          <a:bodyPr/>
          <a:lstStyle/>
          <a:p>
            <a:r>
              <a:rPr lang="zh-CN" altLang="en-US" dirty="0" smtClean="0"/>
              <a:t>使用</a:t>
            </a:r>
            <a:r>
              <a:rPr lang="en-US" altLang="zh-CN" dirty="0" err="1" smtClean="0"/>
              <a:t>BrowseFragment</a:t>
            </a:r>
            <a:r>
              <a:rPr lang="zh-CN" altLang="en-US" dirty="0" smtClean="0"/>
              <a:t>类提供的</a:t>
            </a:r>
            <a:r>
              <a:rPr lang="en-US" altLang="zh-CN" dirty="0" err="1" smtClean="0"/>
              <a:t>setHeadersState</a:t>
            </a:r>
            <a:r>
              <a:rPr lang="en-US" altLang="zh-CN" dirty="0"/>
              <a:t>()</a:t>
            </a:r>
            <a:r>
              <a:rPr lang="zh-CN" altLang="en-US" dirty="0" smtClean="0"/>
              <a:t>方法，隐藏或显示导航列表</a:t>
            </a:r>
            <a:endParaRPr lang="en-US" altLang="zh-CN" dirty="0" smtClean="0"/>
          </a:p>
          <a:p>
            <a:r>
              <a:rPr lang="zh-CN" altLang="en-US" dirty="0" smtClean="0"/>
              <a:t>参数</a:t>
            </a:r>
            <a:endParaRPr lang="en-US" altLang="zh-CN" dirty="0" smtClean="0"/>
          </a:p>
          <a:p>
            <a:pPr lvl="1"/>
            <a:r>
              <a:rPr lang="en-US" altLang="zh-CN" dirty="0" smtClean="0"/>
              <a:t>HEADERS_ENABLED</a:t>
            </a:r>
          </a:p>
          <a:p>
            <a:pPr lvl="1"/>
            <a:r>
              <a:rPr lang="en-US" altLang="zh-CN" dirty="0" smtClean="0"/>
              <a:t>HEADERS_HIDDEN</a:t>
            </a:r>
          </a:p>
          <a:p>
            <a:pPr lvl="1"/>
            <a:r>
              <a:rPr lang="en-US" altLang="zh-CN" dirty="0"/>
              <a:t>HEADERS_DISABLED</a:t>
            </a:r>
            <a:endParaRPr lang="zh-CN" altLang="en-US" dirty="0"/>
          </a:p>
        </p:txBody>
      </p:sp>
    </p:spTree>
    <p:extLst>
      <p:ext uri="{BB962C8B-B14F-4D97-AF65-F5344CB8AC3E}">
        <p14:creationId xmlns:p14="http://schemas.microsoft.com/office/powerpoint/2010/main" val="2654027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显示媒体资源列表</a:t>
            </a:r>
            <a:endParaRPr lang="zh-CN" altLang="en-US" dirty="0"/>
          </a:p>
        </p:txBody>
      </p:sp>
      <p:sp>
        <p:nvSpPr>
          <p:cNvPr id="3" name="内容占位符 2"/>
          <p:cNvSpPr>
            <a:spLocks noGrp="1"/>
          </p:cNvSpPr>
          <p:nvPr>
            <p:ph idx="1"/>
          </p:nvPr>
        </p:nvSpPr>
        <p:spPr/>
        <p:txBody>
          <a:bodyPr/>
          <a:lstStyle/>
          <a:p>
            <a:r>
              <a:rPr lang="zh-CN" altLang="en-US" dirty="0" smtClean="0"/>
              <a:t>自定义类，继承</a:t>
            </a:r>
            <a:r>
              <a:rPr lang="en-US" altLang="zh-CN" dirty="0" smtClean="0"/>
              <a:t>Presenter</a:t>
            </a:r>
            <a:r>
              <a:rPr lang="zh-CN" altLang="en-US" dirty="0" smtClean="0"/>
              <a:t>类</a:t>
            </a:r>
            <a:endParaRPr lang="en-US" altLang="zh-CN" dirty="0" smtClean="0"/>
          </a:p>
          <a:p>
            <a:r>
              <a:rPr lang="zh-CN" altLang="en-US" dirty="0" smtClean="0"/>
              <a:t>构造</a:t>
            </a:r>
            <a:r>
              <a:rPr lang="en-US" altLang="zh-CN" dirty="0" smtClean="0"/>
              <a:t>Adapter</a:t>
            </a:r>
            <a:r>
              <a:rPr lang="zh-CN" altLang="en-US" dirty="0" smtClean="0"/>
              <a:t>并与</a:t>
            </a:r>
            <a:r>
              <a:rPr lang="en-US" altLang="zh-CN" dirty="0" err="1"/>
              <a:t>BrowseFragment</a:t>
            </a:r>
            <a:r>
              <a:rPr lang="zh-CN" altLang="en-US" dirty="0" smtClean="0"/>
              <a:t>关联</a:t>
            </a:r>
            <a:endParaRPr lang="zh-CN" altLang="en-US" dirty="0"/>
          </a:p>
        </p:txBody>
      </p:sp>
    </p:spTree>
    <p:extLst>
      <p:ext uri="{BB962C8B-B14F-4D97-AF65-F5344CB8AC3E}">
        <p14:creationId xmlns:p14="http://schemas.microsoft.com/office/powerpoint/2010/main" val="3307821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目录</a:t>
            </a:r>
            <a:endParaRPr lang="zh-CN" altLang="en-US" dirty="0"/>
          </a:p>
        </p:txBody>
      </p:sp>
      <p:grpSp>
        <p:nvGrpSpPr>
          <p:cNvPr id="6" name="Group 11"/>
          <p:cNvGrpSpPr>
            <a:grpSpLocks/>
          </p:cNvGrpSpPr>
          <p:nvPr/>
        </p:nvGrpSpPr>
        <p:grpSpPr bwMode="auto">
          <a:xfrm>
            <a:off x="2057400" y="1556792"/>
            <a:ext cx="4648200" cy="685800"/>
            <a:chOff x="1296" y="1200"/>
            <a:chExt cx="2928" cy="432"/>
          </a:xfrm>
        </p:grpSpPr>
        <p:sp>
          <p:nvSpPr>
            <p:cNvPr id="7"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资源目录浏览器</a:t>
              </a:r>
              <a:endParaRPr lang="en-US" altLang="zh-CN" sz="2400" b="1" dirty="0"/>
            </a:p>
          </p:txBody>
        </p:sp>
        <p:grpSp>
          <p:nvGrpSpPr>
            <p:cNvPr id="9" name="Group 14"/>
            <p:cNvGrpSpPr>
              <a:grpSpLocks/>
            </p:cNvGrpSpPr>
            <p:nvPr/>
          </p:nvGrpSpPr>
          <p:grpSpPr bwMode="auto">
            <a:xfrm>
              <a:off x="1296" y="1200"/>
              <a:ext cx="528" cy="432"/>
              <a:chOff x="1296" y="1200"/>
              <a:chExt cx="528" cy="432"/>
            </a:xfrm>
          </p:grpSpPr>
          <p:sp>
            <p:nvSpPr>
              <p:cNvPr id="11"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18"/>
            <p:cNvSpPr txBox="1">
              <a:spLocks noChangeArrowheads="1"/>
            </p:cNvSpPr>
            <p:nvPr/>
          </p:nvSpPr>
          <p:spPr bwMode="gray">
            <a:xfrm>
              <a:off x="1440" y="121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FFFF"/>
                  </a:solidFill>
                  <a:ea typeface="宋体" charset="-122"/>
                </a:rPr>
                <a:t>1</a:t>
              </a:r>
            </a:p>
          </p:txBody>
        </p:sp>
      </p:grpSp>
      <p:grpSp>
        <p:nvGrpSpPr>
          <p:cNvPr id="14" name="Group 19"/>
          <p:cNvGrpSpPr>
            <a:grpSpLocks/>
          </p:cNvGrpSpPr>
          <p:nvPr/>
        </p:nvGrpSpPr>
        <p:grpSpPr bwMode="auto">
          <a:xfrm>
            <a:off x="2057400" y="2318793"/>
            <a:ext cx="4648200" cy="685800"/>
            <a:chOff x="1296" y="1680"/>
            <a:chExt cx="2928" cy="432"/>
          </a:xfrm>
        </p:grpSpPr>
        <p:sp>
          <p:nvSpPr>
            <p:cNvPr id="15"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卡片视图</a:t>
              </a:r>
              <a:endParaRPr lang="en-US" altLang="zh-CN" sz="2400" b="1" dirty="0"/>
            </a:p>
          </p:txBody>
        </p:sp>
        <p:grpSp>
          <p:nvGrpSpPr>
            <p:cNvPr id="17" name="Group 22"/>
            <p:cNvGrpSpPr>
              <a:grpSpLocks/>
            </p:cNvGrpSpPr>
            <p:nvPr/>
          </p:nvGrpSpPr>
          <p:grpSpPr bwMode="auto">
            <a:xfrm>
              <a:off x="1296" y="1680"/>
              <a:ext cx="528" cy="432"/>
              <a:chOff x="1296" y="1680"/>
              <a:chExt cx="528" cy="432"/>
            </a:xfrm>
          </p:grpSpPr>
          <p:sp>
            <p:nvSpPr>
              <p:cNvPr id="19"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 Box 26"/>
            <p:cNvSpPr txBox="1">
              <a:spLocks noChangeArrowheads="1"/>
            </p:cNvSpPr>
            <p:nvPr/>
          </p:nvSpPr>
          <p:spPr bwMode="gray">
            <a:xfrm>
              <a:off x="1440" y="169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FFFF"/>
                  </a:solidFill>
                  <a:ea typeface="宋体" charset="-122"/>
                </a:rPr>
                <a:t>2</a:t>
              </a:r>
            </a:p>
          </p:txBody>
        </p:sp>
      </p:grpSp>
      <p:grpSp>
        <p:nvGrpSpPr>
          <p:cNvPr id="22" name="Group 11"/>
          <p:cNvGrpSpPr>
            <a:grpSpLocks/>
          </p:cNvGrpSpPr>
          <p:nvPr/>
        </p:nvGrpSpPr>
        <p:grpSpPr bwMode="auto">
          <a:xfrm>
            <a:off x="2084040" y="3133327"/>
            <a:ext cx="4648200" cy="685800"/>
            <a:chOff x="1296" y="1200"/>
            <a:chExt cx="2928" cy="432"/>
          </a:xfrm>
        </p:grpSpPr>
        <p:sp>
          <p:nvSpPr>
            <p:cNvPr id="23"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4"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详细信息视图</a:t>
              </a:r>
              <a:endParaRPr lang="en-US" altLang="zh-CN" sz="2400" b="1" dirty="0"/>
            </a:p>
          </p:txBody>
        </p:sp>
        <p:grpSp>
          <p:nvGrpSpPr>
            <p:cNvPr id="25" name="Group 14"/>
            <p:cNvGrpSpPr>
              <a:grpSpLocks/>
            </p:cNvGrpSpPr>
            <p:nvPr/>
          </p:nvGrpSpPr>
          <p:grpSpPr bwMode="auto">
            <a:xfrm>
              <a:off x="1296" y="1200"/>
              <a:ext cx="528" cy="432"/>
              <a:chOff x="1296" y="1200"/>
              <a:chExt cx="528" cy="432"/>
            </a:xfrm>
          </p:grpSpPr>
          <p:sp>
            <p:nvSpPr>
              <p:cNvPr id="27"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9"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 Box 18"/>
            <p:cNvSpPr txBox="1">
              <a:spLocks noChangeArrowheads="1"/>
            </p:cNvSpPr>
            <p:nvPr/>
          </p:nvSpPr>
          <p:spPr bwMode="gray">
            <a:xfrm>
              <a:off x="1440" y="121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3</a:t>
              </a:r>
              <a:endParaRPr lang="en-US" altLang="zh-CN" sz="3200" b="1" dirty="0">
                <a:solidFill>
                  <a:srgbClr val="FFFFFF"/>
                </a:solidFill>
                <a:ea typeface="宋体" charset="-122"/>
              </a:endParaRPr>
            </a:p>
          </p:txBody>
        </p:sp>
      </p:grpSp>
      <p:grpSp>
        <p:nvGrpSpPr>
          <p:cNvPr id="30" name="Group 19"/>
          <p:cNvGrpSpPr>
            <a:grpSpLocks/>
          </p:cNvGrpSpPr>
          <p:nvPr/>
        </p:nvGrpSpPr>
        <p:grpSpPr bwMode="auto">
          <a:xfrm>
            <a:off x="2084040" y="3895328"/>
            <a:ext cx="4648200" cy="685800"/>
            <a:chOff x="1296" y="1680"/>
            <a:chExt cx="2928" cy="432"/>
          </a:xfrm>
        </p:grpSpPr>
        <p:sp>
          <p:nvSpPr>
            <p:cNvPr id="31"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播放卡片</a:t>
              </a:r>
              <a:endParaRPr lang="en-US" altLang="zh-CN" sz="2400" b="1" dirty="0"/>
            </a:p>
          </p:txBody>
        </p:sp>
        <p:grpSp>
          <p:nvGrpSpPr>
            <p:cNvPr id="33" name="Group 22"/>
            <p:cNvGrpSpPr>
              <a:grpSpLocks/>
            </p:cNvGrpSpPr>
            <p:nvPr/>
          </p:nvGrpSpPr>
          <p:grpSpPr bwMode="auto">
            <a:xfrm>
              <a:off x="1296" y="1680"/>
              <a:ext cx="528" cy="432"/>
              <a:chOff x="1296" y="1680"/>
              <a:chExt cx="528" cy="432"/>
            </a:xfrm>
          </p:grpSpPr>
          <p:sp>
            <p:nvSpPr>
              <p:cNvPr id="35"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7"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 Box 26"/>
            <p:cNvSpPr txBox="1">
              <a:spLocks noChangeArrowheads="1"/>
            </p:cNvSpPr>
            <p:nvPr/>
          </p:nvSpPr>
          <p:spPr bwMode="gray">
            <a:xfrm>
              <a:off x="1440" y="169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4</a:t>
              </a:r>
              <a:endParaRPr lang="en-US" altLang="zh-CN" sz="3200" b="1" dirty="0">
                <a:solidFill>
                  <a:srgbClr val="FFFFFF"/>
                </a:solidFill>
                <a:ea typeface="宋体" charset="-122"/>
              </a:endParaRPr>
            </a:p>
          </p:txBody>
        </p:sp>
      </p:grpSp>
      <p:grpSp>
        <p:nvGrpSpPr>
          <p:cNvPr id="38" name="Group 11"/>
          <p:cNvGrpSpPr>
            <a:grpSpLocks/>
          </p:cNvGrpSpPr>
          <p:nvPr/>
        </p:nvGrpSpPr>
        <p:grpSpPr bwMode="auto">
          <a:xfrm>
            <a:off x="2123728" y="4717503"/>
            <a:ext cx="4648200" cy="685800"/>
            <a:chOff x="1296" y="1200"/>
            <a:chExt cx="2928" cy="432"/>
          </a:xfrm>
        </p:grpSpPr>
        <p:sp>
          <p:nvSpPr>
            <p:cNvPr id="39"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0"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引导界面</a:t>
              </a:r>
              <a:endParaRPr lang="en-US" altLang="zh-CN" sz="2400" b="1" dirty="0"/>
            </a:p>
          </p:txBody>
        </p:sp>
        <p:grpSp>
          <p:nvGrpSpPr>
            <p:cNvPr id="41" name="Group 14"/>
            <p:cNvGrpSpPr>
              <a:grpSpLocks/>
            </p:cNvGrpSpPr>
            <p:nvPr/>
          </p:nvGrpSpPr>
          <p:grpSpPr bwMode="auto">
            <a:xfrm>
              <a:off x="1296" y="1200"/>
              <a:ext cx="528" cy="432"/>
              <a:chOff x="1296" y="1200"/>
              <a:chExt cx="528" cy="432"/>
            </a:xfrm>
          </p:grpSpPr>
          <p:sp>
            <p:nvSpPr>
              <p:cNvPr id="43"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Text Box 18"/>
            <p:cNvSpPr txBox="1">
              <a:spLocks noChangeArrowheads="1"/>
            </p:cNvSpPr>
            <p:nvPr/>
          </p:nvSpPr>
          <p:spPr bwMode="gray">
            <a:xfrm>
              <a:off x="1440" y="121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5</a:t>
              </a:r>
              <a:endParaRPr lang="en-US" altLang="zh-CN" sz="3200" b="1" dirty="0">
                <a:solidFill>
                  <a:srgbClr val="FFFFFF"/>
                </a:solidFill>
                <a:ea typeface="宋体" charset="-122"/>
              </a:endParaRPr>
            </a:p>
          </p:txBody>
        </p:sp>
      </p:grpSp>
      <p:grpSp>
        <p:nvGrpSpPr>
          <p:cNvPr id="46" name="Group 19"/>
          <p:cNvGrpSpPr>
            <a:grpSpLocks/>
          </p:cNvGrpSpPr>
          <p:nvPr/>
        </p:nvGrpSpPr>
        <p:grpSpPr bwMode="auto">
          <a:xfrm>
            <a:off x="2123728" y="5479504"/>
            <a:ext cx="4648200" cy="685800"/>
            <a:chOff x="1296" y="1680"/>
            <a:chExt cx="2928" cy="432"/>
          </a:xfrm>
        </p:grpSpPr>
        <p:sp>
          <p:nvSpPr>
            <p:cNvPr id="47"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8"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后台播放</a:t>
              </a:r>
              <a:endParaRPr lang="en-US" altLang="zh-CN" sz="2400" b="1" dirty="0"/>
            </a:p>
          </p:txBody>
        </p:sp>
        <p:grpSp>
          <p:nvGrpSpPr>
            <p:cNvPr id="49" name="Group 22"/>
            <p:cNvGrpSpPr>
              <a:grpSpLocks/>
            </p:cNvGrpSpPr>
            <p:nvPr/>
          </p:nvGrpSpPr>
          <p:grpSpPr bwMode="auto">
            <a:xfrm>
              <a:off x="1296" y="1680"/>
              <a:ext cx="528" cy="432"/>
              <a:chOff x="1296" y="1680"/>
              <a:chExt cx="528" cy="432"/>
            </a:xfrm>
          </p:grpSpPr>
          <p:sp>
            <p:nvSpPr>
              <p:cNvPr id="51"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3"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Text Box 26"/>
            <p:cNvSpPr txBox="1">
              <a:spLocks noChangeArrowheads="1"/>
            </p:cNvSpPr>
            <p:nvPr/>
          </p:nvSpPr>
          <p:spPr bwMode="gray">
            <a:xfrm>
              <a:off x="1440" y="169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6</a:t>
              </a:r>
              <a:endParaRPr lang="en-US" altLang="zh-CN" sz="3200" b="1" dirty="0">
                <a:solidFill>
                  <a:srgbClr val="FFFFFF"/>
                </a:solidFill>
                <a:ea typeface="宋体" charset="-122"/>
              </a:endParaRPr>
            </a:p>
          </p:txBody>
        </p:sp>
      </p:grpSp>
    </p:spTree>
    <p:extLst>
      <p:ext uri="{BB962C8B-B14F-4D97-AF65-F5344CB8AC3E}">
        <p14:creationId xmlns:p14="http://schemas.microsoft.com/office/powerpoint/2010/main" val="347921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显示媒体资源列表</a:t>
            </a:r>
            <a:endParaRPr lang="zh-CN" altLang="en-US" dirty="0"/>
          </a:p>
        </p:txBody>
      </p:sp>
      <p:sp>
        <p:nvSpPr>
          <p:cNvPr id="3" name="内容占位符 2"/>
          <p:cNvSpPr>
            <a:spLocks noGrp="1"/>
          </p:cNvSpPr>
          <p:nvPr>
            <p:ph idx="1"/>
          </p:nvPr>
        </p:nvSpPr>
        <p:spPr/>
        <p:txBody>
          <a:bodyPr/>
          <a:lstStyle/>
          <a:p>
            <a:r>
              <a:rPr lang="zh-CN" altLang="en-US" dirty="0" smtClean="0"/>
              <a:t>自定义类，继承</a:t>
            </a:r>
            <a:r>
              <a:rPr lang="en-US" altLang="zh-CN" dirty="0" smtClean="0"/>
              <a:t>Presenter</a:t>
            </a:r>
            <a:r>
              <a:rPr lang="zh-CN" altLang="en-US" dirty="0" smtClean="0"/>
              <a:t>类</a:t>
            </a:r>
            <a:endParaRPr lang="zh-CN" altLang="en-US" dirty="0"/>
          </a:p>
        </p:txBody>
      </p:sp>
      <p:sp>
        <p:nvSpPr>
          <p:cNvPr id="5" name="Rectangle 1"/>
          <p:cNvSpPr>
            <a:spLocks noChangeArrowheads="1"/>
          </p:cNvSpPr>
          <p:nvPr/>
        </p:nvSpPr>
        <p:spPr bwMode="auto">
          <a:xfrm>
            <a:off x="251520" y="1437123"/>
            <a:ext cx="8640959" cy="5084675"/>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class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StringPresenter</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extends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Presenter</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static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final</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String</a:t>
            </a:r>
            <a:r>
              <a:rPr kumimoji="0" lang="zh-CN" altLang="zh-CN" sz="1600" b="0" i="0" u="none" strike="noStrike" cap="none" normalizeH="0" baseline="0" dirty="0" smtClean="0">
                <a:ln>
                  <a:noFill/>
                </a:ln>
                <a:solidFill>
                  <a:srgbClr val="000000"/>
                </a:solidFill>
                <a:effectLst/>
                <a:latin typeface="Consolas" panose="020B0609020204030204" pitchFamily="49" charset="0"/>
              </a:rPr>
              <a:t> TAG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0000"/>
                </a:solidFill>
                <a:effectLst/>
                <a:latin typeface="Consolas" panose="020B0609020204030204" pitchFamily="49" charset="0"/>
              </a:rPr>
              <a:t>"StringPresenter"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ViewHolder</a:t>
            </a:r>
            <a:r>
              <a:rPr kumimoji="0" lang="zh-CN" altLang="zh-CN" sz="1600" b="0" i="0" u="none" strike="noStrike" cap="none" normalizeH="0" baseline="0" dirty="0" smtClean="0">
                <a:ln>
                  <a:noFill/>
                </a:ln>
                <a:solidFill>
                  <a:srgbClr val="000000"/>
                </a:solidFill>
                <a:effectLst/>
                <a:latin typeface="Consolas" panose="020B0609020204030204" pitchFamily="49" charset="0"/>
              </a:rPr>
              <a:t> onCreateViewHolder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ViewGroup</a:t>
            </a:r>
            <a:r>
              <a:rPr kumimoji="0" lang="zh-CN" altLang="zh-CN" sz="1600" b="0" i="0" u="none" strike="noStrike" cap="none" normalizeH="0" baseline="0" dirty="0" smtClean="0">
                <a:ln>
                  <a:noFill/>
                </a:ln>
                <a:solidFill>
                  <a:srgbClr val="000000"/>
                </a:solidFill>
                <a:effectLst/>
                <a:latin typeface="Consolas" panose="020B0609020204030204" pitchFamily="49" charset="0"/>
              </a:rPr>
              <a:t> parent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TextView</a:t>
            </a:r>
            <a:r>
              <a:rPr kumimoji="0" lang="zh-CN" altLang="zh-CN" sz="1600" b="0" i="0" u="none" strike="noStrike" cap="none" normalizeH="0" baseline="0" dirty="0" smtClean="0">
                <a:ln>
                  <a:noFill/>
                </a:ln>
                <a:solidFill>
                  <a:srgbClr val="000000"/>
                </a:solidFill>
                <a:effectLst/>
                <a:latin typeface="Consolas" panose="020B0609020204030204" pitchFamily="49" charset="0"/>
              </a:rPr>
              <a:t> textView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TextView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parent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getContext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textView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setFocusable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true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textView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setFocusableInTouchMode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true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textView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setBackground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parent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getContext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getResources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endParaRPr kumimoji="0" lang="en-US" altLang="zh-CN" sz="1600" b="0" i="0" u="none" strike="noStrike" cap="none" normalizeH="0" baseline="0" dirty="0" smtClean="0">
              <a:ln>
                <a:noFill/>
              </a:ln>
              <a:solidFill>
                <a:srgbClr val="6666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666600"/>
                </a:solidFill>
                <a:latin typeface="Consolas" panose="020B0609020204030204" pitchFamily="49" charset="0"/>
              </a:rPr>
              <a:t>	</a:t>
            </a:r>
            <a:r>
              <a:rPr lang="en-US" altLang="zh-CN" sz="1600" dirty="0" smtClean="0">
                <a:solidFill>
                  <a:srgbClr val="666600"/>
                </a:solidFill>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text_bg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return</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textView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onBindViewHolder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ViewHolder</a:t>
            </a:r>
            <a:r>
              <a:rPr kumimoji="0" lang="zh-CN" altLang="zh-CN" sz="1600" b="0" i="0" u="none" strike="noStrike" cap="none" normalizeH="0" baseline="0" dirty="0" smtClean="0">
                <a:ln>
                  <a:noFill/>
                </a:ln>
                <a:solidFill>
                  <a:srgbClr val="000000"/>
                </a:solidFill>
                <a:effectLst/>
                <a:latin typeface="Consolas" panose="020B0609020204030204" pitchFamily="49" charset="0"/>
              </a:rPr>
              <a:t> 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Object</a:t>
            </a:r>
            <a:r>
              <a:rPr kumimoji="0" lang="zh-CN" altLang="zh-CN" sz="1600" b="0" i="0" u="none" strike="noStrike" cap="none" normalizeH="0" baseline="0" dirty="0" smtClean="0">
                <a:ln>
                  <a:noFill/>
                </a:ln>
                <a:solidFill>
                  <a:srgbClr val="000000"/>
                </a:solidFill>
                <a:effectLst/>
                <a:latin typeface="Consolas" panose="020B0609020204030204" pitchFamily="49" charset="0"/>
              </a:rPr>
              <a:t> item</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TextView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setText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item</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toString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onUnbindViewHolder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ViewHolder</a:t>
            </a:r>
            <a:r>
              <a:rPr kumimoji="0" lang="zh-CN" altLang="zh-CN" sz="1600" b="0" i="0" u="none" strike="noStrike" cap="none" normalizeH="0" baseline="0" dirty="0" smtClean="0">
                <a:ln>
                  <a:noFill/>
                </a:ln>
                <a:solidFill>
                  <a:srgbClr val="000000"/>
                </a:solidFill>
                <a:effectLst/>
                <a:latin typeface="Consolas" panose="020B0609020204030204" pitchFamily="49" charset="0"/>
              </a:rPr>
              <a:t> 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no op</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780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显示媒体资源列表</a:t>
            </a:r>
            <a:endParaRPr lang="zh-CN" altLang="en-US" dirty="0"/>
          </a:p>
        </p:txBody>
      </p:sp>
      <p:sp>
        <p:nvSpPr>
          <p:cNvPr id="3" name="内容占位符 2"/>
          <p:cNvSpPr>
            <a:spLocks noGrp="1"/>
          </p:cNvSpPr>
          <p:nvPr>
            <p:ph idx="1"/>
          </p:nvPr>
        </p:nvSpPr>
        <p:spPr/>
        <p:txBody>
          <a:bodyPr/>
          <a:lstStyle/>
          <a:p>
            <a:r>
              <a:rPr lang="zh-CN" altLang="en-US" dirty="0" smtClean="0"/>
              <a:t>构造</a:t>
            </a:r>
            <a:r>
              <a:rPr lang="en-US" altLang="zh-CN" dirty="0" smtClean="0"/>
              <a:t>Adapter</a:t>
            </a:r>
            <a:r>
              <a:rPr lang="zh-CN" altLang="en-US" dirty="0" smtClean="0"/>
              <a:t>并与</a:t>
            </a:r>
            <a:r>
              <a:rPr lang="en-US" altLang="zh-CN" dirty="0" err="1"/>
              <a:t>BrowseFragment</a:t>
            </a:r>
            <a:r>
              <a:rPr lang="zh-CN" altLang="en-US" dirty="0" smtClean="0"/>
              <a:t>关联</a:t>
            </a:r>
            <a:endParaRPr lang="zh-CN" altLang="en-US" dirty="0"/>
          </a:p>
        </p:txBody>
      </p:sp>
      <p:sp>
        <p:nvSpPr>
          <p:cNvPr id="4" name="Rectangle 1"/>
          <p:cNvSpPr>
            <a:spLocks noChangeArrowheads="1"/>
          </p:cNvSpPr>
          <p:nvPr/>
        </p:nvSpPr>
        <p:spPr bwMode="auto">
          <a:xfrm>
            <a:off x="457200" y="1600200"/>
            <a:ext cx="8228007" cy="5084675"/>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ArrayObjectAdapter</a:t>
            </a:r>
            <a:r>
              <a:rPr kumimoji="0" lang="zh-CN" altLang="zh-CN" sz="1600" b="0" i="0" u="none" strike="noStrike" cap="none" normalizeH="0" baseline="0" dirty="0" smtClean="0">
                <a:ln>
                  <a:noFill/>
                </a:ln>
                <a:solidFill>
                  <a:srgbClr val="000000"/>
                </a:solidFill>
                <a:effectLst/>
                <a:latin typeface="Consolas" panose="020B0609020204030204" pitchFamily="49" charset="0"/>
              </a:rPr>
              <a:t> mRowsAdapter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static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final</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int</a:t>
            </a:r>
            <a:r>
              <a:rPr kumimoji="0" lang="zh-CN" altLang="zh-CN" sz="1600" b="0" i="0" u="none" strike="noStrike" cap="none" normalizeH="0" baseline="0" dirty="0" smtClean="0">
                <a:ln>
                  <a:noFill/>
                </a:ln>
                <a:solidFill>
                  <a:srgbClr val="000000"/>
                </a:solidFill>
                <a:effectLst/>
                <a:latin typeface="Consolas" panose="020B0609020204030204" pitchFamily="49" charset="0"/>
              </a:rPr>
              <a:t> NUM_ROWS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4</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protected</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onCreate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Bundle</a:t>
            </a:r>
            <a:r>
              <a:rPr kumimoji="0" lang="zh-CN" altLang="zh-CN" sz="1600" b="0" i="0" u="none" strike="noStrike" cap="none" normalizeH="0" baseline="0" dirty="0" smtClean="0">
                <a:ln>
                  <a:noFill/>
                </a:ln>
                <a:solidFill>
                  <a:srgbClr val="000000"/>
                </a:solidFill>
                <a:effectLst/>
                <a:latin typeface="Consolas" panose="020B0609020204030204" pitchFamily="49" charset="0"/>
              </a:rPr>
              <a:t> savedInstanceState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buildRowsAdapter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buildRowsAdapter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mRowsAdapter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ArrayObjectAdapter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ListRowPresenter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for</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int</a:t>
            </a:r>
            <a:r>
              <a:rPr kumimoji="0" lang="zh-CN" altLang="zh-CN" sz="1600" b="0" i="0" u="none" strike="noStrike" cap="none" normalizeH="0" baseline="0" dirty="0" smtClean="0">
                <a:ln>
                  <a:noFill/>
                </a:ln>
                <a:solidFill>
                  <a:srgbClr val="000000"/>
                </a:solidFill>
                <a:effectLst/>
                <a:latin typeface="Consolas" panose="020B0609020204030204" pitchFamily="49" charset="0"/>
              </a:rPr>
              <a:t> i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0</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i </a:t>
            </a:r>
            <a:r>
              <a:rPr kumimoji="0" lang="zh-CN" altLang="zh-CN" sz="1600" b="0" i="0" u="none" strike="noStrike" cap="none" normalizeH="0" baseline="0" dirty="0" smtClean="0">
                <a:ln>
                  <a:noFill/>
                </a:ln>
                <a:solidFill>
                  <a:srgbClr val="666600"/>
                </a:solidFill>
                <a:effectLst/>
                <a:latin typeface="Consolas" panose="020B0609020204030204" pitchFamily="49" charset="0"/>
              </a:rPr>
              <a:t>&lt;</a:t>
            </a:r>
            <a:r>
              <a:rPr kumimoji="0" lang="zh-CN" altLang="zh-CN" sz="1600" b="0" i="0" u="none" strike="noStrike" cap="none" normalizeH="0" baseline="0" dirty="0" smtClean="0">
                <a:ln>
                  <a:noFill/>
                </a:ln>
                <a:solidFill>
                  <a:srgbClr val="000000"/>
                </a:solidFill>
                <a:effectLst/>
                <a:latin typeface="Consolas" panose="020B0609020204030204" pitchFamily="49" charset="0"/>
              </a:rPr>
              <a:t> NUM_ROWS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ArrayObjectAdapter</a:t>
            </a:r>
            <a:r>
              <a:rPr kumimoji="0" lang="zh-CN" altLang="zh-CN" sz="1600" b="0" i="0" u="none" strike="noStrike" cap="none" normalizeH="0" baseline="0" dirty="0" smtClean="0">
                <a:ln>
                  <a:noFill/>
                </a:ln>
                <a:solidFill>
                  <a:srgbClr val="000000"/>
                </a:solidFill>
                <a:effectLst/>
                <a:latin typeface="Consolas" panose="020B0609020204030204" pitchFamily="49" charset="0"/>
              </a:rPr>
              <a:t> listRowAdapter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ArrayObjectAdapter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StringPresenter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listRowAdapter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"Media Item 1"</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listRowAdapter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"Media Item 2"</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listRowAdapter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"Media Item 3"</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HeaderItem</a:t>
            </a:r>
            <a:r>
              <a:rPr kumimoji="0" lang="zh-CN" altLang="zh-CN" sz="1600" b="0" i="0" u="none" strike="noStrike" cap="none" normalizeH="0" baseline="0" dirty="0" smtClean="0">
                <a:ln>
                  <a:noFill/>
                </a:ln>
                <a:solidFill>
                  <a:srgbClr val="000000"/>
                </a:solidFill>
                <a:effectLst/>
                <a:latin typeface="Consolas" panose="020B0609020204030204" pitchFamily="49" charset="0"/>
              </a:rPr>
              <a:t> header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HeaderItem</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0000"/>
                </a:solidFill>
                <a:effectLst/>
                <a:latin typeface="Consolas" panose="020B0609020204030204" pitchFamily="49" charset="0"/>
              </a:rPr>
              <a:t>"Category "</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i</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mRowsAdapter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ListRow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header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listRowAdapter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mBrowseFragment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mRowsAdapter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048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背景</a:t>
            </a:r>
            <a:r>
              <a:rPr lang="zh-CN" altLang="en-US" dirty="0"/>
              <a:t>调整（可选）</a:t>
            </a:r>
          </a:p>
        </p:txBody>
      </p:sp>
      <p:sp>
        <p:nvSpPr>
          <p:cNvPr id="3" name="内容占位符 2"/>
          <p:cNvSpPr>
            <a:spLocks noGrp="1"/>
          </p:cNvSpPr>
          <p:nvPr>
            <p:ph idx="1"/>
          </p:nvPr>
        </p:nvSpPr>
        <p:spPr/>
        <p:txBody>
          <a:bodyPr/>
          <a:lstStyle/>
          <a:p>
            <a:r>
              <a:rPr lang="zh-CN" altLang="en-US" dirty="0" smtClean="0"/>
              <a:t>重要的类：</a:t>
            </a:r>
            <a:r>
              <a:rPr lang="en-US" altLang="zh-CN" dirty="0"/>
              <a:t> </a:t>
            </a:r>
            <a:r>
              <a:rPr lang="en-US" altLang="zh-CN" dirty="0" err="1"/>
              <a:t>BackgroundManager</a:t>
            </a:r>
            <a:endParaRPr lang="zh-CN" altLang="en-US" dirty="0"/>
          </a:p>
        </p:txBody>
      </p:sp>
      <p:pic>
        <p:nvPicPr>
          <p:cNvPr id="5" name="图片 4"/>
          <p:cNvPicPr>
            <a:picLocks noChangeAspect="1"/>
          </p:cNvPicPr>
          <p:nvPr/>
        </p:nvPicPr>
        <p:blipFill>
          <a:blip r:embed="rId3"/>
          <a:stretch>
            <a:fillRect/>
          </a:stretch>
        </p:blipFill>
        <p:spPr>
          <a:xfrm>
            <a:off x="683568" y="2564904"/>
            <a:ext cx="6602742" cy="2602065"/>
          </a:xfrm>
          <a:prstGeom prst="rect">
            <a:avLst/>
          </a:prstGeom>
        </p:spPr>
      </p:pic>
    </p:spTree>
    <p:extLst>
      <p:ext uri="{BB962C8B-B14F-4D97-AF65-F5344CB8AC3E}">
        <p14:creationId xmlns:p14="http://schemas.microsoft.com/office/powerpoint/2010/main" val="1081885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背景</a:t>
            </a:r>
            <a:r>
              <a:rPr lang="zh-CN" altLang="en-US" dirty="0"/>
              <a:t>调整（可选）</a:t>
            </a:r>
          </a:p>
        </p:txBody>
      </p:sp>
      <p:sp>
        <p:nvSpPr>
          <p:cNvPr id="3" name="内容占位符 2"/>
          <p:cNvSpPr>
            <a:spLocks noGrp="1"/>
          </p:cNvSpPr>
          <p:nvPr>
            <p:ph idx="1"/>
          </p:nvPr>
        </p:nvSpPr>
        <p:spPr/>
        <p:txBody>
          <a:bodyPr/>
          <a:lstStyle/>
          <a:p>
            <a:r>
              <a:rPr lang="zh-CN" altLang="en-US" dirty="0" smtClean="0"/>
              <a:t>重要的类：</a:t>
            </a:r>
            <a:r>
              <a:rPr lang="en-US" altLang="zh-CN" dirty="0"/>
              <a:t> </a:t>
            </a:r>
            <a:r>
              <a:rPr lang="en-US" altLang="zh-CN" dirty="0" err="1"/>
              <a:t>BackgroundManager</a:t>
            </a:r>
            <a:endParaRPr lang="zh-CN" altLang="en-US" dirty="0"/>
          </a:p>
        </p:txBody>
      </p:sp>
      <p:sp>
        <p:nvSpPr>
          <p:cNvPr id="6" name="Rectangle 1"/>
          <p:cNvSpPr>
            <a:spLocks noChangeArrowheads="1"/>
          </p:cNvSpPr>
          <p:nvPr/>
        </p:nvSpPr>
        <p:spPr bwMode="auto">
          <a:xfrm>
            <a:off x="457200" y="2708920"/>
            <a:ext cx="6957033" cy="898914"/>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88"/>
                </a:solidFill>
                <a:effectLst/>
                <a:latin typeface="Consolas" panose="020B0609020204030204" pitchFamily="49" charset="0"/>
              </a:rPr>
              <a:t>protected</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void</a:t>
            </a:r>
            <a:r>
              <a:rPr kumimoji="0" lang="zh-CN" altLang="zh-CN" sz="1600" b="0" i="0" u="none" strike="noStrike" cap="none" normalizeH="0" baseline="0" smtClean="0">
                <a:ln>
                  <a:noFill/>
                </a:ln>
                <a:solidFill>
                  <a:srgbClr val="000000"/>
                </a:solidFill>
                <a:effectLst/>
                <a:latin typeface="Consolas" panose="020B0609020204030204" pitchFamily="49" charset="0"/>
              </a:rPr>
              <a:t> updateBackground</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660066"/>
                </a:solidFill>
                <a:effectLst/>
                <a:latin typeface="Consolas" panose="020B0609020204030204" pitchFamily="49" charset="0"/>
              </a:rPr>
              <a:t>Drawable</a:t>
            </a:r>
            <a:r>
              <a:rPr kumimoji="0" lang="zh-CN" altLang="zh-CN" sz="1600" b="0" i="0" u="none" strike="noStrike" cap="none" normalizeH="0" baseline="0" smtClean="0">
                <a:ln>
                  <a:noFill/>
                </a:ln>
                <a:solidFill>
                  <a:srgbClr val="000000"/>
                </a:solidFill>
                <a:effectLst/>
                <a:latin typeface="Consolas" panose="020B0609020204030204" pitchFamily="49" charset="0"/>
              </a:rPr>
              <a:t> drawable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BackgroundManager</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getInstance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88"/>
                </a:solidFill>
                <a:effectLst/>
                <a:latin typeface="Consolas" panose="020B0609020204030204" pitchFamily="49" charset="0"/>
              </a:rPr>
              <a:t>this</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setDrawable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drawable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chemeClr val="tx1"/>
                </a:solidFill>
                <a:effectLst/>
              </a:rPr>
              <a:t> </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4562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背景</a:t>
            </a:r>
            <a:r>
              <a:rPr lang="zh-CN" altLang="en-US" dirty="0"/>
              <a:t>调整（可选）</a:t>
            </a:r>
          </a:p>
        </p:txBody>
      </p:sp>
      <p:sp>
        <p:nvSpPr>
          <p:cNvPr id="3" name="内容占位符 2"/>
          <p:cNvSpPr>
            <a:spLocks noGrp="1"/>
          </p:cNvSpPr>
          <p:nvPr>
            <p:ph idx="1"/>
          </p:nvPr>
        </p:nvSpPr>
        <p:spPr/>
        <p:txBody>
          <a:bodyPr/>
          <a:lstStyle/>
          <a:p>
            <a:r>
              <a:rPr lang="zh-CN" altLang="en-US" dirty="0" smtClean="0"/>
              <a:t>示例：自动更新背景</a:t>
            </a:r>
            <a:endParaRPr lang="zh-CN" altLang="en-US" dirty="0"/>
          </a:p>
        </p:txBody>
      </p:sp>
      <p:sp>
        <p:nvSpPr>
          <p:cNvPr id="4" name="Rectangle 1"/>
          <p:cNvSpPr>
            <a:spLocks noChangeArrowheads="1"/>
          </p:cNvSpPr>
          <p:nvPr/>
        </p:nvSpPr>
        <p:spPr bwMode="auto">
          <a:xfrm>
            <a:off x="457200" y="2189475"/>
            <a:ext cx="8790868" cy="4376789"/>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protected</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clearBackground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BackgroundManager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getInstance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this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mDefaultBackground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protected</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FF0000"/>
                </a:solidFill>
                <a:effectLst/>
                <a:latin typeface="Consolas" panose="020B0609020204030204" pitchFamily="49" charset="0"/>
              </a:rPr>
              <a:t>OnItemViewSelectedListener</a:t>
            </a:r>
            <a:r>
              <a:rPr kumimoji="0" lang="zh-CN" altLang="zh-CN" sz="1600" b="0" i="0" u="none" strike="noStrike" cap="none" normalizeH="0" baseline="0" dirty="0" smtClean="0">
                <a:ln>
                  <a:noFill/>
                </a:ln>
                <a:solidFill>
                  <a:srgbClr val="000000"/>
                </a:solidFill>
                <a:effectLst/>
                <a:latin typeface="Consolas" panose="020B0609020204030204" pitchFamily="49" charset="0"/>
              </a:rPr>
              <a:t> getDefaultItemViewSelectedListener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return</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OnItemViewSelectedListener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onItemSelected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Object</a:t>
            </a:r>
            <a:r>
              <a:rPr kumimoji="0" lang="zh-CN" altLang="zh-CN" sz="1600" b="0" i="0" u="none" strike="noStrike" cap="none" normalizeH="0" baseline="0" dirty="0" smtClean="0">
                <a:ln>
                  <a:noFill/>
                </a:ln>
                <a:solidFill>
                  <a:srgbClr val="000000"/>
                </a:solidFill>
                <a:effectLst/>
                <a:latin typeface="Consolas" panose="020B0609020204030204" pitchFamily="49" charset="0"/>
              </a:rPr>
              <a:t> item</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Row</a:t>
            </a:r>
            <a:r>
              <a:rPr kumimoji="0" lang="zh-CN" altLang="zh-CN" sz="1600" b="0" i="0" u="none" strike="noStrike" cap="none" normalizeH="0" baseline="0" dirty="0" smtClean="0">
                <a:ln>
                  <a:noFill/>
                </a:ln>
                <a:solidFill>
                  <a:srgbClr val="000000"/>
                </a:solidFill>
                <a:effectLst/>
                <a:latin typeface="Consolas" panose="020B0609020204030204" pitchFamily="49" charset="0"/>
              </a:rPr>
              <a:t> row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if</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item </a:t>
            </a:r>
            <a:r>
              <a:rPr kumimoji="0" lang="zh-CN" altLang="zh-CN" sz="1600" b="0" i="0" u="none" strike="noStrike" cap="none" normalizeH="0" baseline="0" dirty="0" smtClean="0">
                <a:ln>
                  <a:noFill/>
                </a:ln>
                <a:solidFill>
                  <a:srgbClr val="000088"/>
                </a:solidFill>
                <a:effectLst/>
                <a:latin typeface="Consolas" panose="020B0609020204030204" pitchFamily="49" charset="0"/>
              </a:rPr>
              <a:t>instanceof</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Movie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Drawable</a:t>
            </a:r>
            <a:r>
              <a:rPr kumimoji="0" lang="zh-CN" altLang="zh-CN" sz="1600" b="0" i="0" u="none" strike="noStrike" cap="none" normalizeH="0" baseline="0" dirty="0" smtClean="0">
                <a:ln>
                  <a:noFill/>
                </a:ln>
                <a:solidFill>
                  <a:srgbClr val="000000"/>
                </a:solidFill>
                <a:effectLst/>
                <a:latin typeface="Consolas" panose="020B0609020204030204" pitchFamily="49" charset="0"/>
              </a:rPr>
              <a:t> background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Movie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item</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getBackdropDrawable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updateBackground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background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else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clearBackground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7680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目录</a:t>
            </a:r>
            <a:endParaRPr lang="zh-CN" altLang="en-US" dirty="0"/>
          </a:p>
        </p:txBody>
      </p:sp>
      <p:grpSp>
        <p:nvGrpSpPr>
          <p:cNvPr id="6" name="Group 11"/>
          <p:cNvGrpSpPr>
            <a:grpSpLocks/>
          </p:cNvGrpSpPr>
          <p:nvPr/>
        </p:nvGrpSpPr>
        <p:grpSpPr bwMode="auto">
          <a:xfrm>
            <a:off x="2057400" y="1556792"/>
            <a:ext cx="4648200" cy="685800"/>
            <a:chOff x="1296" y="1200"/>
            <a:chExt cx="2928" cy="432"/>
          </a:xfrm>
        </p:grpSpPr>
        <p:sp>
          <p:nvSpPr>
            <p:cNvPr id="7"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资源目录浏览器</a:t>
              </a:r>
              <a:endParaRPr lang="en-US" altLang="zh-CN" sz="2400" b="1" dirty="0"/>
            </a:p>
          </p:txBody>
        </p:sp>
        <p:grpSp>
          <p:nvGrpSpPr>
            <p:cNvPr id="9" name="Group 14"/>
            <p:cNvGrpSpPr>
              <a:grpSpLocks/>
            </p:cNvGrpSpPr>
            <p:nvPr/>
          </p:nvGrpSpPr>
          <p:grpSpPr bwMode="auto">
            <a:xfrm>
              <a:off x="1296" y="1200"/>
              <a:ext cx="528" cy="432"/>
              <a:chOff x="1296" y="1200"/>
              <a:chExt cx="528" cy="432"/>
            </a:xfrm>
          </p:grpSpPr>
          <p:sp>
            <p:nvSpPr>
              <p:cNvPr id="11"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18"/>
            <p:cNvSpPr txBox="1">
              <a:spLocks noChangeArrowheads="1"/>
            </p:cNvSpPr>
            <p:nvPr/>
          </p:nvSpPr>
          <p:spPr bwMode="gray">
            <a:xfrm>
              <a:off x="1440" y="121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FFFF"/>
                  </a:solidFill>
                  <a:ea typeface="宋体" charset="-122"/>
                </a:rPr>
                <a:t>1</a:t>
              </a:r>
            </a:p>
          </p:txBody>
        </p:sp>
      </p:grpSp>
      <p:grpSp>
        <p:nvGrpSpPr>
          <p:cNvPr id="14" name="Group 19"/>
          <p:cNvGrpSpPr>
            <a:grpSpLocks/>
          </p:cNvGrpSpPr>
          <p:nvPr/>
        </p:nvGrpSpPr>
        <p:grpSpPr bwMode="auto">
          <a:xfrm>
            <a:off x="2057400" y="2318793"/>
            <a:ext cx="4648200" cy="685800"/>
            <a:chOff x="1296" y="1680"/>
            <a:chExt cx="2928" cy="432"/>
          </a:xfrm>
        </p:grpSpPr>
        <p:sp>
          <p:nvSpPr>
            <p:cNvPr id="15"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卡片视图</a:t>
              </a:r>
              <a:endParaRPr lang="en-US" altLang="zh-CN" sz="2400" b="1" dirty="0"/>
            </a:p>
          </p:txBody>
        </p:sp>
        <p:grpSp>
          <p:nvGrpSpPr>
            <p:cNvPr id="17" name="Group 22"/>
            <p:cNvGrpSpPr>
              <a:grpSpLocks/>
            </p:cNvGrpSpPr>
            <p:nvPr/>
          </p:nvGrpSpPr>
          <p:grpSpPr bwMode="auto">
            <a:xfrm>
              <a:off x="1296" y="1680"/>
              <a:ext cx="528" cy="432"/>
              <a:chOff x="1296" y="1680"/>
              <a:chExt cx="528" cy="432"/>
            </a:xfrm>
          </p:grpSpPr>
          <p:sp>
            <p:nvSpPr>
              <p:cNvPr id="19"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 Box 26"/>
            <p:cNvSpPr txBox="1">
              <a:spLocks noChangeArrowheads="1"/>
            </p:cNvSpPr>
            <p:nvPr/>
          </p:nvSpPr>
          <p:spPr bwMode="gray">
            <a:xfrm>
              <a:off x="1440" y="169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FFFF"/>
                  </a:solidFill>
                  <a:ea typeface="宋体" charset="-122"/>
                </a:rPr>
                <a:t>2</a:t>
              </a:r>
            </a:p>
          </p:txBody>
        </p:sp>
      </p:grpSp>
      <p:grpSp>
        <p:nvGrpSpPr>
          <p:cNvPr id="22" name="Group 11"/>
          <p:cNvGrpSpPr>
            <a:grpSpLocks/>
          </p:cNvGrpSpPr>
          <p:nvPr/>
        </p:nvGrpSpPr>
        <p:grpSpPr bwMode="auto">
          <a:xfrm>
            <a:off x="2084040" y="3133327"/>
            <a:ext cx="4648200" cy="685800"/>
            <a:chOff x="1296" y="1200"/>
            <a:chExt cx="2928" cy="432"/>
          </a:xfrm>
        </p:grpSpPr>
        <p:sp>
          <p:nvSpPr>
            <p:cNvPr id="23"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4"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详细信息视图</a:t>
              </a:r>
              <a:endParaRPr lang="en-US" altLang="zh-CN" sz="2400" b="1" dirty="0"/>
            </a:p>
          </p:txBody>
        </p:sp>
        <p:grpSp>
          <p:nvGrpSpPr>
            <p:cNvPr id="25" name="Group 14"/>
            <p:cNvGrpSpPr>
              <a:grpSpLocks/>
            </p:cNvGrpSpPr>
            <p:nvPr/>
          </p:nvGrpSpPr>
          <p:grpSpPr bwMode="auto">
            <a:xfrm>
              <a:off x="1296" y="1200"/>
              <a:ext cx="528" cy="432"/>
              <a:chOff x="1296" y="1200"/>
              <a:chExt cx="528" cy="432"/>
            </a:xfrm>
          </p:grpSpPr>
          <p:sp>
            <p:nvSpPr>
              <p:cNvPr id="27"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9"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 Box 18"/>
            <p:cNvSpPr txBox="1">
              <a:spLocks noChangeArrowheads="1"/>
            </p:cNvSpPr>
            <p:nvPr/>
          </p:nvSpPr>
          <p:spPr bwMode="gray">
            <a:xfrm>
              <a:off x="1440" y="121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3</a:t>
              </a:r>
              <a:endParaRPr lang="en-US" altLang="zh-CN" sz="3200" b="1" dirty="0">
                <a:solidFill>
                  <a:srgbClr val="FFFFFF"/>
                </a:solidFill>
                <a:ea typeface="宋体" charset="-122"/>
              </a:endParaRPr>
            </a:p>
          </p:txBody>
        </p:sp>
      </p:grpSp>
      <p:grpSp>
        <p:nvGrpSpPr>
          <p:cNvPr id="30" name="Group 19"/>
          <p:cNvGrpSpPr>
            <a:grpSpLocks/>
          </p:cNvGrpSpPr>
          <p:nvPr/>
        </p:nvGrpSpPr>
        <p:grpSpPr bwMode="auto">
          <a:xfrm>
            <a:off x="2084040" y="3895328"/>
            <a:ext cx="4648200" cy="685800"/>
            <a:chOff x="1296" y="1680"/>
            <a:chExt cx="2928" cy="432"/>
          </a:xfrm>
        </p:grpSpPr>
        <p:sp>
          <p:nvSpPr>
            <p:cNvPr id="31"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播放卡片</a:t>
              </a:r>
              <a:endParaRPr lang="en-US" altLang="zh-CN" sz="2400" b="1" dirty="0"/>
            </a:p>
          </p:txBody>
        </p:sp>
        <p:grpSp>
          <p:nvGrpSpPr>
            <p:cNvPr id="33" name="Group 22"/>
            <p:cNvGrpSpPr>
              <a:grpSpLocks/>
            </p:cNvGrpSpPr>
            <p:nvPr/>
          </p:nvGrpSpPr>
          <p:grpSpPr bwMode="auto">
            <a:xfrm>
              <a:off x="1296" y="1680"/>
              <a:ext cx="528" cy="432"/>
              <a:chOff x="1296" y="1680"/>
              <a:chExt cx="528" cy="432"/>
            </a:xfrm>
          </p:grpSpPr>
          <p:sp>
            <p:nvSpPr>
              <p:cNvPr id="35"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7"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 Box 26"/>
            <p:cNvSpPr txBox="1">
              <a:spLocks noChangeArrowheads="1"/>
            </p:cNvSpPr>
            <p:nvPr/>
          </p:nvSpPr>
          <p:spPr bwMode="gray">
            <a:xfrm>
              <a:off x="1440" y="169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4</a:t>
              </a:r>
              <a:endParaRPr lang="en-US" altLang="zh-CN" sz="3200" b="1" dirty="0">
                <a:solidFill>
                  <a:srgbClr val="FFFFFF"/>
                </a:solidFill>
                <a:ea typeface="宋体" charset="-122"/>
              </a:endParaRPr>
            </a:p>
          </p:txBody>
        </p:sp>
      </p:grpSp>
      <p:grpSp>
        <p:nvGrpSpPr>
          <p:cNvPr id="38" name="Group 11"/>
          <p:cNvGrpSpPr>
            <a:grpSpLocks/>
          </p:cNvGrpSpPr>
          <p:nvPr/>
        </p:nvGrpSpPr>
        <p:grpSpPr bwMode="auto">
          <a:xfrm>
            <a:off x="2123728" y="4717503"/>
            <a:ext cx="4648200" cy="685800"/>
            <a:chOff x="1296" y="1200"/>
            <a:chExt cx="2928" cy="432"/>
          </a:xfrm>
        </p:grpSpPr>
        <p:sp>
          <p:nvSpPr>
            <p:cNvPr id="39"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0"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引导界面</a:t>
              </a:r>
              <a:endParaRPr lang="en-US" altLang="zh-CN" sz="2400" b="1" dirty="0"/>
            </a:p>
          </p:txBody>
        </p:sp>
        <p:grpSp>
          <p:nvGrpSpPr>
            <p:cNvPr id="41" name="Group 14"/>
            <p:cNvGrpSpPr>
              <a:grpSpLocks/>
            </p:cNvGrpSpPr>
            <p:nvPr/>
          </p:nvGrpSpPr>
          <p:grpSpPr bwMode="auto">
            <a:xfrm>
              <a:off x="1296" y="1200"/>
              <a:ext cx="528" cy="432"/>
              <a:chOff x="1296" y="1200"/>
              <a:chExt cx="528" cy="432"/>
            </a:xfrm>
          </p:grpSpPr>
          <p:sp>
            <p:nvSpPr>
              <p:cNvPr id="43"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Text Box 18"/>
            <p:cNvSpPr txBox="1">
              <a:spLocks noChangeArrowheads="1"/>
            </p:cNvSpPr>
            <p:nvPr/>
          </p:nvSpPr>
          <p:spPr bwMode="gray">
            <a:xfrm>
              <a:off x="1440" y="121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5</a:t>
              </a:r>
              <a:endParaRPr lang="en-US" altLang="zh-CN" sz="3200" b="1" dirty="0">
                <a:solidFill>
                  <a:srgbClr val="FFFFFF"/>
                </a:solidFill>
                <a:ea typeface="宋体" charset="-122"/>
              </a:endParaRPr>
            </a:p>
          </p:txBody>
        </p:sp>
      </p:grpSp>
      <p:grpSp>
        <p:nvGrpSpPr>
          <p:cNvPr id="46" name="Group 19"/>
          <p:cNvGrpSpPr>
            <a:grpSpLocks/>
          </p:cNvGrpSpPr>
          <p:nvPr/>
        </p:nvGrpSpPr>
        <p:grpSpPr bwMode="auto">
          <a:xfrm>
            <a:off x="2123728" y="5479504"/>
            <a:ext cx="4648200" cy="685800"/>
            <a:chOff x="1296" y="1680"/>
            <a:chExt cx="2928" cy="432"/>
          </a:xfrm>
        </p:grpSpPr>
        <p:sp>
          <p:nvSpPr>
            <p:cNvPr id="47"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8"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后台播放</a:t>
              </a:r>
              <a:endParaRPr lang="en-US" altLang="zh-CN" sz="2400" b="1" dirty="0"/>
            </a:p>
          </p:txBody>
        </p:sp>
        <p:grpSp>
          <p:nvGrpSpPr>
            <p:cNvPr id="49" name="Group 22"/>
            <p:cNvGrpSpPr>
              <a:grpSpLocks/>
            </p:cNvGrpSpPr>
            <p:nvPr/>
          </p:nvGrpSpPr>
          <p:grpSpPr bwMode="auto">
            <a:xfrm>
              <a:off x="1296" y="1680"/>
              <a:ext cx="528" cy="432"/>
              <a:chOff x="1296" y="1680"/>
              <a:chExt cx="528" cy="432"/>
            </a:xfrm>
          </p:grpSpPr>
          <p:sp>
            <p:nvSpPr>
              <p:cNvPr id="51"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3"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Text Box 26"/>
            <p:cNvSpPr txBox="1">
              <a:spLocks noChangeArrowheads="1"/>
            </p:cNvSpPr>
            <p:nvPr/>
          </p:nvSpPr>
          <p:spPr bwMode="gray">
            <a:xfrm>
              <a:off x="1440" y="169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6</a:t>
              </a:r>
              <a:endParaRPr lang="en-US" altLang="zh-CN" sz="3200" b="1" dirty="0">
                <a:solidFill>
                  <a:srgbClr val="FFFFFF"/>
                </a:solidFill>
                <a:ea typeface="宋体" charset="-122"/>
              </a:endParaRPr>
            </a:p>
          </p:txBody>
        </p:sp>
      </p:grpSp>
    </p:spTree>
    <p:extLst>
      <p:ext uri="{BB962C8B-B14F-4D97-AF65-F5344CB8AC3E}">
        <p14:creationId xmlns:p14="http://schemas.microsoft.com/office/powerpoint/2010/main" val="256732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卡片视图</a:t>
            </a:r>
            <a:endParaRPr lang="zh-CN" altLang="en-US" dirty="0"/>
          </a:p>
        </p:txBody>
      </p:sp>
      <p:sp>
        <p:nvSpPr>
          <p:cNvPr id="3" name="内容占位符 2"/>
          <p:cNvSpPr>
            <a:spLocks noGrp="1"/>
          </p:cNvSpPr>
          <p:nvPr>
            <p:ph idx="1"/>
          </p:nvPr>
        </p:nvSpPr>
        <p:spPr>
          <a:xfrm>
            <a:off x="457200" y="1600200"/>
            <a:ext cx="8229600" cy="4709120"/>
          </a:xfrm>
        </p:spPr>
        <p:txBody>
          <a:bodyPr>
            <a:normAutofit/>
          </a:bodyPr>
          <a:lstStyle/>
          <a:p>
            <a:r>
              <a:rPr lang="zh-CN" altLang="en-US" dirty="0" smtClean="0"/>
              <a:t>某个资源被选中后突出显示效果</a:t>
            </a:r>
            <a:endParaRPr lang="en-US" altLang="zh-CN" dirty="0" smtClean="0"/>
          </a:p>
        </p:txBody>
      </p:sp>
      <p:pic>
        <p:nvPicPr>
          <p:cNvPr id="4" name="图片 3"/>
          <p:cNvPicPr>
            <a:picLocks noChangeAspect="1"/>
          </p:cNvPicPr>
          <p:nvPr/>
        </p:nvPicPr>
        <p:blipFill>
          <a:blip r:embed="rId3"/>
          <a:stretch>
            <a:fillRect/>
          </a:stretch>
        </p:blipFill>
        <p:spPr>
          <a:xfrm>
            <a:off x="827584" y="2204864"/>
            <a:ext cx="7279127" cy="4104456"/>
          </a:xfrm>
          <a:prstGeom prst="rect">
            <a:avLst/>
          </a:prstGeom>
        </p:spPr>
      </p:pic>
    </p:spTree>
    <p:extLst>
      <p:ext uri="{BB962C8B-B14F-4D97-AF65-F5344CB8AC3E}">
        <p14:creationId xmlns:p14="http://schemas.microsoft.com/office/powerpoint/2010/main" val="144520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自定义样式回顾</a:t>
            </a:r>
            <a:endParaRPr lang="zh-CN" altLang="en-US" dirty="0"/>
          </a:p>
        </p:txBody>
      </p:sp>
      <p:sp>
        <p:nvSpPr>
          <p:cNvPr id="3" name="内容占位符 2"/>
          <p:cNvSpPr>
            <a:spLocks noGrp="1"/>
          </p:cNvSpPr>
          <p:nvPr>
            <p:ph idx="1"/>
          </p:nvPr>
        </p:nvSpPr>
        <p:spPr>
          <a:xfrm>
            <a:off x="457200" y="1600200"/>
            <a:ext cx="8229600" cy="4709120"/>
          </a:xfrm>
        </p:spPr>
        <p:txBody>
          <a:bodyPr>
            <a:normAutofit/>
          </a:bodyPr>
          <a:lstStyle/>
          <a:p>
            <a:r>
              <a:rPr lang="zh-CN" altLang="en-US" dirty="0" smtClean="0"/>
              <a:t>自定义样式</a:t>
            </a:r>
            <a:endParaRPr lang="en-US" altLang="zh-CN" dirty="0" smtClean="0"/>
          </a:p>
          <a:p>
            <a:r>
              <a:rPr lang="zh-CN" altLang="en-US" dirty="0" smtClean="0"/>
              <a:t>应用样式</a:t>
            </a:r>
            <a:endParaRPr lang="en-US" altLang="zh-CN" dirty="0" smtClean="0"/>
          </a:p>
        </p:txBody>
      </p:sp>
    </p:spTree>
    <p:extLst>
      <p:ext uri="{BB962C8B-B14F-4D97-AF65-F5344CB8AC3E}">
        <p14:creationId xmlns:p14="http://schemas.microsoft.com/office/powerpoint/2010/main" val="298006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自定义样式回顾</a:t>
            </a:r>
            <a:endParaRPr lang="zh-CN" altLang="en-US" dirty="0"/>
          </a:p>
        </p:txBody>
      </p:sp>
      <p:sp>
        <p:nvSpPr>
          <p:cNvPr id="3" name="内容占位符 2"/>
          <p:cNvSpPr>
            <a:spLocks noGrp="1"/>
          </p:cNvSpPr>
          <p:nvPr>
            <p:ph idx="1"/>
          </p:nvPr>
        </p:nvSpPr>
        <p:spPr>
          <a:xfrm>
            <a:off x="457200" y="1600200"/>
            <a:ext cx="8229600" cy="4709120"/>
          </a:xfrm>
        </p:spPr>
        <p:txBody>
          <a:bodyPr>
            <a:normAutofit/>
          </a:bodyPr>
          <a:lstStyle/>
          <a:p>
            <a:endParaRPr lang="en-US" altLang="zh-CN" dirty="0" smtClean="0"/>
          </a:p>
        </p:txBody>
      </p:sp>
      <p:sp>
        <p:nvSpPr>
          <p:cNvPr id="4" name="矩形 3"/>
          <p:cNvSpPr/>
          <p:nvPr/>
        </p:nvSpPr>
        <p:spPr>
          <a:xfrm>
            <a:off x="457200" y="1600200"/>
            <a:ext cx="8229600" cy="258532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&lt;style  name=</a:t>
            </a:r>
            <a:r>
              <a:rPr lang="en-US" altLang="zh-CN" dirty="0">
                <a:solidFill>
                  <a:srgbClr val="0000FF"/>
                </a:solidFill>
                <a:latin typeface="Consolas" panose="020B0609020204030204" pitchFamily="49" charset="0"/>
              </a:rPr>
              <a:t>"TextViewStyle1"</a:t>
            </a:r>
            <a:r>
              <a:rPr lang="en-US" altLang="zh-CN" dirty="0">
                <a:solidFill>
                  <a:srgbClr val="000000"/>
                </a:solidFill>
                <a:latin typeface="Consolas" panose="020B0609020204030204" pitchFamily="49" charset="0"/>
              </a:rPr>
              <a:t>&gt;  </a:t>
            </a:r>
            <a:endParaRPr lang="en-US" altLang="zh-CN" dirty="0">
              <a:solidFill>
                <a:srgbClr val="5C5C5C"/>
              </a:solidFill>
              <a:latin typeface="Consolas" panose="020B0609020204030204" pitchFamily="49" charset="0"/>
            </a:endParaRPr>
          </a:p>
          <a:p>
            <a:r>
              <a:rPr lang="en-US" altLang="zh-CN" dirty="0">
                <a:solidFill>
                  <a:srgbClr val="000000"/>
                </a:solidFill>
                <a:latin typeface="Consolas" panose="020B0609020204030204" pitchFamily="49" charset="0"/>
              </a:rPr>
              <a:t>      &lt;item name=</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android:textColor</a:t>
            </a:r>
            <a:r>
              <a:rPr lang="en-US" altLang="zh-CN" dirty="0">
                <a:solidFill>
                  <a:srgbClr val="0000FF"/>
                </a:solidFill>
                <a:latin typeface="Consolas" panose="020B0609020204030204" pitchFamily="49" charset="0"/>
              </a:rPr>
              <a:t>"</a:t>
            </a:r>
            <a:r>
              <a:rPr lang="en-US" altLang="zh-CN" dirty="0">
                <a:solidFill>
                  <a:srgbClr val="000000"/>
                </a:solidFill>
                <a:latin typeface="Consolas" panose="020B0609020204030204" pitchFamily="49" charset="0"/>
              </a:rPr>
              <a:t>&gt;</a:t>
            </a:r>
            <a:r>
              <a:rPr lang="en-US" altLang="zh-CN" dirty="0">
                <a:solidFill>
                  <a:srgbClr val="646464"/>
                </a:solidFill>
                <a:latin typeface="Consolas" panose="020B0609020204030204" pitchFamily="49" charset="0"/>
              </a:rPr>
              <a:t>@</a:t>
            </a:r>
            <a:r>
              <a:rPr lang="en-US" altLang="zh-CN" dirty="0" err="1">
                <a:solidFill>
                  <a:srgbClr val="646464"/>
                </a:solidFill>
                <a:latin typeface="Consolas" panose="020B0609020204030204" pitchFamily="49" charset="0"/>
              </a:rPr>
              <a:t>android</a:t>
            </a:r>
            <a:r>
              <a:rPr lang="en-US" altLang="zh-CN" dirty="0" err="1">
                <a:solidFill>
                  <a:srgbClr val="000000"/>
                </a:solidFill>
                <a:latin typeface="Consolas" panose="020B0609020204030204" pitchFamily="49" charset="0"/>
              </a:rPr>
              <a:t>:color</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holo_red_light</a:t>
            </a:r>
            <a:r>
              <a:rPr lang="en-US" altLang="zh-CN" dirty="0">
                <a:solidFill>
                  <a:srgbClr val="000000"/>
                </a:solidFill>
                <a:latin typeface="Consolas" panose="020B0609020204030204" pitchFamily="49" charset="0"/>
              </a:rPr>
              <a:t>&lt;/item&gt;  </a:t>
            </a:r>
            <a:endParaRPr lang="en-US" altLang="zh-CN" dirty="0">
              <a:solidFill>
                <a:srgbClr val="5C5C5C"/>
              </a:solidFill>
              <a:latin typeface="Consolas" panose="020B0609020204030204" pitchFamily="49" charset="0"/>
            </a:endParaRPr>
          </a:p>
          <a:p>
            <a:r>
              <a:rPr lang="en-US" altLang="zh-CN" dirty="0">
                <a:solidFill>
                  <a:srgbClr val="000000"/>
                </a:solidFill>
                <a:latin typeface="Consolas" panose="020B0609020204030204" pitchFamily="49" charset="0"/>
              </a:rPr>
              <a:t>      &lt;item name=</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android:textSize</a:t>
            </a:r>
            <a:r>
              <a:rPr lang="en-US" altLang="zh-CN" dirty="0">
                <a:solidFill>
                  <a:srgbClr val="0000FF"/>
                </a:solidFill>
                <a:latin typeface="Consolas" panose="020B0609020204030204" pitchFamily="49" charset="0"/>
              </a:rPr>
              <a:t>"</a:t>
            </a:r>
            <a:r>
              <a:rPr lang="en-US" altLang="zh-CN" dirty="0">
                <a:solidFill>
                  <a:srgbClr val="000000"/>
                </a:solidFill>
                <a:latin typeface="Consolas" panose="020B0609020204030204" pitchFamily="49" charset="0"/>
              </a:rPr>
              <a:t>&gt;40sp&lt;/item&gt;  </a:t>
            </a:r>
            <a:endParaRPr lang="en-US" altLang="zh-CN" dirty="0">
              <a:solidFill>
                <a:srgbClr val="5C5C5C"/>
              </a:solidFill>
              <a:latin typeface="Consolas" panose="020B0609020204030204" pitchFamily="49" charset="0"/>
            </a:endParaRPr>
          </a:p>
          <a:p>
            <a:r>
              <a:rPr lang="en-US" altLang="zh-CN" dirty="0">
                <a:solidFill>
                  <a:srgbClr val="000000"/>
                </a:solidFill>
                <a:latin typeface="Consolas" panose="020B0609020204030204" pitchFamily="49" charset="0"/>
              </a:rPr>
              <a:t>      &lt;item name=</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android:layout_height</a:t>
            </a:r>
            <a:r>
              <a:rPr lang="en-US" altLang="zh-CN" dirty="0">
                <a:solidFill>
                  <a:srgbClr val="0000FF"/>
                </a:solidFill>
                <a:latin typeface="Consolas" panose="020B0609020204030204" pitchFamily="49" charset="0"/>
              </a:rPr>
              <a:t>"</a:t>
            </a:r>
            <a:r>
              <a:rPr lang="en-US" altLang="zh-CN" dirty="0">
                <a:solidFill>
                  <a:srgbClr val="000000"/>
                </a:solidFill>
                <a:latin typeface="Consolas" panose="020B0609020204030204" pitchFamily="49" charset="0"/>
              </a:rPr>
              <a:t>&gt;</a:t>
            </a:r>
            <a:r>
              <a:rPr lang="en-US" altLang="zh-CN" dirty="0" err="1">
                <a:solidFill>
                  <a:srgbClr val="000000"/>
                </a:solidFill>
                <a:latin typeface="Consolas" panose="020B0609020204030204" pitchFamily="49" charset="0"/>
              </a:rPr>
              <a:t>wrap_content</a:t>
            </a:r>
            <a:r>
              <a:rPr lang="en-US" altLang="zh-CN" dirty="0">
                <a:solidFill>
                  <a:srgbClr val="000000"/>
                </a:solidFill>
                <a:latin typeface="Consolas" panose="020B0609020204030204" pitchFamily="49" charset="0"/>
              </a:rPr>
              <a:t>&lt;/item&gt;  </a:t>
            </a:r>
            <a:endParaRPr lang="en-US" altLang="zh-CN" dirty="0">
              <a:solidFill>
                <a:srgbClr val="5C5C5C"/>
              </a:solidFill>
              <a:latin typeface="Consolas" panose="020B0609020204030204" pitchFamily="49" charset="0"/>
            </a:endParaRPr>
          </a:p>
          <a:p>
            <a:r>
              <a:rPr lang="en-US" altLang="zh-CN" dirty="0">
                <a:solidFill>
                  <a:srgbClr val="000000"/>
                </a:solidFill>
                <a:latin typeface="Consolas" panose="020B0609020204030204" pitchFamily="49" charset="0"/>
              </a:rPr>
              <a:t>      &lt;item name=</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android:layout_width</a:t>
            </a:r>
            <a:r>
              <a:rPr lang="en-US" altLang="zh-CN" dirty="0">
                <a:solidFill>
                  <a:srgbClr val="0000FF"/>
                </a:solidFill>
                <a:latin typeface="Consolas" panose="020B0609020204030204" pitchFamily="49" charset="0"/>
              </a:rPr>
              <a:t>"</a:t>
            </a:r>
            <a:r>
              <a:rPr lang="en-US" altLang="zh-CN" dirty="0">
                <a:solidFill>
                  <a:srgbClr val="000000"/>
                </a:solidFill>
                <a:latin typeface="Consolas" panose="020B0609020204030204" pitchFamily="49" charset="0"/>
              </a:rPr>
              <a:t>&gt;200dp&lt;/item&gt;  </a:t>
            </a:r>
            <a:endParaRPr lang="en-US" altLang="zh-CN" dirty="0">
              <a:solidFill>
                <a:srgbClr val="5C5C5C"/>
              </a:solidFill>
              <a:latin typeface="Consolas" panose="020B0609020204030204" pitchFamily="49" charset="0"/>
            </a:endParaRPr>
          </a:p>
          <a:p>
            <a:r>
              <a:rPr lang="en-US" altLang="zh-CN" dirty="0">
                <a:solidFill>
                  <a:srgbClr val="000000"/>
                </a:solidFill>
                <a:latin typeface="Consolas" panose="020B0609020204030204" pitchFamily="49" charset="0"/>
              </a:rPr>
              <a:t>      &lt;item name=</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android:background</a:t>
            </a:r>
            <a:r>
              <a:rPr lang="en-US" altLang="zh-CN" dirty="0">
                <a:solidFill>
                  <a:srgbClr val="0000FF"/>
                </a:solidFill>
                <a:latin typeface="Consolas" panose="020B0609020204030204" pitchFamily="49" charset="0"/>
              </a:rPr>
              <a:t>"</a:t>
            </a:r>
            <a:r>
              <a:rPr lang="en-US" altLang="zh-CN" dirty="0">
                <a:solidFill>
                  <a:srgbClr val="000000"/>
                </a:solidFill>
                <a:latin typeface="Consolas" panose="020B0609020204030204" pitchFamily="49" charset="0"/>
              </a:rPr>
              <a:t>&gt;#ffff00ff&lt;/item&gt;  </a:t>
            </a:r>
            <a:endParaRPr lang="en-US" altLang="zh-CN" dirty="0">
              <a:solidFill>
                <a:srgbClr val="5C5C5C"/>
              </a:solidFill>
              <a:latin typeface="Consolas" panose="020B0609020204030204" pitchFamily="49" charset="0"/>
            </a:endParaRPr>
          </a:p>
          <a:p>
            <a:r>
              <a:rPr lang="en-US" altLang="zh-CN" dirty="0">
                <a:solidFill>
                  <a:srgbClr val="000000"/>
                </a:solidFill>
                <a:latin typeface="Consolas" panose="020B0609020204030204" pitchFamily="49" charset="0"/>
              </a:rPr>
              <a:t>      &lt;item name=</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android:gravity</a:t>
            </a:r>
            <a:r>
              <a:rPr lang="en-US" altLang="zh-CN" dirty="0">
                <a:solidFill>
                  <a:srgbClr val="0000FF"/>
                </a:solidFill>
                <a:latin typeface="Consolas" panose="020B0609020204030204" pitchFamily="49" charset="0"/>
              </a:rPr>
              <a:t>"</a:t>
            </a:r>
            <a:r>
              <a:rPr lang="en-US" altLang="zh-CN" dirty="0">
                <a:solidFill>
                  <a:srgbClr val="000000"/>
                </a:solidFill>
                <a:latin typeface="Consolas" panose="020B0609020204030204" pitchFamily="49" charset="0"/>
              </a:rPr>
              <a:t>&gt;</a:t>
            </a:r>
            <a:r>
              <a:rPr lang="en-US" altLang="zh-CN" dirty="0" err="1">
                <a:solidFill>
                  <a:srgbClr val="000000"/>
                </a:solidFill>
                <a:latin typeface="Consolas" panose="020B0609020204030204" pitchFamily="49" charset="0"/>
              </a:rPr>
              <a:t>center_horizontal</a:t>
            </a:r>
            <a:r>
              <a:rPr lang="en-US" altLang="zh-CN" dirty="0">
                <a:solidFill>
                  <a:srgbClr val="000000"/>
                </a:solidFill>
                <a:latin typeface="Consolas" panose="020B0609020204030204" pitchFamily="49" charset="0"/>
              </a:rPr>
              <a:t>&lt;/item&gt;  </a:t>
            </a:r>
            <a:endParaRPr lang="en-US" altLang="zh-CN" dirty="0">
              <a:solidFill>
                <a:srgbClr val="5C5C5C"/>
              </a:solidFill>
              <a:latin typeface="Consolas" panose="020B0609020204030204" pitchFamily="49" charset="0"/>
            </a:endParaRPr>
          </a:p>
          <a:p>
            <a:r>
              <a:rPr lang="en-US" altLang="zh-CN" dirty="0">
                <a:solidFill>
                  <a:srgbClr val="000000"/>
                </a:solidFill>
                <a:latin typeface="Consolas" panose="020B0609020204030204" pitchFamily="49" charset="0"/>
              </a:rPr>
              <a:t>  &lt;/style&gt;</a:t>
            </a:r>
            <a:endParaRPr lang="en-US" altLang="zh-CN" b="0" i="0" dirty="0">
              <a:solidFill>
                <a:srgbClr val="5C5C5C"/>
              </a:solidFill>
              <a:effectLst/>
              <a:latin typeface="Consolas" panose="020B0609020204030204" pitchFamily="49" charset="0"/>
            </a:endParaRPr>
          </a:p>
        </p:txBody>
      </p:sp>
      <p:sp>
        <p:nvSpPr>
          <p:cNvPr id="5" name="矩形 4"/>
          <p:cNvSpPr/>
          <p:nvPr/>
        </p:nvSpPr>
        <p:spPr>
          <a:xfrm>
            <a:off x="457200" y="4378862"/>
            <a:ext cx="8229600"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b="1" dirty="0">
                <a:solidFill>
                  <a:srgbClr val="993300"/>
                </a:solidFill>
                <a:latin typeface="Consolas" panose="020B0609020204030204" pitchFamily="49" charset="0"/>
              </a:rPr>
              <a:t>&lt;</a:t>
            </a:r>
            <a:r>
              <a:rPr lang="en-US" altLang="zh-CN" b="1" dirty="0" err="1">
                <a:solidFill>
                  <a:srgbClr val="993300"/>
                </a:solidFill>
                <a:latin typeface="Consolas" panose="020B0609020204030204" pitchFamily="49" charset="0"/>
              </a:rPr>
              <a:t>TextView</a:t>
            </a: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style</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"@style/TextViewStyle1"</a:t>
            </a: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android:layout_marginTop</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"100dp"</a:t>
            </a: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android:text</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"test1"</a:t>
            </a:r>
            <a:r>
              <a:rPr lang="en-US" altLang="zh-CN" b="1" dirty="0">
                <a:solidFill>
                  <a:srgbClr val="993300"/>
                </a:solidFill>
                <a:latin typeface="Consolas" panose="020B0609020204030204" pitchFamily="49" charset="0"/>
              </a:rPr>
              <a:t>/&gt;</a:t>
            </a: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r>
              <a:rPr lang="en-US" altLang="zh-CN" b="1" dirty="0">
                <a:solidFill>
                  <a:srgbClr val="993300"/>
                </a:solidFill>
                <a:latin typeface="Consolas" panose="020B0609020204030204" pitchFamily="49" charset="0"/>
              </a:rPr>
              <a:t>&lt;</a:t>
            </a:r>
            <a:r>
              <a:rPr lang="en-US" altLang="zh-CN" b="1" dirty="0" err="1">
                <a:solidFill>
                  <a:srgbClr val="993300"/>
                </a:solidFill>
                <a:latin typeface="Consolas" panose="020B0609020204030204" pitchFamily="49" charset="0"/>
              </a:rPr>
              <a:t>TextView</a:t>
            </a: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style</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"@style/TextViewStyle1"</a:t>
            </a: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smtClean="0">
                <a:solidFill>
                  <a:srgbClr val="FF0000"/>
                </a:solidFill>
                <a:latin typeface="Consolas" panose="020B0609020204030204" pitchFamily="49" charset="0"/>
              </a:rPr>
              <a:t>android:layout_marginTop</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"200dp"</a:t>
            </a: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android:text</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"test2"</a:t>
            </a:r>
            <a:r>
              <a:rPr lang="en-US" altLang="zh-CN" b="1" dirty="0">
                <a:solidFill>
                  <a:srgbClr val="993300"/>
                </a:solidFill>
                <a:latin typeface="Consolas" panose="020B0609020204030204" pitchFamily="49" charset="0"/>
              </a:rPr>
              <a:t>/&gt;</a:t>
            </a:r>
            <a:r>
              <a:rPr lang="en-US" altLang="zh-CN" dirty="0">
                <a:solidFill>
                  <a:srgbClr val="000000"/>
                </a:solidFill>
                <a:latin typeface="Consolas" panose="020B0609020204030204" pitchFamily="49" charset="0"/>
              </a:rPr>
              <a:t> </a:t>
            </a:r>
            <a:endParaRPr lang="en-US" altLang="zh-CN"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66773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卡片视图</a:t>
            </a:r>
            <a:endParaRPr lang="zh-CN" altLang="en-US" dirty="0"/>
          </a:p>
        </p:txBody>
      </p:sp>
      <p:sp>
        <p:nvSpPr>
          <p:cNvPr id="3" name="内容占位符 2"/>
          <p:cNvSpPr>
            <a:spLocks noGrp="1"/>
          </p:cNvSpPr>
          <p:nvPr>
            <p:ph idx="1"/>
          </p:nvPr>
        </p:nvSpPr>
        <p:spPr>
          <a:xfrm>
            <a:off x="457200" y="1600200"/>
            <a:ext cx="8229600" cy="4709120"/>
          </a:xfrm>
        </p:spPr>
        <p:txBody>
          <a:bodyPr>
            <a:normAutofit/>
          </a:bodyPr>
          <a:lstStyle/>
          <a:p>
            <a:r>
              <a:rPr lang="zh-CN" altLang="en-US" dirty="0" smtClean="0"/>
              <a:t>主要的类</a:t>
            </a:r>
            <a:endParaRPr lang="en-US" altLang="zh-CN" dirty="0" smtClean="0"/>
          </a:p>
          <a:p>
            <a:pPr lvl="1"/>
            <a:r>
              <a:rPr lang="en-US" altLang="zh-CN" dirty="0" err="1" smtClean="0"/>
              <a:t>ImageCardView</a:t>
            </a:r>
            <a:endParaRPr lang="en-US" altLang="zh-CN" dirty="0" smtClean="0"/>
          </a:p>
        </p:txBody>
      </p:sp>
      <p:pic>
        <p:nvPicPr>
          <p:cNvPr id="5" name="图片 4"/>
          <p:cNvPicPr>
            <a:picLocks noChangeAspect="1"/>
          </p:cNvPicPr>
          <p:nvPr/>
        </p:nvPicPr>
        <p:blipFill>
          <a:blip r:embed="rId3"/>
          <a:stretch>
            <a:fillRect/>
          </a:stretch>
        </p:blipFill>
        <p:spPr>
          <a:xfrm>
            <a:off x="959817" y="2708920"/>
            <a:ext cx="7224365" cy="2232248"/>
          </a:xfrm>
          <a:prstGeom prst="rect">
            <a:avLst/>
          </a:prstGeom>
        </p:spPr>
      </p:pic>
    </p:spTree>
    <p:extLst>
      <p:ext uri="{BB962C8B-B14F-4D97-AF65-F5344CB8AC3E}">
        <p14:creationId xmlns:p14="http://schemas.microsoft.com/office/powerpoint/2010/main" val="228327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资源目录浏览器</a:t>
            </a:r>
            <a:endParaRPr lang="zh-CN" altLang="en-US" dirty="0"/>
          </a:p>
        </p:txBody>
      </p:sp>
      <p:sp>
        <p:nvSpPr>
          <p:cNvPr id="3" name="内容占位符 2"/>
          <p:cNvSpPr>
            <a:spLocks noGrp="1"/>
          </p:cNvSpPr>
          <p:nvPr>
            <p:ph idx="1"/>
          </p:nvPr>
        </p:nvSpPr>
        <p:spPr/>
        <p:txBody>
          <a:bodyPr>
            <a:normAutofit/>
          </a:bodyPr>
          <a:lstStyle/>
          <a:p>
            <a:endParaRPr lang="en-US" altLang="zh-CN" dirty="0" smtClean="0"/>
          </a:p>
        </p:txBody>
      </p:sp>
      <p:pic>
        <p:nvPicPr>
          <p:cNvPr id="4" name="图片 3"/>
          <p:cNvPicPr>
            <a:picLocks noChangeAspect="1"/>
          </p:cNvPicPr>
          <p:nvPr/>
        </p:nvPicPr>
        <p:blipFill>
          <a:blip r:embed="rId3"/>
          <a:stretch>
            <a:fillRect/>
          </a:stretch>
        </p:blipFill>
        <p:spPr>
          <a:xfrm>
            <a:off x="467544" y="1600200"/>
            <a:ext cx="8208912" cy="4643520"/>
          </a:xfrm>
          <a:prstGeom prst="rect">
            <a:avLst/>
          </a:prstGeom>
        </p:spPr>
      </p:pic>
    </p:spTree>
    <p:extLst>
      <p:ext uri="{BB962C8B-B14F-4D97-AF65-F5344CB8AC3E}">
        <p14:creationId xmlns:p14="http://schemas.microsoft.com/office/powerpoint/2010/main" val="41860360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卡片视图</a:t>
            </a:r>
            <a:endParaRPr lang="zh-CN" altLang="en-US" dirty="0"/>
          </a:p>
        </p:txBody>
      </p:sp>
      <p:sp>
        <p:nvSpPr>
          <p:cNvPr id="4" name="内容占位符 2"/>
          <p:cNvSpPr>
            <a:spLocks noGrp="1"/>
          </p:cNvSpPr>
          <p:nvPr>
            <p:ph idx="1"/>
          </p:nvPr>
        </p:nvSpPr>
        <p:spPr>
          <a:xfrm>
            <a:off x="451883" y="1628800"/>
            <a:ext cx="8229600" cy="5040560"/>
          </a:xfrm>
        </p:spPr>
        <p:txBody>
          <a:bodyPr>
            <a:normAutofit/>
          </a:bodyPr>
          <a:lstStyle/>
          <a:p>
            <a:r>
              <a:rPr lang="en-US" altLang="zh-CN" dirty="0" err="1" smtClean="0"/>
              <a:t>ImageCardView</a:t>
            </a:r>
            <a:r>
              <a:rPr lang="zh-CN" altLang="en-US" dirty="0" smtClean="0"/>
              <a:t>样式设置</a:t>
            </a:r>
            <a:endParaRPr lang="en-US" altLang="zh-CN" dirty="0" smtClean="0"/>
          </a:p>
          <a:p>
            <a:pPr lvl="1"/>
            <a:r>
              <a:rPr lang="en-US" altLang="zh-CN" dirty="0" smtClean="0"/>
              <a:t>1. </a:t>
            </a:r>
            <a:r>
              <a:rPr lang="zh-CN" altLang="en-US" dirty="0" smtClean="0"/>
              <a:t>组合默认的控件</a:t>
            </a:r>
            <a:endParaRPr lang="en-US" altLang="zh-CN" dirty="0" smtClean="0"/>
          </a:p>
          <a:p>
            <a:pPr lvl="1"/>
            <a:r>
              <a:rPr lang="en-US" altLang="zh-CN" dirty="0" smtClean="0"/>
              <a:t>2. </a:t>
            </a:r>
            <a:r>
              <a:rPr lang="zh-CN" altLang="en-US" dirty="0" smtClean="0"/>
              <a:t>自定义样式</a:t>
            </a:r>
            <a:endParaRPr lang="en-US" altLang="zh-CN" dirty="0" smtClean="0"/>
          </a:p>
        </p:txBody>
      </p:sp>
    </p:spTree>
    <p:extLst>
      <p:ext uri="{BB962C8B-B14F-4D97-AF65-F5344CB8AC3E}">
        <p14:creationId xmlns:p14="http://schemas.microsoft.com/office/powerpoint/2010/main" val="6026705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卡片</a:t>
            </a:r>
            <a:r>
              <a:rPr lang="zh-CN" altLang="en-US" dirty="0"/>
              <a:t>视图的组合组件</a:t>
            </a:r>
            <a:r>
              <a:rPr lang="zh-CN" altLang="en-US" dirty="0" smtClean="0"/>
              <a:t>样式</a:t>
            </a:r>
            <a:endParaRPr lang="zh-CN" altLang="en-US" dirty="0"/>
          </a:p>
        </p:txBody>
      </p:sp>
      <p:sp>
        <p:nvSpPr>
          <p:cNvPr id="4" name="内容占位符 2"/>
          <p:cNvSpPr>
            <a:spLocks noGrp="1"/>
          </p:cNvSpPr>
          <p:nvPr>
            <p:ph idx="1"/>
          </p:nvPr>
        </p:nvSpPr>
        <p:spPr>
          <a:xfrm>
            <a:off x="451883" y="1628800"/>
            <a:ext cx="8229600" cy="5040560"/>
          </a:xfrm>
        </p:spPr>
        <p:txBody>
          <a:bodyPr>
            <a:normAutofit/>
          </a:bodyPr>
          <a:lstStyle/>
          <a:p>
            <a:r>
              <a:rPr lang="en-US" altLang="zh-CN" dirty="0" err="1" smtClean="0"/>
              <a:t>ImageCardView</a:t>
            </a:r>
            <a:r>
              <a:rPr lang="zh-CN" altLang="en-US" dirty="0" smtClean="0"/>
              <a:t>的控件</a:t>
            </a:r>
            <a:endParaRPr lang="en-US" altLang="zh-CN" dirty="0" smtClean="0"/>
          </a:p>
          <a:p>
            <a:pPr lvl="1"/>
            <a:r>
              <a:rPr lang="zh-CN" altLang="en-US" dirty="0"/>
              <a:t>标题：</a:t>
            </a:r>
            <a:r>
              <a:rPr lang="zh-CN" altLang="en-US" dirty="0" smtClean="0"/>
              <a:t>卡片的</a:t>
            </a:r>
            <a:r>
              <a:rPr lang="zh-CN" altLang="en-US" dirty="0"/>
              <a:t>标题</a:t>
            </a:r>
          </a:p>
          <a:p>
            <a:pPr lvl="1"/>
            <a:r>
              <a:rPr lang="zh-CN" altLang="en-US" dirty="0"/>
              <a:t>内容：简短描述</a:t>
            </a:r>
          </a:p>
          <a:p>
            <a:pPr lvl="1"/>
            <a:r>
              <a:rPr lang="zh-CN" altLang="en-US" dirty="0"/>
              <a:t>徽章：可以显示在卡片右侧或左侧的</a:t>
            </a:r>
            <a:r>
              <a:rPr lang="zh-CN" altLang="en-US" dirty="0" smtClean="0"/>
              <a:t>图标</a:t>
            </a:r>
            <a:endParaRPr lang="en-US" altLang="zh-CN" dirty="0" smtClean="0"/>
          </a:p>
          <a:p>
            <a:r>
              <a:rPr lang="zh-CN" altLang="en-US" dirty="0" smtClean="0"/>
              <a:t>可选组件类型</a:t>
            </a:r>
            <a:endParaRPr lang="en-US" altLang="zh-CN" dirty="0" smtClean="0"/>
          </a:p>
          <a:p>
            <a:pPr lvl="1"/>
            <a:r>
              <a:rPr lang="en-US" altLang="zh-CN" dirty="0"/>
              <a:t> </a:t>
            </a:r>
            <a:r>
              <a:rPr lang="en-US" altLang="zh-CN" dirty="0" smtClean="0"/>
              <a:t>Title</a:t>
            </a:r>
          </a:p>
          <a:p>
            <a:pPr lvl="1"/>
            <a:r>
              <a:rPr lang="en-US" altLang="zh-CN" dirty="0" smtClean="0"/>
              <a:t> Content</a:t>
            </a:r>
          </a:p>
          <a:p>
            <a:pPr lvl="1"/>
            <a:r>
              <a:rPr lang="en-US" altLang="zh-CN" dirty="0" smtClean="0"/>
              <a:t> </a:t>
            </a:r>
            <a:r>
              <a:rPr lang="en-US" altLang="zh-CN" dirty="0" err="1" smtClean="0"/>
              <a:t>IconOnRight</a:t>
            </a:r>
            <a:endParaRPr lang="en-US" altLang="zh-CN" dirty="0" smtClean="0"/>
          </a:p>
          <a:p>
            <a:pPr lvl="1"/>
            <a:r>
              <a:rPr lang="en-US" altLang="zh-CN" dirty="0" smtClean="0"/>
              <a:t> </a:t>
            </a:r>
            <a:r>
              <a:rPr lang="en-US" altLang="zh-CN" dirty="0" err="1" smtClean="0"/>
              <a:t>IconOnLeft</a:t>
            </a:r>
            <a:endParaRPr lang="en-US" altLang="zh-CN" dirty="0" smtClean="0"/>
          </a:p>
          <a:p>
            <a:pPr lvl="1"/>
            <a:r>
              <a:rPr lang="en-US" altLang="zh-CN" dirty="0" smtClean="0"/>
              <a:t> </a:t>
            </a:r>
            <a:r>
              <a:rPr lang="en-US" altLang="zh-CN" dirty="0" err="1" smtClean="0"/>
              <a:t>ImageOnly</a:t>
            </a:r>
            <a:endParaRPr lang="en-US" altLang="zh-CN" dirty="0" smtClean="0"/>
          </a:p>
        </p:txBody>
      </p:sp>
      <p:pic>
        <p:nvPicPr>
          <p:cNvPr id="5" name="图片 4"/>
          <p:cNvPicPr>
            <a:picLocks noChangeAspect="1"/>
          </p:cNvPicPr>
          <p:nvPr/>
        </p:nvPicPr>
        <p:blipFill>
          <a:blip r:embed="rId3"/>
          <a:stretch>
            <a:fillRect/>
          </a:stretch>
        </p:blipFill>
        <p:spPr>
          <a:xfrm>
            <a:off x="827584" y="3501008"/>
            <a:ext cx="6879249" cy="2736304"/>
          </a:xfrm>
          <a:prstGeom prst="rect">
            <a:avLst/>
          </a:prstGeom>
        </p:spPr>
      </p:pic>
    </p:spTree>
    <p:extLst>
      <p:ext uri="{BB962C8B-B14F-4D97-AF65-F5344CB8AC3E}">
        <p14:creationId xmlns:p14="http://schemas.microsoft.com/office/powerpoint/2010/main" val="39841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卡片</a:t>
            </a:r>
            <a:r>
              <a:rPr lang="zh-CN" altLang="en-US" dirty="0"/>
              <a:t>视图</a:t>
            </a:r>
            <a:r>
              <a:rPr lang="zh-CN" altLang="en-US" dirty="0" smtClean="0"/>
              <a:t>的</a:t>
            </a:r>
            <a:r>
              <a:rPr lang="zh-CN" altLang="en-US" dirty="0"/>
              <a:t>组合</a:t>
            </a:r>
            <a:r>
              <a:rPr lang="zh-CN" altLang="en-US" dirty="0" smtClean="0"/>
              <a:t>组件</a:t>
            </a:r>
            <a:r>
              <a:rPr lang="zh-CN" altLang="en-US" dirty="0"/>
              <a:t>样式</a:t>
            </a:r>
          </a:p>
        </p:txBody>
      </p:sp>
      <p:sp>
        <p:nvSpPr>
          <p:cNvPr id="4" name="内容占位符 2"/>
          <p:cNvSpPr>
            <a:spLocks noGrp="1"/>
          </p:cNvSpPr>
          <p:nvPr>
            <p:ph idx="1"/>
          </p:nvPr>
        </p:nvSpPr>
        <p:spPr>
          <a:xfrm>
            <a:off x="451883" y="1628800"/>
            <a:ext cx="8229600" cy="5040560"/>
          </a:xfrm>
        </p:spPr>
        <p:txBody>
          <a:bodyPr>
            <a:normAutofit/>
          </a:bodyPr>
          <a:lstStyle/>
          <a:p>
            <a:r>
              <a:rPr lang="zh-CN" altLang="en-US" dirty="0" smtClean="0"/>
              <a:t>组合样式用法</a:t>
            </a:r>
            <a:endParaRPr lang="en-US" altLang="zh-CN" dirty="0" smtClean="0"/>
          </a:p>
          <a:p>
            <a:pPr lvl="1"/>
            <a:r>
              <a:rPr lang="zh-CN" altLang="en-US" dirty="0" smtClean="0"/>
              <a:t>必须</a:t>
            </a:r>
            <a:r>
              <a:rPr lang="zh-CN" altLang="en-US" dirty="0"/>
              <a:t>扩展样式 </a:t>
            </a:r>
            <a:r>
              <a:rPr lang="en-US" altLang="zh-CN" dirty="0" err="1" smtClean="0">
                <a:solidFill>
                  <a:srgbClr val="FF0000"/>
                </a:solidFill>
              </a:rPr>
              <a:t>Widget_Leanback_ImageCardViewStyle</a:t>
            </a:r>
            <a:endParaRPr lang="en-US" altLang="zh-CN" dirty="0">
              <a:solidFill>
                <a:srgbClr val="FF0000"/>
              </a:solidFill>
            </a:endParaRPr>
          </a:p>
          <a:p>
            <a:pPr lvl="1"/>
            <a:r>
              <a:rPr lang="zh-CN" altLang="en-US" dirty="0"/>
              <a:t>选择要在</a:t>
            </a:r>
            <a:r>
              <a:rPr lang="en-US" altLang="zh-CN" dirty="0" err="1"/>
              <a:t>ImageCardView</a:t>
            </a:r>
            <a:r>
              <a:rPr lang="zh-CN" altLang="en-US" dirty="0"/>
              <a:t>中使用</a:t>
            </a:r>
            <a:r>
              <a:rPr lang="zh-CN" altLang="en-US" dirty="0" smtClean="0"/>
              <a:t>的控件，</a:t>
            </a:r>
            <a:r>
              <a:rPr lang="zh-CN" altLang="en-US" dirty="0"/>
              <a:t>必须在</a:t>
            </a:r>
            <a:r>
              <a:rPr lang="en-US" altLang="zh-CN" dirty="0" err="1"/>
              <a:t>lbImageCardViewType</a:t>
            </a:r>
            <a:r>
              <a:rPr lang="zh-CN" altLang="en-US" dirty="0"/>
              <a:t>自定义的属性中</a:t>
            </a:r>
            <a:r>
              <a:rPr lang="zh-CN" altLang="en-US" dirty="0" smtClean="0"/>
              <a:t>指定组合类型（</a:t>
            </a:r>
            <a:r>
              <a:rPr lang="zh-CN" altLang="en-US" dirty="0"/>
              <a:t>可以组合以下值： </a:t>
            </a:r>
            <a:r>
              <a:rPr lang="en-US" altLang="zh-CN" dirty="0"/>
              <a:t>Title, Content, </a:t>
            </a:r>
            <a:r>
              <a:rPr lang="en-US" altLang="zh-CN" dirty="0" err="1"/>
              <a:t>IconOnRight</a:t>
            </a:r>
            <a:r>
              <a:rPr lang="en-US" altLang="zh-CN" dirty="0"/>
              <a:t>, </a:t>
            </a:r>
            <a:r>
              <a:rPr lang="en-US" altLang="zh-CN" dirty="0" err="1"/>
              <a:t>IconOnLeft</a:t>
            </a:r>
            <a:r>
              <a:rPr lang="en-US" altLang="zh-CN" dirty="0"/>
              <a:t>, </a:t>
            </a:r>
            <a:r>
              <a:rPr lang="en-US" altLang="zh-CN" dirty="0" err="1"/>
              <a:t>ImageOnly</a:t>
            </a:r>
            <a:r>
              <a:rPr lang="zh-CN" altLang="en-US" dirty="0" smtClean="0"/>
              <a:t>）</a:t>
            </a:r>
            <a:endParaRPr lang="en-US" altLang="zh-CN" dirty="0" smtClean="0"/>
          </a:p>
          <a:p>
            <a:pPr lvl="1"/>
            <a:r>
              <a:rPr lang="zh-CN" altLang="en-US" dirty="0" smtClean="0"/>
              <a:t>覆盖</a:t>
            </a:r>
            <a:r>
              <a:rPr lang="zh-CN" altLang="en-US" dirty="0"/>
              <a:t>自定义</a:t>
            </a:r>
            <a:r>
              <a:rPr lang="en-US" altLang="zh-CN" dirty="0" err="1"/>
              <a:t>ImageCardView</a:t>
            </a:r>
            <a:r>
              <a:rPr lang="zh-CN" altLang="en-US" dirty="0"/>
              <a:t>主题中的特定</a:t>
            </a:r>
            <a:r>
              <a:rPr lang="zh-CN" altLang="en-US" dirty="0" smtClean="0"/>
              <a:t>属性，例如</a:t>
            </a:r>
            <a:r>
              <a:rPr lang="zh-CN" altLang="en-US" dirty="0"/>
              <a:t>标题，内容，徽章，</a:t>
            </a:r>
            <a:r>
              <a:rPr lang="en-US" altLang="zh-CN" dirty="0" err="1"/>
              <a:t>infoArea</a:t>
            </a:r>
            <a:r>
              <a:rPr lang="zh-CN" altLang="en-US" dirty="0"/>
              <a:t>和图像</a:t>
            </a:r>
            <a:r>
              <a:rPr lang="zh-CN" altLang="en-US" dirty="0" smtClean="0"/>
              <a:t>本身</a:t>
            </a:r>
            <a:endParaRPr lang="zh-CN" altLang="zh-CN" dirty="0" smtClean="0"/>
          </a:p>
        </p:txBody>
      </p:sp>
    </p:spTree>
    <p:extLst>
      <p:ext uri="{BB962C8B-B14F-4D97-AF65-F5344CB8AC3E}">
        <p14:creationId xmlns:p14="http://schemas.microsoft.com/office/powerpoint/2010/main" val="5675399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卡片视图的组合组件样式</a:t>
            </a:r>
          </a:p>
        </p:txBody>
      </p:sp>
      <p:sp>
        <p:nvSpPr>
          <p:cNvPr id="4" name="内容占位符 2"/>
          <p:cNvSpPr>
            <a:spLocks noGrp="1"/>
          </p:cNvSpPr>
          <p:nvPr>
            <p:ph idx="1"/>
          </p:nvPr>
        </p:nvSpPr>
        <p:spPr>
          <a:xfrm>
            <a:off x="451883" y="1628800"/>
            <a:ext cx="8229600" cy="5040560"/>
          </a:xfrm>
        </p:spPr>
        <p:txBody>
          <a:bodyPr>
            <a:normAutofit/>
          </a:bodyPr>
          <a:lstStyle/>
          <a:p>
            <a:pPr lvl="1"/>
            <a:endParaRPr lang="zh-CN" altLang="zh-CN" dirty="0" smtClean="0"/>
          </a:p>
        </p:txBody>
      </p:sp>
      <p:sp>
        <p:nvSpPr>
          <p:cNvPr id="3" name="Rectangle 1"/>
          <p:cNvSpPr>
            <a:spLocks noChangeArrowheads="1"/>
          </p:cNvSpPr>
          <p:nvPr/>
        </p:nvSpPr>
        <p:spPr bwMode="auto">
          <a:xfrm>
            <a:off x="451882" y="4564010"/>
            <a:ext cx="8285947" cy="1822243"/>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88"/>
                </a:solidFill>
                <a:effectLst/>
                <a:latin typeface="Consolas" panose="020B0609020204030204" pitchFamily="49" charset="0"/>
              </a:rPr>
              <a:t>&lt;style</a:t>
            </a: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882288"/>
                </a:solidFill>
                <a:effectLst/>
                <a:latin typeface="Consolas" panose="020B0609020204030204" pitchFamily="49" charset="0"/>
              </a:rPr>
              <a:t>name</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880000"/>
                </a:solidFill>
                <a:effectLst/>
                <a:latin typeface="Consolas" panose="020B0609020204030204" pitchFamily="49" charset="0"/>
              </a:rPr>
              <a:t>"CustomImageCardViewStyle"</a:t>
            </a:r>
            <a:r>
              <a:rPr kumimoji="0" lang="zh-CN" altLang="zh-CN" b="0" i="0" u="none" strike="noStrike" cap="none" normalizeH="0" baseline="0" dirty="0" smtClean="0">
                <a:ln>
                  <a:noFill/>
                </a:ln>
                <a:solidFill>
                  <a:srgbClr val="000000"/>
                </a:solidFill>
                <a:effectLst/>
                <a:latin typeface="Consolas" panose="020B0609020204030204" pitchFamily="49" charset="0"/>
              </a:rPr>
              <a:t> </a:t>
            </a:r>
            <a:endParaRPr kumimoji="0" lang="en-US" altLang="zh-CN"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Consolas" panose="020B0609020204030204" pitchFamily="49" charset="0"/>
              </a:rPr>
              <a:t>	</a:t>
            </a:r>
            <a:r>
              <a:rPr lang="en-US" altLang="zh-CN" dirty="0" smtClean="0">
                <a:solidFill>
                  <a:srgbClr val="000000"/>
                </a:solidFill>
                <a:latin typeface="Consolas" panose="020B0609020204030204" pitchFamily="49" charset="0"/>
              </a:rPr>
              <a:t>	</a:t>
            </a:r>
            <a:r>
              <a:rPr kumimoji="0" lang="zh-CN" altLang="zh-CN" b="0" i="0" u="none" strike="noStrike" cap="none" normalizeH="0" baseline="0" dirty="0" smtClean="0">
                <a:ln>
                  <a:noFill/>
                </a:ln>
                <a:solidFill>
                  <a:srgbClr val="882288"/>
                </a:solidFill>
                <a:effectLst/>
                <a:latin typeface="Consolas" panose="020B0609020204030204" pitchFamily="49" charset="0"/>
              </a:rPr>
              <a:t>parent</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880000"/>
                </a:solidFill>
                <a:effectLst/>
                <a:latin typeface="Consolas" panose="020B0609020204030204" pitchFamily="49" charset="0"/>
              </a:rPr>
              <a:t>"Widget.Leanback.ImageCardViewStyle"</a:t>
            </a:r>
            <a:r>
              <a:rPr kumimoji="0" lang="zh-CN" altLang="zh-CN" b="0" i="0" u="none" strike="noStrike" cap="none" normalizeH="0" baseline="0" dirty="0" smtClean="0">
                <a:ln>
                  <a:noFill/>
                </a:ln>
                <a:solidFill>
                  <a:srgbClr val="000088"/>
                </a:solidFill>
                <a:effectLst/>
                <a:latin typeface="Consolas" panose="020B0609020204030204" pitchFamily="49" charset="0"/>
              </a:rPr>
              <a:t>&gt;</a:t>
            </a: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666600"/>
                </a:solidFill>
                <a:effectLst/>
                <a:latin typeface="Consolas" panose="020B0609020204030204" pitchFamily="49" charset="0"/>
              </a:rPr>
              <a:t>&lt;</a:t>
            </a:r>
            <a:r>
              <a:rPr kumimoji="0" lang="zh-CN" altLang="zh-CN" b="0" i="0" u="none" strike="noStrike" cap="none" normalizeH="0" baseline="0" dirty="0" smtClean="0">
                <a:ln>
                  <a:noFill/>
                </a:ln>
                <a:solidFill>
                  <a:srgbClr val="000000"/>
                </a:solidFill>
                <a:effectLst/>
                <a:latin typeface="Consolas" panose="020B0609020204030204" pitchFamily="49" charset="0"/>
              </a:rPr>
              <a:t>item name</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880000"/>
                </a:solidFill>
                <a:effectLst/>
                <a:latin typeface="Consolas" panose="020B0609020204030204" pitchFamily="49" charset="0"/>
              </a:rPr>
              <a:t>"lbImageCardViewType"</a:t>
            </a:r>
            <a:r>
              <a:rPr kumimoji="0" lang="zh-CN" altLang="zh-CN" b="0" i="0" u="none" strike="noStrike" cap="none" normalizeH="0" baseline="0" dirty="0" smtClean="0">
                <a:ln>
                  <a:noFill/>
                </a:ln>
                <a:solidFill>
                  <a:srgbClr val="666600"/>
                </a:solidFill>
                <a:effectLst/>
                <a:latin typeface="Consolas" panose="020B0609020204030204" pitchFamily="49" charset="0"/>
              </a:rPr>
              <a:t>&gt;</a:t>
            </a:r>
            <a:r>
              <a:rPr kumimoji="0" lang="zh-CN" altLang="zh-CN" b="0" i="0" u="none" strike="noStrike" cap="none" normalizeH="0" baseline="0" dirty="0" smtClean="0">
                <a:ln>
                  <a:noFill/>
                </a:ln>
                <a:solidFill>
                  <a:srgbClr val="000000"/>
                </a:solidFill>
                <a:effectLst/>
                <a:latin typeface="Consolas" panose="020B0609020204030204" pitchFamily="49" charset="0"/>
              </a:rPr>
              <a:t>ImageOnly</a:t>
            </a:r>
            <a:r>
              <a:rPr kumimoji="0" lang="zh-CN" altLang="zh-CN" b="0" i="0" u="none" strike="noStrike" cap="none" normalizeH="0" baseline="0" dirty="0" smtClean="0">
                <a:ln>
                  <a:noFill/>
                </a:ln>
                <a:solidFill>
                  <a:srgbClr val="666600"/>
                </a:solidFill>
                <a:effectLst/>
                <a:latin typeface="Consolas" panose="020B0609020204030204" pitchFamily="49" charset="0"/>
              </a:rPr>
              <a:t>&lt;/</a:t>
            </a:r>
            <a:r>
              <a:rPr kumimoji="0" lang="zh-CN" altLang="zh-CN" b="0" i="0" u="none" strike="noStrike" cap="none" normalizeH="0" baseline="0" dirty="0" smtClean="0">
                <a:ln>
                  <a:noFill/>
                </a:ln>
                <a:solidFill>
                  <a:srgbClr val="000000"/>
                </a:solidFill>
                <a:effectLst/>
                <a:latin typeface="Consolas" panose="020B0609020204030204" pitchFamily="49" charset="0"/>
              </a:rPr>
              <a:t>item</a:t>
            </a:r>
            <a:r>
              <a:rPr kumimoji="0" lang="zh-CN" altLang="zh-CN" b="0" i="0" u="none" strike="noStrike" cap="none" normalizeH="0" baseline="0" dirty="0" smtClean="0">
                <a:ln>
                  <a:noFill/>
                </a:ln>
                <a:solidFill>
                  <a:srgbClr val="666600"/>
                </a:solidFill>
                <a:effectLst/>
                <a:latin typeface="Consolas" panose="020B0609020204030204" pitchFamily="49" charset="0"/>
              </a:rPr>
              <a:t>&gt;</a:t>
            </a: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000088"/>
                </a:solidFill>
                <a:effectLst/>
                <a:latin typeface="Consolas" panose="020B0609020204030204" pitchFamily="49" charset="0"/>
              </a:rPr>
              <a:t>&lt;/style&gt;</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451882" y="413355"/>
            <a:ext cx="8285947" cy="2099242"/>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88"/>
                </a:solidFill>
                <a:effectLst/>
                <a:latin typeface="Consolas" panose="020B0609020204030204" pitchFamily="49" charset="0"/>
              </a:rPr>
              <a:t>&lt;style</a:t>
            </a: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882288"/>
                </a:solidFill>
                <a:effectLst/>
                <a:latin typeface="Consolas" panose="020B0609020204030204" pitchFamily="49" charset="0"/>
              </a:rPr>
              <a:t>name</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880000"/>
                </a:solidFill>
                <a:effectLst/>
                <a:latin typeface="Consolas" panose="020B0609020204030204" pitchFamily="49" charset="0"/>
              </a:rPr>
              <a:t>"CustomImageCardViewStyle"</a:t>
            </a:r>
            <a:r>
              <a:rPr kumimoji="0" lang="zh-CN" altLang="zh-CN" b="0" i="0" u="none" strike="noStrike" cap="none" normalizeH="0" baseline="0" dirty="0" smtClean="0">
                <a:ln>
                  <a:noFill/>
                </a:ln>
                <a:solidFill>
                  <a:srgbClr val="000000"/>
                </a:solidFill>
                <a:effectLst/>
                <a:latin typeface="Consolas" panose="020B0609020204030204" pitchFamily="49" charset="0"/>
              </a:rPr>
              <a:t> </a:t>
            </a:r>
            <a:endParaRPr kumimoji="0" lang="en-US" altLang="zh-CN"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Consolas" panose="020B0609020204030204" pitchFamily="49" charset="0"/>
              </a:rPr>
              <a:t>	</a:t>
            </a:r>
            <a:r>
              <a:rPr lang="en-US" altLang="zh-CN" dirty="0" smtClean="0">
                <a:solidFill>
                  <a:srgbClr val="000000"/>
                </a:solidFill>
                <a:latin typeface="Consolas" panose="020B0609020204030204" pitchFamily="49" charset="0"/>
              </a:rPr>
              <a:t>	</a:t>
            </a:r>
            <a:r>
              <a:rPr kumimoji="0" lang="zh-CN" altLang="zh-CN" b="0" i="0" u="none" strike="noStrike" cap="none" normalizeH="0" baseline="0" dirty="0" smtClean="0">
                <a:ln>
                  <a:noFill/>
                </a:ln>
                <a:solidFill>
                  <a:srgbClr val="882288"/>
                </a:solidFill>
                <a:effectLst/>
                <a:latin typeface="Consolas" panose="020B0609020204030204" pitchFamily="49" charset="0"/>
              </a:rPr>
              <a:t>parent</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880000"/>
                </a:solidFill>
                <a:effectLst/>
                <a:latin typeface="Consolas" panose="020B0609020204030204" pitchFamily="49" charset="0"/>
              </a:rPr>
              <a:t>"Widget.Leanback.ImageCardViewStyle"</a:t>
            </a:r>
            <a:r>
              <a:rPr kumimoji="0" lang="zh-CN" altLang="zh-CN" b="0" i="0" u="none" strike="noStrike" cap="none" normalizeH="0" baseline="0" dirty="0" smtClean="0">
                <a:ln>
                  <a:noFill/>
                </a:ln>
                <a:solidFill>
                  <a:srgbClr val="000088"/>
                </a:solidFill>
                <a:effectLst/>
                <a:latin typeface="Consolas" panose="020B0609020204030204" pitchFamily="49" charset="0"/>
              </a:rPr>
              <a:t>&gt;</a:t>
            </a: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666600"/>
                </a:solidFill>
                <a:effectLst/>
                <a:latin typeface="Consolas" panose="020B0609020204030204" pitchFamily="49" charset="0"/>
              </a:rPr>
              <a:t>&lt;</a:t>
            </a:r>
            <a:r>
              <a:rPr kumimoji="0" lang="zh-CN" altLang="zh-CN" b="0" i="0" u="none" strike="noStrike" cap="none" normalizeH="0" baseline="0" dirty="0" smtClean="0">
                <a:ln>
                  <a:noFill/>
                </a:ln>
                <a:solidFill>
                  <a:srgbClr val="000000"/>
                </a:solidFill>
                <a:effectLst/>
                <a:latin typeface="Consolas" panose="020B0609020204030204" pitchFamily="49" charset="0"/>
              </a:rPr>
              <a:t>item name</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880000"/>
                </a:solidFill>
                <a:effectLst/>
                <a:latin typeface="Consolas" panose="020B0609020204030204" pitchFamily="49" charset="0"/>
              </a:rPr>
              <a:t>"lbImageCardViewType"</a:t>
            </a:r>
            <a:r>
              <a:rPr kumimoji="0" lang="zh-CN" altLang="zh-CN" b="0" i="0" u="none" strike="noStrike" cap="none" normalizeH="0" baseline="0" dirty="0" smtClean="0">
                <a:ln>
                  <a:noFill/>
                </a:ln>
                <a:solidFill>
                  <a:srgbClr val="666600"/>
                </a:solidFill>
                <a:effectLst/>
                <a:latin typeface="Consolas" panose="020B0609020204030204" pitchFamily="49" charset="0"/>
              </a:rPr>
              <a:t>&gt;</a:t>
            </a:r>
            <a:endParaRPr kumimoji="0" lang="en-US" altLang="zh-CN" b="0" i="0" u="none" strike="noStrike" cap="none" normalizeH="0" baseline="0" dirty="0" smtClean="0">
              <a:ln>
                <a:noFill/>
              </a:ln>
              <a:solidFill>
                <a:srgbClr val="6666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666600"/>
                </a:solidFill>
                <a:latin typeface="Consolas" panose="020B0609020204030204" pitchFamily="49" charset="0"/>
              </a:rPr>
              <a:t>	</a:t>
            </a:r>
            <a:r>
              <a:rPr lang="en-US" altLang="zh-CN" dirty="0" smtClean="0">
                <a:solidFill>
                  <a:srgbClr val="666600"/>
                </a:solidFill>
                <a:latin typeface="Consolas" panose="020B0609020204030204" pitchFamily="49" charset="0"/>
              </a:rPr>
              <a:t>	</a:t>
            </a:r>
            <a:r>
              <a:rPr kumimoji="0" lang="zh-CN" altLang="zh-CN" b="0" i="0" u="none" strike="noStrike" cap="none" normalizeH="0" baseline="0" dirty="0" smtClean="0">
                <a:ln>
                  <a:noFill/>
                </a:ln>
                <a:solidFill>
                  <a:srgbClr val="000000"/>
                </a:solidFill>
                <a:effectLst/>
                <a:latin typeface="Consolas" panose="020B0609020204030204" pitchFamily="49" charset="0"/>
              </a:rPr>
              <a:t>Title</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000000"/>
                </a:solidFill>
                <a:effectLst/>
                <a:latin typeface="Consolas" panose="020B0609020204030204" pitchFamily="49" charset="0"/>
              </a:rPr>
              <a:t>Content</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000000"/>
                </a:solidFill>
                <a:effectLst/>
                <a:latin typeface="Consolas" panose="020B0609020204030204" pitchFamily="49" charset="0"/>
              </a:rPr>
              <a:t>IconOnLeft</a:t>
            </a:r>
            <a:r>
              <a:rPr kumimoji="0" lang="zh-CN" altLang="zh-CN" b="0" i="0" u="none" strike="noStrike" cap="none" normalizeH="0" baseline="0" dirty="0" smtClean="0">
                <a:ln>
                  <a:noFill/>
                </a:ln>
                <a:solidFill>
                  <a:srgbClr val="666600"/>
                </a:solidFill>
                <a:effectLst/>
                <a:latin typeface="Consolas" panose="020B0609020204030204" pitchFamily="49" charset="0"/>
              </a:rPr>
              <a:t>&lt;/</a:t>
            </a:r>
            <a:r>
              <a:rPr kumimoji="0" lang="zh-CN" altLang="zh-CN" b="0" i="0" u="none" strike="noStrike" cap="none" normalizeH="0" baseline="0" dirty="0" smtClean="0">
                <a:ln>
                  <a:noFill/>
                </a:ln>
                <a:solidFill>
                  <a:srgbClr val="000000"/>
                </a:solidFill>
                <a:effectLst/>
                <a:latin typeface="Consolas" panose="020B0609020204030204" pitchFamily="49" charset="0"/>
              </a:rPr>
              <a:t>item</a:t>
            </a:r>
            <a:r>
              <a:rPr kumimoji="0" lang="zh-CN" altLang="zh-CN" b="0" i="0" u="none" strike="noStrike" cap="none" normalizeH="0" baseline="0" dirty="0" smtClean="0">
                <a:ln>
                  <a:noFill/>
                </a:ln>
                <a:solidFill>
                  <a:srgbClr val="666600"/>
                </a:solidFill>
                <a:effectLst/>
                <a:latin typeface="Consolas" panose="020B0609020204030204" pitchFamily="49" charset="0"/>
              </a:rPr>
              <a:t>&gt;</a:t>
            </a: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88"/>
                </a:solidFill>
                <a:effectLst/>
                <a:latin typeface="Consolas" panose="020B0609020204030204" pitchFamily="49" charset="0"/>
              </a:rPr>
              <a:t>&lt;/style&gt;</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7" name="矩形 6"/>
          <p:cNvSpPr/>
          <p:nvPr/>
        </p:nvSpPr>
        <p:spPr>
          <a:xfrm>
            <a:off x="451882" y="2790038"/>
            <a:ext cx="8285947"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eaLnBrk="0" fontAlgn="base" hangingPunct="0">
              <a:spcBef>
                <a:spcPct val="0"/>
              </a:spcBef>
              <a:spcAft>
                <a:spcPct val="0"/>
              </a:spcAft>
            </a:pPr>
            <a:r>
              <a:rPr lang="zh-CN" altLang="zh-CN" dirty="0">
                <a:solidFill>
                  <a:srgbClr val="000088"/>
                </a:solidFill>
                <a:latin typeface="Consolas" panose="020B0609020204030204" pitchFamily="49" charset="0"/>
              </a:rPr>
              <a:t>&lt;style</a:t>
            </a:r>
            <a:r>
              <a:rPr lang="zh-CN" altLang="zh-CN" dirty="0">
                <a:solidFill>
                  <a:srgbClr val="000000"/>
                </a:solidFill>
                <a:latin typeface="Consolas" panose="020B0609020204030204" pitchFamily="49" charset="0"/>
              </a:rPr>
              <a:t> </a:t>
            </a:r>
            <a:r>
              <a:rPr lang="zh-CN" altLang="zh-CN" dirty="0">
                <a:solidFill>
                  <a:srgbClr val="882288"/>
                </a:solidFill>
                <a:latin typeface="Consolas" panose="020B0609020204030204" pitchFamily="49" charset="0"/>
              </a:rPr>
              <a:t>name</a:t>
            </a:r>
            <a:r>
              <a:rPr lang="zh-CN" altLang="zh-CN" dirty="0">
                <a:solidFill>
                  <a:srgbClr val="666600"/>
                </a:solidFill>
                <a:latin typeface="Consolas" panose="020B0609020204030204" pitchFamily="49" charset="0"/>
              </a:rPr>
              <a:t>=</a:t>
            </a:r>
            <a:r>
              <a:rPr lang="zh-CN" altLang="zh-CN" dirty="0">
                <a:solidFill>
                  <a:srgbClr val="880000"/>
                </a:solidFill>
                <a:latin typeface="Consolas" panose="020B0609020204030204" pitchFamily="49" charset="0"/>
              </a:rPr>
              <a:t>"CustomImageCardViewStyle"</a:t>
            </a:r>
            <a:r>
              <a:rPr lang="zh-CN"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pPr lvl="0" eaLnBrk="0" fontAlgn="base" hangingPunct="0">
              <a:spcBef>
                <a:spcPct val="0"/>
              </a:spcBef>
              <a:spcAft>
                <a:spcPct val="0"/>
              </a:spcAft>
            </a:pPr>
            <a:r>
              <a:rPr lang="en-US" altLang="zh-CN" dirty="0">
                <a:solidFill>
                  <a:srgbClr val="000000"/>
                </a:solidFill>
                <a:latin typeface="Consolas" panose="020B0609020204030204" pitchFamily="49" charset="0"/>
              </a:rPr>
              <a:t>		</a:t>
            </a:r>
            <a:r>
              <a:rPr lang="zh-CN" altLang="zh-CN" dirty="0">
                <a:solidFill>
                  <a:srgbClr val="882288"/>
                </a:solidFill>
                <a:latin typeface="Consolas" panose="020B0609020204030204" pitchFamily="49" charset="0"/>
              </a:rPr>
              <a:t>parent</a:t>
            </a:r>
            <a:r>
              <a:rPr lang="zh-CN" altLang="zh-CN" dirty="0">
                <a:solidFill>
                  <a:srgbClr val="666600"/>
                </a:solidFill>
                <a:latin typeface="Consolas" panose="020B0609020204030204" pitchFamily="49" charset="0"/>
              </a:rPr>
              <a:t>=</a:t>
            </a:r>
            <a:r>
              <a:rPr lang="zh-CN" altLang="zh-CN" dirty="0">
                <a:solidFill>
                  <a:srgbClr val="880000"/>
                </a:solidFill>
                <a:latin typeface="Consolas" panose="020B0609020204030204" pitchFamily="49" charset="0"/>
              </a:rPr>
              <a:t>"Widget.Leanback.ImageCardViewStyle"</a:t>
            </a:r>
            <a:r>
              <a:rPr lang="zh-CN" altLang="zh-CN" dirty="0">
                <a:solidFill>
                  <a:srgbClr val="000088"/>
                </a:solidFill>
                <a:latin typeface="Consolas" panose="020B0609020204030204" pitchFamily="49" charset="0"/>
              </a:rPr>
              <a:t>&gt;</a:t>
            </a:r>
            <a:r>
              <a:rPr lang="zh-CN" altLang="zh-CN" dirty="0">
                <a:solidFill>
                  <a:srgbClr val="000000"/>
                </a:solidFill>
                <a:latin typeface="Consolas" panose="020B0609020204030204" pitchFamily="49" charset="0"/>
              </a:rPr>
              <a:t/>
            </a:r>
            <a:br>
              <a:rPr lang="zh-CN" altLang="zh-CN" dirty="0">
                <a:solidFill>
                  <a:srgbClr val="000000"/>
                </a:solidFill>
                <a:latin typeface="Consolas" panose="020B0609020204030204" pitchFamily="49" charset="0"/>
              </a:rPr>
            </a:br>
            <a:r>
              <a:rPr lang="zh-CN" altLang="zh-CN" dirty="0">
                <a:solidFill>
                  <a:srgbClr val="000000"/>
                </a:solidFill>
                <a:latin typeface="Consolas" panose="020B0609020204030204" pitchFamily="49" charset="0"/>
              </a:rPr>
              <a:t>        </a:t>
            </a:r>
            <a:r>
              <a:rPr lang="zh-CN" altLang="zh-CN" dirty="0">
                <a:solidFill>
                  <a:srgbClr val="666600"/>
                </a:solidFill>
                <a:latin typeface="Consolas" panose="020B0609020204030204" pitchFamily="49" charset="0"/>
              </a:rPr>
              <a:t>&lt;</a:t>
            </a:r>
            <a:r>
              <a:rPr lang="zh-CN" altLang="zh-CN" dirty="0">
                <a:solidFill>
                  <a:srgbClr val="000000"/>
                </a:solidFill>
                <a:latin typeface="Consolas" panose="020B0609020204030204" pitchFamily="49" charset="0"/>
              </a:rPr>
              <a:t>item name</a:t>
            </a:r>
            <a:r>
              <a:rPr lang="zh-CN" altLang="zh-CN" dirty="0">
                <a:solidFill>
                  <a:srgbClr val="666600"/>
                </a:solidFill>
                <a:latin typeface="Consolas" panose="020B0609020204030204" pitchFamily="49" charset="0"/>
              </a:rPr>
              <a:t>=</a:t>
            </a:r>
            <a:r>
              <a:rPr lang="zh-CN" altLang="zh-CN" dirty="0">
                <a:solidFill>
                  <a:srgbClr val="880000"/>
                </a:solidFill>
                <a:latin typeface="Consolas" panose="020B0609020204030204" pitchFamily="49" charset="0"/>
              </a:rPr>
              <a:t>"cardBackground"</a:t>
            </a:r>
            <a:r>
              <a:rPr lang="zh-CN" altLang="zh-CN" dirty="0">
                <a:solidFill>
                  <a:srgbClr val="666600"/>
                </a:solidFill>
                <a:latin typeface="Consolas" panose="020B0609020204030204" pitchFamily="49" charset="0"/>
              </a:rPr>
              <a:t>&gt;#</a:t>
            </a:r>
            <a:r>
              <a:rPr lang="zh-CN" altLang="zh-CN" dirty="0">
                <a:solidFill>
                  <a:srgbClr val="000000"/>
                </a:solidFill>
                <a:latin typeface="Consolas" panose="020B0609020204030204" pitchFamily="49" charset="0"/>
              </a:rPr>
              <a:t>F0F</a:t>
            </a:r>
            <a:r>
              <a:rPr lang="zh-CN" altLang="zh-CN" dirty="0">
                <a:solidFill>
                  <a:srgbClr val="666600"/>
                </a:solidFill>
                <a:latin typeface="Consolas" panose="020B0609020204030204" pitchFamily="49" charset="0"/>
              </a:rPr>
              <a:t>&lt;/</a:t>
            </a:r>
            <a:r>
              <a:rPr lang="zh-CN" altLang="zh-CN" dirty="0">
                <a:solidFill>
                  <a:srgbClr val="000000"/>
                </a:solidFill>
                <a:latin typeface="Consolas" panose="020B0609020204030204" pitchFamily="49" charset="0"/>
              </a:rPr>
              <a:t>item</a:t>
            </a:r>
            <a:r>
              <a:rPr lang="zh-CN" altLang="zh-CN" dirty="0">
                <a:solidFill>
                  <a:srgbClr val="666600"/>
                </a:solidFill>
                <a:latin typeface="Consolas" panose="020B0609020204030204" pitchFamily="49" charset="0"/>
              </a:rPr>
              <a:t>&gt;</a:t>
            </a:r>
            <a:r>
              <a:rPr lang="zh-CN" altLang="zh-CN" dirty="0">
                <a:solidFill>
                  <a:srgbClr val="000000"/>
                </a:solidFill>
                <a:latin typeface="Consolas" panose="020B0609020204030204" pitchFamily="49" charset="0"/>
              </a:rPr>
              <a:t/>
            </a:r>
            <a:br>
              <a:rPr lang="zh-CN" altLang="zh-CN" dirty="0">
                <a:solidFill>
                  <a:srgbClr val="000000"/>
                </a:solidFill>
                <a:latin typeface="Consolas" panose="020B0609020204030204" pitchFamily="49" charset="0"/>
              </a:rPr>
            </a:br>
            <a:r>
              <a:rPr lang="zh-CN" altLang="zh-CN" dirty="0">
                <a:solidFill>
                  <a:srgbClr val="000000"/>
                </a:solidFill>
                <a:latin typeface="Consolas" panose="020B0609020204030204" pitchFamily="49" charset="0"/>
              </a:rPr>
              <a:t>        </a:t>
            </a:r>
            <a:r>
              <a:rPr lang="zh-CN" altLang="zh-CN" dirty="0">
                <a:solidFill>
                  <a:srgbClr val="666600"/>
                </a:solidFill>
                <a:latin typeface="Consolas" panose="020B0609020204030204" pitchFamily="49" charset="0"/>
              </a:rPr>
              <a:t>&lt;</a:t>
            </a:r>
            <a:r>
              <a:rPr lang="zh-CN" altLang="zh-CN" dirty="0">
                <a:solidFill>
                  <a:srgbClr val="000000"/>
                </a:solidFill>
                <a:latin typeface="Consolas" panose="020B0609020204030204" pitchFamily="49" charset="0"/>
              </a:rPr>
              <a:t>item name</a:t>
            </a:r>
            <a:r>
              <a:rPr lang="zh-CN" altLang="zh-CN" dirty="0">
                <a:solidFill>
                  <a:srgbClr val="666600"/>
                </a:solidFill>
                <a:latin typeface="Consolas" panose="020B0609020204030204" pitchFamily="49" charset="0"/>
              </a:rPr>
              <a:t>=</a:t>
            </a:r>
            <a:r>
              <a:rPr lang="zh-CN" altLang="zh-CN" dirty="0">
                <a:solidFill>
                  <a:srgbClr val="880000"/>
                </a:solidFill>
                <a:latin typeface="Consolas" panose="020B0609020204030204" pitchFamily="49" charset="0"/>
              </a:rPr>
              <a:t>"lbImageCardViewType"</a:t>
            </a:r>
            <a:r>
              <a:rPr lang="zh-CN" altLang="zh-CN" dirty="0">
                <a:solidFill>
                  <a:srgbClr val="666600"/>
                </a:solidFill>
                <a:latin typeface="Consolas" panose="020B0609020204030204" pitchFamily="49" charset="0"/>
              </a:rPr>
              <a:t>&gt;</a:t>
            </a:r>
            <a:r>
              <a:rPr lang="zh-CN" altLang="zh-CN" dirty="0">
                <a:solidFill>
                  <a:srgbClr val="000000"/>
                </a:solidFill>
                <a:latin typeface="Consolas" panose="020B0609020204030204" pitchFamily="49" charset="0"/>
              </a:rPr>
              <a:t>Title</a:t>
            </a:r>
            <a:r>
              <a:rPr lang="zh-CN" altLang="zh-CN" dirty="0">
                <a:solidFill>
                  <a:srgbClr val="666600"/>
                </a:solidFill>
                <a:latin typeface="Consolas" panose="020B0609020204030204" pitchFamily="49" charset="0"/>
              </a:rPr>
              <a:t>|</a:t>
            </a:r>
            <a:r>
              <a:rPr lang="zh-CN" altLang="zh-CN" dirty="0">
                <a:solidFill>
                  <a:srgbClr val="000000"/>
                </a:solidFill>
                <a:latin typeface="Consolas" panose="020B0609020204030204" pitchFamily="49" charset="0"/>
              </a:rPr>
              <a:t>Content</a:t>
            </a:r>
            <a:r>
              <a:rPr lang="zh-CN" altLang="zh-CN" dirty="0">
                <a:solidFill>
                  <a:srgbClr val="666600"/>
                </a:solidFill>
                <a:latin typeface="Consolas" panose="020B0609020204030204" pitchFamily="49" charset="0"/>
              </a:rPr>
              <a:t>&lt;/</a:t>
            </a:r>
            <a:r>
              <a:rPr lang="zh-CN" altLang="zh-CN" dirty="0">
                <a:solidFill>
                  <a:srgbClr val="000000"/>
                </a:solidFill>
                <a:latin typeface="Consolas" panose="020B0609020204030204" pitchFamily="49" charset="0"/>
              </a:rPr>
              <a:t>item</a:t>
            </a:r>
            <a:r>
              <a:rPr lang="zh-CN" altLang="zh-CN" dirty="0">
                <a:solidFill>
                  <a:srgbClr val="666600"/>
                </a:solidFill>
                <a:latin typeface="Consolas" panose="020B0609020204030204" pitchFamily="49" charset="0"/>
              </a:rPr>
              <a:t>&gt;</a:t>
            </a:r>
            <a:r>
              <a:rPr lang="zh-CN" altLang="zh-CN" dirty="0">
                <a:solidFill>
                  <a:srgbClr val="000000"/>
                </a:solidFill>
                <a:latin typeface="Consolas" panose="020B0609020204030204" pitchFamily="49" charset="0"/>
              </a:rPr>
              <a:t/>
            </a:r>
            <a:br>
              <a:rPr lang="zh-CN" altLang="zh-CN" dirty="0">
                <a:solidFill>
                  <a:srgbClr val="000000"/>
                </a:solidFill>
                <a:latin typeface="Consolas" panose="020B0609020204030204" pitchFamily="49" charset="0"/>
              </a:rPr>
            </a:br>
            <a:r>
              <a:rPr lang="zh-CN" altLang="zh-CN" dirty="0">
                <a:solidFill>
                  <a:srgbClr val="000088"/>
                </a:solidFill>
                <a:latin typeface="Consolas" panose="020B0609020204030204" pitchFamily="49" charset="0"/>
              </a:rPr>
              <a:t>&lt;/style&gt;</a:t>
            </a:r>
            <a:endParaRPr lang="zh-CN" altLang="en-US" dirty="0"/>
          </a:p>
        </p:txBody>
      </p:sp>
    </p:spTree>
    <p:extLst>
      <p:ext uri="{BB962C8B-B14F-4D97-AF65-F5344CB8AC3E}">
        <p14:creationId xmlns:p14="http://schemas.microsoft.com/office/powerpoint/2010/main" val="17242868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卡片</a:t>
            </a:r>
            <a:r>
              <a:rPr lang="zh-CN" altLang="en-US" dirty="0"/>
              <a:t>视图</a:t>
            </a:r>
            <a:r>
              <a:rPr lang="zh-CN" altLang="en-US" dirty="0" smtClean="0"/>
              <a:t>的自定义样式</a:t>
            </a:r>
            <a:endParaRPr lang="zh-CN" altLang="en-US" dirty="0"/>
          </a:p>
        </p:txBody>
      </p:sp>
      <p:sp>
        <p:nvSpPr>
          <p:cNvPr id="4" name="内容占位符 2"/>
          <p:cNvSpPr>
            <a:spLocks noGrp="1"/>
          </p:cNvSpPr>
          <p:nvPr>
            <p:ph idx="1"/>
          </p:nvPr>
        </p:nvSpPr>
        <p:spPr>
          <a:xfrm>
            <a:off x="451883" y="1628800"/>
            <a:ext cx="8229600" cy="5040560"/>
          </a:xfrm>
        </p:spPr>
        <p:txBody>
          <a:bodyPr>
            <a:normAutofit/>
          </a:bodyPr>
          <a:lstStyle/>
          <a:p>
            <a:r>
              <a:rPr lang="en-US" altLang="zh-CN" dirty="0" err="1" smtClean="0"/>
              <a:t>ImageCardView</a:t>
            </a:r>
            <a:r>
              <a:rPr lang="zh-CN" altLang="en-US" dirty="0" smtClean="0"/>
              <a:t>可自定义样式</a:t>
            </a:r>
            <a:endParaRPr lang="en-US" altLang="zh-CN" dirty="0" smtClean="0"/>
          </a:p>
          <a:p>
            <a:pPr lvl="1"/>
            <a:r>
              <a:rPr lang="zh-CN" altLang="en-US" dirty="0" smtClean="0"/>
              <a:t>覆盖</a:t>
            </a:r>
            <a:r>
              <a:rPr lang="zh-CN" altLang="en-US" dirty="0"/>
              <a:t>自定义</a:t>
            </a:r>
            <a:r>
              <a:rPr lang="en-US" altLang="zh-CN" dirty="0" err="1"/>
              <a:t>ImageCardView</a:t>
            </a:r>
            <a:r>
              <a:rPr lang="zh-CN" altLang="en-US" dirty="0"/>
              <a:t>主题中的特定属性来设置所有</a:t>
            </a:r>
            <a:r>
              <a:rPr lang="en-US" altLang="zh-CN" dirty="0" err="1"/>
              <a:t>ImageCardView</a:t>
            </a:r>
            <a:r>
              <a:rPr lang="zh-CN" altLang="en-US" dirty="0"/>
              <a:t>组件的样式，例如标题，内容，徽章，</a:t>
            </a:r>
            <a:r>
              <a:rPr lang="en-US" altLang="zh-CN" dirty="0" err="1"/>
              <a:t>infoArea</a:t>
            </a:r>
            <a:r>
              <a:rPr lang="zh-CN" altLang="en-US" dirty="0"/>
              <a:t>和图像</a:t>
            </a:r>
            <a:r>
              <a:rPr lang="zh-CN" altLang="en-US" dirty="0" smtClean="0"/>
              <a:t>本身</a:t>
            </a:r>
            <a:endParaRPr lang="en-US" altLang="zh-CN" dirty="0" smtClean="0"/>
          </a:p>
          <a:p>
            <a:pPr lvl="1"/>
            <a:r>
              <a:rPr lang="zh-CN" altLang="en-US" dirty="0"/>
              <a:t>适合于</a:t>
            </a:r>
            <a:r>
              <a:rPr lang="zh-CN" altLang="en-US" dirty="0" smtClean="0"/>
              <a:t>创建多种类型的</a:t>
            </a:r>
            <a:r>
              <a:rPr lang="zh-CN" altLang="en-US" dirty="0"/>
              <a:t>卡片，如</a:t>
            </a:r>
            <a:r>
              <a:rPr lang="zh-CN" altLang="en-US" dirty="0" smtClean="0"/>
              <a:t>：一种是只有</a:t>
            </a:r>
            <a:r>
              <a:rPr lang="zh-CN" altLang="en-US" dirty="0"/>
              <a:t>一个标题的卡片，另</a:t>
            </a:r>
            <a:r>
              <a:rPr lang="zh-CN" altLang="en-US" dirty="0" smtClean="0"/>
              <a:t>一种是显示</a:t>
            </a:r>
            <a:r>
              <a:rPr lang="zh-CN" altLang="en-US" dirty="0"/>
              <a:t>标题和内容的卡片</a:t>
            </a:r>
            <a:r>
              <a:rPr lang="zh-CN" altLang="en-US" dirty="0" smtClean="0"/>
              <a:t>。</a:t>
            </a:r>
            <a:endParaRPr lang="en-US" altLang="zh-CN" dirty="0" smtClean="0"/>
          </a:p>
          <a:p>
            <a:pPr lvl="1"/>
            <a:r>
              <a:rPr lang="zh-CN" altLang="en-US" dirty="0" smtClean="0"/>
              <a:t>需要定义不同</a:t>
            </a:r>
            <a:r>
              <a:rPr lang="zh-CN" altLang="en-US" dirty="0"/>
              <a:t>的 </a:t>
            </a:r>
            <a:r>
              <a:rPr lang="en-US" altLang="zh-CN" dirty="0" err="1"/>
              <a:t>ImageCardViewStyles</a:t>
            </a:r>
            <a:r>
              <a:rPr lang="zh-CN" altLang="en-US" smtClean="0"/>
              <a:t>和不同</a:t>
            </a:r>
            <a:r>
              <a:rPr lang="zh-CN" altLang="en-US" dirty="0"/>
              <a:t>的主题，并将它们应用到</a:t>
            </a:r>
            <a:r>
              <a:rPr lang="en-US" altLang="zh-CN" dirty="0" err="1" smtClean="0"/>
              <a:t>ImageCardViews</a:t>
            </a:r>
            <a:r>
              <a:rPr lang="zh-CN" altLang="en-US" dirty="0" smtClean="0"/>
              <a:t>）</a:t>
            </a:r>
            <a:endParaRPr lang="zh-CN" altLang="zh-CN" dirty="0" smtClean="0"/>
          </a:p>
        </p:txBody>
      </p:sp>
    </p:spTree>
    <p:extLst>
      <p:ext uri="{BB962C8B-B14F-4D97-AF65-F5344CB8AC3E}">
        <p14:creationId xmlns:p14="http://schemas.microsoft.com/office/powerpoint/2010/main" val="37621877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卡片视图的自定义样式</a:t>
            </a:r>
            <a:endParaRPr lang="zh-CN" altLang="en-US" dirty="0"/>
          </a:p>
        </p:txBody>
      </p:sp>
      <p:sp>
        <p:nvSpPr>
          <p:cNvPr id="4" name="内容占位符 2"/>
          <p:cNvSpPr>
            <a:spLocks noGrp="1"/>
          </p:cNvSpPr>
          <p:nvPr>
            <p:ph idx="1"/>
          </p:nvPr>
        </p:nvSpPr>
        <p:spPr>
          <a:xfrm>
            <a:off x="451883" y="1628800"/>
            <a:ext cx="8229600" cy="5040560"/>
          </a:xfrm>
        </p:spPr>
        <p:txBody>
          <a:bodyPr>
            <a:normAutofit/>
          </a:bodyPr>
          <a:lstStyle/>
          <a:p>
            <a:endParaRPr lang="zh-CN" altLang="zh-CN" dirty="0" smtClean="0"/>
          </a:p>
        </p:txBody>
      </p:sp>
      <p:sp>
        <p:nvSpPr>
          <p:cNvPr id="3" name="Rectangle 1"/>
          <p:cNvSpPr>
            <a:spLocks noChangeArrowheads="1"/>
          </p:cNvSpPr>
          <p:nvPr/>
        </p:nvSpPr>
        <p:spPr bwMode="auto">
          <a:xfrm>
            <a:off x="451883" y="3573016"/>
            <a:ext cx="8257773" cy="2376241"/>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88"/>
                </a:solidFill>
                <a:effectLst/>
                <a:latin typeface="Consolas" panose="020B0609020204030204" pitchFamily="49" charset="0"/>
              </a:rPr>
              <a:t>&lt;style</a:t>
            </a: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882288"/>
                </a:solidFill>
                <a:effectLst/>
                <a:latin typeface="Consolas" panose="020B0609020204030204" pitchFamily="49" charset="0"/>
              </a:rPr>
              <a:t>name</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880000"/>
                </a:solidFill>
                <a:effectLst/>
                <a:latin typeface="Consolas" panose="020B0609020204030204" pitchFamily="49" charset="0"/>
              </a:rPr>
              <a:t>"CustomImageCardTheme"</a:t>
            </a: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882288"/>
                </a:solidFill>
                <a:effectLst/>
                <a:latin typeface="Consolas" panose="020B0609020204030204" pitchFamily="49" charset="0"/>
              </a:rPr>
              <a:t>parent</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880000"/>
                </a:solidFill>
                <a:effectLst/>
                <a:latin typeface="Consolas" panose="020B0609020204030204" pitchFamily="49" charset="0"/>
              </a:rPr>
              <a:t>"Theme.Leanback"</a:t>
            </a:r>
            <a:r>
              <a:rPr kumimoji="0" lang="zh-CN" altLang="zh-CN" b="0" i="0" u="none" strike="noStrike" cap="none" normalizeH="0" baseline="0" dirty="0" smtClean="0">
                <a:ln>
                  <a:noFill/>
                </a:ln>
                <a:solidFill>
                  <a:srgbClr val="000088"/>
                </a:solidFill>
                <a:effectLst/>
                <a:latin typeface="Consolas" panose="020B0609020204030204" pitchFamily="49" charset="0"/>
              </a:rPr>
              <a:t>&gt;</a:t>
            </a: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666600"/>
                </a:solidFill>
                <a:effectLst/>
                <a:latin typeface="Consolas" panose="020B0609020204030204" pitchFamily="49" charset="0"/>
              </a:rPr>
              <a:t>&lt;</a:t>
            </a:r>
            <a:r>
              <a:rPr kumimoji="0" lang="zh-CN" altLang="zh-CN" b="0" i="0" u="none" strike="noStrike" cap="none" normalizeH="0" baseline="0" dirty="0" smtClean="0">
                <a:ln>
                  <a:noFill/>
                </a:ln>
                <a:solidFill>
                  <a:srgbClr val="000000"/>
                </a:solidFill>
                <a:effectLst/>
                <a:latin typeface="Consolas" panose="020B0609020204030204" pitchFamily="49" charset="0"/>
              </a:rPr>
              <a:t>item name</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880000"/>
                </a:solidFill>
                <a:effectLst/>
                <a:latin typeface="Consolas" panose="020B0609020204030204" pitchFamily="49" charset="0"/>
              </a:rPr>
              <a:t>"imageCardViewStyle"</a:t>
            </a:r>
            <a:r>
              <a:rPr kumimoji="0" lang="zh-CN" altLang="zh-CN" b="0" i="0" u="none" strike="noStrike" cap="none" normalizeH="0" baseline="0" dirty="0" smtClean="0">
                <a:ln>
                  <a:noFill/>
                </a:ln>
                <a:solidFill>
                  <a:srgbClr val="666600"/>
                </a:solidFill>
                <a:effectLst/>
                <a:latin typeface="Consolas" panose="020B0609020204030204" pitchFamily="49" charset="0"/>
              </a:rPr>
              <a:t>&gt;</a:t>
            </a:r>
            <a:endParaRPr kumimoji="0" lang="en-US" altLang="zh-CN" b="0" i="0" u="none" strike="noStrike" cap="none" normalizeH="0" baseline="0" dirty="0" smtClean="0">
              <a:ln>
                <a:noFill/>
              </a:ln>
              <a:solidFill>
                <a:srgbClr val="6666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smtClean="0">
                <a:solidFill>
                  <a:srgbClr val="666600"/>
                </a:solidFill>
                <a:latin typeface="Consolas" panose="020B0609020204030204" pitchFamily="49" charset="0"/>
              </a:rPr>
              <a:t>		</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000000"/>
                </a:solidFill>
                <a:effectLst/>
                <a:latin typeface="Consolas" panose="020B0609020204030204" pitchFamily="49" charset="0"/>
              </a:rPr>
              <a:t>style</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000000"/>
                </a:solidFill>
                <a:effectLst/>
                <a:latin typeface="Consolas" panose="020B0609020204030204" pitchFamily="49" charset="0"/>
              </a:rPr>
              <a:t>CustomImageCardViewStyle</a:t>
            </a:r>
            <a:r>
              <a:rPr kumimoji="0" lang="zh-CN" altLang="zh-CN" b="0" i="0" u="none" strike="noStrike" cap="none" normalizeH="0" baseline="0" dirty="0" smtClean="0">
                <a:ln>
                  <a:noFill/>
                </a:ln>
                <a:solidFill>
                  <a:srgbClr val="666600"/>
                </a:solidFill>
                <a:effectLst/>
                <a:latin typeface="Consolas" panose="020B0609020204030204" pitchFamily="49" charset="0"/>
              </a:rPr>
              <a:t>&lt;/</a:t>
            </a:r>
            <a:r>
              <a:rPr kumimoji="0" lang="zh-CN" altLang="zh-CN" b="0" i="0" u="none" strike="noStrike" cap="none" normalizeH="0" baseline="0" dirty="0" smtClean="0">
                <a:ln>
                  <a:noFill/>
                </a:ln>
                <a:solidFill>
                  <a:srgbClr val="000000"/>
                </a:solidFill>
                <a:effectLst/>
                <a:latin typeface="Consolas" panose="020B0609020204030204" pitchFamily="49" charset="0"/>
              </a:rPr>
              <a:t>item</a:t>
            </a:r>
            <a:r>
              <a:rPr kumimoji="0" lang="zh-CN" altLang="zh-CN" b="0" i="0" u="none" strike="noStrike" cap="none" normalizeH="0" baseline="0" dirty="0" smtClean="0">
                <a:ln>
                  <a:noFill/>
                </a:ln>
                <a:solidFill>
                  <a:srgbClr val="666600"/>
                </a:solidFill>
                <a:effectLst/>
                <a:latin typeface="Consolas" panose="020B0609020204030204" pitchFamily="49" charset="0"/>
              </a:rPr>
              <a:t>&gt;</a:t>
            </a: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666600"/>
                </a:solidFill>
                <a:effectLst/>
                <a:latin typeface="Consolas" panose="020B0609020204030204" pitchFamily="49" charset="0"/>
              </a:rPr>
              <a:t>&lt;</a:t>
            </a:r>
            <a:r>
              <a:rPr kumimoji="0" lang="zh-CN" altLang="zh-CN" b="0" i="0" u="none" strike="noStrike" cap="none" normalizeH="0" baseline="0" dirty="0" smtClean="0">
                <a:ln>
                  <a:noFill/>
                </a:ln>
                <a:solidFill>
                  <a:srgbClr val="000000"/>
                </a:solidFill>
                <a:effectLst/>
                <a:latin typeface="Consolas" panose="020B0609020204030204" pitchFamily="49" charset="0"/>
              </a:rPr>
              <a:t>item name</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880000"/>
                </a:solidFill>
                <a:effectLst/>
                <a:latin typeface="Consolas" panose="020B0609020204030204" pitchFamily="49" charset="0"/>
              </a:rPr>
              <a:t>"imageCardViewInfoAreaStyle"</a:t>
            </a:r>
            <a:r>
              <a:rPr kumimoji="0" lang="zh-CN" altLang="zh-CN" b="0" i="0" u="none" strike="noStrike" cap="none" normalizeH="0" baseline="0" dirty="0" smtClean="0">
                <a:ln>
                  <a:noFill/>
                </a:ln>
                <a:solidFill>
                  <a:srgbClr val="666600"/>
                </a:solidFill>
                <a:effectLst/>
                <a:latin typeface="Consolas" panose="020B0609020204030204" pitchFamily="49" charset="0"/>
              </a:rPr>
              <a:t>&gt;</a:t>
            </a:r>
            <a:endParaRPr kumimoji="0" lang="en-US" altLang="zh-CN" b="0" i="0" u="none" strike="noStrike" cap="none" normalizeH="0" baseline="0" dirty="0" smtClean="0">
              <a:ln>
                <a:noFill/>
              </a:ln>
              <a:solidFill>
                <a:srgbClr val="6666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666600"/>
                </a:solidFill>
                <a:latin typeface="Consolas" panose="020B0609020204030204" pitchFamily="49" charset="0"/>
              </a:rPr>
              <a:t>	</a:t>
            </a:r>
            <a:r>
              <a:rPr lang="en-US" altLang="zh-CN" dirty="0" smtClean="0">
                <a:solidFill>
                  <a:srgbClr val="666600"/>
                </a:solidFill>
                <a:latin typeface="Consolas" panose="020B0609020204030204" pitchFamily="49" charset="0"/>
              </a:rPr>
              <a:t>	</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000000"/>
                </a:solidFill>
                <a:effectLst/>
                <a:latin typeface="Consolas" panose="020B0609020204030204" pitchFamily="49" charset="0"/>
              </a:rPr>
              <a:t>style</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000000"/>
                </a:solidFill>
                <a:effectLst/>
                <a:latin typeface="Consolas" panose="020B0609020204030204" pitchFamily="49" charset="0"/>
              </a:rPr>
              <a:t>ImageCardViewColoredInfoArea</a:t>
            </a:r>
            <a:r>
              <a:rPr kumimoji="0" lang="zh-CN" altLang="zh-CN" b="0" i="0" u="none" strike="noStrike" cap="none" normalizeH="0" baseline="0" dirty="0" smtClean="0">
                <a:ln>
                  <a:noFill/>
                </a:ln>
                <a:solidFill>
                  <a:srgbClr val="666600"/>
                </a:solidFill>
                <a:effectLst/>
                <a:latin typeface="Consolas" panose="020B0609020204030204" pitchFamily="49" charset="0"/>
              </a:rPr>
              <a:t>&lt;/</a:t>
            </a:r>
            <a:r>
              <a:rPr kumimoji="0" lang="zh-CN" altLang="zh-CN" b="0" i="0" u="none" strike="noStrike" cap="none" normalizeH="0" baseline="0" dirty="0" smtClean="0">
                <a:ln>
                  <a:noFill/>
                </a:ln>
                <a:solidFill>
                  <a:srgbClr val="000000"/>
                </a:solidFill>
                <a:effectLst/>
                <a:latin typeface="Consolas" panose="020B0609020204030204" pitchFamily="49" charset="0"/>
              </a:rPr>
              <a:t>item</a:t>
            </a:r>
            <a:r>
              <a:rPr kumimoji="0" lang="zh-CN" altLang="zh-CN" b="0" i="0" u="none" strike="noStrike" cap="none" normalizeH="0" baseline="0" dirty="0" smtClean="0">
                <a:ln>
                  <a:noFill/>
                </a:ln>
                <a:solidFill>
                  <a:srgbClr val="666600"/>
                </a:solidFill>
                <a:effectLst/>
                <a:latin typeface="Consolas" panose="020B0609020204030204" pitchFamily="49" charset="0"/>
              </a:rPr>
              <a:t>&gt;</a:t>
            </a: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666600"/>
                </a:solidFill>
                <a:effectLst/>
                <a:latin typeface="Consolas" panose="020B0609020204030204" pitchFamily="49" charset="0"/>
              </a:rPr>
              <a:t>&lt;</a:t>
            </a:r>
            <a:r>
              <a:rPr kumimoji="0" lang="zh-CN" altLang="zh-CN" b="0" i="0" u="none" strike="noStrike" cap="none" normalizeH="0" baseline="0" dirty="0" smtClean="0">
                <a:ln>
                  <a:noFill/>
                </a:ln>
                <a:solidFill>
                  <a:srgbClr val="000000"/>
                </a:solidFill>
                <a:effectLst/>
                <a:latin typeface="Consolas" panose="020B0609020204030204" pitchFamily="49" charset="0"/>
              </a:rPr>
              <a:t>item name</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880000"/>
                </a:solidFill>
                <a:effectLst/>
                <a:latin typeface="Consolas" panose="020B0609020204030204" pitchFamily="49" charset="0"/>
              </a:rPr>
              <a:t>"imageCardViewTitleStyle"</a:t>
            </a:r>
            <a:r>
              <a:rPr kumimoji="0" lang="zh-CN" altLang="zh-CN" b="0" i="0" u="none" strike="noStrike" cap="none" normalizeH="0" baseline="0" dirty="0" smtClean="0">
                <a:ln>
                  <a:noFill/>
                </a:ln>
                <a:solidFill>
                  <a:srgbClr val="666600"/>
                </a:solidFill>
                <a:effectLst/>
                <a:latin typeface="Consolas" panose="020B0609020204030204" pitchFamily="49" charset="0"/>
              </a:rPr>
              <a:t>&gt;</a:t>
            </a:r>
            <a:endParaRPr kumimoji="0" lang="en-US" altLang="zh-CN" b="0" i="0" u="none" strike="noStrike" cap="none" normalizeH="0" baseline="0" dirty="0" smtClean="0">
              <a:ln>
                <a:noFill/>
              </a:ln>
              <a:solidFill>
                <a:srgbClr val="6666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666600"/>
                </a:solidFill>
                <a:latin typeface="Consolas" panose="020B0609020204030204" pitchFamily="49" charset="0"/>
              </a:rPr>
              <a:t>	</a:t>
            </a:r>
            <a:r>
              <a:rPr lang="en-US" altLang="zh-CN" dirty="0" smtClean="0">
                <a:solidFill>
                  <a:srgbClr val="666600"/>
                </a:solidFill>
                <a:latin typeface="Consolas" panose="020B0609020204030204" pitchFamily="49" charset="0"/>
              </a:rPr>
              <a:t>	</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000000"/>
                </a:solidFill>
                <a:effectLst/>
                <a:latin typeface="Consolas" panose="020B0609020204030204" pitchFamily="49" charset="0"/>
              </a:rPr>
              <a:t>style</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000000"/>
                </a:solidFill>
                <a:effectLst/>
                <a:latin typeface="Consolas" panose="020B0609020204030204" pitchFamily="49" charset="0"/>
              </a:rPr>
              <a:t>ImageCardViewColoredTitle</a:t>
            </a:r>
            <a:r>
              <a:rPr kumimoji="0" lang="zh-CN" altLang="zh-CN" b="0" i="0" u="none" strike="noStrike" cap="none" normalizeH="0" baseline="0" dirty="0" smtClean="0">
                <a:ln>
                  <a:noFill/>
                </a:ln>
                <a:solidFill>
                  <a:srgbClr val="666600"/>
                </a:solidFill>
                <a:effectLst/>
                <a:latin typeface="Consolas" panose="020B0609020204030204" pitchFamily="49" charset="0"/>
              </a:rPr>
              <a:t>&lt;/</a:t>
            </a:r>
            <a:r>
              <a:rPr kumimoji="0" lang="zh-CN" altLang="zh-CN" b="0" i="0" u="none" strike="noStrike" cap="none" normalizeH="0" baseline="0" dirty="0" smtClean="0">
                <a:ln>
                  <a:noFill/>
                </a:ln>
                <a:solidFill>
                  <a:srgbClr val="000000"/>
                </a:solidFill>
                <a:effectLst/>
                <a:latin typeface="Consolas" panose="020B0609020204030204" pitchFamily="49" charset="0"/>
              </a:rPr>
              <a:t>item</a:t>
            </a:r>
            <a:r>
              <a:rPr kumimoji="0" lang="zh-CN" altLang="zh-CN" b="0" i="0" u="none" strike="noStrike" cap="none" normalizeH="0" baseline="0" dirty="0" smtClean="0">
                <a:ln>
                  <a:noFill/>
                </a:ln>
                <a:solidFill>
                  <a:srgbClr val="666600"/>
                </a:solidFill>
                <a:effectLst/>
                <a:latin typeface="Consolas" panose="020B0609020204030204" pitchFamily="49" charset="0"/>
              </a:rPr>
              <a:t>&gt;</a:t>
            </a: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88"/>
                </a:solidFill>
                <a:effectLst/>
                <a:latin typeface="Consolas" panose="020B0609020204030204" pitchFamily="49" charset="0"/>
              </a:rPr>
              <a:t>&lt;/style&gt;</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423709" y="1628800"/>
            <a:ext cx="8285947"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eaLnBrk="0" fontAlgn="base" hangingPunct="0">
              <a:spcBef>
                <a:spcPct val="0"/>
              </a:spcBef>
              <a:spcAft>
                <a:spcPct val="0"/>
              </a:spcAft>
            </a:pPr>
            <a:r>
              <a:rPr lang="zh-CN" altLang="zh-CN" dirty="0">
                <a:solidFill>
                  <a:srgbClr val="000088"/>
                </a:solidFill>
                <a:latin typeface="Consolas" panose="020B0609020204030204" pitchFamily="49" charset="0"/>
              </a:rPr>
              <a:t>&lt;style</a:t>
            </a:r>
            <a:r>
              <a:rPr lang="zh-CN" altLang="zh-CN" dirty="0">
                <a:solidFill>
                  <a:srgbClr val="000000"/>
                </a:solidFill>
                <a:latin typeface="Consolas" panose="020B0609020204030204" pitchFamily="49" charset="0"/>
              </a:rPr>
              <a:t> </a:t>
            </a:r>
            <a:r>
              <a:rPr lang="zh-CN" altLang="zh-CN" dirty="0">
                <a:solidFill>
                  <a:srgbClr val="882288"/>
                </a:solidFill>
                <a:latin typeface="Consolas" panose="020B0609020204030204" pitchFamily="49" charset="0"/>
              </a:rPr>
              <a:t>name</a:t>
            </a:r>
            <a:r>
              <a:rPr lang="zh-CN" altLang="zh-CN" dirty="0">
                <a:solidFill>
                  <a:srgbClr val="666600"/>
                </a:solidFill>
                <a:latin typeface="Consolas" panose="020B0609020204030204" pitchFamily="49" charset="0"/>
              </a:rPr>
              <a:t>=</a:t>
            </a:r>
            <a:r>
              <a:rPr lang="zh-CN" altLang="zh-CN" dirty="0">
                <a:solidFill>
                  <a:srgbClr val="880000"/>
                </a:solidFill>
                <a:latin typeface="Consolas" panose="020B0609020204030204" pitchFamily="49" charset="0"/>
              </a:rPr>
              <a:t>"CustomImageCardViewStyle"</a:t>
            </a:r>
            <a:r>
              <a:rPr lang="zh-CN"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pPr lvl="0" eaLnBrk="0" fontAlgn="base" hangingPunct="0">
              <a:spcBef>
                <a:spcPct val="0"/>
              </a:spcBef>
              <a:spcAft>
                <a:spcPct val="0"/>
              </a:spcAft>
            </a:pPr>
            <a:r>
              <a:rPr lang="en-US" altLang="zh-CN" dirty="0">
                <a:solidFill>
                  <a:srgbClr val="000000"/>
                </a:solidFill>
                <a:latin typeface="Consolas" panose="020B0609020204030204" pitchFamily="49" charset="0"/>
              </a:rPr>
              <a:t>		</a:t>
            </a:r>
            <a:r>
              <a:rPr lang="zh-CN" altLang="zh-CN" dirty="0">
                <a:solidFill>
                  <a:srgbClr val="882288"/>
                </a:solidFill>
                <a:latin typeface="Consolas" panose="020B0609020204030204" pitchFamily="49" charset="0"/>
              </a:rPr>
              <a:t>parent</a:t>
            </a:r>
            <a:r>
              <a:rPr lang="zh-CN" altLang="zh-CN" dirty="0">
                <a:solidFill>
                  <a:srgbClr val="666600"/>
                </a:solidFill>
                <a:latin typeface="Consolas" panose="020B0609020204030204" pitchFamily="49" charset="0"/>
              </a:rPr>
              <a:t>=</a:t>
            </a:r>
            <a:r>
              <a:rPr lang="zh-CN" altLang="zh-CN" dirty="0">
                <a:solidFill>
                  <a:srgbClr val="880000"/>
                </a:solidFill>
                <a:latin typeface="Consolas" panose="020B0609020204030204" pitchFamily="49" charset="0"/>
              </a:rPr>
              <a:t>"Widget.Leanback.ImageCardViewStyle"</a:t>
            </a:r>
            <a:r>
              <a:rPr lang="zh-CN" altLang="zh-CN" dirty="0">
                <a:solidFill>
                  <a:srgbClr val="000088"/>
                </a:solidFill>
                <a:latin typeface="Consolas" panose="020B0609020204030204" pitchFamily="49" charset="0"/>
              </a:rPr>
              <a:t>&gt;</a:t>
            </a:r>
            <a:r>
              <a:rPr lang="zh-CN" altLang="zh-CN" dirty="0">
                <a:solidFill>
                  <a:srgbClr val="000000"/>
                </a:solidFill>
                <a:latin typeface="Consolas" panose="020B0609020204030204" pitchFamily="49" charset="0"/>
              </a:rPr>
              <a:t/>
            </a:r>
            <a:br>
              <a:rPr lang="zh-CN" altLang="zh-CN" dirty="0">
                <a:solidFill>
                  <a:srgbClr val="000000"/>
                </a:solidFill>
                <a:latin typeface="Consolas" panose="020B0609020204030204" pitchFamily="49" charset="0"/>
              </a:rPr>
            </a:br>
            <a:r>
              <a:rPr lang="zh-CN" altLang="zh-CN" dirty="0">
                <a:solidFill>
                  <a:srgbClr val="000000"/>
                </a:solidFill>
                <a:latin typeface="Consolas" panose="020B0609020204030204" pitchFamily="49" charset="0"/>
              </a:rPr>
              <a:t>        </a:t>
            </a:r>
            <a:r>
              <a:rPr lang="zh-CN" altLang="zh-CN" dirty="0">
                <a:solidFill>
                  <a:srgbClr val="666600"/>
                </a:solidFill>
                <a:latin typeface="Consolas" panose="020B0609020204030204" pitchFamily="49" charset="0"/>
              </a:rPr>
              <a:t>&lt;</a:t>
            </a:r>
            <a:r>
              <a:rPr lang="zh-CN" altLang="zh-CN" dirty="0">
                <a:solidFill>
                  <a:srgbClr val="000000"/>
                </a:solidFill>
                <a:latin typeface="Consolas" panose="020B0609020204030204" pitchFamily="49" charset="0"/>
              </a:rPr>
              <a:t>item name</a:t>
            </a:r>
            <a:r>
              <a:rPr lang="zh-CN" altLang="zh-CN" dirty="0">
                <a:solidFill>
                  <a:srgbClr val="666600"/>
                </a:solidFill>
                <a:latin typeface="Consolas" panose="020B0609020204030204" pitchFamily="49" charset="0"/>
              </a:rPr>
              <a:t>=</a:t>
            </a:r>
            <a:r>
              <a:rPr lang="zh-CN" altLang="zh-CN" dirty="0">
                <a:solidFill>
                  <a:srgbClr val="880000"/>
                </a:solidFill>
                <a:latin typeface="Consolas" panose="020B0609020204030204" pitchFamily="49" charset="0"/>
              </a:rPr>
              <a:t>"cardBackground"</a:t>
            </a:r>
            <a:r>
              <a:rPr lang="zh-CN" altLang="zh-CN" dirty="0">
                <a:solidFill>
                  <a:srgbClr val="666600"/>
                </a:solidFill>
                <a:latin typeface="Consolas" panose="020B0609020204030204" pitchFamily="49" charset="0"/>
              </a:rPr>
              <a:t>&gt;#</a:t>
            </a:r>
            <a:r>
              <a:rPr lang="zh-CN" altLang="zh-CN" dirty="0">
                <a:solidFill>
                  <a:srgbClr val="000000"/>
                </a:solidFill>
                <a:latin typeface="Consolas" panose="020B0609020204030204" pitchFamily="49" charset="0"/>
              </a:rPr>
              <a:t>F0F</a:t>
            </a:r>
            <a:r>
              <a:rPr lang="zh-CN" altLang="zh-CN" dirty="0">
                <a:solidFill>
                  <a:srgbClr val="666600"/>
                </a:solidFill>
                <a:latin typeface="Consolas" panose="020B0609020204030204" pitchFamily="49" charset="0"/>
              </a:rPr>
              <a:t>&lt;/</a:t>
            </a:r>
            <a:r>
              <a:rPr lang="zh-CN" altLang="zh-CN" dirty="0">
                <a:solidFill>
                  <a:srgbClr val="000000"/>
                </a:solidFill>
                <a:latin typeface="Consolas" panose="020B0609020204030204" pitchFamily="49" charset="0"/>
              </a:rPr>
              <a:t>item</a:t>
            </a:r>
            <a:r>
              <a:rPr lang="zh-CN" altLang="zh-CN" dirty="0">
                <a:solidFill>
                  <a:srgbClr val="666600"/>
                </a:solidFill>
                <a:latin typeface="Consolas" panose="020B0609020204030204" pitchFamily="49" charset="0"/>
              </a:rPr>
              <a:t>&gt;</a:t>
            </a:r>
            <a:r>
              <a:rPr lang="zh-CN" altLang="zh-CN" dirty="0">
                <a:solidFill>
                  <a:srgbClr val="000000"/>
                </a:solidFill>
                <a:latin typeface="Consolas" panose="020B0609020204030204" pitchFamily="49" charset="0"/>
              </a:rPr>
              <a:t/>
            </a:r>
            <a:br>
              <a:rPr lang="zh-CN" altLang="zh-CN" dirty="0">
                <a:solidFill>
                  <a:srgbClr val="000000"/>
                </a:solidFill>
                <a:latin typeface="Consolas" panose="020B0609020204030204" pitchFamily="49" charset="0"/>
              </a:rPr>
            </a:br>
            <a:r>
              <a:rPr lang="zh-CN" altLang="zh-CN" dirty="0">
                <a:solidFill>
                  <a:srgbClr val="000000"/>
                </a:solidFill>
                <a:latin typeface="Consolas" panose="020B0609020204030204" pitchFamily="49" charset="0"/>
              </a:rPr>
              <a:t>        </a:t>
            </a:r>
            <a:r>
              <a:rPr lang="zh-CN" altLang="zh-CN" dirty="0">
                <a:solidFill>
                  <a:srgbClr val="666600"/>
                </a:solidFill>
                <a:latin typeface="Consolas" panose="020B0609020204030204" pitchFamily="49" charset="0"/>
              </a:rPr>
              <a:t>&lt;</a:t>
            </a:r>
            <a:r>
              <a:rPr lang="zh-CN" altLang="zh-CN" dirty="0">
                <a:solidFill>
                  <a:srgbClr val="000000"/>
                </a:solidFill>
                <a:latin typeface="Consolas" panose="020B0609020204030204" pitchFamily="49" charset="0"/>
              </a:rPr>
              <a:t>item name</a:t>
            </a:r>
            <a:r>
              <a:rPr lang="zh-CN" altLang="zh-CN" dirty="0">
                <a:solidFill>
                  <a:srgbClr val="666600"/>
                </a:solidFill>
                <a:latin typeface="Consolas" panose="020B0609020204030204" pitchFamily="49" charset="0"/>
              </a:rPr>
              <a:t>=</a:t>
            </a:r>
            <a:r>
              <a:rPr lang="zh-CN" altLang="zh-CN" dirty="0">
                <a:solidFill>
                  <a:srgbClr val="880000"/>
                </a:solidFill>
                <a:latin typeface="Consolas" panose="020B0609020204030204" pitchFamily="49" charset="0"/>
              </a:rPr>
              <a:t>"lbImageCardViewType"</a:t>
            </a:r>
            <a:r>
              <a:rPr lang="zh-CN" altLang="zh-CN" dirty="0">
                <a:solidFill>
                  <a:srgbClr val="666600"/>
                </a:solidFill>
                <a:latin typeface="Consolas" panose="020B0609020204030204" pitchFamily="49" charset="0"/>
              </a:rPr>
              <a:t>&gt;</a:t>
            </a:r>
            <a:r>
              <a:rPr lang="zh-CN" altLang="zh-CN" dirty="0">
                <a:solidFill>
                  <a:srgbClr val="000000"/>
                </a:solidFill>
                <a:latin typeface="Consolas" panose="020B0609020204030204" pitchFamily="49" charset="0"/>
              </a:rPr>
              <a:t>Title</a:t>
            </a:r>
            <a:r>
              <a:rPr lang="zh-CN" altLang="zh-CN" dirty="0">
                <a:solidFill>
                  <a:srgbClr val="666600"/>
                </a:solidFill>
                <a:latin typeface="Consolas" panose="020B0609020204030204" pitchFamily="49" charset="0"/>
              </a:rPr>
              <a:t>|</a:t>
            </a:r>
            <a:r>
              <a:rPr lang="zh-CN" altLang="zh-CN" dirty="0">
                <a:solidFill>
                  <a:srgbClr val="000000"/>
                </a:solidFill>
                <a:latin typeface="Consolas" panose="020B0609020204030204" pitchFamily="49" charset="0"/>
              </a:rPr>
              <a:t>Content</a:t>
            </a:r>
            <a:r>
              <a:rPr lang="zh-CN" altLang="zh-CN" dirty="0">
                <a:solidFill>
                  <a:srgbClr val="666600"/>
                </a:solidFill>
                <a:latin typeface="Consolas" panose="020B0609020204030204" pitchFamily="49" charset="0"/>
              </a:rPr>
              <a:t>&lt;/</a:t>
            </a:r>
            <a:r>
              <a:rPr lang="zh-CN" altLang="zh-CN" dirty="0">
                <a:solidFill>
                  <a:srgbClr val="000000"/>
                </a:solidFill>
                <a:latin typeface="Consolas" panose="020B0609020204030204" pitchFamily="49" charset="0"/>
              </a:rPr>
              <a:t>item</a:t>
            </a:r>
            <a:r>
              <a:rPr lang="zh-CN" altLang="zh-CN" dirty="0">
                <a:solidFill>
                  <a:srgbClr val="666600"/>
                </a:solidFill>
                <a:latin typeface="Consolas" panose="020B0609020204030204" pitchFamily="49" charset="0"/>
              </a:rPr>
              <a:t>&gt;</a:t>
            </a:r>
            <a:r>
              <a:rPr lang="zh-CN" altLang="zh-CN" dirty="0">
                <a:solidFill>
                  <a:srgbClr val="000000"/>
                </a:solidFill>
                <a:latin typeface="Consolas" panose="020B0609020204030204" pitchFamily="49" charset="0"/>
              </a:rPr>
              <a:t/>
            </a:r>
            <a:br>
              <a:rPr lang="zh-CN" altLang="zh-CN" dirty="0">
                <a:solidFill>
                  <a:srgbClr val="000000"/>
                </a:solidFill>
                <a:latin typeface="Consolas" panose="020B0609020204030204" pitchFamily="49" charset="0"/>
              </a:rPr>
            </a:br>
            <a:r>
              <a:rPr lang="zh-CN" altLang="zh-CN" dirty="0">
                <a:solidFill>
                  <a:srgbClr val="000088"/>
                </a:solidFill>
                <a:latin typeface="Consolas" panose="020B0609020204030204" pitchFamily="49" charset="0"/>
              </a:rPr>
              <a:t>&lt;/style&gt;</a:t>
            </a:r>
            <a:endParaRPr lang="zh-CN" altLang="en-US" dirty="0"/>
          </a:p>
        </p:txBody>
      </p:sp>
    </p:spTree>
    <p:extLst>
      <p:ext uri="{BB962C8B-B14F-4D97-AF65-F5344CB8AC3E}">
        <p14:creationId xmlns:p14="http://schemas.microsoft.com/office/powerpoint/2010/main" val="71567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卡片视图的自定义样式</a:t>
            </a:r>
            <a:endParaRPr lang="zh-CN" altLang="en-US" dirty="0"/>
          </a:p>
        </p:txBody>
      </p:sp>
      <p:sp>
        <p:nvSpPr>
          <p:cNvPr id="4" name="内容占位符 2"/>
          <p:cNvSpPr>
            <a:spLocks noGrp="1"/>
          </p:cNvSpPr>
          <p:nvPr>
            <p:ph idx="1"/>
          </p:nvPr>
        </p:nvSpPr>
        <p:spPr>
          <a:xfrm>
            <a:off x="451883" y="1628800"/>
            <a:ext cx="8229600" cy="5040560"/>
          </a:xfrm>
        </p:spPr>
        <p:txBody>
          <a:bodyPr>
            <a:normAutofit/>
          </a:bodyPr>
          <a:lstStyle/>
          <a:p>
            <a:r>
              <a:rPr lang="zh-CN" altLang="en-US" dirty="0" smtClean="0"/>
              <a:t>应用</a:t>
            </a:r>
            <a:r>
              <a:rPr lang="en-US" altLang="zh-CN" dirty="0" err="1" smtClean="0"/>
              <a:t>ImageCardView</a:t>
            </a:r>
            <a:r>
              <a:rPr lang="zh-CN" altLang="en-US" dirty="0" smtClean="0"/>
              <a:t>自定义的样式</a:t>
            </a:r>
            <a:endParaRPr lang="en-US" altLang="zh-CN" dirty="0" smtClean="0"/>
          </a:p>
          <a:p>
            <a:pPr lvl="1"/>
            <a:r>
              <a:rPr lang="zh-CN" altLang="en-US" dirty="0"/>
              <a:t>使用</a:t>
            </a:r>
            <a:r>
              <a:rPr lang="en-US" altLang="zh-CN" dirty="0" err="1"/>
              <a:t>ImageCardView</a:t>
            </a:r>
            <a:r>
              <a:rPr lang="en-US" altLang="zh-CN" dirty="0"/>
              <a:t>(Context)</a:t>
            </a:r>
            <a:r>
              <a:rPr lang="zh-CN" altLang="en-US" dirty="0"/>
              <a:t>构造函数并传递带有自定义</a:t>
            </a:r>
            <a:r>
              <a:rPr lang="en-US" altLang="zh-CN" dirty="0" err="1"/>
              <a:t>ImageCardView</a:t>
            </a:r>
            <a:r>
              <a:rPr lang="zh-CN" altLang="en-US" dirty="0"/>
              <a:t>主题</a:t>
            </a:r>
            <a:r>
              <a:rPr lang="en-US" altLang="zh-CN" dirty="0"/>
              <a:t>ID </a:t>
            </a:r>
            <a:r>
              <a:rPr lang="zh-CN" altLang="en-US" dirty="0"/>
              <a:t>的</a:t>
            </a:r>
            <a:r>
              <a:rPr lang="en-US" altLang="zh-CN" dirty="0" err="1"/>
              <a:t>ContextThemeWrapper</a:t>
            </a:r>
            <a:r>
              <a:rPr lang="en-US" altLang="zh-CN" dirty="0"/>
              <a:t> </a:t>
            </a:r>
            <a:endParaRPr lang="zh-CN" altLang="zh-CN" dirty="0" smtClean="0"/>
          </a:p>
        </p:txBody>
      </p:sp>
      <p:sp>
        <p:nvSpPr>
          <p:cNvPr id="3" name="Rectangle 1"/>
          <p:cNvSpPr>
            <a:spLocks noChangeArrowheads="1"/>
          </p:cNvSpPr>
          <p:nvPr/>
        </p:nvSpPr>
        <p:spPr bwMode="auto">
          <a:xfrm>
            <a:off x="899592" y="4136971"/>
            <a:ext cx="6764672" cy="775803"/>
          </a:xfrm>
          <a:prstGeom prst="rect">
            <a:avLst/>
          </a:prstGeom>
          <a:ln/>
        </p:spPr>
        <p:style>
          <a:lnRef idx="1">
            <a:schemeClr val="accent3"/>
          </a:lnRef>
          <a:fillRef idx="2">
            <a:schemeClr val="accent3"/>
          </a:fillRef>
          <a:effectRef idx="1">
            <a:schemeClr val="accent3"/>
          </a:effectRef>
          <a:fontRef idx="minor">
            <a:schemeClr val="dk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88"/>
                </a:solidFill>
                <a:effectLst/>
                <a:latin typeface="Consolas" panose="020B0609020204030204" pitchFamily="49" charset="0"/>
              </a:rPr>
              <a:t>new</a:t>
            </a:r>
            <a:r>
              <a:rPr kumimoji="0" lang="zh-CN" altLang="zh-CN" sz="2000" b="0" i="0" u="none" strike="noStrike" cap="none" normalizeH="0" baseline="0" dirty="0" smtClean="0">
                <a:ln>
                  <a:noFill/>
                </a:ln>
                <a:solidFill>
                  <a:srgbClr val="000000"/>
                </a:solidFill>
                <a:effectLst/>
                <a:latin typeface="Consolas" panose="020B0609020204030204" pitchFamily="49" charset="0"/>
              </a:rPr>
              <a:t> </a:t>
            </a:r>
            <a:r>
              <a:rPr kumimoji="0" lang="zh-CN" altLang="zh-CN" sz="2000" b="0" i="0" u="none" strike="noStrike" cap="none" normalizeH="0" baseline="0" dirty="0" smtClean="0">
                <a:ln>
                  <a:noFill/>
                </a:ln>
                <a:solidFill>
                  <a:srgbClr val="660066"/>
                </a:solidFill>
                <a:effectLst/>
                <a:latin typeface="Consolas" panose="020B0609020204030204" pitchFamily="49" charset="0"/>
              </a:rPr>
              <a:t>ImageCardView</a:t>
            </a:r>
            <a:r>
              <a:rPr kumimoji="0" lang="zh-CN" altLang="zh-CN" sz="2000" b="0" i="0" u="none" strike="noStrike" cap="none" normalizeH="0" baseline="0" dirty="0" smtClean="0">
                <a:ln>
                  <a:noFill/>
                </a:ln>
                <a:solidFill>
                  <a:srgbClr val="666600"/>
                </a:solidFill>
                <a:effectLst/>
                <a:latin typeface="Consolas" panose="020B0609020204030204" pitchFamily="49" charset="0"/>
              </a:rPr>
              <a:t>(</a:t>
            </a:r>
            <a:r>
              <a:rPr kumimoji="0" lang="zh-CN" altLang="zh-CN" sz="2000" b="0" i="0" u="none" strike="noStrike" cap="none" normalizeH="0" baseline="0" dirty="0" smtClean="0">
                <a:ln>
                  <a:noFill/>
                </a:ln>
                <a:solidFill>
                  <a:srgbClr val="000088"/>
                </a:solidFill>
                <a:effectLst/>
                <a:latin typeface="Consolas" panose="020B0609020204030204" pitchFamily="49" charset="0"/>
              </a:rPr>
              <a:t>new</a:t>
            </a:r>
            <a:r>
              <a:rPr kumimoji="0" lang="zh-CN" altLang="zh-CN" sz="2000" b="0" i="0" u="none" strike="noStrike" cap="none" normalizeH="0" baseline="0" dirty="0" smtClean="0">
                <a:ln>
                  <a:noFill/>
                </a:ln>
                <a:solidFill>
                  <a:srgbClr val="000000"/>
                </a:solidFill>
                <a:effectLst/>
                <a:latin typeface="Consolas" panose="020B0609020204030204" pitchFamily="49" charset="0"/>
              </a:rPr>
              <a:t> </a:t>
            </a:r>
            <a:r>
              <a:rPr kumimoji="0" lang="zh-CN" altLang="zh-CN" sz="2000" b="0" i="0" u="none" strike="noStrike" cap="none" normalizeH="0" baseline="0" dirty="0" smtClean="0">
                <a:ln>
                  <a:noFill/>
                </a:ln>
                <a:solidFill>
                  <a:srgbClr val="660066"/>
                </a:solidFill>
                <a:effectLst/>
                <a:latin typeface="Consolas" panose="020B0609020204030204" pitchFamily="49" charset="0"/>
              </a:rPr>
              <a:t>ContextThemeWrapper</a:t>
            </a:r>
            <a:endParaRPr kumimoji="0" lang="en-US" altLang="zh-CN" sz="2000" b="0" i="0" u="none" strike="noStrike" cap="none" normalizeH="0" baseline="0" dirty="0" smtClean="0">
              <a:ln>
                <a:noFill/>
              </a:ln>
              <a:solidFill>
                <a:srgbClr val="66006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660066"/>
                </a:solidFill>
                <a:latin typeface="Consolas" panose="020B0609020204030204" pitchFamily="49" charset="0"/>
              </a:rPr>
              <a:t>	</a:t>
            </a:r>
            <a:r>
              <a:rPr kumimoji="0" lang="zh-CN" altLang="zh-CN" sz="2000" b="0" i="0" u="none" strike="noStrike" cap="none" normalizeH="0" baseline="0" dirty="0" smtClean="0">
                <a:ln>
                  <a:noFill/>
                </a:ln>
                <a:solidFill>
                  <a:srgbClr val="666600"/>
                </a:solidFill>
                <a:effectLst/>
                <a:latin typeface="Consolas" panose="020B0609020204030204" pitchFamily="49" charset="0"/>
              </a:rPr>
              <a:t>(</a:t>
            </a:r>
            <a:r>
              <a:rPr kumimoji="0" lang="zh-CN" altLang="zh-CN" sz="2000" b="0" i="0" u="none" strike="noStrike" cap="none" normalizeH="0" baseline="0" dirty="0" smtClean="0">
                <a:ln>
                  <a:noFill/>
                </a:ln>
                <a:solidFill>
                  <a:srgbClr val="000000"/>
                </a:solidFill>
                <a:effectLst/>
                <a:latin typeface="Consolas" panose="020B0609020204030204" pitchFamily="49" charset="0"/>
              </a:rPr>
              <a:t>context</a:t>
            </a:r>
            <a:r>
              <a:rPr kumimoji="0" lang="zh-CN" altLang="zh-CN" sz="2000" b="0" i="0" u="none" strike="noStrike" cap="none" normalizeH="0" baseline="0" dirty="0" smtClean="0">
                <a:ln>
                  <a:noFill/>
                </a:ln>
                <a:solidFill>
                  <a:srgbClr val="666600"/>
                </a:solidFill>
                <a:effectLst/>
                <a:latin typeface="Consolas" panose="020B0609020204030204" pitchFamily="49" charset="0"/>
              </a:rPr>
              <a:t>,</a:t>
            </a:r>
            <a:r>
              <a:rPr kumimoji="0" lang="zh-CN" altLang="zh-CN" sz="2000" b="0" i="0" u="none" strike="noStrike" cap="none" normalizeH="0" baseline="0" dirty="0" smtClean="0">
                <a:ln>
                  <a:noFill/>
                </a:ln>
                <a:solidFill>
                  <a:srgbClr val="000000"/>
                </a:solidFill>
                <a:effectLst/>
                <a:latin typeface="Consolas" panose="020B0609020204030204" pitchFamily="49" charset="0"/>
              </a:rPr>
              <a:t> R</a:t>
            </a:r>
            <a:r>
              <a:rPr kumimoji="0" lang="zh-CN" altLang="zh-CN" sz="2000" b="0" i="0" u="none" strike="noStrike" cap="none" normalizeH="0" baseline="0" dirty="0" smtClean="0">
                <a:ln>
                  <a:noFill/>
                </a:ln>
                <a:solidFill>
                  <a:srgbClr val="666600"/>
                </a:solidFill>
                <a:effectLst/>
                <a:latin typeface="Consolas" panose="020B0609020204030204" pitchFamily="49" charset="0"/>
              </a:rPr>
              <a:t>.</a:t>
            </a:r>
            <a:r>
              <a:rPr kumimoji="0" lang="zh-CN" altLang="zh-CN" sz="2000" b="0" i="0" u="none" strike="noStrike" cap="none" normalizeH="0" baseline="0" dirty="0" smtClean="0">
                <a:ln>
                  <a:noFill/>
                </a:ln>
                <a:solidFill>
                  <a:srgbClr val="000000"/>
                </a:solidFill>
                <a:effectLst/>
                <a:latin typeface="Consolas" panose="020B0609020204030204" pitchFamily="49" charset="0"/>
              </a:rPr>
              <a:t>style</a:t>
            </a:r>
            <a:r>
              <a:rPr kumimoji="0" lang="zh-CN" altLang="zh-CN" sz="2000" b="0" i="0" u="none" strike="noStrike" cap="none" normalizeH="0" baseline="0" dirty="0" smtClean="0">
                <a:ln>
                  <a:noFill/>
                </a:ln>
                <a:solidFill>
                  <a:srgbClr val="666600"/>
                </a:solidFill>
                <a:effectLst/>
                <a:latin typeface="Consolas" panose="020B0609020204030204" pitchFamily="49" charset="0"/>
              </a:rPr>
              <a:t>.</a:t>
            </a:r>
            <a:r>
              <a:rPr kumimoji="0" lang="zh-CN" altLang="zh-CN" sz="2000" b="0" i="0" u="none" strike="noStrike" cap="none" normalizeH="0" baseline="0" dirty="0" smtClean="0">
                <a:ln>
                  <a:noFill/>
                </a:ln>
                <a:solidFill>
                  <a:srgbClr val="660066"/>
                </a:solidFill>
                <a:effectLst/>
                <a:latin typeface="Consolas" panose="020B0609020204030204" pitchFamily="49" charset="0"/>
              </a:rPr>
              <a:t>CustomImageCardTheme</a:t>
            </a:r>
            <a:r>
              <a:rPr kumimoji="0" lang="zh-CN" altLang="zh-CN" sz="2000" b="0" i="0" u="none" strike="noStrike" cap="none" normalizeH="0" baseline="0" dirty="0" smtClean="0">
                <a:ln>
                  <a:noFill/>
                </a:ln>
                <a:solidFill>
                  <a:srgbClr val="666600"/>
                </a:solidFill>
                <a:effectLst/>
                <a:latin typeface="Consolas" panose="020B0609020204030204" pitchFamily="49" charset="0"/>
              </a:rPr>
              <a:t>));</a:t>
            </a:r>
            <a:r>
              <a:rPr kumimoji="0" lang="zh-CN" altLang="zh-CN" sz="2000" b="0" i="0" u="none" strike="noStrike" cap="none" normalizeH="0" baseline="0" dirty="0" smtClean="0">
                <a:ln>
                  <a:noFill/>
                </a:ln>
                <a:solidFill>
                  <a:schemeClr val="tx1"/>
                </a:solidFill>
                <a:effectLst/>
              </a:rPr>
              <a:t> </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06526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卡片视图</a:t>
            </a:r>
            <a:endParaRPr lang="zh-CN" altLang="en-US" dirty="0"/>
          </a:p>
        </p:txBody>
      </p:sp>
      <p:sp>
        <p:nvSpPr>
          <p:cNvPr id="4" name="内容占位符 2"/>
          <p:cNvSpPr>
            <a:spLocks noGrp="1"/>
          </p:cNvSpPr>
          <p:nvPr>
            <p:ph idx="1"/>
          </p:nvPr>
        </p:nvSpPr>
        <p:spPr>
          <a:xfrm>
            <a:off x="451883" y="1628800"/>
            <a:ext cx="8229600" cy="5040560"/>
          </a:xfrm>
        </p:spPr>
        <p:txBody>
          <a:bodyPr>
            <a:normAutofit fontScale="85000" lnSpcReduction="20000"/>
          </a:bodyPr>
          <a:lstStyle/>
          <a:p>
            <a:r>
              <a:rPr lang="en-US" altLang="zh-CN" dirty="0" smtClean="0"/>
              <a:t>ImageCardView</a:t>
            </a:r>
            <a:r>
              <a:rPr lang="zh-CN" altLang="en-US" dirty="0" smtClean="0"/>
              <a:t>类的重要方法</a:t>
            </a:r>
            <a:endParaRPr lang="en-US" altLang="zh-CN" dirty="0" smtClean="0"/>
          </a:p>
          <a:p>
            <a:pPr lvl="1"/>
            <a:r>
              <a:rPr lang="en-US" altLang="zh-CN" dirty="0" err="1"/>
              <a:t>getMainImage</a:t>
            </a:r>
            <a:r>
              <a:rPr lang="en-US" altLang="zh-CN" dirty="0" smtClean="0"/>
              <a:t>()</a:t>
            </a:r>
            <a:r>
              <a:rPr lang="zh-CN" altLang="en-US" dirty="0" smtClean="0"/>
              <a:t>：获取显示的图片</a:t>
            </a:r>
            <a:endParaRPr lang="en-US" altLang="zh-CN" dirty="0" smtClean="0"/>
          </a:p>
          <a:p>
            <a:pPr lvl="1"/>
            <a:r>
              <a:rPr lang="en-US" altLang="zh-CN" dirty="0" err="1" smtClean="0"/>
              <a:t>getMainImageView</a:t>
            </a:r>
            <a:r>
              <a:rPr lang="en-US" altLang="zh-CN" dirty="0" smtClean="0"/>
              <a:t>()</a:t>
            </a:r>
            <a:r>
              <a:rPr lang="zh-CN" altLang="en-US" dirty="0" smtClean="0"/>
              <a:t>：获取</a:t>
            </a:r>
            <a:r>
              <a:rPr lang="en-US" altLang="zh-CN" dirty="0" smtClean="0"/>
              <a:t>View</a:t>
            </a:r>
          </a:p>
          <a:p>
            <a:pPr lvl="1"/>
            <a:r>
              <a:rPr lang="en-US" altLang="zh-CN" dirty="0" err="1"/>
              <a:t>getTitleText</a:t>
            </a:r>
            <a:r>
              <a:rPr lang="en-US" altLang="zh-CN" dirty="0" smtClean="0"/>
              <a:t>()</a:t>
            </a:r>
            <a:r>
              <a:rPr lang="zh-CN" altLang="en-US" dirty="0" smtClean="0"/>
              <a:t>：获取标题</a:t>
            </a:r>
            <a:endParaRPr lang="en-US" altLang="zh-CN" dirty="0" smtClean="0"/>
          </a:p>
          <a:p>
            <a:pPr lvl="1"/>
            <a:r>
              <a:rPr lang="en-US" altLang="zh-CN" dirty="0" err="1" smtClean="0"/>
              <a:t>setBadgeImage</a:t>
            </a:r>
            <a:r>
              <a:rPr lang="en-US" altLang="zh-CN" dirty="0" smtClean="0"/>
              <a:t>(</a:t>
            </a:r>
            <a:r>
              <a:rPr lang="en-US" altLang="zh-CN" dirty="0" err="1" smtClean="0"/>
              <a:t>Drawable</a:t>
            </a:r>
            <a:r>
              <a:rPr lang="en-US" altLang="zh-CN" dirty="0" smtClean="0"/>
              <a:t> </a:t>
            </a:r>
            <a:r>
              <a:rPr lang="en-US" altLang="zh-CN" dirty="0" err="1"/>
              <a:t>drawable</a:t>
            </a:r>
            <a:r>
              <a:rPr lang="en-US" altLang="zh-CN" dirty="0" smtClean="0"/>
              <a:t>)</a:t>
            </a:r>
            <a:r>
              <a:rPr lang="zh-CN" altLang="en-US" dirty="0" smtClean="0"/>
              <a:t>：设置徽章图片</a:t>
            </a:r>
            <a:endParaRPr lang="en-US" altLang="zh-CN" dirty="0" smtClean="0"/>
          </a:p>
          <a:p>
            <a:pPr lvl="1"/>
            <a:r>
              <a:rPr lang="en-US" altLang="zh-CN" dirty="0" err="1"/>
              <a:t>setMainImage</a:t>
            </a:r>
            <a:r>
              <a:rPr lang="en-US" altLang="zh-CN" dirty="0"/>
              <a:t>(</a:t>
            </a:r>
            <a:r>
              <a:rPr lang="en-US" altLang="zh-CN" dirty="0" err="1"/>
              <a:t>Drawable</a:t>
            </a:r>
            <a:r>
              <a:rPr lang="en-US" altLang="zh-CN" dirty="0"/>
              <a:t> </a:t>
            </a:r>
            <a:r>
              <a:rPr lang="en-US" altLang="zh-CN" dirty="0" err="1"/>
              <a:t>drawable</a:t>
            </a:r>
            <a:r>
              <a:rPr lang="en-US" altLang="zh-CN" dirty="0" smtClean="0"/>
              <a:t>)</a:t>
            </a:r>
          </a:p>
          <a:p>
            <a:pPr lvl="1"/>
            <a:r>
              <a:rPr lang="en-US" altLang="zh-CN" dirty="0" err="1"/>
              <a:t>setTitleText</a:t>
            </a:r>
            <a:r>
              <a:rPr lang="en-US" altLang="zh-CN" dirty="0"/>
              <a:t>(</a:t>
            </a:r>
            <a:r>
              <a:rPr lang="en-US" altLang="zh-CN" dirty="0" err="1"/>
              <a:t>CharSequence</a:t>
            </a:r>
            <a:r>
              <a:rPr lang="en-US" altLang="zh-CN" dirty="0"/>
              <a:t> text</a:t>
            </a:r>
            <a:r>
              <a:rPr lang="en-US" altLang="zh-CN" dirty="0" smtClean="0"/>
              <a:t>)</a:t>
            </a:r>
          </a:p>
          <a:p>
            <a:pPr lvl="1"/>
            <a:r>
              <a:rPr lang="en-US" altLang="zh-CN" dirty="0" err="1"/>
              <a:t>setSelected</a:t>
            </a:r>
            <a:r>
              <a:rPr lang="en-US" altLang="zh-CN" dirty="0"/>
              <a:t>(</a:t>
            </a:r>
            <a:r>
              <a:rPr lang="en-US" altLang="zh-CN" dirty="0" err="1"/>
              <a:t>boolean</a:t>
            </a:r>
            <a:r>
              <a:rPr lang="en-US" altLang="zh-CN" dirty="0"/>
              <a:t> selected</a:t>
            </a:r>
            <a:r>
              <a:rPr lang="en-US" altLang="zh-CN" dirty="0" smtClean="0"/>
              <a:t>)</a:t>
            </a:r>
          </a:p>
          <a:p>
            <a:pPr lvl="1"/>
            <a:r>
              <a:rPr lang="en-US" altLang="zh-CN" dirty="0" err="1" smtClean="0"/>
              <a:t>setFocusable</a:t>
            </a:r>
            <a:r>
              <a:rPr lang="en-US" altLang="zh-CN" dirty="0" smtClean="0"/>
              <a:t>(</a:t>
            </a:r>
            <a:r>
              <a:rPr lang="en-US" altLang="zh-CN" dirty="0" err="1"/>
              <a:t>boolean</a:t>
            </a:r>
            <a:r>
              <a:rPr lang="en-US" altLang="zh-CN" dirty="0"/>
              <a:t> </a:t>
            </a:r>
            <a:r>
              <a:rPr lang="en-US" altLang="zh-CN" dirty="0" smtClean="0"/>
              <a:t>focused);</a:t>
            </a:r>
            <a:endParaRPr lang="en-US" altLang="zh-CN" dirty="0"/>
          </a:p>
          <a:p>
            <a:pPr lvl="1"/>
            <a:r>
              <a:rPr lang="en-US" altLang="zh-CN" dirty="0" err="1"/>
              <a:t>setFocusableInTouchMode</a:t>
            </a:r>
            <a:r>
              <a:rPr lang="en-US" altLang="zh-CN" dirty="0"/>
              <a:t>(</a:t>
            </a:r>
            <a:r>
              <a:rPr lang="en-US" altLang="zh-CN" dirty="0" err="1"/>
              <a:t>boolean</a:t>
            </a:r>
            <a:r>
              <a:rPr lang="en-US" altLang="zh-CN" dirty="0"/>
              <a:t> </a:t>
            </a:r>
            <a:r>
              <a:rPr lang="en-US" altLang="zh-CN" dirty="0" err="1"/>
              <a:t>focusableInTouchMode</a:t>
            </a:r>
            <a:r>
              <a:rPr lang="en-US" altLang="zh-CN" dirty="0"/>
              <a:t>)</a:t>
            </a:r>
            <a:endParaRPr lang="en-US" altLang="zh-CN" dirty="0" smtClean="0"/>
          </a:p>
          <a:p>
            <a:pPr lvl="1"/>
            <a:r>
              <a:rPr lang="en-US" altLang="zh-CN" dirty="0" smtClean="0"/>
              <a:t>……</a:t>
            </a:r>
          </a:p>
          <a:p>
            <a:pPr lvl="1"/>
            <a:endParaRPr lang="en-US" altLang="zh-CN" dirty="0"/>
          </a:p>
          <a:p>
            <a:r>
              <a:rPr lang="en-US" altLang="zh-CN" dirty="0" smtClean="0"/>
              <a:t>API</a:t>
            </a:r>
            <a:r>
              <a:rPr lang="zh-CN" altLang="en-US" dirty="0" smtClean="0"/>
              <a:t>帮助文档</a:t>
            </a:r>
            <a:endParaRPr lang="en-US" altLang="zh-CN" dirty="0" smtClean="0"/>
          </a:p>
          <a:p>
            <a:pPr lvl="1"/>
            <a:r>
              <a:rPr lang="en-US" altLang="zh-CN" dirty="0"/>
              <a:t>https://developer.android.com/reference/android/support/v17/leanback/widget/ImageCardView.html</a:t>
            </a:r>
            <a:endParaRPr lang="zh-CN" altLang="zh-CN" dirty="0"/>
          </a:p>
          <a:p>
            <a:pPr lvl="1"/>
            <a:endParaRPr lang="zh-CN" altLang="zh-CN" dirty="0" smtClean="0"/>
          </a:p>
        </p:txBody>
      </p:sp>
    </p:spTree>
    <p:extLst>
      <p:ext uri="{BB962C8B-B14F-4D97-AF65-F5344CB8AC3E}">
        <p14:creationId xmlns:p14="http://schemas.microsoft.com/office/powerpoint/2010/main" val="36721441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卡片视图</a:t>
            </a:r>
            <a:endParaRPr lang="zh-CN" altLang="en-US" dirty="0"/>
          </a:p>
        </p:txBody>
      </p:sp>
      <p:sp>
        <p:nvSpPr>
          <p:cNvPr id="4" name="内容占位符 2"/>
          <p:cNvSpPr>
            <a:spLocks noGrp="1"/>
          </p:cNvSpPr>
          <p:nvPr>
            <p:ph idx="1"/>
          </p:nvPr>
        </p:nvSpPr>
        <p:spPr>
          <a:xfrm>
            <a:off x="451883" y="1628800"/>
            <a:ext cx="8229600" cy="5040560"/>
          </a:xfrm>
        </p:spPr>
        <p:txBody>
          <a:bodyPr>
            <a:normAutofit/>
          </a:bodyPr>
          <a:lstStyle/>
          <a:p>
            <a:r>
              <a:rPr lang="zh-CN" altLang="en-US" dirty="0" smtClean="0"/>
              <a:t>做法步骤</a:t>
            </a:r>
            <a:endParaRPr lang="en-US" altLang="zh-CN" dirty="0" smtClean="0"/>
          </a:p>
          <a:p>
            <a:pPr lvl="1"/>
            <a:r>
              <a:rPr lang="zh-CN" altLang="en-US" dirty="0" smtClean="0"/>
              <a:t>自定义类继承</a:t>
            </a:r>
            <a:r>
              <a:rPr lang="en-US" altLang="zh-CN" dirty="0" smtClean="0"/>
              <a:t>Presenter</a:t>
            </a:r>
          </a:p>
          <a:p>
            <a:pPr lvl="1"/>
            <a:r>
              <a:rPr lang="zh-CN" altLang="en-US" dirty="0" smtClean="0"/>
              <a:t>实现抽象方法</a:t>
            </a:r>
            <a:endParaRPr lang="en-US" altLang="zh-CN" dirty="0" smtClean="0"/>
          </a:p>
          <a:p>
            <a:pPr lvl="1"/>
            <a:r>
              <a:rPr lang="zh-CN" altLang="en-US" dirty="0" smtClean="0"/>
              <a:t>构造卡片视图</a:t>
            </a:r>
            <a:endParaRPr lang="en-US" altLang="zh-CN" dirty="0" smtClean="0"/>
          </a:p>
          <a:p>
            <a:pPr lvl="1"/>
            <a:r>
              <a:rPr lang="zh-CN" altLang="en-US" dirty="0" smtClean="0"/>
              <a:t>结合</a:t>
            </a:r>
            <a:r>
              <a:rPr lang="en-US" altLang="zh-CN" dirty="0" smtClean="0"/>
              <a:t>adapter</a:t>
            </a:r>
            <a:endParaRPr lang="en-US" altLang="zh-CN" dirty="0"/>
          </a:p>
        </p:txBody>
      </p:sp>
    </p:spTree>
    <p:extLst>
      <p:ext uri="{BB962C8B-B14F-4D97-AF65-F5344CB8AC3E}">
        <p14:creationId xmlns:p14="http://schemas.microsoft.com/office/powerpoint/2010/main" val="22970938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卡片视图</a:t>
            </a:r>
            <a:endParaRPr lang="zh-CN" altLang="en-US" dirty="0"/>
          </a:p>
        </p:txBody>
      </p:sp>
      <p:sp>
        <p:nvSpPr>
          <p:cNvPr id="4" name="内容占位符 2"/>
          <p:cNvSpPr>
            <a:spLocks noGrp="1"/>
          </p:cNvSpPr>
          <p:nvPr>
            <p:ph idx="1"/>
          </p:nvPr>
        </p:nvSpPr>
        <p:spPr>
          <a:xfrm>
            <a:off x="451883" y="1628800"/>
            <a:ext cx="8229600" cy="5040560"/>
          </a:xfrm>
        </p:spPr>
        <p:txBody>
          <a:bodyPr>
            <a:normAutofit/>
          </a:bodyPr>
          <a:lstStyle/>
          <a:p>
            <a:r>
              <a:rPr lang="zh-CN" altLang="en-US" dirty="0" smtClean="0"/>
              <a:t>示例代码</a:t>
            </a:r>
            <a:endParaRPr lang="en-US" altLang="zh-CN" dirty="0"/>
          </a:p>
        </p:txBody>
      </p:sp>
      <p:sp>
        <p:nvSpPr>
          <p:cNvPr id="6" name="Rectangle 3"/>
          <p:cNvSpPr>
            <a:spLocks noChangeArrowheads="1"/>
          </p:cNvSpPr>
          <p:nvPr/>
        </p:nvSpPr>
        <p:spPr bwMode="auto">
          <a:xfrm>
            <a:off x="827584" y="2330017"/>
            <a:ext cx="6992299" cy="3638125"/>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class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CardPresenter</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extends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Presenter</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Context</a:t>
            </a:r>
            <a:r>
              <a:rPr kumimoji="0" lang="zh-CN" altLang="zh-CN" sz="1600" b="0" i="0" u="none" strike="noStrike" cap="none" normalizeH="0" baseline="0" dirty="0" smtClean="0">
                <a:ln>
                  <a:noFill/>
                </a:ln>
                <a:solidFill>
                  <a:srgbClr val="000000"/>
                </a:solidFill>
                <a:effectLst/>
                <a:latin typeface="Consolas" panose="020B0609020204030204" pitchFamily="49" charset="0"/>
              </a:rPr>
              <a:t> mContext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static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int</a:t>
            </a:r>
            <a:r>
              <a:rPr kumimoji="0" lang="zh-CN" altLang="zh-CN" sz="1600" b="0" i="0" u="none" strike="noStrike" cap="none" normalizeH="0" baseline="0" dirty="0" smtClean="0">
                <a:ln>
                  <a:noFill/>
                </a:ln>
                <a:solidFill>
                  <a:srgbClr val="000000"/>
                </a:solidFill>
                <a:effectLst/>
                <a:latin typeface="Consolas" panose="020B0609020204030204" pitchFamily="49" charset="0"/>
              </a:rPr>
              <a:t> CARD_WIDTH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313</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static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int</a:t>
            </a:r>
            <a:r>
              <a:rPr kumimoji="0" lang="zh-CN" altLang="zh-CN" sz="1600" b="0" i="0" u="none" strike="noStrike" cap="none" normalizeH="0" baseline="0" dirty="0" smtClean="0">
                <a:ln>
                  <a:noFill/>
                </a:ln>
                <a:solidFill>
                  <a:srgbClr val="000000"/>
                </a:solidFill>
                <a:effectLst/>
                <a:latin typeface="Consolas" panose="020B0609020204030204" pitchFamily="49" charset="0"/>
              </a:rPr>
              <a:t> CARD_HEIGHT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176</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Drawable</a:t>
            </a:r>
            <a:r>
              <a:rPr kumimoji="0" lang="zh-CN" altLang="zh-CN" sz="1600" b="0" i="0" u="none" strike="noStrike" cap="none" normalizeH="0" baseline="0" dirty="0" smtClean="0">
                <a:ln>
                  <a:noFill/>
                </a:ln>
                <a:solidFill>
                  <a:srgbClr val="000000"/>
                </a:solidFill>
                <a:effectLst/>
                <a:latin typeface="Consolas" panose="020B0609020204030204" pitchFamily="49" charset="0"/>
              </a:rPr>
              <a:t> mDefaultCardImage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ViewHolder</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FF0000"/>
                </a:solidFill>
                <a:effectLst/>
                <a:latin typeface="Consolas" panose="020B0609020204030204" pitchFamily="49" charset="0"/>
              </a:rPr>
              <a:t>onCreateViewHolder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ViewGroup</a:t>
            </a:r>
            <a:r>
              <a:rPr kumimoji="0" lang="zh-CN" altLang="zh-CN" sz="1600" b="0" i="0" u="none" strike="noStrike" cap="none" normalizeH="0" baseline="0" dirty="0" smtClean="0">
                <a:ln>
                  <a:noFill/>
                </a:ln>
                <a:solidFill>
                  <a:srgbClr val="000000"/>
                </a:solidFill>
                <a:effectLst/>
                <a:latin typeface="Consolas" panose="020B0609020204030204" pitchFamily="49" charset="0"/>
              </a:rPr>
              <a:t> parent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mContext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parent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getContext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mDefaultCardImage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mContext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getResources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endParaRPr kumimoji="0" lang="en-US" altLang="zh-CN" sz="1600" b="0" i="0" u="none" strike="noStrike" cap="none" normalizeH="0" baseline="0" dirty="0" smtClean="0">
              <a:ln>
                <a:noFill/>
              </a:ln>
              <a:solidFill>
                <a:srgbClr val="6666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666600"/>
                </a:solidFill>
                <a:latin typeface="Consolas" panose="020B0609020204030204" pitchFamily="49" charset="0"/>
              </a:rPr>
              <a:t>	</a:t>
            </a:r>
            <a:r>
              <a:rPr lang="en-US" altLang="zh-CN" sz="1600" dirty="0" smtClean="0">
                <a:solidFill>
                  <a:srgbClr val="666600"/>
                </a:solidFill>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movie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4170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资源目录浏览器</a:t>
            </a:r>
            <a:endParaRPr lang="zh-CN" altLang="en-US" dirty="0"/>
          </a:p>
        </p:txBody>
      </p:sp>
      <p:sp>
        <p:nvSpPr>
          <p:cNvPr id="3" name="内容占位符 2"/>
          <p:cNvSpPr>
            <a:spLocks noGrp="1"/>
          </p:cNvSpPr>
          <p:nvPr>
            <p:ph idx="1"/>
          </p:nvPr>
        </p:nvSpPr>
        <p:spPr/>
        <p:txBody>
          <a:bodyPr>
            <a:normAutofit/>
          </a:bodyPr>
          <a:lstStyle/>
          <a:p>
            <a:r>
              <a:rPr lang="zh-CN" altLang="en-US" dirty="0" smtClean="0"/>
              <a:t>帮助用户浏览</a:t>
            </a:r>
            <a:r>
              <a:rPr lang="en-US" altLang="zh-CN" dirty="0" smtClean="0"/>
              <a:t>TV</a:t>
            </a:r>
            <a:r>
              <a:rPr lang="zh-CN" altLang="en-US" dirty="0" smtClean="0"/>
              <a:t>设备中的音、视频资源</a:t>
            </a:r>
            <a:endParaRPr lang="en-US" altLang="zh-CN" dirty="0" smtClean="0"/>
          </a:p>
          <a:p>
            <a:r>
              <a:rPr lang="zh-CN" altLang="en-US" dirty="0" smtClean="0"/>
              <a:t>需要</a:t>
            </a:r>
            <a:r>
              <a:rPr lang="en-US" altLang="zh-CN" dirty="0" smtClean="0"/>
              <a:t>v17 </a:t>
            </a:r>
            <a:r>
              <a:rPr lang="en-US" altLang="zh-CN" dirty="0" err="1" smtClean="0"/>
              <a:t>leanback</a:t>
            </a:r>
            <a:r>
              <a:rPr lang="zh-CN" altLang="en-US" dirty="0" smtClean="0"/>
              <a:t>库的支持</a:t>
            </a:r>
            <a:endParaRPr lang="en-US" altLang="zh-CN" dirty="0" smtClean="0"/>
          </a:p>
          <a:p>
            <a:r>
              <a:rPr lang="zh-CN" altLang="en-US" dirty="0" smtClean="0"/>
              <a:t>步骤</a:t>
            </a:r>
            <a:endParaRPr lang="en-US" altLang="zh-CN" dirty="0" smtClean="0"/>
          </a:p>
          <a:p>
            <a:pPr lvl="1"/>
            <a:r>
              <a:rPr lang="en-US" altLang="zh-CN" dirty="0" smtClean="0"/>
              <a:t>1. </a:t>
            </a:r>
            <a:r>
              <a:rPr lang="zh-CN" altLang="en-US" dirty="0" smtClean="0"/>
              <a:t>创建媒体浏览布局</a:t>
            </a:r>
            <a:endParaRPr lang="en-US" altLang="zh-CN" dirty="0" smtClean="0"/>
          </a:p>
          <a:p>
            <a:pPr lvl="1"/>
            <a:r>
              <a:rPr lang="en-US" altLang="zh-CN" dirty="0" smtClean="0"/>
              <a:t>2. </a:t>
            </a:r>
            <a:r>
              <a:rPr lang="zh-CN" altLang="en-US" dirty="0" smtClean="0"/>
              <a:t>设置</a:t>
            </a:r>
            <a:r>
              <a:rPr lang="en-US" altLang="zh-CN" dirty="0" smtClean="0"/>
              <a:t>UI</a:t>
            </a:r>
            <a:r>
              <a:rPr lang="zh-CN" altLang="en-US" dirty="0" smtClean="0"/>
              <a:t>界面元素</a:t>
            </a:r>
            <a:endParaRPr lang="en-US" altLang="zh-CN" dirty="0" smtClean="0"/>
          </a:p>
          <a:p>
            <a:pPr lvl="1"/>
            <a:r>
              <a:rPr lang="en-US" altLang="zh-CN" dirty="0" smtClean="0"/>
              <a:t>3. </a:t>
            </a:r>
            <a:r>
              <a:rPr lang="zh-CN" altLang="en-US" dirty="0" smtClean="0"/>
              <a:t>自定义</a:t>
            </a:r>
            <a:r>
              <a:rPr lang="zh-CN" altLang="en-US" dirty="0"/>
              <a:t>媒体</a:t>
            </a:r>
            <a:r>
              <a:rPr lang="zh-CN" altLang="en-US" dirty="0" smtClean="0"/>
              <a:t>导航列表</a:t>
            </a:r>
            <a:endParaRPr lang="en-US" altLang="zh-CN" dirty="0" smtClean="0"/>
          </a:p>
          <a:p>
            <a:pPr lvl="1"/>
            <a:r>
              <a:rPr lang="en-US" altLang="zh-CN" dirty="0" smtClean="0"/>
              <a:t>4. </a:t>
            </a:r>
            <a:r>
              <a:rPr lang="zh-CN" altLang="en-US" dirty="0" smtClean="0"/>
              <a:t>显示媒体资源列表</a:t>
            </a:r>
            <a:endParaRPr lang="en-US" altLang="zh-CN" dirty="0" smtClean="0"/>
          </a:p>
          <a:p>
            <a:pPr lvl="1"/>
            <a:r>
              <a:rPr lang="en-US" altLang="zh-CN" dirty="0" smtClean="0"/>
              <a:t>5. </a:t>
            </a:r>
            <a:r>
              <a:rPr lang="zh-CN" altLang="en-US" dirty="0" smtClean="0"/>
              <a:t>背景</a:t>
            </a:r>
            <a:r>
              <a:rPr lang="zh-CN" altLang="en-US" dirty="0"/>
              <a:t>调整（</a:t>
            </a:r>
            <a:r>
              <a:rPr lang="zh-CN" altLang="en-US" dirty="0" smtClean="0"/>
              <a:t>可选）</a:t>
            </a:r>
            <a:endParaRPr lang="en-US" altLang="zh-CN" dirty="0" smtClean="0"/>
          </a:p>
          <a:p>
            <a:endParaRPr lang="en-US" altLang="zh-CN" dirty="0" smtClean="0"/>
          </a:p>
        </p:txBody>
      </p:sp>
    </p:spTree>
    <p:extLst>
      <p:ext uri="{BB962C8B-B14F-4D97-AF65-F5344CB8AC3E}">
        <p14:creationId xmlns:p14="http://schemas.microsoft.com/office/powerpoint/2010/main" val="37406995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卡片视图</a:t>
            </a:r>
            <a:endParaRPr lang="zh-CN" altLang="en-US" dirty="0"/>
          </a:p>
        </p:txBody>
      </p:sp>
      <p:sp>
        <p:nvSpPr>
          <p:cNvPr id="4" name="内容占位符 2"/>
          <p:cNvSpPr>
            <a:spLocks noGrp="1"/>
          </p:cNvSpPr>
          <p:nvPr>
            <p:ph idx="1"/>
          </p:nvPr>
        </p:nvSpPr>
        <p:spPr>
          <a:xfrm>
            <a:off x="451883" y="1628800"/>
            <a:ext cx="8229600" cy="5040560"/>
          </a:xfrm>
        </p:spPr>
        <p:txBody>
          <a:bodyPr>
            <a:normAutofit/>
          </a:bodyPr>
          <a:lstStyle/>
          <a:p>
            <a:r>
              <a:rPr lang="zh-CN" altLang="en-US" dirty="0" smtClean="0"/>
              <a:t>在</a:t>
            </a:r>
            <a:r>
              <a:rPr lang="en-US" altLang="zh-CN" dirty="0" err="1" smtClean="0"/>
              <a:t>onCreateViewHolder</a:t>
            </a:r>
            <a:r>
              <a:rPr lang="zh-CN" altLang="en-US" dirty="0" smtClean="0"/>
              <a:t>方法的实现中使用</a:t>
            </a:r>
            <a:r>
              <a:rPr lang="en-US" altLang="zh-CN" dirty="0"/>
              <a:t>ImageCardView</a:t>
            </a:r>
            <a:r>
              <a:rPr lang="zh-CN" altLang="en-US" dirty="0"/>
              <a:t>类</a:t>
            </a:r>
            <a:r>
              <a:rPr lang="zh-CN" altLang="en-US" dirty="0" smtClean="0"/>
              <a:t>构造卡片视图</a:t>
            </a:r>
            <a:endParaRPr lang="en-US" altLang="zh-CN" dirty="0" smtClean="0"/>
          </a:p>
          <a:p>
            <a:pPr lvl="1"/>
            <a:r>
              <a:rPr lang="zh-CN" altLang="en-US" dirty="0" smtClean="0"/>
              <a:t>被选择时尺寸放大</a:t>
            </a:r>
            <a:endParaRPr lang="en-US" altLang="zh-CN" dirty="0" smtClean="0"/>
          </a:p>
          <a:p>
            <a:pPr lvl="1"/>
            <a:r>
              <a:rPr lang="zh-CN" altLang="en-US" dirty="0"/>
              <a:t>被</a:t>
            </a:r>
            <a:r>
              <a:rPr lang="zh-CN" altLang="en-US" dirty="0" smtClean="0"/>
              <a:t>选择时修改颜色</a:t>
            </a:r>
            <a:endParaRPr lang="en-US" altLang="zh-CN" dirty="0"/>
          </a:p>
        </p:txBody>
      </p:sp>
      <p:sp>
        <p:nvSpPr>
          <p:cNvPr id="3" name="Rectangle 1"/>
          <p:cNvSpPr>
            <a:spLocks noChangeArrowheads="1"/>
          </p:cNvSpPr>
          <p:nvPr/>
        </p:nvSpPr>
        <p:spPr bwMode="auto">
          <a:xfrm>
            <a:off x="302695" y="2564904"/>
            <a:ext cx="8527976" cy="3638125"/>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FF0000"/>
                </a:solidFill>
                <a:effectLst/>
                <a:latin typeface="Consolas" panose="020B0609020204030204" pitchFamily="49" charset="0"/>
              </a:rPr>
              <a:t> </a:t>
            </a:r>
            <a:r>
              <a:rPr kumimoji="0" lang="zh-CN" altLang="zh-CN" b="0" i="0" u="none" strike="noStrike" cap="none" normalizeH="0" baseline="0" dirty="0" smtClean="0">
                <a:ln>
                  <a:noFill/>
                </a:ln>
                <a:solidFill>
                  <a:srgbClr val="FF0000"/>
                </a:solidFill>
                <a:effectLst/>
                <a:latin typeface="Consolas" panose="020B0609020204030204" pitchFamily="49" charset="0"/>
              </a:rPr>
              <a:t>ImageCardView cardView = new ImageCardView(mContext)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setSelected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boolean</a:t>
            </a:r>
            <a:r>
              <a:rPr kumimoji="0" lang="zh-CN" altLang="zh-CN" sz="1600" b="0" i="0" u="none" strike="noStrike" cap="none" normalizeH="0" baseline="0" dirty="0" smtClean="0">
                <a:ln>
                  <a:noFill/>
                </a:ln>
                <a:solidFill>
                  <a:srgbClr val="000000"/>
                </a:solidFill>
                <a:effectLst/>
                <a:latin typeface="Consolas" panose="020B0609020204030204" pitchFamily="49" charset="0"/>
              </a:rPr>
              <a:t> selected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int</a:t>
            </a:r>
            <a:r>
              <a:rPr kumimoji="0" lang="zh-CN" altLang="zh-CN" sz="1600" b="0" i="0" u="none" strike="noStrike" cap="none" normalizeH="0" baseline="0" dirty="0" smtClean="0">
                <a:ln>
                  <a:noFill/>
                </a:ln>
                <a:solidFill>
                  <a:srgbClr val="000000"/>
                </a:solidFill>
                <a:effectLst/>
                <a:latin typeface="Consolas" panose="020B0609020204030204" pitchFamily="49" charset="0"/>
              </a:rPr>
              <a:t> selected_background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mContext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getResources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endParaRPr kumimoji="0" lang="en-US" altLang="zh-CN" sz="1600" b="0" i="0" u="none" strike="noStrike" cap="none" normalizeH="0" baseline="0" dirty="0" smtClean="0">
              <a:ln>
                <a:noFill/>
              </a:ln>
              <a:solidFill>
                <a:srgbClr val="6666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666600"/>
                </a:solidFill>
                <a:latin typeface="Consolas" panose="020B0609020204030204" pitchFamily="49" charset="0"/>
              </a:rPr>
              <a:t>	</a:t>
            </a:r>
            <a:r>
              <a:rPr lang="en-US" altLang="zh-CN" sz="1600" dirty="0" smtClean="0">
                <a:solidFill>
                  <a:srgbClr val="666600"/>
                </a:solidFill>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getColor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color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detail_background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int</a:t>
            </a:r>
            <a:r>
              <a:rPr kumimoji="0" lang="zh-CN" altLang="zh-CN" sz="1600" b="0" i="0" u="none" strike="noStrike" cap="none" normalizeH="0" baseline="0" dirty="0" smtClean="0">
                <a:ln>
                  <a:noFill/>
                </a:ln>
                <a:solidFill>
                  <a:srgbClr val="000000"/>
                </a:solidFill>
                <a:effectLst/>
                <a:latin typeface="Consolas" panose="020B0609020204030204" pitchFamily="49" charset="0"/>
              </a:rPr>
              <a:t> default_background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mContext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getResources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endParaRPr kumimoji="0" lang="en-US" altLang="zh-CN" sz="1600" b="0" i="0" u="none" strike="noStrike" cap="none" normalizeH="0" baseline="0" dirty="0" smtClean="0">
              <a:ln>
                <a:noFill/>
              </a:ln>
              <a:solidFill>
                <a:srgbClr val="6666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666600"/>
                </a:solidFill>
                <a:latin typeface="Consolas" panose="020B0609020204030204" pitchFamily="49" charset="0"/>
              </a:rPr>
              <a:t>	</a:t>
            </a:r>
            <a:r>
              <a:rPr lang="en-US" altLang="zh-CN" sz="1600" dirty="0" smtClean="0">
                <a:solidFill>
                  <a:srgbClr val="666600"/>
                </a:solidFill>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getColor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color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default_background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int</a:t>
            </a:r>
            <a:r>
              <a:rPr kumimoji="0" lang="zh-CN" altLang="zh-CN" sz="1600" b="0" i="0" u="none" strike="noStrike" cap="none" normalizeH="0" baseline="0" dirty="0" smtClean="0">
                <a:ln>
                  <a:noFill/>
                </a:ln>
                <a:solidFill>
                  <a:srgbClr val="000000"/>
                </a:solidFill>
                <a:effectLst/>
                <a:latin typeface="Consolas" panose="020B0609020204030204" pitchFamily="49" charset="0"/>
              </a:rPr>
              <a:t> color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selected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selected_background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default_background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findViewById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info_field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setBackgroundColor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color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super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setSelected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selected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889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卡片视图</a:t>
            </a:r>
            <a:endParaRPr lang="zh-CN" altLang="en-US" dirty="0"/>
          </a:p>
        </p:txBody>
      </p:sp>
      <p:sp>
        <p:nvSpPr>
          <p:cNvPr id="4" name="内容占位符 2"/>
          <p:cNvSpPr>
            <a:spLocks noGrp="1"/>
          </p:cNvSpPr>
          <p:nvPr>
            <p:ph idx="1"/>
          </p:nvPr>
        </p:nvSpPr>
        <p:spPr>
          <a:xfrm>
            <a:off x="451883" y="1628800"/>
            <a:ext cx="8229600" cy="5040560"/>
          </a:xfrm>
        </p:spPr>
        <p:txBody>
          <a:bodyPr>
            <a:normAutofit/>
          </a:bodyPr>
          <a:lstStyle/>
          <a:p>
            <a:r>
              <a:rPr lang="zh-CN" altLang="en-US" dirty="0" smtClean="0"/>
              <a:t>在</a:t>
            </a:r>
            <a:r>
              <a:rPr lang="en-US" altLang="zh-CN" dirty="0" err="1" smtClean="0"/>
              <a:t>onCreateViewHolder</a:t>
            </a:r>
            <a:r>
              <a:rPr lang="zh-CN" altLang="en-US" dirty="0" smtClean="0"/>
              <a:t>方法的实现中设置焦点可获取</a:t>
            </a:r>
          </a:p>
        </p:txBody>
      </p:sp>
      <p:sp>
        <p:nvSpPr>
          <p:cNvPr id="5" name="Rectangle 1"/>
          <p:cNvSpPr>
            <a:spLocks noChangeArrowheads="1"/>
          </p:cNvSpPr>
          <p:nvPr/>
        </p:nvSpPr>
        <p:spPr bwMode="auto">
          <a:xfrm>
            <a:off x="827584" y="3033246"/>
            <a:ext cx="6696744" cy="1606800"/>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sz="2000" b="0" i="0" u="none" strike="noStrike" cap="none" normalizeH="0" baseline="0" dirty="0" smtClean="0">
                <a:ln>
                  <a:noFill/>
                </a:ln>
                <a:solidFill>
                  <a:srgbClr val="FF0000"/>
                </a:solidFill>
                <a:effectLst/>
                <a:latin typeface="Consolas" panose="020B0609020204030204" pitchFamily="49" charset="0"/>
              </a:rPr>
              <a:t>cardView.setFocusable(true);</a:t>
            </a:r>
            <a:br>
              <a:rPr kumimoji="0" lang="zh-CN" altLang="zh-CN" sz="2000" b="0" i="0" u="none" strike="noStrike" cap="none" normalizeH="0" baseline="0" dirty="0" smtClean="0">
                <a:ln>
                  <a:noFill/>
                </a:ln>
                <a:solidFill>
                  <a:srgbClr val="FF0000"/>
                </a:solidFill>
                <a:effectLst/>
                <a:latin typeface="Consolas" panose="020B0609020204030204" pitchFamily="49" charset="0"/>
              </a:rPr>
            </a:br>
            <a:r>
              <a:rPr kumimoji="0" lang="zh-CN" altLang="zh-CN" sz="2000" b="0" i="0" u="none" strike="noStrike" cap="none" normalizeH="0" baseline="0" dirty="0" smtClean="0">
                <a:ln>
                  <a:noFill/>
                </a:ln>
                <a:solidFill>
                  <a:srgbClr val="FF0000"/>
                </a:solidFill>
                <a:effectLst/>
                <a:latin typeface="Consolas" panose="020B0609020204030204" pitchFamily="49" charset="0"/>
              </a:rPr>
              <a:t>    cardView.setFocusableInTouchMode(true);</a:t>
            </a:r>
            <a:br>
              <a:rPr kumimoji="0" lang="zh-CN" altLang="zh-CN" sz="2000" b="0" i="0" u="none" strike="noStrike" cap="none" normalizeH="0" baseline="0" dirty="0" smtClean="0">
                <a:ln>
                  <a:noFill/>
                </a:ln>
                <a:solidFill>
                  <a:srgbClr val="FF0000"/>
                </a:solidFill>
                <a:effectLst/>
                <a:latin typeface="Consolas" panose="020B0609020204030204" pitchFamily="49" charset="0"/>
              </a:rPr>
            </a:b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000088"/>
                </a:solidFill>
                <a:effectLst/>
                <a:latin typeface="Consolas" panose="020B0609020204030204" pitchFamily="49" charset="0"/>
              </a:rPr>
              <a:t>return</a:t>
            </a: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000088"/>
                </a:solidFill>
                <a:effectLst/>
                <a:latin typeface="Consolas" panose="020B0609020204030204" pitchFamily="49" charset="0"/>
              </a:rPr>
              <a:t>new</a:t>
            </a:r>
            <a:r>
              <a:rPr kumimoji="0" lang="zh-CN" altLang="zh-CN" b="0" i="0" u="none" strike="noStrike" cap="none" normalizeH="0" baseline="0" dirty="0" smtClean="0">
                <a:ln>
                  <a:noFill/>
                </a:ln>
                <a:solidFill>
                  <a:srgbClr val="000000"/>
                </a:solidFill>
                <a:effectLst/>
                <a:latin typeface="Consolas" panose="020B0609020204030204" pitchFamily="49" charset="0"/>
              </a:rPr>
              <a:t> </a:t>
            </a:r>
            <a:r>
              <a:rPr kumimoji="0" lang="zh-CN" altLang="zh-CN" b="0" i="0" u="none" strike="noStrike" cap="none" normalizeH="0" baseline="0" dirty="0" smtClean="0">
                <a:ln>
                  <a:noFill/>
                </a:ln>
                <a:solidFill>
                  <a:srgbClr val="660066"/>
                </a:solidFill>
                <a:effectLst/>
                <a:latin typeface="Consolas" panose="020B0609020204030204" pitchFamily="49" charset="0"/>
              </a:rPr>
              <a:t>ViewHolder</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000000"/>
                </a:solidFill>
                <a:effectLst/>
                <a:latin typeface="Consolas" panose="020B0609020204030204" pitchFamily="49" charset="0"/>
              </a:rPr>
              <a:t>cardView</a:t>
            </a: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rgbClr val="000000"/>
                </a:solidFill>
                <a:effectLst/>
                <a:latin typeface="Consolas" panose="020B0609020204030204" pitchFamily="49" charset="0"/>
              </a:rPr>
              <a:t/>
            </a:r>
            <a:br>
              <a:rPr kumimoji="0" lang="zh-CN" altLang="zh-CN" b="0" i="0" u="none" strike="noStrike" cap="none" normalizeH="0" baseline="0" dirty="0" smtClean="0">
                <a:ln>
                  <a:noFill/>
                </a:ln>
                <a:solidFill>
                  <a:srgbClr val="000000"/>
                </a:solidFill>
                <a:effectLst/>
                <a:latin typeface="Consolas" panose="020B0609020204030204" pitchFamily="49" charset="0"/>
              </a:rPr>
            </a:br>
            <a:r>
              <a:rPr kumimoji="0" lang="zh-CN" altLang="zh-CN" b="0" i="0" u="none" strike="noStrike" cap="none" normalizeH="0" baseline="0" dirty="0" smtClean="0">
                <a:ln>
                  <a:noFill/>
                </a:ln>
                <a:solidFill>
                  <a:srgbClr val="666600"/>
                </a:solidFill>
                <a:effectLst/>
                <a:latin typeface="Consolas" panose="020B0609020204030204" pitchFamily="49" charset="0"/>
              </a:rPr>
              <a:t>}</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16590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卡片视图</a:t>
            </a:r>
            <a:endParaRPr lang="zh-CN" altLang="en-US" dirty="0"/>
          </a:p>
        </p:txBody>
      </p:sp>
      <p:sp>
        <p:nvSpPr>
          <p:cNvPr id="4" name="内容占位符 2"/>
          <p:cNvSpPr>
            <a:spLocks noGrp="1"/>
          </p:cNvSpPr>
          <p:nvPr>
            <p:ph idx="1"/>
          </p:nvPr>
        </p:nvSpPr>
        <p:spPr>
          <a:xfrm>
            <a:off x="451883" y="1628800"/>
            <a:ext cx="8229600" cy="5040560"/>
          </a:xfrm>
        </p:spPr>
        <p:txBody>
          <a:bodyPr>
            <a:normAutofit/>
          </a:bodyPr>
          <a:lstStyle/>
          <a:p>
            <a:r>
              <a:rPr lang="zh-CN" altLang="en-US" dirty="0" smtClean="0"/>
              <a:t>结合</a:t>
            </a:r>
            <a:r>
              <a:rPr lang="en-US" altLang="zh-CN" dirty="0" smtClean="0"/>
              <a:t>Adapter</a:t>
            </a:r>
            <a:r>
              <a:rPr lang="zh-CN" altLang="en-US" dirty="0" smtClean="0"/>
              <a:t>，提供多媒体数据</a:t>
            </a:r>
            <a:endParaRPr lang="en-US" altLang="zh-CN" dirty="0"/>
          </a:p>
        </p:txBody>
      </p:sp>
      <p:sp>
        <p:nvSpPr>
          <p:cNvPr id="5" name="Rectangle 1"/>
          <p:cNvSpPr>
            <a:spLocks noChangeArrowheads="1"/>
          </p:cNvSpPr>
          <p:nvPr/>
        </p:nvSpPr>
        <p:spPr bwMode="auto">
          <a:xfrm>
            <a:off x="-1923" y="61761"/>
            <a:ext cx="9145923" cy="6808224"/>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onLoadFinished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Loader</a:t>
            </a:r>
            <a:r>
              <a:rPr kumimoji="0" lang="zh-CN" altLang="zh-CN" sz="1600" b="0" i="0" u="none" strike="noStrike" cap="none" normalizeH="0" baseline="0" dirty="0" smtClean="0">
                <a:ln>
                  <a:noFill/>
                </a:ln>
                <a:solidFill>
                  <a:srgbClr val="666600"/>
                </a:solidFill>
                <a:effectLst/>
                <a:latin typeface="Consolas" panose="020B0609020204030204" pitchFamily="49" charset="0"/>
              </a:rPr>
              <a:t>&lt;</a:t>
            </a:r>
            <a:r>
              <a:rPr kumimoji="0" lang="zh-CN" altLang="zh-CN" sz="1600" b="0" i="0" u="none" strike="noStrike" cap="none" normalizeH="0" baseline="0" dirty="0" smtClean="0">
                <a:ln>
                  <a:noFill/>
                </a:ln>
                <a:solidFill>
                  <a:srgbClr val="660066"/>
                </a:solidFill>
                <a:effectLst/>
                <a:latin typeface="Consolas" panose="020B0609020204030204" pitchFamily="49" charset="0"/>
              </a:rPr>
              <a:t>HashMap</a:t>
            </a:r>
            <a:r>
              <a:rPr kumimoji="0" lang="zh-CN" altLang="zh-CN" sz="1600" b="0" i="0" u="none" strike="noStrike" cap="none" normalizeH="0" baseline="0" dirty="0" smtClean="0">
                <a:ln>
                  <a:noFill/>
                </a:ln>
                <a:solidFill>
                  <a:srgbClr val="666600"/>
                </a:solidFill>
                <a:effectLst/>
                <a:latin typeface="Consolas" panose="020B0609020204030204" pitchFamily="49" charset="0"/>
              </a:rPr>
              <a:t>&lt;</a:t>
            </a:r>
            <a:r>
              <a:rPr kumimoji="0" lang="zh-CN" altLang="zh-CN" sz="1600" b="0" i="0" u="none" strike="noStrike" cap="none" normalizeH="0" baseline="0" dirty="0" smtClean="0">
                <a:ln>
                  <a:noFill/>
                </a:ln>
                <a:solidFill>
                  <a:srgbClr val="660066"/>
                </a:solidFill>
                <a:effectLst/>
                <a:latin typeface="Consolas" panose="020B0609020204030204" pitchFamily="49" charset="0"/>
              </a:rPr>
              <a: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List</a:t>
            </a:r>
            <a:r>
              <a:rPr kumimoji="0" lang="zh-CN" altLang="zh-CN" sz="1600" b="0" i="0" u="none" strike="noStrike" cap="none" normalizeH="0" baseline="0" dirty="0" smtClean="0">
                <a:ln>
                  <a:noFill/>
                </a:ln>
                <a:solidFill>
                  <a:srgbClr val="666600"/>
                </a:solidFill>
                <a:effectLst/>
                <a:latin typeface="Consolas" panose="020B0609020204030204" pitchFamily="49" charset="0"/>
              </a:rPr>
              <a:t>&lt;</a:t>
            </a:r>
            <a:r>
              <a:rPr kumimoji="0" lang="zh-CN" altLang="zh-CN" sz="1600" b="0" i="0" u="none" strike="noStrike" cap="none" normalizeH="0" baseline="0" dirty="0" smtClean="0">
                <a:ln>
                  <a:noFill/>
                </a:ln>
                <a:solidFill>
                  <a:srgbClr val="660066"/>
                </a:solidFill>
                <a:effectLst/>
                <a:latin typeface="Consolas" panose="020B0609020204030204" pitchFamily="49" charset="0"/>
              </a:rPr>
              <a:t>Movie</a:t>
            </a:r>
            <a:r>
              <a:rPr kumimoji="0" lang="zh-CN" altLang="zh-CN" sz="1600" b="0" i="0" u="none" strike="noStrike" cap="none" normalizeH="0" baseline="0" dirty="0" smtClean="0">
                <a:ln>
                  <a:noFill/>
                </a:ln>
                <a:solidFill>
                  <a:srgbClr val="666600"/>
                </a:solidFill>
                <a:effectLst/>
                <a:latin typeface="Consolas" panose="020B0609020204030204" pitchFamily="49" charset="0"/>
              </a:rPr>
              <a:t>&gt;&gt;&gt;</a:t>
            </a:r>
            <a:r>
              <a:rPr kumimoji="0" lang="zh-CN" altLang="zh-CN" sz="1600" b="0" i="0" u="none" strike="noStrike" cap="none" normalizeH="0" baseline="0" dirty="0" smtClean="0">
                <a:ln>
                  <a:noFill/>
                </a:ln>
                <a:solidFill>
                  <a:srgbClr val="000000"/>
                </a:solidFill>
                <a:effectLst/>
                <a:latin typeface="Consolas" panose="020B0609020204030204" pitchFamily="49" charset="0"/>
              </a:rPr>
              <a:t> arg0</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HashMap</a:t>
            </a:r>
            <a:r>
              <a:rPr kumimoji="0" lang="zh-CN" altLang="zh-CN" sz="1600" b="0" i="0" u="none" strike="noStrike" cap="none" normalizeH="0" baseline="0" dirty="0" smtClean="0">
                <a:ln>
                  <a:noFill/>
                </a:ln>
                <a:solidFill>
                  <a:srgbClr val="666600"/>
                </a:solidFill>
                <a:effectLst/>
                <a:latin typeface="Consolas" panose="020B0609020204030204" pitchFamily="49" charset="0"/>
              </a:rPr>
              <a:t>&lt;</a:t>
            </a:r>
            <a:r>
              <a:rPr kumimoji="0" lang="zh-CN" altLang="zh-CN" sz="1600" b="0" i="0" u="none" strike="noStrike" cap="none" normalizeH="0" baseline="0" dirty="0" smtClean="0">
                <a:ln>
                  <a:noFill/>
                </a:ln>
                <a:solidFill>
                  <a:srgbClr val="660066"/>
                </a:solidFill>
                <a:effectLst/>
                <a:latin typeface="Consolas" panose="020B0609020204030204" pitchFamily="49" charset="0"/>
              </a:rPr>
              <a: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List</a:t>
            </a:r>
            <a:r>
              <a:rPr kumimoji="0" lang="zh-CN" altLang="zh-CN" sz="1600" b="0" i="0" u="none" strike="noStrike" cap="none" normalizeH="0" baseline="0" dirty="0" smtClean="0">
                <a:ln>
                  <a:noFill/>
                </a:ln>
                <a:solidFill>
                  <a:srgbClr val="666600"/>
                </a:solidFill>
                <a:effectLst/>
                <a:latin typeface="Consolas" panose="020B0609020204030204" pitchFamily="49" charset="0"/>
              </a:rPr>
              <a:t>&lt;</a:t>
            </a:r>
            <a:r>
              <a:rPr kumimoji="0" lang="zh-CN" altLang="zh-CN" sz="1600" b="0" i="0" u="none" strike="noStrike" cap="none" normalizeH="0" baseline="0" dirty="0" smtClean="0">
                <a:ln>
                  <a:noFill/>
                </a:ln>
                <a:solidFill>
                  <a:srgbClr val="660066"/>
                </a:solidFill>
                <a:effectLst/>
                <a:latin typeface="Consolas" panose="020B0609020204030204" pitchFamily="49" charset="0"/>
              </a:rPr>
              <a:t>Movie</a:t>
            </a:r>
            <a:r>
              <a:rPr kumimoji="0" lang="zh-CN" altLang="zh-CN" sz="1600" b="0" i="0" u="none" strike="noStrike" cap="none" normalizeH="0" baseline="0" dirty="0" smtClean="0">
                <a:ln>
                  <a:noFill/>
                </a:ln>
                <a:solidFill>
                  <a:srgbClr val="666600"/>
                </a:solidFill>
                <a:effectLst/>
                <a:latin typeface="Consolas" panose="020B0609020204030204" pitchFamily="49" charset="0"/>
              </a:rPr>
              <a:t>&gt;&gt;</a:t>
            </a:r>
            <a:r>
              <a:rPr kumimoji="0" lang="zh-CN" altLang="zh-CN" sz="1600" b="0" i="0" u="none" strike="noStrike" cap="none" normalizeH="0" baseline="0" dirty="0" smtClean="0">
                <a:ln>
                  <a:noFill/>
                </a:ln>
                <a:solidFill>
                  <a:srgbClr val="000000"/>
                </a:solidFill>
                <a:effectLst/>
                <a:latin typeface="Consolas" panose="020B0609020204030204" pitchFamily="49" charset="0"/>
              </a:rPr>
              <a:t> 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mRowsAdapter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ArrayObjectAdapter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ListRowPresenter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CardPresenter</a:t>
            </a:r>
            <a:r>
              <a:rPr kumimoji="0" lang="zh-CN" altLang="zh-CN" sz="1600" b="0" i="0" u="none" strike="noStrike" cap="none" normalizeH="0" baseline="0" dirty="0" smtClean="0">
                <a:ln>
                  <a:noFill/>
                </a:ln>
                <a:solidFill>
                  <a:srgbClr val="000000"/>
                </a:solidFill>
                <a:effectLst/>
                <a:latin typeface="Consolas" panose="020B0609020204030204" pitchFamily="49" charset="0"/>
              </a:rPr>
              <a:t> cardPresenter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CardPresenter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int</a:t>
            </a:r>
            <a:r>
              <a:rPr kumimoji="0" lang="zh-CN" altLang="zh-CN" sz="1600" b="0" i="0" u="none" strike="noStrike" cap="none" normalizeH="0" baseline="0" dirty="0" smtClean="0">
                <a:ln>
                  <a:noFill/>
                </a:ln>
                <a:solidFill>
                  <a:srgbClr val="000000"/>
                </a:solidFill>
                <a:effectLst/>
                <a:latin typeface="Consolas" panose="020B0609020204030204" pitchFamily="49" charset="0"/>
              </a:rPr>
              <a:t> i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0</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for</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Map</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Entry</a:t>
            </a:r>
            <a:r>
              <a:rPr kumimoji="0" lang="zh-CN" altLang="zh-CN" sz="1600" b="0" i="0" u="none" strike="noStrike" cap="none" normalizeH="0" baseline="0" dirty="0" smtClean="0">
                <a:ln>
                  <a:noFill/>
                </a:ln>
                <a:solidFill>
                  <a:srgbClr val="666600"/>
                </a:solidFill>
                <a:effectLst/>
                <a:latin typeface="Consolas" panose="020B0609020204030204" pitchFamily="49" charset="0"/>
              </a:rPr>
              <a:t>&lt;</a:t>
            </a:r>
            <a:r>
              <a:rPr kumimoji="0" lang="zh-CN" altLang="zh-CN" sz="1600" b="0" i="0" u="none" strike="noStrike" cap="none" normalizeH="0" baseline="0" dirty="0" smtClean="0">
                <a:ln>
                  <a:noFill/>
                </a:ln>
                <a:solidFill>
                  <a:srgbClr val="660066"/>
                </a:solidFill>
                <a:effectLst/>
                <a:latin typeface="Consolas" panose="020B0609020204030204" pitchFamily="49" charset="0"/>
              </a:rPr>
              <a: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List</a:t>
            </a:r>
            <a:r>
              <a:rPr kumimoji="0" lang="zh-CN" altLang="zh-CN" sz="1600" b="0" i="0" u="none" strike="noStrike" cap="none" normalizeH="0" baseline="0" dirty="0" smtClean="0">
                <a:ln>
                  <a:noFill/>
                </a:ln>
                <a:solidFill>
                  <a:srgbClr val="666600"/>
                </a:solidFill>
                <a:effectLst/>
                <a:latin typeface="Consolas" panose="020B0609020204030204" pitchFamily="49" charset="0"/>
              </a:rPr>
              <a:t>&lt;</a:t>
            </a:r>
            <a:r>
              <a:rPr kumimoji="0" lang="zh-CN" altLang="zh-CN" sz="1600" b="0" i="0" u="none" strike="noStrike" cap="none" normalizeH="0" baseline="0" dirty="0" smtClean="0">
                <a:ln>
                  <a:noFill/>
                </a:ln>
                <a:solidFill>
                  <a:srgbClr val="660066"/>
                </a:solidFill>
                <a:effectLst/>
                <a:latin typeface="Consolas" panose="020B0609020204030204" pitchFamily="49" charset="0"/>
              </a:rPr>
              <a:t>Movie</a:t>
            </a:r>
            <a:r>
              <a:rPr kumimoji="0" lang="zh-CN" altLang="zh-CN" sz="1600" b="0" i="0" u="none" strike="noStrike" cap="none" normalizeH="0" baseline="0" dirty="0" smtClean="0">
                <a:ln>
                  <a:noFill/>
                </a:ln>
                <a:solidFill>
                  <a:srgbClr val="666600"/>
                </a:solidFill>
                <a:effectLst/>
                <a:latin typeface="Consolas" panose="020B0609020204030204" pitchFamily="49" charset="0"/>
              </a:rPr>
              <a:t>&gt;&gt;</a:t>
            </a:r>
            <a:r>
              <a:rPr kumimoji="0" lang="zh-CN" altLang="zh-CN" sz="1600" b="0" i="0" u="none" strike="noStrike" cap="none" normalizeH="0" baseline="0" dirty="0" smtClean="0">
                <a:ln>
                  <a:noFill/>
                </a:ln>
                <a:solidFill>
                  <a:srgbClr val="000000"/>
                </a:solidFill>
                <a:effectLst/>
                <a:latin typeface="Consolas" panose="020B0609020204030204" pitchFamily="49" charset="0"/>
              </a:rPr>
              <a:t> entry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entrySet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ArrayObjectAdapter</a:t>
            </a:r>
            <a:r>
              <a:rPr kumimoji="0" lang="zh-CN" altLang="zh-CN" sz="1600" b="0" i="0" u="none" strike="noStrike" cap="none" normalizeH="0" baseline="0" dirty="0" smtClean="0">
                <a:ln>
                  <a:noFill/>
                </a:ln>
                <a:solidFill>
                  <a:srgbClr val="000000"/>
                </a:solidFill>
                <a:effectLst/>
                <a:latin typeface="Consolas" panose="020B0609020204030204" pitchFamily="49" charset="0"/>
              </a:rPr>
              <a:t> listRowAdapter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ArrayObjectAdapter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cardPresenter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List</a:t>
            </a:r>
            <a:r>
              <a:rPr kumimoji="0" lang="zh-CN" altLang="zh-CN" sz="1600" b="0" i="0" u="none" strike="noStrike" cap="none" normalizeH="0" baseline="0" dirty="0" smtClean="0">
                <a:ln>
                  <a:noFill/>
                </a:ln>
                <a:solidFill>
                  <a:srgbClr val="666600"/>
                </a:solidFill>
                <a:effectLst/>
                <a:latin typeface="Consolas" panose="020B0609020204030204" pitchFamily="49" charset="0"/>
              </a:rPr>
              <a:t>&lt;</a:t>
            </a:r>
            <a:r>
              <a:rPr kumimoji="0" lang="zh-CN" altLang="zh-CN" sz="1600" b="0" i="0" u="none" strike="noStrike" cap="none" normalizeH="0" baseline="0" dirty="0" smtClean="0">
                <a:ln>
                  <a:noFill/>
                </a:ln>
                <a:solidFill>
                  <a:srgbClr val="660066"/>
                </a:solidFill>
                <a:effectLst/>
                <a:latin typeface="Consolas" panose="020B0609020204030204" pitchFamily="49" charset="0"/>
              </a:rPr>
              <a:t>Movie</a:t>
            </a:r>
            <a:r>
              <a:rPr kumimoji="0" lang="zh-CN" altLang="zh-CN" sz="1600" b="0" i="0" u="none" strike="noStrike" cap="none" normalizeH="0" baseline="0" dirty="0" smtClean="0">
                <a:ln>
                  <a:noFill/>
                </a:ln>
                <a:solidFill>
                  <a:srgbClr val="666600"/>
                </a:solidFill>
                <a:effectLst/>
                <a:latin typeface="Consolas" panose="020B0609020204030204" pitchFamily="49" charset="0"/>
              </a:rPr>
              <a:t>&gt;</a:t>
            </a:r>
            <a:r>
              <a:rPr kumimoji="0" lang="zh-CN" altLang="zh-CN" sz="1600" b="0" i="0" u="none" strike="noStrike" cap="none" normalizeH="0" baseline="0" dirty="0" smtClean="0">
                <a:ln>
                  <a:noFill/>
                </a:ln>
                <a:solidFill>
                  <a:srgbClr val="000000"/>
                </a:solidFill>
                <a:effectLst/>
                <a:latin typeface="Consolas" panose="020B0609020204030204" pitchFamily="49" charset="0"/>
              </a:rPr>
              <a:t> list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entry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getValue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for</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int</a:t>
            </a:r>
            <a:r>
              <a:rPr kumimoji="0" lang="zh-CN" altLang="zh-CN" sz="1600" b="0" i="0" u="none" strike="noStrike" cap="none" normalizeH="0" baseline="0" dirty="0" smtClean="0">
                <a:ln>
                  <a:noFill/>
                </a:ln>
                <a:solidFill>
                  <a:srgbClr val="000000"/>
                </a:solidFill>
                <a:effectLst/>
                <a:latin typeface="Consolas" panose="020B0609020204030204" pitchFamily="49" charset="0"/>
              </a:rPr>
              <a:t> j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0</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j </a:t>
            </a:r>
            <a:r>
              <a:rPr kumimoji="0" lang="zh-CN" altLang="zh-CN" sz="1600" b="0" i="0" u="none" strike="noStrike" cap="none" normalizeH="0" baseline="0" dirty="0" smtClean="0">
                <a:ln>
                  <a:noFill/>
                </a:ln>
                <a:solidFill>
                  <a:srgbClr val="666600"/>
                </a:solidFill>
                <a:effectLst/>
                <a:latin typeface="Consolas" panose="020B0609020204030204" pitchFamily="49" charset="0"/>
              </a:rPr>
              <a:t>&lt;</a:t>
            </a:r>
            <a:r>
              <a:rPr kumimoji="0" lang="zh-CN" altLang="zh-CN" sz="1600" b="0" i="0" u="none" strike="noStrike" cap="none" normalizeH="0" baseline="0" dirty="0" smtClean="0">
                <a:ln>
                  <a:noFill/>
                </a:ln>
                <a:solidFill>
                  <a:srgbClr val="000000"/>
                </a:solidFill>
                <a:effectLst/>
                <a:latin typeface="Consolas" panose="020B0609020204030204" pitchFamily="49" charset="0"/>
              </a:rPr>
              <a:t> list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size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j</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listRowAdapter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list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get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j</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lang="zh-CN" altLang="zh-CN" sz="1600" dirty="0">
                <a:solidFill>
                  <a:srgbClr val="000000"/>
                </a:solidFill>
                <a:latin typeface="Consolas" panose="020B0609020204030204" pitchFamily="49" charset="0"/>
              </a:rPr>
              <a:t>HeaderItem </a:t>
            </a:r>
            <a:r>
              <a:rPr kumimoji="0" lang="zh-CN" altLang="zh-CN" sz="1600" b="0" i="0" u="none" strike="noStrike" cap="none" normalizeH="0" baseline="0" dirty="0" smtClean="0">
                <a:ln>
                  <a:noFill/>
                </a:ln>
                <a:solidFill>
                  <a:srgbClr val="000000"/>
                </a:solidFill>
                <a:effectLst/>
                <a:latin typeface="Consolas" panose="020B0609020204030204" pitchFamily="49" charset="0"/>
              </a:rPr>
              <a:t>header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HeaderItem</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entry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getKey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null</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i</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mRowsAdapter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ListRow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header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listRowAdapter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HeaderItem</a:t>
            </a:r>
            <a:r>
              <a:rPr kumimoji="0" lang="zh-CN" altLang="zh-CN" sz="1600" b="0" i="0" u="none" strike="noStrike" cap="none" normalizeH="0" baseline="0" dirty="0" smtClean="0">
                <a:ln>
                  <a:noFill/>
                </a:ln>
                <a:solidFill>
                  <a:srgbClr val="000000"/>
                </a:solidFill>
                <a:effectLst/>
                <a:latin typeface="Consolas" panose="020B0609020204030204" pitchFamily="49" charset="0"/>
              </a:rPr>
              <a:t> gridHeader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HeaderItem</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getString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more_samples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null</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GridItemPresenter</a:t>
            </a:r>
            <a:r>
              <a:rPr kumimoji="0" lang="zh-CN" altLang="zh-CN" sz="1600" b="0" i="0" u="none" strike="noStrike" cap="none" normalizeH="0" baseline="0" dirty="0" smtClean="0">
                <a:ln>
                  <a:noFill/>
                </a:ln>
                <a:solidFill>
                  <a:srgbClr val="000000"/>
                </a:solidFill>
                <a:effectLst/>
                <a:latin typeface="Consolas" panose="020B0609020204030204" pitchFamily="49" charset="0"/>
              </a:rPr>
              <a:t> gridPresenter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GridItemPresenter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ArrayObjectAdapter</a:t>
            </a:r>
            <a:r>
              <a:rPr kumimoji="0" lang="zh-CN" altLang="zh-CN" sz="1600" b="0" i="0" u="none" strike="noStrike" cap="none" normalizeH="0" baseline="0" dirty="0" smtClean="0">
                <a:ln>
                  <a:noFill/>
                </a:ln>
                <a:solidFill>
                  <a:srgbClr val="000000"/>
                </a:solidFill>
                <a:effectLst/>
                <a:latin typeface="Consolas" panose="020B0609020204030204" pitchFamily="49" charset="0"/>
              </a:rPr>
              <a:t> gridRowAdapter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ArrayObjectAdapter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gridPresenter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gridRowAdapter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grid_view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gridRowAdapter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error_fragment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gridRowAdapter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personal_settings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mRowsAdapter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ListRow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gridHeader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gridRowAdapter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setAdapter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mRowsAdapter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updateRecommendations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785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目录</a:t>
            </a:r>
            <a:endParaRPr lang="zh-CN" altLang="en-US" dirty="0"/>
          </a:p>
        </p:txBody>
      </p:sp>
      <p:grpSp>
        <p:nvGrpSpPr>
          <p:cNvPr id="6" name="Group 11"/>
          <p:cNvGrpSpPr>
            <a:grpSpLocks/>
          </p:cNvGrpSpPr>
          <p:nvPr/>
        </p:nvGrpSpPr>
        <p:grpSpPr bwMode="auto">
          <a:xfrm>
            <a:off x="2057400" y="1556792"/>
            <a:ext cx="4648200" cy="685800"/>
            <a:chOff x="1296" y="1200"/>
            <a:chExt cx="2928" cy="432"/>
          </a:xfrm>
        </p:grpSpPr>
        <p:sp>
          <p:nvSpPr>
            <p:cNvPr id="7"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资源目录浏览器</a:t>
              </a:r>
              <a:endParaRPr lang="en-US" altLang="zh-CN" sz="2400" b="1" dirty="0"/>
            </a:p>
          </p:txBody>
        </p:sp>
        <p:grpSp>
          <p:nvGrpSpPr>
            <p:cNvPr id="9" name="Group 14"/>
            <p:cNvGrpSpPr>
              <a:grpSpLocks/>
            </p:cNvGrpSpPr>
            <p:nvPr/>
          </p:nvGrpSpPr>
          <p:grpSpPr bwMode="auto">
            <a:xfrm>
              <a:off x="1296" y="1200"/>
              <a:ext cx="528" cy="432"/>
              <a:chOff x="1296" y="1200"/>
              <a:chExt cx="528" cy="432"/>
            </a:xfrm>
          </p:grpSpPr>
          <p:sp>
            <p:nvSpPr>
              <p:cNvPr id="11"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18"/>
            <p:cNvSpPr txBox="1">
              <a:spLocks noChangeArrowheads="1"/>
            </p:cNvSpPr>
            <p:nvPr/>
          </p:nvSpPr>
          <p:spPr bwMode="gray">
            <a:xfrm>
              <a:off x="1440" y="121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FFFF"/>
                  </a:solidFill>
                  <a:ea typeface="宋体" charset="-122"/>
                </a:rPr>
                <a:t>1</a:t>
              </a:r>
            </a:p>
          </p:txBody>
        </p:sp>
      </p:grpSp>
      <p:grpSp>
        <p:nvGrpSpPr>
          <p:cNvPr id="14" name="Group 19"/>
          <p:cNvGrpSpPr>
            <a:grpSpLocks/>
          </p:cNvGrpSpPr>
          <p:nvPr/>
        </p:nvGrpSpPr>
        <p:grpSpPr bwMode="auto">
          <a:xfrm>
            <a:off x="2057400" y="2318793"/>
            <a:ext cx="4648200" cy="685800"/>
            <a:chOff x="1296" y="1680"/>
            <a:chExt cx="2928" cy="432"/>
          </a:xfrm>
        </p:grpSpPr>
        <p:sp>
          <p:nvSpPr>
            <p:cNvPr id="15"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卡片视图</a:t>
              </a:r>
              <a:endParaRPr lang="en-US" altLang="zh-CN" sz="2400" b="1" dirty="0"/>
            </a:p>
          </p:txBody>
        </p:sp>
        <p:grpSp>
          <p:nvGrpSpPr>
            <p:cNvPr id="17" name="Group 22"/>
            <p:cNvGrpSpPr>
              <a:grpSpLocks/>
            </p:cNvGrpSpPr>
            <p:nvPr/>
          </p:nvGrpSpPr>
          <p:grpSpPr bwMode="auto">
            <a:xfrm>
              <a:off x="1296" y="1680"/>
              <a:ext cx="528" cy="432"/>
              <a:chOff x="1296" y="1680"/>
              <a:chExt cx="528" cy="432"/>
            </a:xfrm>
          </p:grpSpPr>
          <p:sp>
            <p:nvSpPr>
              <p:cNvPr id="19"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 Box 26"/>
            <p:cNvSpPr txBox="1">
              <a:spLocks noChangeArrowheads="1"/>
            </p:cNvSpPr>
            <p:nvPr/>
          </p:nvSpPr>
          <p:spPr bwMode="gray">
            <a:xfrm>
              <a:off x="1440" y="169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FFFF"/>
                  </a:solidFill>
                  <a:ea typeface="宋体" charset="-122"/>
                </a:rPr>
                <a:t>2</a:t>
              </a:r>
            </a:p>
          </p:txBody>
        </p:sp>
      </p:grpSp>
      <p:grpSp>
        <p:nvGrpSpPr>
          <p:cNvPr id="22" name="Group 11"/>
          <p:cNvGrpSpPr>
            <a:grpSpLocks/>
          </p:cNvGrpSpPr>
          <p:nvPr/>
        </p:nvGrpSpPr>
        <p:grpSpPr bwMode="auto">
          <a:xfrm>
            <a:off x="2084040" y="3133327"/>
            <a:ext cx="4648200" cy="685800"/>
            <a:chOff x="1296" y="1200"/>
            <a:chExt cx="2928" cy="432"/>
          </a:xfrm>
        </p:grpSpPr>
        <p:sp>
          <p:nvSpPr>
            <p:cNvPr id="23"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4"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详细信息视图</a:t>
              </a:r>
              <a:endParaRPr lang="en-US" altLang="zh-CN" sz="2400" b="1" dirty="0"/>
            </a:p>
          </p:txBody>
        </p:sp>
        <p:grpSp>
          <p:nvGrpSpPr>
            <p:cNvPr id="25" name="Group 14"/>
            <p:cNvGrpSpPr>
              <a:grpSpLocks/>
            </p:cNvGrpSpPr>
            <p:nvPr/>
          </p:nvGrpSpPr>
          <p:grpSpPr bwMode="auto">
            <a:xfrm>
              <a:off x="1296" y="1200"/>
              <a:ext cx="528" cy="432"/>
              <a:chOff x="1296" y="1200"/>
              <a:chExt cx="528" cy="432"/>
            </a:xfrm>
          </p:grpSpPr>
          <p:sp>
            <p:nvSpPr>
              <p:cNvPr id="27"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9"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 Box 18"/>
            <p:cNvSpPr txBox="1">
              <a:spLocks noChangeArrowheads="1"/>
            </p:cNvSpPr>
            <p:nvPr/>
          </p:nvSpPr>
          <p:spPr bwMode="gray">
            <a:xfrm>
              <a:off x="1440" y="121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3</a:t>
              </a:r>
              <a:endParaRPr lang="en-US" altLang="zh-CN" sz="3200" b="1" dirty="0">
                <a:solidFill>
                  <a:srgbClr val="FFFFFF"/>
                </a:solidFill>
                <a:ea typeface="宋体" charset="-122"/>
              </a:endParaRPr>
            </a:p>
          </p:txBody>
        </p:sp>
      </p:grpSp>
      <p:grpSp>
        <p:nvGrpSpPr>
          <p:cNvPr id="30" name="Group 19"/>
          <p:cNvGrpSpPr>
            <a:grpSpLocks/>
          </p:cNvGrpSpPr>
          <p:nvPr/>
        </p:nvGrpSpPr>
        <p:grpSpPr bwMode="auto">
          <a:xfrm>
            <a:off x="2084040" y="3895328"/>
            <a:ext cx="4648200" cy="685800"/>
            <a:chOff x="1296" y="1680"/>
            <a:chExt cx="2928" cy="432"/>
          </a:xfrm>
        </p:grpSpPr>
        <p:sp>
          <p:nvSpPr>
            <p:cNvPr id="31"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播放卡片</a:t>
              </a:r>
              <a:endParaRPr lang="en-US" altLang="zh-CN" sz="2400" b="1" dirty="0"/>
            </a:p>
          </p:txBody>
        </p:sp>
        <p:grpSp>
          <p:nvGrpSpPr>
            <p:cNvPr id="33" name="Group 22"/>
            <p:cNvGrpSpPr>
              <a:grpSpLocks/>
            </p:cNvGrpSpPr>
            <p:nvPr/>
          </p:nvGrpSpPr>
          <p:grpSpPr bwMode="auto">
            <a:xfrm>
              <a:off x="1296" y="1680"/>
              <a:ext cx="528" cy="432"/>
              <a:chOff x="1296" y="1680"/>
              <a:chExt cx="528" cy="432"/>
            </a:xfrm>
          </p:grpSpPr>
          <p:sp>
            <p:nvSpPr>
              <p:cNvPr id="35"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7"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 Box 26"/>
            <p:cNvSpPr txBox="1">
              <a:spLocks noChangeArrowheads="1"/>
            </p:cNvSpPr>
            <p:nvPr/>
          </p:nvSpPr>
          <p:spPr bwMode="gray">
            <a:xfrm>
              <a:off x="1440" y="169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4</a:t>
              </a:r>
              <a:endParaRPr lang="en-US" altLang="zh-CN" sz="3200" b="1" dirty="0">
                <a:solidFill>
                  <a:srgbClr val="FFFFFF"/>
                </a:solidFill>
                <a:ea typeface="宋体" charset="-122"/>
              </a:endParaRPr>
            </a:p>
          </p:txBody>
        </p:sp>
      </p:grpSp>
      <p:grpSp>
        <p:nvGrpSpPr>
          <p:cNvPr id="38" name="Group 11"/>
          <p:cNvGrpSpPr>
            <a:grpSpLocks/>
          </p:cNvGrpSpPr>
          <p:nvPr/>
        </p:nvGrpSpPr>
        <p:grpSpPr bwMode="auto">
          <a:xfrm>
            <a:off x="2123728" y="4717503"/>
            <a:ext cx="4648200" cy="685800"/>
            <a:chOff x="1296" y="1200"/>
            <a:chExt cx="2928" cy="432"/>
          </a:xfrm>
        </p:grpSpPr>
        <p:sp>
          <p:nvSpPr>
            <p:cNvPr id="39"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0"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引导界面</a:t>
              </a:r>
              <a:endParaRPr lang="en-US" altLang="zh-CN" sz="2400" b="1" dirty="0"/>
            </a:p>
          </p:txBody>
        </p:sp>
        <p:grpSp>
          <p:nvGrpSpPr>
            <p:cNvPr id="41" name="Group 14"/>
            <p:cNvGrpSpPr>
              <a:grpSpLocks/>
            </p:cNvGrpSpPr>
            <p:nvPr/>
          </p:nvGrpSpPr>
          <p:grpSpPr bwMode="auto">
            <a:xfrm>
              <a:off x="1296" y="1200"/>
              <a:ext cx="528" cy="432"/>
              <a:chOff x="1296" y="1200"/>
              <a:chExt cx="528" cy="432"/>
            </a:xfrm>
          </p:grpSpPr>
          <p:sp>
            <p:nvSpPr>
              <p:cNvPr id="43"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Text Box 18"/>
            <p:cNvSpPr txBox="1">
              <a:spLocks noChangeArrowheads="1"/>
            </p:cNvSpPr>
            <p:nvPr/>
          </p:nvSpPr>
          <p:spPr bwMode="gray">
            <a:xfrm>
              <a:off x="1440" y="121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5</a:t>
              </a:r>
              <a:endParaRPr lang="en-US" altLang="zh-CN" sz="3200" b="1" dirty="0">
                <a:solidFill>
                  <a:srgbClr val="FFFFFF"/>
                </a:solidFill>
                <a:ea typeface="宋体" charset="-122"/>
              </a:endParaRPr>
            </a:p>
          </p:txBody>
        </p:sp>
      </p:grpSp>
      <p:grpSp>
        <p:nvGrpSpPr>
          <p:cNvPr id="46" name="Group 19"/>
          <p:cNvGrpSpPr>
            <a:grpSpLocks/>
          </p:cNvGrpSpPr>
          <p:nvPr/>
        </p:nvGrpSpPr>
        <p:grpSpPr bwMode="auto">
          <a:xfrm>
            <a:off x="2123728" y="5479504"/>
            <a:ext cx="4648200" cy="685800"/>
            <a:chOff x="1296" y="1680"/>
            <a:chExt cx="2928" cy="432"/>
          </a:xfrm>
        </p:grpSpPr>
        <p:sp>
          <p:nvSpPr>
            <p:cNvPr id="47"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8"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后台播放</a:t>
              </a:r>
              <a:endParaRPr lang="en-US" altLang="zh-CN" sz="2400" b="1" dirty="0"/>
            </a:p>
          </p:txBody>
        </p:sp>
        <p:grpSp>
          <p:nvGrpSpPr>
            <p:cNvPr id="49" name="Group 22"/>
            <p:cNvGrpSpPr>
              <a:grpSpLocks/>
            </p:cNvGrpSpPr>
            <p:nvPr/>
          </p:nvGrpSpPr>
          <p:grpSpPr bwMode="auto">
            <a:xfrm>
              <a:off x="1296" y="1680"/>
              <a:ext cx="528" cy="432"/>
              <a:chOff x="1296" y="1680"/>
              <a:chExt cx="528" cy="432"/>
            </a:xfrm>
          </p:grpSpPr>
          <p:sp>
            <p:nvSpPr>
              <p:cNvPr id="51"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3"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Text Box 26"/>
            <p:cNvSpPr txBox="1">
              <a:spLocks noChangeArrowheads="1"/>
            </p:cNvSpPr>
            <p:nvPr/>
          </p:nvSpPr>
          <p:spPr bwMode="gray">
            <a:xfrm>
              <a:off x="1440" y="169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6</a:t>
              </a:r>
              <a:endParaRPr lang="en-US" altLang="zh-CN" sz="3200" b="1" dirty="0">
                <a:solidFill>
                  <a:srgbClr val="FFFFFF"/>
                </a:solidFill>
                <a:ea typeface="宋体" charset="-122"/>
              </a:endParaRPr>
            </a:p>
          </p:txBody>
        </p:sp>
      </p:grpSp>
    </p:spTree>
    <p:extLst>
      <p:ext uri="{BB962C8B-B14F-4D97-AF65-F5344CB8AC3E}">
        <p14:creationId xmlns:p14="http://schemas.microsoft.com/office/powerpoint/2010/main" val="428415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2"/>
                                        </p:tgtEl>
                                      </p:cBhvr>
                                    </p:animEffect>
                                    <p:animScale>
                                      <p:cBhvr>
                                        <p:cTn id="7"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详细信息视图</a:t>
            </a:r>
            <a:endParaRPr lang="zh-CN" altLang="en-US" dirty="0"/>
          </a:p>
        </p:txBody>
      </p:sp>
      <p:sp>
        <p:nvSpPr>
          <p:cNvPr id="5" name="内容占位符 4"/>
          <p:cNvSpPr>
            <a:spLocks noGrp="1"/>
          </p:cNvSpPr>
          <p:nvPr>
            <p:ph idx="1"/>
          </p:nvPr>
        </p:nvSpPr>
        <p:spPr/>
        <p:txBody>
          <a:bodyPr/>
          <a:lstStyle/>
          <a:p>
            <a:r>
              <a:rPr lang="zh-CN" altLang="en-US" dirty="0" smtClean="0"/>
              <a:t>重要的类</a:t>
            </a:r>
            <a:endParaRPr lang="en-US" altLang="zh-CN" dirty="0" smtClean="0"/>
          </a:p>
          <a:p>
            <a:pPr lvl="1"/>
            <a:r>
              <a:rPr lang="en-US" altLang="zh-CN" dirty="0" err="1" smtClean="0"/>
              <a:t>DetailsFragment</a:t>
            </a:r>
            <a:endParaRPr lang="en-US" altLang="zh-CN" dirty="0" smtClean="0"/>
          </a:p>
          <a:p>
            <a:pPr lvl="1"/>
            <a:r>
              <a:rPr lang="en-US" altLang="zh-CN" dirty="0"/>
              <a:t> </a:t>
            </a:r>
            <a:r>
              <a:rPr lang="en-US" altLang="zh-CN" dirty="0" err="1" smtClean="0"/>
              <a:t>AbstractDetailsDescriptionPresenter</a:t>
            </a:r>
            <a:endParaRPr lang="en-US" altLang="zh-CN" dirty="0" smtClean="0"/>
          </a:p>
        </p:txBody>
      </p:sp>
      <p:pic>
        <p:nvPicPr>
          <p:cNvPr id="2" name="图片 1"/>
          <p:cNvPicPr>
            <a:picLocks noChangeAspect="1"/>
          </p:cNvPicPr>
          <p:nvPr/>
        </p:nvPicPr>
        <p:blipFill>
          <a:blip r:embed="rId3"/>
          <a:stretch>
            <a:fillRect/>
          </a:stretch>
        </p:blipFill>
        <p:spPr>
          <a:xfrm>
            <a:off x="899592" y="3104555"/>
            <a:ext cx="7593570" cy="1152128"/>
          </a:xfrm>
          <a:prstGeom prst="rect">
            <a:avLst/>
          </a:prstGeom>
        </p:spPr>
      </p:pic>
      <p:pic>
        <p:nvPicPr>
          <p:cNvPr id="3" name="图片 2"/>
          <p:cNvPicPr>
            <a:picLocks noChangeAspect="1"/>
          </p:cNvPicPr>
          <p:nvPr/>
        </p:nvPicPr>
        <p:blipFill>
          <a:blip r:embed="rId4"/>
          <a:stretch>
            <a:fillRect/>
          </a:stretch>
        </p:blipFill>
        <p:spPr>
          <a:xfrm>
            <a:off x="899592" y="4439245"/>
            <a:ext cx="5290959" cy="2250700"/>
          </a:xfrm>
          <a:prstGeom prst="rect">
            <a:avLst/>
          </a:prstGeom>
        </p:spPr>
      </p:pic>
    </p:spTree>
    <p:extLst>
      <p:ext uri="{BB962C8B-B14F-4D97-AF65-F5344CB8AC3E}">
        <p14:creationId xmlns:p14="http://schemas.microsoft.com/office/powerpoint/2010/main" val="23657643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详细信息视图</a:t>
            </a:r>
            <a:endParaRPr lang="zh-CN" altLang="en-US" dirty="0"/>
          </a:p>
        </p:txBody>
      </p:sp>
      <p:sp>
        <p:nvSpPr>
          <p:cNvPr id="5" name="内容占位符 4"/>
          <p:cNvSpPr>
            <a:spLocks noGrp="1"/>
          </p:cNvSpPr>
          <p:nvPr>
            <p:ph idx="1"/>
          </p:nvPr>
        </p:nvSpPr>
        <p:spPr/>
        <p:txBody>
          <a:bodyPr/>
          <a:lstStyle/>
          <a:p>
            <a:r>
              <a:rPr lang="zh-CN" altLang="en-US" dirty="0" smtClean="0"/>
              <a:t>用法</a:t>
            </a:r>
            <a:endParaRPr lang="en-US" altLang="zh-CN" dirty="0" smtClean="0"/>
          </a:p>
          <a:p>
            <a:pPr lvl="1"/>
            <a:r>
              <a:rPr lang="zh-CN" altLang="en-US" dirty="0" smtClean="0"/>
              <a:t>构造</a:t>
            </a:r>
            <a:r>
              <a:rPr lang="en-US" altLang="zh-CN" dirty="0"/>
              <a:t>Details </a:t>
            </a:r>
            <a:r>
              <a:rPr lang="en-US" altLang="zh-CN" dirty="0" smtClean="0"/>
              <a:t>Presenter</a:t>
            </a:r>
            <a:r>
              <a:rPr lang="zh-CN" altLang="en-US" dirty="0" smtClean="0"/>
              <a:t>类，继承</a:t>
            </a:r>
            <a:r>
              <a:rPr lang="en-US" altLang="zh-CN" dirty="0" err="1" smtClean="0"/>
              <a:t>AbstractDetailsDescriptionPresenter</a:t>
            </a:r>
            <a:endParaRPr lang="en-US" altLang="zh-CN" dirty="0" smtClean="0"/>
          </a:p>
          <a:p>
            <a:pPr lvl="1"/>
            <a:r>
              <a:rPr lang="zh-CN" altLang="en-US" dirty="0" smtClean="0"/>
              <a:t>实现其抽象方法</a:t>
            </a:r>
            <a:r>
              <a:rPr lang="en-US" altLang="zh-CN" dirty="0" err="1" smtClean="0"/>
              <a:t>onBindDescription</a:t>
            </a:r>
            <a:r>
              <a:rPr lang="en-US" altLang="zh-CN" dirty="0" smtClean="0"/>
              <a:t>()</a:t>
            </a:r>
            <a:r>
              <a:rPr lang="zh-CN" altLang="en-US" dirty="0" smtClean="0"/>
              <a:t>，将媒体信息数据绑定到视图控件</a:t>
            </a:r>
            <a:endParaRPr lang="en-US" altLang="zh-CN" dirty="0" smtClean="0"/>
          </a:p>
          <a:p>
            <a:pPr lvl="1"/>
            <a:r>
              <a:rPr lang="zh-CN" altLang="en-US" dirty="0" smtClean="0"/>
              <a:t>自定义</a:t>
            </a:r>
            <a:r>
              <a:rPr lang="en-US" altLang="zh-CN" dirty="0" err="1" smtClean="0"/>
              <a:t>DetailsFragment</a:t>
            </a:r>
            <a:r>
              <a:rPr lang="zh-CN" altLang="en-US" dirty="0" smtClean="0"/>
              <a:t>类（自定义类，继承</a:t>
            </a:r>
            <a:r>
              <a:rPr lang="en-US" altLang="zh-CN" dirty="0" err="1"/>
              <a:t>DetailsFragment</a:t>
            </a:r>
            <a:r>
              <a:rPr lang="zh-CN" altLang="en-US" dirty="0" smtClean="0"/>
              <a:t>）</a:t>
            </a:r>
            <a:endParaRPr lang="en-US" altLang="zh-CN" dirty="0" smtClean="0"/>
          </a:p>
          <a:p>
            <a:pPr lvl="1"/>
            <a:r>
              <a:rPr lang="zh-CN" altLang="en-US" dirty="0" smtClean="0"/>
              <a:t>定义详细信息页面：</a:t>
            </a:r>
            <a:r>
              <a:rPr lang="en-US" altLang="zh-CN" dirty="0" smtClean="0"/>
              <a:t>Activity+</a:t>
            </a:r>
            <a:r>
              <a:rPr lang="zh-CN" altLang="en-US" dirty="0" smtClean="0"/>
              <a:t>布局文件</a:t>
            </a:r>
            <a:endParaRPr lang="en-US" altLang="zh-CN" dirty="0" smtClean="0"/>
          </a:p>
          <a:p>
            <a:pPr lvl="1"/>
            <a:r>
              <a:rPr lang="zh-CN" altLang="en-US" dirty="0" smtClean="0"/>
              <a:t>实现媒体项目点击事件</a:t>
            </a:r>
            <a:r>
              <a:rPr lang="en-US" altLang="zh-CN" dirty="0" err="1"/>
              <a:t>OnItemViewClickedListener</a:t>
            </a:r>
            <a:endParaRPr lang="en-US" altLang="zh-CN" dirty="0"/>
          </a:p>
          <a:p>
            <a:pPr lvl="1"/>
            <a:endParaRPr lang="zh-CN" altLang="en-US" dirty="0" smtClean="0"/>
          </a:p>
        </p:txBody>
      </p:sp>
    </p:spTree>
    <p:extLst>
      <p:ext uri="{BB962C8B-B14F-4D97-AF65-F5344CB8AC3E}">
        <p14:creationId xmlns:p14="http://schemas.microsoft.com/office/powerpoint/2010/main" val="30248204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详细信息视图</a:t>
            </a:r>
            <a:endParaRPr lang="zh-CN" altLang="en-US" dirty="0"/>
          </a:p>
        </p:txBody>
      </p:sp>
      <p:sp>
        <p:nvSpPr>
          <p:cNvPr id="5" name="内容占位符 4"/>
          <p:cNvSpPr>
            <a:spLocks noGrp="1"/>
          </p:cNvSpPr>
          <p:nvPr>
            <p:ph idx="1"/>
          </p:nvPr>
        </p:nvSpPr>
        <p:spPr/>
        <p:txBody>
          <a:bodyPr/>
          <a:lstStyle/>
          <a:p>
            <a:r>
              <a:rPr lang="zh-CN" altLang="en-US" dirty="0" smtClean="0"/>
              <a:t>示例</a:t>
            </a:r>
            <a:endParaRPr lang="en-US" altLang="zh-CN" dirty="0" smtClean="0"/>
          </a:p>
          <a:p>
            <a:pPr lvl="1"/>
            <a:r>
              <a:rPr lang="zh-CN" altLang="en-US" dirty="0" smtClean="0"/>
              <a:t>构造</a:t>
            </a:r>
            <a:r>
              <a:rPr lang="en-US" altLang="zh-CN" dirty="0"/>
              <a:t>Details </a:t>
            </a:r>
            <a:r>
              <a:rPr lang="en-US" altLang="zh-CN" dirty="0" smtClean="0"/>
              <a:t>Presenter</a:t>
            </a:r>
            <a:r>
              <a:rPr lang="zh-CN" altLang="en-US" dirty="0" smtClean="0"/>
              <a:t>类，继承</a:t>
            </a:r>
            <a:r>
              <a:rPr lang="en-US" altLang="zh-CN" dirty="0" err="1" smtClean="0"/>
              <a:t>AbstractDetailsDescriptionPresenter</a:t>
            </a:r>
            <a:endParaRPr lang="en-US" altLang="zh-CN" dirty="0" smtClean="0"/>
          </a:p>
          <a:p>
            <a:pPr lvl="1"/>
            <a:r>
              <a:rPr lang="zh-CN" altLang="en-US" dirty="0" smtClean="0"/>
              <a:t>实现抽象方法</a:t>
            </a:r>
            <a:r>
              <a:rPr lang="en-US" altLang="zh-CN" dirty="0" err="1"/>
              <a:t>onBindDescription</a:t>
            </a:r>
            <a:endParaRPr lang="zh-CN" altLang="en-US" dirty="0" smtClean="0"/>
          </a:p>
        </p:txBody>
      </p:sp>
      <p:sp>
        <p:nvSpPr>
          <p:cNvPr id="2" name="Rectangle 1"/>
          <p:cNvSpPr>
            <a:spLocks noChangeArrowheads="1"/>
          </p:cNvSpPr>
          <p:nvPr/>
        </p:nvSpPr>
        <p:spPr bwMode="auto">
          <a:xfrm>
            <a:off x="54973" y="1723310"/>
            <a:ext cx="9089027" cy="4838454"/>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class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DetailsDescriptionPresenter</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extends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AbstractDetailsDescriptionPresenter</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protected</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onBindDescription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ViewHolder</a:t>
            </a:r>
            <a:r>
              <a:rPr kumimoji="0" lang="zh-CN" altLang="zh-CN" sz="1600" b="0" i="0" u="none" strike="noStrike" cap="none" normalizeH="0" baseline="0" dirty="0" smtClean="0">
                <a:ln>
                  <a:noFill/>
                </a:ln>
                <a:solidFill>
                  <a:srgbClr val="000000"/>
                </a:solidFill>
                <a:effectLst/>
                <a:latin typeface="Consolas" panose="020B0609020204030204" pitchFamily="49" charset="0"/>
              </a:rPr>
              <a:t> 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Object</a:t>
            </a:r>
            <a:r>
              <a:rPr kumimoji="0" lang="zh-CN" altLang="zh-CN" sz="1600" b="0" i="0" u="none" strike="noStrike" cap="none" normalizeH="0" baseline="0" dirty="0" smtClean="0">
                <a:ln>
                  <a:noFill/>
                </a:ln>
                <a:solidFill>
                  <a:srgbClr val="000000"/>
                </a:solidFill>
                <a:effectLst/>
                <a:latin typeface="Consolas" panose="020B0609020204030204" pitchFamily="49" charset="0"/>
              </a:rPr>
              <a:t> itemData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MyMediaItemDetails</a:t>
            </a:r>
            <a:r>
              <a:rPr kumimoji="0" lang="zh-CN" altLang="zh-CN" sz="1600" b="0" i="0" u="none" strike="noStrike" cap="none" normalizeH="0" baseline="0" dirty="0" smtClean="0">
                <a:ln>
                  <a:noFill/>
                </a:ln>
                <a:solidFill>
                  <a:srgbClr val="000000"/>
                </a:solidFill>
                <a:effectLst/>
                <a:latin typeface="Consolas" panose="020B0609020204030204" pitchFamily="49" charset="0"/>
              </a:rPr>
              <a:t> details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MyMediaItemDetails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itemData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a:t>
            </a:r>
            <a:r>
              <a:rPr kumimoji="0" lang="en-US" altLang="zh-CN" sz="1600" b="0" i="0" u="none" strike="noStrike" cap="none" normalizeH="0" baseline="0" dirty="0" err="1" smtClean="0">
                <a:ln>
                  <a:noFill/>
                </a:ln>
                <a:solidFill>
                  <a:srgbClr val="006600"/>
                </a:solidFill>
                <a:effectLst/>
                <a:latin typeface="Consolas" panose="020B0609020204030204" pitchFamily="49" charset="0"/>
              </a:rPr>
              <a:t>itemData</a:t>
            </a:r>
            <a:r>
              <a:rPr kumimoji="0" lang="zh-CN" altLang="en-US" sz="1600" b="0" i="0" u="none" strike="noStrike" cap="none" normalizeH="0" baseline="0" dirty="0" smtClean="0">
                <a:ln>
                  <a:noFill/>
                </a:ln>
                <a:solidFill>
                  <a:srgbClr val="006600"/>
                </a:solidFill>
                <a:effectLst/>
                <a:latin typeface="Consolas" panose="020B0609020204030204" pitchFamily="49" charset="0"/>
              </a:rPr>
              <a:t>对象中包含了将要播放的媒体的信息</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viewHolder.getTitle().setText(details.getShortTitle());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Here we provide static data for testing purposes:</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getTitle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setText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itemData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toString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getSubtitle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setText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"2014   Drama   TV-14"</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viewHolder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getBody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setText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"Lorem ipsum dolor sit amet, consectetur "</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0000"/>
                </a:solidFill>
                <a:effectLst/>
                <a:latin typeface="Consolas" panose="020B0609020204030204" pitchFamily="49" charset="0"/>
              </a:rPr>
              <a:t>"adipisicing elit, sed do eiusmod tempor incididunt ut labore "</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0000"/>
                </a:solidFill>
                <a:effectLst/>
                <a:latin typeface="Consolas" panose="020B0609020204030204" pitchFamily="49" charset="0"/>
              </a:rPr>
              <a:t>" et dolore magna aliqua. Ut enim ad minim veniam, quis "</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0000"/>
                </a:solidFill>
                <a:effectLst/>
                <a:latin typeface="Consolas" panose="020B0609020204030204" pitchFamily="49" charset="0"/>
              </a:rPr>
              <a:t>"nostrud exercitation ullamco laboris nisi ut aliquip ex ea "</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0000"/>
                </a:solidFill>
                <a:effectLst/>
                <a:latin typeface="Consolas" panose="020B0609020204030204" pitchFamily="49" charset="0"/>
              </a:rPr>
              <a:t>"commodo consequat."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757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详细信息视图</a:t>
            </a:r>
            <a:endParaRPr lang="zh-CN" altLang="en-US" dirty="0"/>
          </a:p>
        </p:txBody>
      </p:sp>
      <p:sp>
        <p:nvSpPr>
          <p:cNvPr id="5" name="内容占位符 4"/>
          <p:cNvSpPr>
            <a:spLocks noGrp="1"/>
          </p:cNvSpPr>
          <p:nvPr>
            <p:ph idx="1"/>
          </p:nvPr>
        </p:nvSpPr>
        <p:spPr/>
        <p:txBody>
          <a:bodyPr/>
          <a:lstStyle/>
          <a:p>
            <a:r>
              <a:rPr lang="zh-CN" altLang="en-US" dirty="0" smtClean="0"/>
              <a:t>用法</a:t>
            </a:r>
            <a:endParaRPr lang="en-US" altLang="zh-CN" dirty="0" smtClean="0"/>
          </a:p>
          <a:p>
            <a:pPr lvl="1"/>
            <a:r>
              <a:rPr lang="zh-CN" altLang="en-US" dirty="0" smtClean="0"/>
              <a:t>自定义</a:t>
            </a:r>
            <a:r>
              <a:rPr lang="en-US" altLang="zh-CN" dirty="0" err="1" smtClean="0"/>
              <a:t>DetailsFragment</a:t>
            </a:r>
            <a:r>
              <a:rPr lang="zh-CN" altLang="en-US" dirty="0" smtClean="0"/>
              <a:t>的子类</a:t>
            </a:r>
          </a:p>
        </p:txBody>
      </p:sp>
      <p:sp>
        <p:nvSpPr>
          <p:cNvPr id="2" name="Rectangle 1"/>
          <p:cNvSpPr>
            <a:spLocks noChangeArrowheads="1"/>
          </p:cNvSpPr>
          <p:nvPr/>
        </p:nvSpPr>
        <p:spPr bwMode="auto">
          <a:xfrm>
            <a:off x="925168" y="2852936"/>
            <a:ext cx="7293663" cy="2868684"/>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class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MediaItemDetailsFragment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extends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DetailsFragment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static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final</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String</a:t>
            </a:r>
            <a:r>
              <a:rPr kumimoji="0" lang="zh-CN" altLang="zh-CN" sz="1600" b="0" i="0" u="none" strike="noStrike" cap="none" normalizeH="0" baseline="0" dirty="0" smtClean="0">
                <a:ln>
                  <a:noFill/>
                </a:ln>
                <a:solidFill>
                  <a:srgbClr val="000000"/>
                </a:solidFill>
                <a:effectLst/>
                <a:latin typeface="Consolas" panose="020B0609020204030204" pitchFamily="49" charset="0"/>
              </a:rPr>
              <a:t> TAG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0000"/>
                </a:solidFill>
                <a:effectLst/>
                <a:latin typeface="Consolas" panose="020B0609020204030204" pitchFamily="49" charset="0"/>
              </a:rPr>
              <a:t>"MediaItemDetailsFragment"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ArrayObjectAdapter</a:t>
            </a:r>
            <a:r>
              <a:rPr kumimoji="0" lang="zh-CN" altLang="zh-CN" sz="1600" b="0" i="0" u="none" strike="noStrike" cap="none" normalizeH="0" baseline="0" dirty="0" smtClean="0">
                <a:ln>
                  <a:noFill/>
                </a:ln>
                <a:solidFill>
                  <a:srgbClr val="000000"/>
                </a:solidFill>
                <a:effectLst/>
                <a:latin typeface="Consolas" panose="020B0609020204030204" pitchFamily="49" charset="0"/>
              </a:rPr>
              <a:t> mRowsAdapter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onCreate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Bundle</a:t>
            </a:r>
            <a:r>
              <a:rPr kumimoji="0" lang="zh-CN" altLang="zh-CN" sz="1600" b="0" i="0" u="none" strike="noStrike" cap="none" normalizeH="0" baseline="0" dirty="0" smtClean="0">
                <a:ln>
                  <a:noFill/>
                </a:ln>
                <a:solidFill>
                  <a:srgbClr val="000000"/>
                </a:solidFill>
                <a:effectLst/>
                <a:latin typeface="Consolas" panose="020B0609020204030204" pitchFamily="49" charset="0"/>
              </a:rPr>
              <a:t> savedInstanceState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Log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TAG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0000"/>
                </a:solidFill>
                <a:effectLst/>
                <a:latin typeface="Consolas" panose="020B0609020204030204" pitchFamily="49" charset="0"/>
              </a:rPr>
              <a:t>"onCreate"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super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onCreate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savedInstanceState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buildDetails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68051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详细信息视图</a:t>
            </a:r>
            <a:endParaRPr lang="zh-CN" altLang="en-US" dirty="0"/>
          </a:p>
        </p:txBody>
      </p:sp>
      <p:sp>
        <p:nvSpPr>
          <p:cNvPr id="5" name="内容占位符 4"/>
          <p:cNvSpPr>
            <a:spLocks noGrp="1"/>
          </p:cNvSpPr>
          <p:nvPr>
            <p:ph idx="1"/>
          </p:nvPr>
        </p:nvSpPr>
        <p:spPr/>
        <p:txBody>
          <a:bodyPr/>
          <a:lstStyle/>
          <a:p>
            <a:r>
              <a:rPr lang="zh-CN" altLang="en-US" dirty="0" smtClean="0"/>
              <a:t>用法</a:t>
            </a:r>
            <a:endParaRPr lang="en-US" altLang="zh-CN" dirty="0" smtClean="0"/>
          </a:p>
          <a:p>
            <a:pPr lvl="1"/>
            <a:r>
              <a:rPr lang="zh-CN" altLang="en-US" dirty="0" smtClean="0"/>
              <a:t>定义</a:t>
            </a:r>
            <a:r>
              <a:rPr lang="en-US" altLang="zh-CN" dirty="0" smtClean="0"/>
              <a:t>Adapter</a:t>
            </a:r>
            <a:r>
              <a:rPr lang="zh-CN" altLang="en-US" dirty="0" smtClean="0"/>
              <a:t>用于填充媒体数据</a:t>
            </a:r>
          </a:p>
        </p:txBody>
      </p:sp>
      <p:sp>
        <p:nvSpPr>
          <p:cNvPr id="3" name="Rectangle 1"/>
          <p:cNvSpPr>
            <a:spLocks noChangeArrowheads="1"/>
          </p:cNvSpPr>
          <p:nvPr/>
        </p:nvSpPr>
        <p:spPr bwMode="auto">
          <a:xfrm>
            <a:off x="457200" y="2765037"/>
            <a:ext cx="8415765" cy="3361126"/>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buildDetails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ClassPresenterSelector</a:t>
            </a:r>
            <a:r>
              <a:rPr kumimoji="0" lang="zh-CN" altLang="zh-CN" sz="1600" b="0" i="0" u="none" strike="noStrike" cap="none" normalizeH="0" baseline="0" dirty="0" smtClean="0">
                <a:ln>
                  <a:noFill/>
                </a:ln>
                <a:solidFill>
                  <a:srgbClr val="000000"/>
                </a:solidFill>
                <a:effectLst/>
                <a:latin typeface="Consolas" panose="020B0609020204030204" pitchFamily="49" charset="0"/>
              </a:rPr>
              <a:t> selector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ClassPresenterSelector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Attach your media item details presenter to the row presenter:</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FullWidthDetailsOverviewRowPresenter</a:t>
            </a:r>
            <a:r>
              <a:rPr kumimoji="0" lang="zh-CN" altLang="zh-CN" sz="1600" b="0" i="0" u="none" strike="noStrike" cap="none" normalizeH="0" baseline="0" dirty="0" smtClean="0">
                <a:ln>
                  <a:noFill/>
                </a:ln>
                <a:solidFill>
                  <a:srgbClr val="000000"/>
                </a:solidFill>
                <a:effectLst/>
                <a:latin typeface="Consolas" panose="020B0609020204030204" pitchFamily="49" charset="0"/>
              </a:rPr>
              <a:t> rowPresenter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FullWidthDetailsOverviewRowPresenter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DetailsDescriptionPresenter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selector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addClassPresenter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DetailsOverviewRow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class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rowPresenter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selector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addClassPresenter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ListRow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class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ListRowPresenter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mRowsAdapter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ArrayObjectAdapter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selector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Resources</a:t>
            </a:r>
            <a:r>
              <a:rPr kumimoji="0" lang="zh-CN" altLang="zh-CN" sz="1600" b="0" i="0" u="none" strike="noStrike" cap="none" normalizeH="0" baseline="0" dirty="0" smtClean="0">
                <a:ln>
                  <a:noFill/>
                </a:ln>
                <a:solidFill>
                  <a:srgbClr val="000000"/>
                </a:solidFill>
                <a:effectLst/>
                <a:latin typeface="Consolas" panose="020B0609020204030204" pitchFamily="49" charset="0"/>
              </a:rPr>
              <a:t> res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getActivity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getResources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DetailsOverviewRow</a:t>
            </a:r>
            <a:r>
              <a:rPr kumimoji="0" lang="zh-CN" altLang="zh-CN" sz="1600" b="0" i="0" u="none" strike="noStrike" cap="none" normalizeH="0" baseline="0" dirty="0" smtClean="0">
                <a:ln>
                  <a:noFill/>
                </a:ln>
                <a:solidFill>
                  <a:srgbClr val="000000"/>
                </a:solidFill>
                <a:effectLst/>
                <a:latin typeface="Consolas" panose="020B0609020204030204" pitchFamily="49" charset="0"/>
              </a:rPr>
              <a:t> detailsOverview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DetailsOverviewRow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0000"/>
                </a:solidFill>
                <a:effectLst/>
                <a:latin typeface="Consolas" panose="020B0609020204030204" pitchFamily="49" charset="0"/>
              </a:rPr>
              <a:t>“Media Item Details”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14203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详细信息视图</a:t>
            </a:r>
            <a:endParaRPr lang="zh-CN" altLang="en-US" dirty="0"/>
          </a:p>
        </p:txBody>
      </p:sp>
      <p:sp>
        <p:nvSpPr>
          <p:cNvPr id="5" name="内容占位符 4"/>
          <p:cNvSpPr>
            <a:spLocks noGrp="1"/>
          </p:cNvSpPr>
          <p:nvPr>
            <p:ph idx="1"/>
          </p:nvPr>
        </p:nvSpPr>
        <p:spPr/>
        <p:txBody>
          <a:bodyPr/>
          <a:lstStyle/>
          <a:p>
            <a:endParaRPr lang="en-US" altLang="zh-CN" dirty="0" smtClean="0"/>
          </a:p>
        </p:txBody>
      </p:sp>
      <p:sp>
        <p:nvSpPr>
          <p:cNvPr id="3" name="Rectangle 1"/>
          <p:cNvSpPr>
            <a:spLocks noChangeArrowheads="1"/>
          </p:cNvSpPr>
          <p:nvPr/>
        </p:nvSpPr>
        <p:spPr bwMode="auto">
          <a:xfrm>
            <a:off x="0" y="2026373"/>
            <a:ext cx="9201237" cy="4099790"/>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a:t>
            </a:r>
            <a:r>
              <a:rPr kumimoji="0" lang="zh-CN" altLang="en-US" sz="1600" b="0" i="0" u="none" strike="noStrike" cap="none" normalizeH="0" baseline="0" dirty="0" smtClean="0">
                <a:ln>
                  <a:noFill/>
                </a:ln>
                <a:solidFill>
                  <a:srgbClr val="006600"/>
                </a:solidFill>
                <a:effectLst/>
                <a:latin typeface="Consolas" panose="020B0609020204030204" pitchFamily="49" charset="0"/>
              </a:rPr>
              <a:t>给详细视图添加图像和按钮</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detailsOverview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setImageDrawable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res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getDrawable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drawable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jelly_beans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detailsOverview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addAction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Action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6666"/>
                </a:solidFill>
                <a:effectLst/>
                <a:latin typeface="Consolas" panose="020B0609020204030204" pitchFamily="49" charset="0"/>
              </a:rPr>
              <a:t>1</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0000"/>
                </a:solidFill>
                <a:effectLst/>
                <a:latin typeface="Consolas" panose="020B0609020204030204" pitchFamily="49" charset="0"/>
              </a:rPr>
              <a:t>“Buy $9.99”</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detailsOverview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addAction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Action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6666"/>
                </a:solidFill>
                <a:effectLst/>
                <a:latin typeface="Consolas" panose="020B0609020204030204" pitchFamily="49" charset="0"/>
              </a:rPr>
              <a:t>2</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0000"/>
                </a:solidFill>
                <a:effectLst/>
                <a:latin typeface="Consolas" panose="020B0609020204030204" pitchFamily="49" charset="0"/>
              </a:rPr>
              <a:t>“Rent $2.99”</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mRowsAdapter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detailsOverview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a:t>
            </a:r>
            <a:r>
              <a:rPr kumimoji="0" lang="zh-CN" altLang="en-US" sz="1600" b="0" i="0" u="none" strike="noStrike" cap="none" normalizeH="0" baseline="0" dirty="0" smtClean="0">
                <a:ln>
                  <a:noFill/>
                </a:ln>
                <a:solidFill>
                  <a:srgbClr val="006600"/>
                </a:solidFill>
                <a:effectLst/>
                <a:latin typeface="Consolas" panose="020B0609020204030204" pitchFamily="49" charset="0"/>
              </a:rPr>
              <a:t>添加相关</a:t>
            </a:r>
            <a:r>
              <a:rPr kumimoji="0" lang="en-US" altLang="zh-CN" sz="1600" b="0" i="0" u="none" strike="noStrike" cap="none" normalizeH="0" baseline="0" dirty="0" smtClean="0">
                <a:ln>
                  <a:noFill/>
                </a:ln>
                <a:solidFill>
                  <a:srgbClr val="006600"/>
                </a:solidFill>
                <a:effectLst/>
                <a:latin typeface="Consolas" panose="020B0609020204030204" pitchFamily="49" charset="0"/>
              </a:rPr>
              <a:t>item</a:t>
            </a:r>
            <a:r>
              <a:rPr kumimoji="0" lang="zh-CN" altLang="en-US" sz="1600" b="0" i="0" u="none" strike="noStrike" cap="none" normalizeH="0" baseline="0" dirty="0" smtClean="0">
                <a:ln>
                  <a:noFill/>
                </a:ln>
                <a:solidFill>
                  <a:srgbClr val="006600"/>
                </a:solidFill>
                <a:effectLst/>
                <a:latin typeface="Consolas" panose="020B0609020204030204" pitchFamily="49" charset="0"/>
              </a:rPr>
              <a:t>数据</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ArrayObjectAdapter</a:t>
            </a:r>
            <a:r>
              <a:rPr kumimoji="0" lang="zh-CN" altLang="zh-CN" sz="1600" b="0" i="0" u="none" strike="noStrike" cap="none" normalizeH="0" baseline="0" dirty="0" smtClean="0">
                <a:ln>
                  <a:noFill/>
                </a:ln>
                <a:solidFill>
                  <a:srgbClr val="000000"/>
                </a:solidFill>
                <a:effectLst/>
                <a:latin typeface="Consolas" panose="020B0609020204030204" pitchFamily="49" charset="0"/>
              </a:rPr>
              <a:t> listRowAdapter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ArrayObjectAdapter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StringPresenter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listRowAdapter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"Media Item 1"</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listRowAdapter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"Media Item 2"</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listRowAdapter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"Media Item 3"</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HeaderItem</a:t>
            </a:r>
            <a:r>
              <a:rPr kumimoji="0" lang="zh-CN" altLang="zh-CN" sz="1600" b="0" i="0" u="none" strike="noStrike" cap="none" normalizeH="0" baseline="0" dirty="0" smtClean="0">
                <a:ln>
                  <a:noFill/>
                </a:ln>
                <a:solidFill>
                  <a:srgbClr val="000000"/>
                </a:solidFill>
                <a:effectLst/>
                <a:latin typeface="Consolas" panose="020B0609020204030204" pitchFamily="49" charset="0"/>
              </a:rPr>
              <a:t> header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HeaderItem</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6666"/>
                </a:solidFill>
                <a:effectLst/>
                <a:latin typeface="Consolas" panose="020B0609020204030204" pitchFamily="49" charset="0"/>
              </a:rPr>
              <a:t>0</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0000"/>
                </a:solidFill>
                <a:effectLst/>
                <a:latin typeface="Consolas" panose="020B0609020204030204" pitchFamily="49" charset="0"/>
              </a:rPr>
              <a:t>"Related Items"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null</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mRowsAdapter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add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ListRow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header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listRowAdapter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setAdapter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mRowsAdapter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1821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创建</a:t>
            </a:r>
            <a:r>
              <a:rPr lang="zh-CN" altLang="en-US" dirty="0"/>
              <a:t>媒体浏览布局</a:t>
            </a:r>
          </a:p>
        </p:txBody>
      </p:sp>
      <p:sp>
        <p:nvSpPr>
          <p:cNvPr id="3" name="内容占位符 2"/>
          <p:cNvSpPr>
            <a:spLocks noGrp="1"/>
          </p:cNvSpPr>
          <p:nvPr>
            <p:ph idx="1"/>
          </p:nvPr>
        </p:nvSpPr>
        <p:spPr/>
        <p:txBody>
          <a:bodyPr>
            <a:normAutofit/>
          </a:bodyPr>
          <a:lstStyle/>
          <a:p>
            <a:r>
              <a:rPr lang="en-US" altLang="zh-CN" dirty="0" err="1"/>
              <a:t>BrowseFragment</a:t>
            </a:r>
            <a:endParaRPr lang="en-US" altLang="zh-CN" dirty="0" smtClean="0"/>
          </a:p>
        </p:txBody>
      </p:sp>
      <p:pic>
        <p:nvPicPr>
          <p:cNvPr id="4" name="图片 3"/>
          <p:cNvPicPr>
            <a:picLocks noChangeAspect="1"/>
          </p:cNvPicPr>
          <p:nvPr/>
        </p:nvPicPr>
        <p:blipFill>
          <a:blip r:embed="rId3"/>
          <a:stretch>
            <a:fillRect/>
          </a:stretch>
        </p:blipFill>
        <p:spPr>
          <a:xfrm>
            <a:off x="884185" y="2420888"/>
            <a:ext cx="7802615" cy="2841022"/>
          </a:xfrm>
          <a:prstGeom prst="rect">
            <a:avLst/>
          </a:prstGeom>
        </p:spPr>
      </p:pic>
    </p:spTree>
    <p:extLst>
      <p:ext uri="{BB962C8B-B14F-4D97-AF65-F5344CB8AC3E}">
        <p14:creationId xmlns:p14="http://schemas.microsoft.com/office/powerpoint/2010/main" val="1755484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详细信息视图</a:t>
            </a:r>
            <a:endParaRPr lang="zh-CN" altLang="en-US" dirty="0"/>
          </a:p>
        </p:txBody>
      </p:sp>
      <p:sp>
        <p:nvSpPr>
          <p:cNvPr id="5" name="内容占位符 4"/>
          <p:cNvSpPr>
            <a:spLocks noGrp="1"/>
          </p:cNvSpPr>
          <p:nvPr>
            <p:ph idx="1"/>
          </p:nvPr>
        </p:nvSpPr>
        <p:spPr/>
        <p:txBody>
          <a:bodyPr/>
          <a:lstStyle/>
          <a:p>
            <a:r>
              <a:rPr lang="zh-CN" altLang="en-US" dirty="0" smtClean="0"/>
              <a:t>用法</a:t>
            </a:r>
            <a:endParaRPr lang="en-US" altLang="zh-CN" dirty="0" smtClean="0"/>
          </a:p>
          <a:p>
            <a:pPr lvl="1"/>
            <a:r>
              <a:rPr lang="zh-CN" altLang="en-US" dirty="0" smtClean="0"/>
              <a:t>定义详细信息页面：</a:t>
            </a:r>
            <a:r>
              <a:rPr lang="en-US" altLang="zh-CN" dirty="0" smtClean="0"/>
              <a:t>Activity+</a:t>
            </a:r>
            <a:r>
              <a:rPr lang="zh-CN" altLang="en-US" dirty="0" smtClean="0"/>
              <a:t>布局文件</a:t>
            </a:r>
          </a:p>
        </p:txBody>
      </p:sp>
      <p:sp>
        <p:nvSpPr>
          <p:cNvPr id="6" name="Rectangle 1"/>
          <p:cNvSpPr>
            <a:spLocks noChangeArrowheads="1"/>
          </p:cNvSpPr>
          <p:nvPr/>
        </p:nvSpPr>
        <p:spPr bwMode="auto">
          <a:xfrm>
            <a:off x="457200" y="2564904"/>
            <a:ext cx="8527976" cy="1883799"/>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6600"/>
                </a:solidFill>
                <a:effectLst/>
                <a:latin typeface="Consolas" panose="020B0609020204030204" pitchFamily="49" charset="0"/>
              </a:rPr>
              <a:t>&lt;!-- file: res/layout/details.xml --&gt;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&lt;fragment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xmlns:android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"http://schemas.android.com/apk/res/android"</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1" i="0" u="none" strike="noStrike" cap="none" normalizeH="0" baseline="0" dirty="0" smtClean="0">
                <a:ln>
                  <a:noFill/>
                </a:ln>
                <a:solidFill>
                  <a:srgbClr val="882288"/>
                </a:solidFill>
                <a:effectLst/>
                <a:latin typeface="Consolas" panose="020B0609020204030204" pitchFamily="49" charset="0"/>
              </a:rPr>
              <a:t>android:name</a:t>
            </a:r>
            <a:r>
              <a:rPr kumimoji="0" lang="zh-CN" altLang="zh-CN" sz="1600" b="1" i="0" u="none" strike="noStrike" cap="none" normalizeH="0" baseline="0" dirty="0" smtClean="0">
                <a:ln>
                  <a:noFill/>
                </a:ln>
                <a:solidFill>
                  <a:srgbClr val="666600"/>
                </a:solidFill>
                <a:effectLst/>
                <a:latin typeface="Consolas" panose="020B0609020204030204" pitchFamily="49" charset="0"/>
              </a:rPr>
              <a:t>=</a:t>
            </a:r>
            <a:r>
              <a:rPr kumimoji="0" lang="zh-CN" altLang="zh-CN" sz="1600" b="1" i="0" u="none" strike="noStrike" cap="none" normalizeH="0" baseline="0" dirty="0" smtClean="0">
                <a:ln>
                  <a:noFill/>
                </a:ln>
                <a:solidFill>
                  <a:srgbClr val="880000"/>
                </a:solidFill>
                <a:effectLst/>
                <a:latin typeface="Consolas" panose="020B0609020204030204" pitchFamily="49" charset="0"/>
              </a:rPr>
              <a:t>"com.example.android.mediabrowser.MediaItemDetailsFragment"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android:id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"@+id/details_fragment"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android:layout_width</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"match_parent"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android:layout_height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"match_parent"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/&gt;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469673" y="4653136"/>
            <a:ext cx="8515503" cy="2130020"/>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class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DetailsActivity</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extends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Activity</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onCreate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Bundle</a:t>
            </a:r>
            <a:r>
              <a:rPr kumimoji="0" lang="zh-CN" altLang="zh-CN" sz="1600" b="0" i="0" u="none" strike="noStrike" cap="none" normalizeH="0" baseline="0" dirty="0" smtClean="0">
                <a:ln>
                  <a:noFill/>
                </a:ln>
                <a:solidFill>
                  <a:srgbClr val="000000"/>
                </a:solidFill>
                <a:effectLst/>
                <a:latin typeface="Consolas" panose="020B0609020204030204" pitchFamily="49" charset="0"/>
              </a:rPr>
              <a:t> savedInstanceState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super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onCreate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savedInstanceState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1" i="0" u="none" strike="noStrike" cap="none" normalizeH="0" baseline="0" dirty="0" smtClean="0">
                <a:ln>
                  <a:noFill/>
                </a:ln>
                <a:solidFill>
                  <a:srgbClr val="000000"/>
                </a:solidFill>
                <a:effectLst/>
                <a:latin typeface="Consolas" panose="020B0609020204030204" pitchFamily="49" charset="0"/>
              </a:rPr>
              <a:t>setContentView</a:t>
            </a:r>
            <a:r>
              <a:rPr kumimoji="0" lang="zh-CN" altLang="zh-CN" sz="1600" b="1" i="0" u="none" strike="noStrike" cap="none" normalizeH="0" baseline="0" dirty="0" smtClean="0">
                <a:ln>
                  <a:noFill/>
                </a:ln>
                <a:solidFill>
                  <a:srgbClr val="666600"/>
                </a:solidFill>
                <a:effectLst/>
                <a:latin typeface="Consolas" panose="020B0609020204030204" pitchFamily="49" charset="0"/>
              </a:rPr>
              <a:t>(</a:t>
            </a:r>
            <a:r>
              <a:rPr kumimoji="0" lang="zh-CN" altLang="zh-CN" sz="1600" b="1" i="0" u="none" strike="noStrike" cap="none" normalizeH="0" baseline="0" dirty="0" smtClean="0">
                <a:ln>
                  <a:noFill/>
                </a:ln>
                <a:solidFill>
                  <a:srgbClr val="000000"/>
                </a:solidFill>
                <a:effectLst/>
                <a:latin typeface="Consolas" panose="020B0609020204030204" pitchFamily="49" charset="0"/>
              </a:rPr>
              <a:t>R</a:t>
            </a:r>
            <a:r>
              <a:rPr kumimoji="0" lang="zh-CN" altLang="zh-CN" sz="1600" b="1" i="0" u="none" strike="noStrike" cap="none" normalizeH="0" baseline="0" dirty="0" smtClean="0">
                <a:ln>
                  <a:noFill/>
                </a:ln>
                <a:solidFill>
                  <a:srgbClr val="666600"/>
                </a:solidFill>
                <a:effectLst/>
                <a:latin typeface="Consolas" panose="020B0609020204030204" pitchFamily="49" charset="0"/>
              </a:rPr>
              <a:t>.</a:t>
            </a:r>
            <a:r>
              <a:rPr kumimoji="0" lang="zh-CN" altLang="zh-CN" sz="1600" b="1" i="0" u="none" strike="noStrike" cap="none" normalizeH="0" baseline="0" dirty="0" smtClean="0">
                <a:ln>
                  <a:noFill/>
                </a:ln>
                <a:solidFill>
                  <a:srgbClr val="000000"/>
                </a:solidFill>
                <a:effectLst/>
                <a:latin typeface="Consolas" panose="020B0609020204030204" pitchFamily="49" charset="0"/>
              </a:rPr>
              <a:t>layout</a:t>
            </a:r>
            <a:r>
              <a:rPr kumimoji="0" lang="zh-CN" altLang="zh-CN" sz="1600" b="1" i="0" u="none" strike="noStrike" cap="none" normalizeH="0" baseline="0" dirty="0" smtClean="0">
                <a:ln>
                  <a:noFill/>
                </a:ln>
                <a:solidFill>
                  <a:srgbClr val="666600"/>
                </a:solidFill>
                <a:effectLst/>
                <a:latin typeface="Consolas" panose="020B0609020204030204" pitchFamily="49" charset="0"/>
              </a:rPr>
              <a:t>.</a:t>
            </a:r>
            <a:r>
              <a:rPr kumimoji="0" lang="zh-CN" altLang="zh-CN" sz="1600" b="1" i="0" u="none" strike="noStrike" cap="none" normalizeH="0" baseline="0" dirty="0" smtClean="0">
                <a:ln>
                  <a:noFill/>
                </a:ln>
                <a:solidFill>
                  <a:srgbClr val="000000"/>
                </a:solidFill>
                <a:effectLst/>
                <a:latin typeface="Consolas" panose="020B0609020204030204" pitchFamily="49" charset="0"/>
              </a:rPr>
              <a:t>details</a:t>
            </a:r>
            <a:r>
              <a:rPr kumimoji="0" lang="zh-CN" altLang="zh-CN" sz="1600" b="1"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457200" y="3465949"/>
            <a:ext cx="8527976" cy="2130020"/>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88"/>
                </a:solidFill>
                <a:effectLst/>
                <a:latin typeface="Consolas" panose="020B0609020204030204" pitchFamily="49" charset="0"/>
              </a:rPr>
              <a:t>&lt;application&gt;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&lt;activity</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882288"/>
                </a:solidFill>
                <a:effectLst/>
                <a:latin typeface="Consolas" panose="020B0609020204030204" pitchFamily="49" charset="0"/>
              </a:rPr>
              <a:t>android:name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880000"/>
                </a:solidFill>
                <a:effectLst/>
                <a:latin typeface="Consolas" panose="020B0609020204030204" pitchFamily="49" charset="0"/>
              </a:rPr>
              <a:t>".DetailsActivity"</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882288"/>
                </a:solidFill>
                <a:effectLst/>
                <a:latin typeface="Consolas" panose="020B0609020204030204" pitchFamily="49" charset="0"/>
              </a:rPr>
              <a:t>android:exported</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880000"/>
                </a:solidFill>
                <a:effectLst/>
                <a:latin typeface="Consolas" panose="020B0609020204030204" pitchFamily="49" charset="0"/>
              </a:rPr>
              <a:t>"true"</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1" i="0" u="none" strike="noStrike" cap="none" normalizeH="0" baseline="0" smtClean="0">
                <a:ln>
                  <a:noFill/>
                </a:ln>
                <a:solidFill>
                  <a:srgbClr val="882288"/>
                </a:solidFill>
                <a:effectLst/>
                <a:latin typeface="Consolas" panose="020B0609020204030204" pitchFamily="49" charset="0"/>
              </a:rPr>
              <a:t>android:theme</a:t>
            </a:r>
            <a:r>
              <a:rPr kumimoji="0" lang="zh-CN" altLang="zh-CN" sz="1600" b="1" i="0" u="none" strike="noStrike" cap="none" normalizeH="0" baseline="0" smtClean="0">
                <a:ln>
                  <a:noFill/>
                </a:ln>
                <a:solidFill>
                  <a:srgbClr val="666600"/>
                </a:solidFill>
                <a:effectLst/>
                <a:latin typeface="Consolas" panose="020B0609020204030204" pitchFamily="49" charset="0"/>
              </a:rPr>
              <a:t>=</a:t>
            </a:r>
            <a:r>
              <a:rPr kumimoji="0" lang="zh-CN" altLang="zh-CN" sz="1600" b="1" i="0" u="none" strike="noStrike" cap="none" normalizeH="0" baseline="0" smtClean="0">
                <a:ln>
                  <a:noFill/>
                </a:ln>
                <a:solidFill>
                  <a:srgbClr val="880000"/>
                </a:solidFill>
                <a:effectLst/>
                <a:latin typeface="Consolas" panose="020B0609020204030204" pitchFamily="49" charset="0"/>
              </a:rPr>
              <a:t>"@style/Theme.Leanback"</a:t>
            </a:r>
            <a:r>
              <a:rPr kumimoji="0" lang="zh-CN" altLang="zh-CN" sz="1600" b="1" i="0" u="none" strike="noStrike" cap="none" normalizeH="0" baseline="0" smtClean="0">
                <a:ln>
                  <a:noFill/>
                </a:ln>
                <a:solidFill>
                  <a:srgbClr val="000088"/>
                </a:solidFill>
                <a:effectLst/>
                <a:latin typeface="Consolas" panose="020B0609020204030204" pitchFamily="49" charset="0"/>
              </a:rPr>
              <a:t>/&gt;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88"/>
                </a:solidFill>
                <a:effectLst/>
                <a:latin typeface="Consolas" panose="020B0609020204030204" pitchFamily="49" charset="0"/>
              </a:rPr>
              <a:t>&lt;/application&gt;</a:t>
            </a:r>
            <a:r>
              <a:rPr kumimoji="0" lang="zh-CN" altLang="zh-CN" sz="1600" b="0" i="0" u="none" strike="noStrike" cap="none" normalizeH="0" baseline="0" smtClean="0">
                <a:ln>
                  <a:noFill/>
                </a:ln>
                <a:solidFill>
                  <a:schemeClr val="tx1"/>
                </a:solidFill>
                <a:effectLst/>
              </a:rPr>
              <a:t> </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66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目录</a:t>
            </a:r>
            <a:endParaRPr lang="zh-CN" altLang="en-US" dirty="0"/>
          </a:p>
        </p:txBody>
      </p:sp>
      <p:grpSp>
        <p:nvGrpSpPr>
          <p:cNvPr id="6" name="Group 11"/>
          <p:cNvGrpSpPr>
            <a:grpSpLocks/>
          </p:cNvGrpSpPr>
          <p:nvPr/>
        </p:nvGrpSpPr>
        <p:grpSpPr bwMode="auto">
          <a:xfrm>
            <a:off x="2057400" y="1556792"/>
            <a:ext cx="4648200" cy="685800"/>
            <a:chOff x="1296" y="1200"/>
            <a:chExt cx="2928" cy="432"/>
          </a:xfrm>
        </p:grpSpPr>
        <p:sp>
          <p:nvSpPr>
            <p:cNvPr id="7"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资源目录浏览器</a:t>
              </a:r>
              <a:endParaRPr lang="en-US" altLang="zh-CN" sz="2400" b="1" dirty="0"/>
            </a:p>
          </p:txBody>
        </p:sp>
        <p:grpSp>
          <p:nvGrpSpPr>
            <p:cNvPr id="9" name="Group 14"/>
            <p:cNvGrpSpPr>
              <a:grpSpLocks/>
            </p:cNvGrpSpPr>
            <p:nvPr/>
          </p:nvGrpSpPr>
          <p:grpSpPr bwMode="auto">
            <a:xfrm>
              <a:off x="1296" y="1200"/>
              <a:ext cx="528" cy="432"/>
              <a:chOff x="1296" y="1200"/>
              <a:chExt cx="528" cy="432"/>
            </a:xfrm>
          </p:grpSpPr>
          <p:sp>
            <p:nvSpPr>
              <p:cNvPr id="11"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18"/>
            <p:cNvSpPr txBox="1">
              <a:spLocks noChangeArrowheads="1"/>
            </p:cNvSpPr>
            <p:nvPr/>
          </p:nvSpPr>
          <p:spPr bwMode="gray">
            <a:xfrm>
              <a:off x="1440" y="121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FFFF"/>
                  </a:solidFill>
                  <a:ea typeface="宋体" charset="-122"/>
                </a:rPr>
                <a:t>1</a:t>
              </a:r>
            </a:p>
          </p:txBody>
        </p:sp>
      </p:grpSp>
      <p:grpSp>
        <p:nvGrpSpPr>
          <p:cNvPr id="14" name="Group 19"/>
          <p:cNvGrpSpPr>
            <a:grpSpLocks/>
          </p:cNvGrpSpPr>
          <p:nvPr/>
        </p:nvGrpSpPr>
        <p:grpSpPr bwMode="auto">
          <a:xfrm>
            <a:off x="2057400" y="2318793"/>
            <a:ext cx="4648200" cy="685800"/>
            <a:chOff x="1296" y="1680"/>
            <a:chExt cx="2928" cy="432"/>
          </a:xfrm>
        </p:grpSpPr>
        <p:sp>
          <p:nvSpPr>
            <p:cNvPr id="15"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卡片视图</a:t>
              </a:r>
              <a:endParaRPr lang="en-US" altLang="zh-CN" sz="2400" b="1" dirty="0"/>
            </a:p>
          </p:txBody>
        </p:sp>
        <p:grpSp>
          <p:nvGrpSpPr>
            <p:cNvPr id="17" name="Group 22"/>
            <p:cNvGrpSpPr>
              <a:grpSpLocks/>
            </p:cNvGrpSpPr>
            <p:nvPr/>
          </p:nvGrpSpPr>
          <p:grpSpPr bwMode="auto">
            <a:xfrm>
              <a:off x="1296" y="1680"/>
              <a:ext cx="528" cy="432"/>
              <a:chOff x="1296" y="1680"/>
              <a:chExt cx="528" cy="432"/>
            </a:xfrm>
          </p:grpSpPr>
          <p:sp>
            <p:nvSpPr>
              <p:cNvPr id="19"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 Box 26"/>
            <p:cNvSpPr txBox="1">
              <a:spLocks noChangeArrowheads="1"/>
            </p:cNvSpPr>
            <p:nvPr/>
          </p:nvSpPr>
          <p:spPr bwMode="gray">
            <a:xfrm>
              <a:off x="1440" y="169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FFFF"/>
                  </a:solidFill>
                  <a:ea typeface="宋体" charset="-122"/>
                </a:rPr>
                <a:t>2</a:t>
              </a:r>
            </a:p>
          </p:txBody>
        </p:sp>
      </p:grpSp>
      <p:grpSp>
        <p:nvGrpSpPr>
          <p:cNvPr id="22" name="Group 11"/>
          <p:cNvGrpSpPr>
            <a:grpSpLocks/>
          </p:cNvGrpSpPr>
          <p:nvPr/>
        </p:nvGrpSpPr>
        <p:grpSpPr bwMode="auto">
          <a:xfrm>
            <a:off x="2084040" y="3133327"/>
            <a:ext cx="4648200" cy="685800"/>
            <a:chOff x="1296" y="1200"/>
            <a:chExt cx="2928" cy="432"/>
          </a:xfrm>
        </p:grpSpPr>
        <p:sp>
          <p:nvSpPr>
            <p:cNvPr id="23"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4"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详细信息视图</a:t>
              </a:r>
              <a:endParaRPr lang="en-US" altLang="zh-CN" sz="2400" b="1" dirty="0"/>
            </a:p>
          </p:txBody>
        </p:sp>
        <p:grpSp>
          <p:nvGrpSpPr>
            <p:cNvPr id="25" name="Group 14"/>
            <p:cNvGrpSpPr>
              <a:grpSpLocks/>
            </p:cNvGrpSpPr>
            <p:nvPr/>
          </p:nvGrpSpPr>
          <p:grpSpPr bwMode="auto">
            <a:xfrm>
              <a:off x="1296" y="1200"/>
              <a:ext cx="528" cy="432"/>
              <a:chOff x="1296" y="1200"/>
              <a:chExt cx="528" cy="432"/>
            </a:xfrm>
          </p:grpSpPr>
          <p:sp>
            <p:nvSpPr>
              <p:cNvPr id="27"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9"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 Box 18"/>
            <p:cNvSpPr txBox="1">
              <a:spLocks noChangeArrowheads="1"/>
            </p:cNvSpPr>
            <p:nvPr/>
          </p:nvSpPr>
          <p:spPr bwMode="gray">
            <a:xfrm>
              <a:off x="1440" y="121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3</a:t>
              </a:r>
              <a:endParaRPr lang="en-US" altLang="zh-CN" sz="3200" b="1" dirty="0">
                <a:solidFill>
                  <a:srgbClr val="FFFFFF"/>
                </a:solidFill>
                <a:ea typeface="宋体" charset="-122"/>
              </a:endParaRPr>
            </a:p>
          </p:txBody>
        </p:sp>
      </p:grpSp>
      <p:grpSp>
        <p:nvGrpSpPr>
          <p:cNvPr id="30" name="Group 19"/>
          <p:cNvGrpSpPr>
            <a:grpSpLocks/>
          </p:cNvGrpSpPr>
          <p:nvPr/>
        </p:nvGrpSpPr>
        <p:grpSpPr bwMode="auto">
          <a:xfrm>
            <a:off x="2084040" y="3895328"/>
            <a:ext cx="4648200" cy="685800"/>
            <a:chOff x="1296" y="1680"/>
            <a:chExt cx="2928" cy="432"/>
          </a:xfrm>
        </p:grpSpPr>
        <p:sp>
          <p:nvSpPr>
            <p:cNvPr id="31"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播放卡片</a:t>
              </a:r>
              <a:endParaRPr lang="en-US" altLang="zh-CN" sz="2400" b="1" dirty="0"/>
            </a:p>
          </p:txBody>
        </p:sp>
        <p:grpSp>
          <p:nvGrpSpPr>
            <p:cNvPr id="33" name="Group 22"/>
            <p:cNvGrpSpPr>
              <a:grpSpLocks/>
            </p:cNvGrpSpPr>
            <p:nvPr/>
          </p:nvGrpSpPr>
          <p:grpSpPr bwMode="auto">
            <a:xfrm>
              <a:off x="1296" y="1680"/>
              <a:ext cx="528" cy="432"/>
              <a:chOff x="1296" y="1680"/>
              <a:chExt cx="528" cy="432"/>
            </a:xfrm>
          </p:grpSpPr>
          <p:sp>
            <p:nvSpPr>
              <p:cNvPr id="35"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7"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 Box 26"/>
            <p:cNvSpPr txBox="1">
              <a:spLocks noChangeArrowheads="1"/>
            </p:cNvSpPr>
            <p:nvPr/>
          </p:nvSpPr>
          <p:spPr bwMode="gray">
            <a:xfrm>
              <a:off x="1440" y="169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4</a:t>
              </a:r>
              <a:endParaRPr lang="en-US" altLang="zh-CN" sz="3200" b="1" dirty="0">
                <a:solidFill>
                  <a:srgbClr val="FFFFFF"/>
                </a:solidFill>
                <a:ea typeface="宋体" charset="-122"/>
              </a:endParaRPr>
            </a:p>
          </p:txBody>
        </p:sp>
      </p:grpSp>
      <p:grpSp>
        <p:nvGrpSpPr>
          <p:cNvPr id="38" name="Group 11"/>
          <p:cNvGrpSpPr>
            <a:grpSpLocks/>
          </p:cNvGrpSpPr>
          <p:nvPr/>
        </p:nvGrpSpPr>
        <p:grpSpPr bwMode="auto">
          <a:xfrm>
            <a:off x="2123728" y="4717503"/>
            <a:ext cx="4648200" cy="685800"/>
            <a:chOff x="1296" y="1200"/>
            <a:chExt cx="2928" cy="432"/>
          </a:xfrm>
        </p:grpSpPr>
        <p:sp>
          <p:nvSpPr>
            <p:cNvPr id="39"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0"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引导界面</a:t>
              </a:r>
              <a:endParaRPr lang="en-US" altLang="zh-CN" sz="2400" b="1" dirty="0"/>
            </a:p>
          </p:txBody>
        </p:sp>
        <p:grpSp>
          <p:nvGrpSpPr>
            <p:cNvPr id="41" name="Group 14"/>
            <p:cNvGrpSpPr>
              <a:grpSpLocks/>
            </p:cNvGrpSpPr>
            <p:nvPr/>
          </p:nvGrpSpPr>
          <p:grpSpPr bwMode="auto">
            <a:xfrm>
              <a:off x="1296" y="1200"/>
              <a:ext cx="528" cy="432"/>
              <a:chOff x="1296" y="1200"/>
              <a:chExt cx="528" cy="432"/>
            </a:xfrm>
          </p:grpSpPr>
          <p:sp>
            <p:nvSpPr>
              <p:cNvPr id="43"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Text Box 18"/>
            <p:cNvSpPr txBox="1">
              <a:spLocks noChangeArrowheads="1"/>
            </p:cNvSpPr>
            <p:nvPr/>
          </p:nvSpPr>
          <p:spPr bwMode="gray">
            <a:xfrm>
              <a:off x="1440" y="121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5</a:t>
              </a:r>
              <a:endParaRPr lang="en-US" altLang="zh-CN" sz="3200" b="1" dirty="0">
                <a:solidFill>
                  <a:srgbClr val="FFFFFF"/>
                </a:solidFill>
                <a:ea typeface="宋体" charset="-122"/>
              </a:endParaRPr>
            </a:p>
          </p:txBody>
        </p:sp>
      </p:grpSp>
      <p:grpSp>
        <p:nvGrpSpPr>
          <p:cNvPr id="46" name="Group 19"/>
          <p:cNvGrpSpPr>
            <a:grpSpLocks/>
          </p:cNvGrpSpPr>
          <p:nvPr/>
        </p:nvGrpSpPr>
        <p:grpSpPr bwMode="auto">
          <a:xfrm>
            <a:off x="2123728" y="5479504"/>
            <a:ext cx="4648200" cy="685800"/>
            <a:chOff x="1296" y="1680"/>
            <a:chExt cx="2928" cy="432"/>
          </a:xfrm>
        </p:grpSpPr>
        <p:sp>
          <p:nvSpPr>
            <p:cNvPr id="47"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8"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后台播放</a:t>
              </a:r>
              <a:endParaRPr lang="en-US" altLang="zh-CN" sz="2400" b="1" dirty="0"/>
            </a:p>
          </p:txBody>
        </p:sp>
        <p:grpSp>
          <p:nvGrpSpPr>
            <p:cNvPr id="49" name="Group 22"/>
            <p:cNvGrpSpPr>
              <a:grpSpLocks/>
            </p:cNvGrpSpPr>
            <p:nvPr/>
          </p:nvGrpSpPr>
          <p:grpSpPr bwMode="auto">
            <a:xfrm>
              <a:off x="1296" y="1680"/>
              <a:ext cx="528" cy="432"/>
              <a:chOff x="1296" y="1680"/>
              <a:chExt cx="528" cy="432"/>
            </a:xfrm>
          </p:grpSpPr>
          <p:sp>
            <p:nvSpPr>
              <p:cNvPr id="51"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3"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Text Box 26"/>
            <p:cNvSpPr txBox="1">
              <a:spLocks noChangeArrowheads="1"/>
            </p:cNvSpPr>
            <p:nvPr/>
          </p:nvSpPr>
          <p:spPr bwMode="gray">
            <a:xfrm>
              <a:off x="1440" y="169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6</a:t>
              </a:r>
              <a:endParaRPr lang="en-US" altLang="zh-CN" sz="3200" b="1" dirty="0">
                <a:solidFill>
                  <a:srgbClr val="FFFFFF"/>
                </a:solidFill>
                <a:ea typeface="宋体" charset="-122"/>
              </a:endParaRPr>
            </a:p>
          </p:txBody>
        </p:sp>
      </p:grpSp>
    </p:spTree>
    <p:extLst>
      <p:ext uri="{BB962C8B-B14F-4D97-AF65-F5344CB8AC3E}">
        <p14:creationId xmlns:p14="http://schemas.microsoft.com/office/powerpoint/2010/main" val="306716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播放卡片</a:t>
            </a:r>
            <a:endParaRPr lang="zh-CN" altLang="en-US" dirty="0"/>
          </a:p>
        </p:txBody>
      </p:sp>
      <p:sp>
        <p:nvSpPr>
          <p:cNvPr id="5" name="内容占位符 4"/>
          <p:cNvSpPr>
            <a:spLocks noGrp="1"/>
          </p:cNvSpPr>
          <p:nvPr>
            <p:ph idx="1"/>
          </p:nvPr>
        </p:nvSpPr>
        <p:spPr/>
        <p:txBody>
          <a:bodyPr/>
          <a:lstStyle/>
          <a:p>
            <a:endParaRPr lang="zh-CN" altLang="en-US" dirty="0" smtClean="0"/>
          </a:p>
        </p:txBody>
      </p:sp>
      <p:pic>
        <p:nvPicPr>
          <p:cNvPr id="3" name="图片 2"/>
          <p:cNvPicPr>
            <a:picLocks noChangeAspect="1"/>
          </p:cNvPicPr>
          <p:nvPr/>
        </p:nvPicPr>
        <p:blipFill>
          <a:blip r:embed="rId3"/>
          <a:stretch>
            <a:fillRect/>
          </a:stretch>
        </p:blipFill>
        <p:spPr>
          <a:xfrm>
            <a:off x="827584" y="1600200"/>
            <a:ext cx="7776864" cy="4804241"/>
          </a:xfrm>
          <a:prstGeom prst="rect">
            <a:avLst/>
          </a:prstGeom>
        </p:spPr>
      </p:pic>
    </p:spTree>
    <p:extLst>
      <p:ext uri="{BB962C8B-B14F-4D97-AF65-F5344CB8AC3E}">
        <p14:creationId xmlns:p14="http://schemas.microsoft.com/office/powerpoint/2010/main" val="3996573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播放卡片</a:t>
            </a:r>
            <a:endParaRPr lang="zh-CN" altLang="en-US" dirty="0"/>
          </a:p>
        </p:txBody>
      </p:sp>
      <p:sp>
        <p:nvSpPr>
          <p:cNvPr id="5" name="内容占位符 4"/>
          <p:cNvSpPr>
            <a:spLocks noGrp="1"/>
          </p:cNvSpPr>
          <p:nvPr>
            <p:ph idx="1"/>
          </p:nvPr>
        </p:nvSpPr>
        <p:spPr/>
        <p:txBody>
          <a:bodyPr/>
          <a:lstStyle/>
          <a:p>
            <a:r>
              <a:rPr lang="en-US" altLang="zh-CN" dirty="0" smtClean="0"/>
              <a:t>HOME</a:t>
            </a:r>
            <a:r>
              <a:rPr lang="zh-CN" altLang="en-US" dirty="0" smtClean="0"/>
              <a:t>页上</a:t>
            </a:r>
            <a:endParaRPr lang="en-US" altLang="zh-CN" dirty="0" smtClean="0"/>
          </a:p>
          <a:p>
            <a:r>
              <a:rPr lang="zh-CN" altLang="en-US" dirty="0" smtClean="0"/>
              <a:t>正在播放的卡片</a:t>
            </a:r>
            <a:endParaRPr lang="en-US" altLang="zh-CN" dirty="0" smtClean="0"/>
          </a:p>
          <a:p>
            <a:r>
              <a:rPr lang="zh-CN" altLang="en-US" dirty="0" smtClean="0"/>
              <a:t>包括专辑封面、标题、</a:t>
            </a:r>
            <a:r>
              <a:rPr lang="en-US" altLang="zh-CN" dirty="0" smtClean="0"/>
              <a:t>app</a:t>
            </a:r>
            <a:r>
              <a:rPr lang="zh-CN" altLang="en-US" dirty="0" smtClean="0"/>
              <a:t>图标等</a:t>
            </a:r>
            <a:endParaRPr lang="en-US" altLang="zh-CN" dirty="0" smtClean="0"/>
          </a:p>
          <a:p>
            <a:r>
              <a:rPr lang="zh-CN" altLang="en-US" dirty="0" smtClean="0"/>
              <a:t>用户点击可打开</a:t>
            </a:r>
            <a:r>
              <a:rPr lang="en-US" altLang="zh-CN" dirty="0" smtClean="0"/>
              <a:t>app</a:t>
            </a:r>
            <a:r>
              <a:rPr lang="zh-CN" altLang="en-US" dirty="0" smtClean="0"/>
              <a:t>应用</a:t>
            </a:r>
            <a:endParaRPr lang="en-US" altLang="zh-CN" dirty="0" smtClean="0"/>
          </a:p>
          <a:p>
            <a:r>
              <a:rPr lang="zh-CN" altLang="en-US" dirty="0" smtClean="0">
                <a:solidFill>
                  <a:srgbClr val="FF0000"/>
                </a:solidFill>
              </a:rPr>
              <a:t>重要的类：</a:t>
            </a:r>
            <a:r>
              <a:rPr lang="en-US" altLang="zh-CN" dirty="0" err="1">
                <a:solidFill>
                  <a:srgbClr val="FF0000"/>
                </a:solidFill>
              </a:rPr>
              <a:t>MediaSession</a:t>
            </a:r>
            <a:endParaRPr lang="zh-CN" altLang="en-US" dirty="0" smtClean="0">
              <a:solidFill>
                <a:srgbClr val="FF0000"/>
              </a:solidFill>
            </a:endParaRPr>
          </a:p>
        </p:txBody>
      </p:sp>
    </p:spTree>
    <p:extLst>
      <p:ext uri="{BB962C8B-B14F-4D97-AF65-F5344CB8AC3E}">
        <p14:creationId xmlns:p14="http://schemas.microsoft.com/office/powerpoint/2010/main" val="37250136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MediaSession</a:t>
            </a:r>
            <a:endParaRPr lang="zh-CN" altLang="en-US" dirty="0"/>
          </a:p>
        </p:txBody>
      </p:sp>
      <p:sp>
        <p:nvSpPr>
          <p:cNvPr id="5" name="内容占位符 4"/>
          <p:cNvSpPr>
            <a:spLocks noGrp="1"/>
          </p:cNvSpPr>
          <p:nvPr>
            <p:ph idx="1"/>
          </p:nvPr>
        </p:nvSpPr>
        <p:spPr/>
        <p:txBody>
          <a:bodyPr/>
          <a:lstStyle/>
          <a:p>
            <a:r>
              <a:rPr lang="zh-CN" altLang="en-US" dirty="0" smtClean="0"/>
              <a:t>允许与媒体控制器、音量键、多媒体按键等交互</a:t>
            </a:r>
            <a:endParaRPr lang="en-US" altLang="zh-CN" dirty="0" smtClean="0"/>
          </a:p>
          <a:p>
            <a:r>
              <a:rPr lang="zh-CN" altLang="en-US" dirty="0" smtClean="0"/>
              <a:t>用于发布媒体播放信息或处理媒体按键信息</a:t>
            </a:r>
            <a:endParaRPr lang="en-US" altLang="zh-CN" dirty="0" smtClean="0"/>
          </a:p>
          <a:p>
            <a:endParaRPr lang="zh-CN" altLang="en-US" dirty="0" smtClean="0"/>
          </a:p>
        </p:txBody>
      </p:sp>
      <p:pic>
        <p:nvPicPr>
          <p:cNvPr id="2" name="图片 1"/>
          <p:cNvPicPr>
            <a:picLocks noChangeAspect="1"/>
          </p:cNvPicPr>
          <p:nvPr/>
        </p:nvPicPr>
        <p:blipFill>
          <a:blip r:embed="rId3"/>
          <a:stretch>
            <a:fillRect/>
          </a:stretch>
        </p:blipFill>
        <p:spPr>
          <a:xfrm>
            <a:off x="1259632" y="2780928"/>
            <a:ext cx="5266928" cy="2940276"/>
          </a:xfrm>
          <a:prstGeom prst="rect">
            <a:avLst/>
          </a:prstGeom>
        </p:spPr>
      </p:pic>
    </p:spTree>
    <p:extLst>
      <p:ext uri="{BB962C8B-B14F-4D97-AF65-F5344CB8AC3E}">
        <p14:creationId xmlns:p14="http://schemas.microsoft.com/office/powerpoint/2010/main" val="24746277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箭头连接符 7"/>
          <p:cNvCxnSpPr>
            <a:endCxn id="6" idx="1"/>
          </p:cNvCxnSpPr>
          <p:nvPr/>
        </p:nvCxnSpPr>
        <p:spPr>
          <a:xfrm>
            <a:off x="3419872" y="2765592"/>
            <a:ext cx="201622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307421" y="2307411"/>
            <a:ext cx="2241127" cy="8750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1 </a:t>
            </a:r>
            <a:r>
              <a:rPr lang="zh-CN" altLang="en-US" sz="2400" dirty="0" smtClean="0">
                <a:solidFill>
                  <a:schemeClr val="tx1"/>
                </a:solidFill>
              </a:rPr>
              <a:t>传递</a:t>
            </a:r>
            <a:r>
              <a:rPr lang="en-US" altLang="zh-CN" sz="2400" dirty="0" err="1" smtClean="0">
                <a:solidFill>
                  <a:schemeClr val="tx1"/>
                </a:solidFill>
              </a:rPr>
              <a:t>SessionToken</a:t>
            </a:r>
            <a:endParaRPr lang="zh-CN" altLang="en-US" sz="2400" dirty="0">
              <a:solidFill>
                <a:schemeClr val="tx1"/>
              </a:solidFill>
            </a:endParaRPr>
          </a:p>
        </p:txBody>
      </p:sp>
      <p:sp>
        <p:nvSpPr>
          <p:cNvPr id="4" name="标题 3"/>
          <p:cNvSpPr>
            <a:spLocks noGrp="1"/>
          </p:cNvSpPr>
          <p:nvPr>
            <p:ph type="title"/>
          </p:nvPr>
        </p:nvSpPr>
        <p:spPr/>
        <p:txBody>
          <a:bodyPr/>
          <a:lstStyle/>
          <a:p>
            <a:r>
              <a:rPr lang="en-US" altLang="zh-CN" dirty="0" err="1" smtClean="0"/>
              <a:t>MediaSession</a:t>
            </a:r>
            <a:endParaRPr lang="zh-CN" altLang="en-US" dirty="0"/>
          </a:p>
        </p:txBody>
      </p:sp>
      <p:sp>
        <p:nvSpPr>
          <p:cNvPr id="3" name="矩形 2"/>
          <p:cNvSpPr/>
          <p:nvPr/>
        </p:nvSpPr>
        <p:spPr>
          <a:xfrm>
            <a:off x="1043608" y="2132856"/>
            <a:ext cx="2376264"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800" dirty="0" smtClean="0"/>
              <a:t>Session</a:t>
            </a:r>
            <a:br>
              <a:rPr lang="en-US" altLang="zh-CN" sz="2800" dirty="0" smtClean="0"/>
            </a:br>
            <a:r>
              <a:rPr lang="zh-CN" altLang="en-US" sz="2800" dirty="0" smtClean="0"/>
              <a:t>（被创建）</a:t>
            </a:r>
            <a:endParaRPr lang="zh-CN" altLang="en-US" sz="2800" dirty="0"/>
          </a:p>
        </p:txBody>
      </p:sp>
      <p:sp>
        <p:nvSpPr>
          <p:cNvPr id="6" name="矩形 5"/>
          <p:cNvSpPr/>
          <p:nvPr/>
        </p:nvSpPr>
        <p:spPr>
          <a:xfrm>
            <a:off x="5436096" y="2153524"/>
            <a:ext cx="2376264"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800" dirty="0" smtClean="0"/>
              <a:t>进程</a:t>
            </a:r>
            <a:endParaRPr lang="zh-CN" altLang="en-US" sz="2800" dirty="0"/>
          </a:p>
        </p:txBody>
      </p:sp>
      <p:sp>
        <p:nvSpPr>
          <p:cNvPr id="10" name="矩形 9"/>
          <p:cNvSpPr/>
          <p:nvPr/>
        </p:nvSpPr>
        <p:spPr>
          <a:xfrm>
            <a:off x="3239852" y="4498381"/>
            <a:ext cx="2376264"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800" dirty="0" smtClean="0"/>
              <a:t>Media Controller</a:t>
            </a:r>
            <a:endParaRPr lang="zh-CN" altLang="en-US" sz="2800" dirty="0"/>
          </a:p>
        </p:txBody>
      </p:sp>
      <p:cxnSp>
        <p:nvCxnSpPr>
          <p:cNvPr id="12" name="直接箭头连接符 11"/>
          <p:cNvCxnSpPr/>
          <p:nvPr/>
        </p:nvCxnSpPr>
        <p:spPr>
          <a:xfrm flipH="1">
            <a:off x="5616116" y="3377660"/>
            <a:ext cx="900100" cy="173278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503664" y="3811328"/>
            <a:ext cx="2241127" cy="8750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2 </a:t>
            </a:r>
            <a:r>
              <a:rPr lang="zh-CN" altLang="en-US" sz="2400" dirty="0" smtClean="0">
                <a:solidFill>
                  <a:schemeClr val="tx1"/>
                </a:solidFill>
              </a:rPr>
              <a:t>产生</a:t>
            </a:r>
            <a:endParaRPr lang="zh-CN" altLang="en-US" sz="2400" dirty="0">
              <a:solidFill>
                <a:schemeClr val="tx1"/>
              </a:solidFill>
            </a:endParaRPr>
          </a:p>
        </p:txBody>
      </p:sp>
      <p:cxnSp>
        <p:nvCxnSpPr>
          <p:cNvPr id="19" name="直接箭头连接符 18"/>
          <p:cNvCxnSpPr>
            <a:stCxn id="3" idx="2"/>
            <a:endCxn id="10" idx="1"/>
          </p:cNvCxnSpPr>
          <p:nvPr/>
        </p:nvCxnSpPr>
        <p:spPr>
          <a:xfrm>
            <a:off x="2231740" y="3356992"/>
            <a:ext cx="1008112" cy="1753457"/>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111176" y="3835359"/>
            <a:ext cx="2241127" cy="8750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3 </a:t>
            </a:r>
            <a:r>
              <a:rPr lang="zh-CN" altLang="en-US" sz="2400" dirty="0" smtClean="0">
                <a:solidFill>
                  <a:schemeClr val="tx1"/>
                </a:solidFill>
              </a:rPr>
              <a:t>交互</a:t>
            </a:r>
            <a:endParaRPr lang="zh-CN" altLang="en-US" sz="2400" dirty="0">
              <a:solidFill>
                <a:schemeClr val="tx1"/>
              </a:solidFill>
            </a:endParaRPr>
          </a:p>
        </p:txBody>
      </p:sp>
    </p:spTree>
    <p:extLst>
      <p:ext uri="{BB962C8B-B14F-4D97-AF65-F5344CB8AC3E}">
        <p14:creationId xmlns:p14="http://schemas.microsoft.com/office/powerpoint/2010/main" val="36338866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MediaSession</a:t>
            </a:r>
            <a:endParaRPr lang="zh-CN" altLang="en-US" dirty="0"/>
          </a:p>
        </p:txBody>
      </p:sp>
      <p:sp>
        <p:nvSpPr>
          <p:cNvPr id="5" name="内容占位符 4"/>
          <p:cNvSpPr>
            <a:spLocks noGrp="1"/>
          </p:cNvSpPr>
          <p:nvPr>
            <p:ph idx="1"/>
          </p:nvPr>
        </p:nvSpPr>
        <p:spPr/>
        <p:txBody>
          <a:bodyPr/>
          <a:lstStyle/>
          <a:p>
            <a:r>
              <a:rPr lang="en-US" altLang="zh-CN" dirty="0" err="1" smtClean="0"/>
              <a:t>setActive</a:t>
            </a:r>
            <a:r>
              <a:rPr lang="en-US" altLang="zh-CN" dirty="0" smtClean="0"/>
              <a:t>(true)</a:t>
            </a:r>
            <a:r>
              <a:rPr lang="zh-CN" altLang="en-US" dirty="0" smtClean="0"/>
              <a:t>：在媒体按键事件或传输命令之前设置会话为活动状态</a:t>
            </a:r>
            <a:endParaRPr lang="en-US" altLang="zh-CN" dirty="0" smtClean="0"/>
          </a:p>
          <a:p>
            <a:r>
              <a:rPr lang="en-US" altLang="zh-CN" dirty="0" err="1" smtClean="0"/>
              <a:t>setCallback</a:t>
            </a:r>
            <a:r>
              <a:rPr lang="en-US" altLang="zh-CN" dirty="0" smtClean="0"/>
              <a:t> </a:t>
            </a:r>
            <a:r>
              <a:rPr lang="en-US" altLang="zh-CN" dirty="0"/>
              <a:t>(</a:t>
            </a:r>
            <a:r>
              <a:rPr lang="en-US" altLang="zh-CN" dirty="0" err="1"/>
              <a:t>MediaSession.Callback</a:t>
            </a:r>
            <a:r>
              <a:rPr lang="en-US" altLang="zh-CN" dirty="0"/>
              <a:t> callback</a:t>
            </a:r>
            <a:r>
              <a:rPr lang="en-US" altLang="zh-CN" dirty="0" smtClean="0"/>
              <a:t>)</a:t>
            </a:r>
            <a:r>
              <a:rPr lang="zh-CN" altLang="en-US" dirty="0" smtClean="0"/>
              <a:t>：设置</a:t>
            </a:r>
            <a:r>
              <a:rPr lang="en-US" altLang="zh-CN" dirty="0" smtClean="0"/>
              <a:t>Callback</a:t>
            </a:r>
            <a:r>
              <a:rPr lang="zh-CN" altLang="en-US" dirty="0" smtClean="0"/>
              <a:t>以获取媒体按键事件</a:t>
            </a:r>
            <a:endParaRPr lang="en-US" altLang="zh-CN" dirty="0" smtClean="0"/>
          </a:p>
          <a:p>
            <a:r>
              <a:rPr lang="en-US" altLang="zh-CN" dirty="0"/>
              <a:t> release() </a:t>
            </a:r>
            <a:r>
              <a:rPr lang="zh-CN" altLang="en-US" dirty="0" smtClean="0"/>
              <a:t>：媒体播放完毕后调用以清理会话</a:t>
            </a:r>
          </a:p>
        </p:txBody>
      </p:sp>
    </p:spTree>
    <p:extLst>
      <p:ext uri="{BB962C8B-B14F-4D97-AF65-F5344CB8AC3E}">
        <p14:creationId xmlns:p14="http://schemas.microsoft.com/office/powerpoint/2010/main" val="21783423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MediaSession</a:t>
            </a:r>
            <a:endParaRPr lang="zh-CN" altLang="en-US" dirty="0"/>
          </a:p>
        </p:txBody>
      </p:sp>
      <p:sp>
        <p:nvSpPr>
          <p:cNvPr id="5" name="内容占位符 4"/>
          <p:cNvSpPr>
            <a:spLocks noGrp="1"/>
          </p:cNvSpPr>
          <p:nvPr>
            <p:ph idx="1"/>
          </p:nvPr>
        </p:nvSpPr>
        <p:spPr/>
        <p:txBody>
          <a:bodyPr/>
          <a:lstStyle/>
          <a:p>
            <a:r>
              <a:rPr lang="zh-CN" altLang="en-US" dirty="0" smtClean="0"/>
              <a:t>其他常用方法</a:t>
            </a:r>
            <a:endParaRPr lang="en-US" altLang="zh-CN" dirty="0" smtClean="0"/>
          </a:p>
          <a:p>
            <a:pPr lvl="1"/>
            <a:r>
              <a:rPr lang="en-US" altLang="zh-CN" dirty="0" err="1"/>
              <a:t>MediaSession</a:t>
            </a:r>
            <a:r>
              <a:rPr lang="en-US" altLang="zh-CN" dirty="0"/>
              <a:t>(Context </a:t>
            </a:r>
            <a:r>
              <a:rPr lang="en-US" altLang="zh-CN" dirty="0" err="1"/>
              <a:t>context</a:t>
            </a:r>
            <a:r>
              <a:rPr lang="en-US" altLang="zh-CN" dirty="0"/>
              <a:t>, String tag) </a:t>
            </a:r>
            <a:endParaRPr lang="en-US" altLang="zh-CN" dirty="0" smtClean="0"/>
          </a:p>
          <a:p>
            <a:pPr lvl="1"/>
            <a:r>
              <a:rPr lang="en-US" altLang="zh-CN" dirty="0" err="1" smtClean="0"/>
              <a:t>setFlags</a:t>
            </a:r>
            <a:r>
              <a:rPr lang="en-US" altLang="zh-CN" dirty="0" smtClean="0"/>
              <a:t>(</a:t>
            </a:r>
            <a:r>
              <a:rPr lang="en-US" altLang="zh-CN" dirty="0" err="1" smtClean="0"/>
              <a:t>int</a:t>
            </a:r>
            <a:r>
              <a:rPr lang="en-US" altLang="zh-CN" dirty="0" smtClean="0"/>
              <a:t> </a:t>
            </a:r>
            <a:r>
              <a:rPr lang="en-US" altLang="zh-CN" dirty="0"/>
              <a:t>flags)</a:t>
            </a:r>
            <a:endParaRPr lang="zh-CN" altLang="en-US" dirty="0" smtClean="0"/>
          </a:p>
        </p:txBody>
      </p:sp>
    </p:spTree>
    <p:extLst>
      <p:ext uri="{BB962C8B-B14F-4D97-AF65-F5344CB8AC3E}">
        <p14:creationId xmlns:p14="http://schemas.microsoft.com/office/powerpoint/2010/main" val="13387676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播放卡片</a:t>
            </a:r>
            <a:endParaRPr lang="zh-CN" altLang="en-US" dirty="0"/>
          </a:p>
        </p:txBody>
      </p:sp>
      <p:sp>
        <p:nvSpPr>
          <p:cNvPr id="5" name="内容占位符 4"/>
          <p:cNvSpPr>
            <a:spLocks noGrp="1"/>
          </p:cNvSpPr>
          <p:nvPr>
            <p:ph idx="1"/>
          </p:nvPr>
        </p:nvSpPr>
        <p:spPr>
          <a:xfrm>
            <a:off x="457200" y="1600200"/>
            <a:ext cx="8229600" cy="4997152"/>
          </a:xfrm>
        </p:spPr>
        <p:txBody>
          <a:bodyPr>
            <a:normAutofit/>
          </a:bodyPr>
          <a:lstStyle/>
          <a:p>
            <a:r>
              <a:rPr lang="zh-CN" altLang="en-US" dirty="0" smtClean="0"/>
              <a:t>重要操作</a:t>
            </a:r>
            <a:endParaRPr lang="en-US" altLang="zh-CN" dirty="0" smtClean="0"/>
          </a:p>
          <a:p>
            <a:pPr lvl="1"/>
            <a:r>
              <a:rPr lang="zh-CN" altLang="en-US" dirty="0" smtClean="0"/>
              <a:t>构造</a:t>
            </a:r>
            <a:r>
              <a:rPr lang="en-US" altLang="zh-CN" dirty="0" err="1" smtClean="0"/>
              <a:t>MediaSession</a:t>
            </a:r>
            <a:r>
              <a:rPr lang="zh-CN" altLang="en-US" dirty="0" smtClean="0"/>
              <a:t>类的对象，设置其回调方法及样式</a:t>
            </a:r>
            <a:endParaRPr lang="en-US" altLang="zh-CN" dirty="0" smtClean="0"/>
          </a:p>
          <a:p>
            <a:pPr lvl="1"/>
            <a:r>
              <a:rPr lang="zh-CN" altLang="en-US" dirty="0" smtClean="0"/>
              <a:t>显示播放卡片</a:t>
            </a:r>
            <a:endParaRPr lang="en-US" altLang="zh-CN" dirty="0" smtClean="0"/>
          </a:p>
          <a:p>
            <a:pPr lvl="1"/>
            <a:r>
              <a:rPr lang="zh-CN" altLang="en-US" dirty="0" smtClean="0"/>
              <a:t>更新播放状态</a:t>
            </a:r>
            <a:endParaRPr lang="en-US" altLang="zh-CN" dirty="0" smtClean="0"/>
          </a:p>
          <a:p>
            <a:pPr lvl="1"/>
            <a:r>
              <a:rPr lang="zh-CN" altLang="en-US" dirty="0" smtClean="0"/>
              <a:t>展示媒体元数据</a:t>
            </a:r>
            <a:endParaRPr lang="en-US" altLang="zh-CN" dirty="0" smtClean="0"/>
          </a:p>
          <a:p>
            <a:pPr lvl="1"/>
            <a:r>
              <a:rPr lang="zh-CN" altLang="en-US" dirty="0" smtClean="0"/>
              <a:t>响应用户操作</a:t>
            </a:r>
            <a:endParaRPr lang="en-US" altLang="zh-CN" dirty="0" smtClean="0"/>
          </a:p>
          <a:p>
            <a:r>
              <a:rPr lang="zh-CN" altLang="en-US" smtClean="0"/>
              <a:t>相关类及布局文件</a:t>
            </a:r>
            <a:endParaRPr lang="en-US" altLang="zh-CN" dirty="0" smtClean="0"/>
          </a:p>
          <a:p>
            <a:pPr lvl="1"/>
            <a:r>
              <a:rPr lang="en-US" altLang="zh-CN" dirty="0" err="1" smtClean="0"/>
              <a:t>PlaybackOverlayActivity</a:t>
            </a:r>
            <a:endParaRPr lang="en-US" altLang="zh-CN" dirty="0" smtClean="0"/>
          </a:p>
          <a:p>
            <a:pPr lvl="1"/>
            <a:r>
              <a:rPr lang="en-US" altLang="zh-CN" dirty="0" smtClean="0"/>
              <a:t>activity_playback.xml</a:t>
            </a:r>
          </a:p>
          <a:p>
            <a:pPr lvl="1"/>
            <a:r>
              <a:rPr lang="en-US" altLang="zh-CN" dirty="0" err="1"/>
              <a:t>PlaybackOverlayFragment</a:t>
            </a:r>
            <a:endParaRPr lang="zh-CN" altLang="en-US" dirty="0" smtClean="0"/>
          </a:p>
        </p:txBody>
      </p:sp>
    </p:spTree>
    <p:extLst>
      <p:ext uri="{BB962C8B-B14F-4D97-AF65-F5344CB8AC3E}">
        <p14:creationId xmlns:p14="http://schemas.microsoft.com/office/powerpoint/2010/main" val="29200763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播放卡片</a:t>
            </a:r>
            <a:endParaRPr lang="zh-CN" altLang="en-US" dirty="0"/>
          </a:p>
        </p:txBody>
      </p:sp>
      <p:sp>
        <p:nvSpPr>
          <p:cNvPr id="5" name="内容占位符 4"/>
          <p:cNvSpPr>
            <a:spLocks noGrp="1"/>
          </p:cNvSpPr>
          <p:nvPr>
            <p:ph idx="1"/>
          </p:nvPr>
        </p:nvSpPr>
        <p:spPr/>
        <p:txBody>
          <a:bodyPr/>
          <a:lstStyle/>
          <a:p>
            <a:r>
              <a:rPr lang="zh-CN" altLang="en-US" dirty="0" smtClean="0"/>
              <a:t>构造</a:t>
            </a:r>
            <a:r>
              <a:rPr lang="en-US" altLang="zh-CN" dirty="0" err="1" smtClean="0"/>
              <a:t>MediaSession</a:t>
            </a:r>
            <a:r>
              <a:rPr lang="zh-CN" altLang="en-US" dirty="0" smtClean="0"/>
              <a:t>类的对象，设置其回调方法及样式</a:t>
            </a:r>
            <a:endParaRPr lang="en-US" altLang="zh-CN" dirty="0" smtClean="0"/>
          </a:p>
          <a:p>
            <a:endParaRPr lang="en-US" altLang="zh-CN" dirty="0"/>
          </a:p>
          <a:p>
            <a:endParaRPr lang="en-US" altLang="zh-CN" dirty="0" smtClean="0"/>
          </a:p>
          <a:p>
            <a:endParaRPr lang="en-US" altLang="zh-CN" dirty="0"/>
          </a:p>
          <a:p>
            <a:r>
              <a:rPr lang="zh-CN" altLang="en-US" dirty="0" smtClean="0"/>
              <a:t>只有设置为</a:t>
            </a:r>
            <a:r>
              <a:rPr lang="en-US" altLang="zh-CN" dirty="0" smtClean="0"/>
              <a:t>FLAG_HANDLES_MEDIA_BUTTONS </a:t>
            </a:r>
            <a:r>
              <a:rPr lang="zh-CN" altLang="en-US" dirty="0" smtClean="0"/>
              <a:t>类型的播放卡片，才能播放</a:t>
            </a:r>
            <a:endParaRPr lang="en-US" altLang="zh-CN" dirty="0" smtClean="0"/>
          </a:p>
        </p:txBody>
      </p:sp>
      <p:sp>
        <p:nvSpPr>
          <p:cNvPr id="2" name="Rectangle 1"/>
          <p:cNvSpPr>
            <a:spLocks noChangeArrowheads="1"/>
          </p:cNvSpPr>
          <p:nvPr/>
        </p:nvSpPr>
        <p:spPr bwMode="auto">
          <a:xfrm>
            <a:off x="902971" y="2718046"/>
            <a:ext cx="7787208" cy="1145135"/>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nsolas" panose="020B0609020204030204" pitchFamily="49" charset="0"/>
              </a:rPr>
              <a:t>mSession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MediaSession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this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0000"/>
                </a:solidFill>
                <a:effectLst/>
                <a:latin typeface="Consolas" panose="020B0609020204030204" pitchFamily="49" charset="0"/>
              </a:rPr>
              <a:t>"MusicService"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mSession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setCallback</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MediaSessionCallback</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mSession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setFlags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MediaSession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FLAG_HANDLES_MEDIA_BUTTONS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MediaSession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FLAG_HANDLES_TRANSPORT_CONTROLS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8042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创建</a:t>
            </a:r>
            <a:r>
              <a:rPr lang="zh-CN" altLang="en-US" dirty="0"/>
              <a:t>媒体浏览布局</a:t>
            </a:r>
          </a:p>
        </p:txBody>
      </p:sp>
      <p:sp>
        <p:nvSpPr>
          <p:cNvPr id="3" name="内容占位符 2"/>
          <p:cNvSpPr>
            <a:spLocks noGrp="1"/>
          </p:cNvSpPr>
          <p:nvPr>
            <p:ph idx="1"/>
          </p:nvPr>
        </p:nvSpPr>
        <p:spPr/>
        <p:txBody>
          <a:bodyPr>
            <a:normAutofit/>
          </a:bodyPr>
          <a:lstStyle/>
          <a:p>
            <a:r>
              <a:rPr lang="zh-CN" altLang="en-US" dirty="0" smtClean="0"/>
              <a:t>创建包含</a:t>
            </a:r>
            <a:r>
              <a:rPr lang="en-US" altLang="zh-CN" dirty="0" err="1" smtClean="0"/>
              <a:t>BrowseFragment</a:t>
            </a:r>
            <a:r>
              <a:rPr lang="zh-CN" altLang="en-US" dirty="0" smtClean="0"/>
              <a:t>的布局</a:t>
            </a:r>
            <a:endParaRPr lang="en-US" altLang="zh-CN" dirty="0" smtClean="0"/>
          </a:p>
        </p:txBody>
      </p:sp>
      <p:sp>
        <p:nvSpPr>
          <p:cNvPr id="4" name="Rectangle 1"/>
          <p:cNvSpPr>
            <a:spLocks noChangeArrowheads="1"/>
          </p:cNvSpPr>
          <p:nvPr/>
        </p:nvSpPr>
        <p:spPr bwMode="auto">
          <a:xfrm>
            <a:off x="251520" y="2339008"/>
            <a:ext cx="8784976" cy="3785652"/>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zh-CN"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MainFragment </a:t>
            </a:r>
            <a:r>
              <a:rPr kumimoji="0" lang="zh-CN" altLang="zh-CN" sz="2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extends </a:t>
            </a:r>
            <a:r>
              <a:rPr kumimoji="0" lang="zh-CN"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BrowseFragment {</a:t>
            </a:r>
            <a:endParaRPr kumimoji="0" lang="en-US"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smtClean="0">
                <a:solidFill>
                  <a:srgbClr val="000000"/>
                </a:solidFill>
                <a:latin typeface="Courier New" panose="02070309020205020404" pitchFamily="49" charset="0"/>
                <a:cs typeface="Courier New" panose="02070309020205020404" pitchFamily="49" charset="0"/>
              </a:rPr>
              <a:t>    ……</a:t>
            </a:r>
          </a:p>
          <a:p>
            <a:pPr eaLnBrk="0" fontAlgn="base" hangingPunct="0">
              <a:spcBef>
                <a:spcPct val="0"/>
              </a:spcBef>
              <a:spcAft>
                <a:spcPct val="0"/>
              </a:spcAft>
            </a:pPr>
            <a:r>
              <a:rPr lang="en-US" altLang="zh-CN" sz="2000" dirty="0" smtClean="0">
                <a:solidFill>
                  <a:srgbClr val="000000"/>
                </a:solidFill>
                <a:latin typeface="Courier New" panose="02070309020205020404" pitchFamily="49" charset="0"/>
                <a:cs typeface="Courier New" panose="02070309020205020404" pitchFamily="49" charset="0"/>
              </a:rPr>
              <a:t>    </a:t>
            </a:r>
            <a:r>
              <a:rPr lang="zh-CN" altLang="zh-CN" sz="2000" dirty="0">
                <a:solidFill>
                  <a:srgbClr val="808000"/>
                </a:solidFill>
                <a:latin typeface="Courier New" panose="02070309020205020404" pitchFamily="49" charset="0"/>
                <a:cs typeface="Courier New" panose="02070309020205020404" pitchFamily="49" charset="0"/>
              </a:rPr>
              <a:t>@Override</a:t>
            </a:r>
            <a:br>
              <a:rPr lang="zh-CN" altLang="zh-CN" sz="2000" dirty="0">
                <a:solidFill>
                  <a:srgbClr val="808000"/>
                </a:solidFill>
                <a:latin typeface="Courier New" panose="02070309020205020404" pitchFamily="49" charset="0"/>
                <a:cs typeface="Courier New" panose="02070309020205020404" pitchFamily="49" charset="0"/>
              </a:rPr>
            </a:br>
            <a:r>
              <a:rPr lang="en-US" altLang="zh-CN" sz="2000" dirty="0" smtClean="0">
                <a:solidFill>
                  <a:srgbClr val="808000"/>
                </a:solidFill>
                <a:latin typeface="Courier New" panose="02070309020205020404" pitchFamily="49" charset="0"/>
                <a:cs typeface="Courier New" panose="02070309020205020404" pitchFamily="49" charset="0"/>
              </a:rPr>
              <a:t>    </a:t>
            </a:r>
            <a:r>
              <a:rPr lang="zh-CN" altLang="zh-CN" sz="2000" b="1" dirty="0" smtClean="0">
                <a:solidFill>
                  <a:srgbClr val="000080"/>
                </a:solidFill>
                <a:latin typeface="Courier New" panose="02070309020205020404" pitchFamily="49" charset="0"/>
                <a:cs typeface="Courier New" panose="02070309020205020404" pitchFamily="49" charset="0"/>
              </a:rPr>
              <a:t>public </a:t>
            </a:r>
            <a:r>
              <a:rPr lang="zh-CN" altLang="zh-CN" sz="2000" b="1" dirty="0">
                <a:solidFill>
                  <a:srgbClr val="000080"/>
                </a:solidFill>
                <a:latin typeface="Courier New" panose="02070309020205020404" pitchFamily="49" charset="0"/>
                <a:cs typeface="Courier New" panose="02070309020205020404" pitchFamily="49" charset="0"/>
              </a:rPr>
              <a:t>void </a:t>
            </a:r>
            <a:r>
              <a:rPr lang="zh-CN" altLang="zh-CN" sz="2000" dirty="0">
                <a:solidFill>
                  <a:srgbClr val="000000"/>
                </a:solidFill>
                <a:latin typeface="Courier New" panose="02070309020205020404" pitchFamily="49" charset="0"/>
                <a:cs typeface="Courier New" panose="02070309020205020404" pitchFamily="49" charset="0"/>
              </a:rPr>
              <a:t>onActivityCreated(Bundle </a:t>
            </a:r>
            <a:r>
              <a:rPr lang="en-US" altLang="zh-CN" sz="2000" dirty="0" smtClean="0">
                <a:solidFill>
                  <a:srgbClr val="000000"/>
                </a:solidFill>
                <a:latin typeface="Courier New" panose="02070309020205020404" pitchFamily="49" charset="0"/>
                <a:cs typeface="Courier New" panose="02070309020205020404" pitchFamily="49" charset="0"/>
              </a:rPr>
              <a:t>						</a:t>
            </a:r>
            <a:r>
              <a:rPr lang="zh-CN" altLang="zh-CN" sz="2000" dirty="0" smtClean="0">
                <a:solidFill>
                  <a:srgbClr val="000000"/>
                </a:solidFill>
                <a:latin typeface="Courier New" panose="02070309020205020404" pitchFamily="49" charset="0"/>
                <a:cs typeface="Courier New" panose="02070309020205020404" pitchFamily="49" charset="0"/>
              </a:rPr>
              <a:t>savedInstanceState</a:t>
            </a:r>
            <a:r>
              <a:rPr lang="zh-CN" altLang="zh-CN" sz="2000" dirty="0">
                <a:solidFill>
                  <a:srgbClr val="000000"/>
                </a:solidFill>
                <a:latin typeface="Courier New" panose="02070309020205020404" pitchFamily="49" charset="0"/>
                <a:cs typeface="Courier New" panose="02070309020205020404" pitchFamily="49" charset="0"/>
              </a:rPr>
              <a:t>) </a:t>
            </a:r>
            <a:r>
              <a:rPr lang="zh-CN" altLang="zh-CN" sz="2000" dirty="0" smtClean="0">
                <a:solidFill>
                  <a:srgbClr val="000000"/>
                </a:solidFill>
                <a:latin typeface="Courier New" panose="02070309020205020404" pitchFamily="49" charset="0"/>
                <a:cs typeface="Courier New" panose="02070309020205020404" pitchFamily="49" charset="0"/>
              </a:rPr>
              <a:t>{</a:t>
            </a:r>
            <a:r>
              <a:rPr lang="zh-CN" altLang="zh-CN" sz="2000" dirty="0">
                <a:solidFill>
                  <a:srgbClr val="000000"/>
                </a:solidFill>
                <a:latin typeface="Courier New" panose="02070309020205020404" pitchFamily="49" charset="0"/>
                <a:cs typeface="Courier New" panose="02070309020205020404" pitchFamily="49" charset="0"/>
              </a:rPr>
              <a:t/>
            </a:r>
            <a:br>
              <a:rPr lang="zh-CN" altLang="zh-CN" sz="2000" dirty="0">
                <a:solidFill>
                  <a:srgbClr val="000000"/>
                </a:solidFill>
                <a:latin typeface="Courier New" panose="02070309020205020404" pitchFamily="49" charset="0"/>
                <a:cs typeface="Courier New" panose="02070309020205020404" pitchFamily="49" charset="0"/>
              </a:rPr>
            </a:br>
            <a:r>
              <a:rPr lang="zh-CN" altLang="zh-CN" sz="2000" dirty="0">
                <a:solidFill>
                  <a:srgbClr val="000000"/>
                </a:solidFill>
                <a:latin typeface="Courier New" panose="02070309020205020404" pitchFamily="49" charset="0"/>
                <a:cs typeface="Courier New" panose="02070309020205020404" pitchFamily="49" charset="0"/>
              </a:rPr>
              <a:t>    </a:t>
            </a:r>
            <a:r>
              <a:rPr lang="en-US" altLang="zh-CN" sz="2000" dirty="0" smtClean="0">
                <a:solidFill>
                  <a:srgbClr val="000000"/>
                </a:solidFill>
                <a:latin typeface="Courier New" panose="02070309020205020404" pitchFamily="49" charset="0"/>
                <a:cs typeface="Courier New" panose="02070309020205020404" pitchFamily="49" charset="0"/>
              </a:rPr>
              <a:t>    </a:t>
            </a:r>
            <a:r>
              <a:rPr lang="zh-CN" altLang="zh-CN" sz="2000" b="1" dirty="0" smtClean="0">
                <a:solidFill>
                  <a:srgbClr val="000080"/>
                </a:solidFill>
                <a:latin typeface="Courier New" panose="02070309020205020404" pitchFamily="49" charset="0"/>
                <a:cs typeface="Courier New" panose="02070309020205020404" pitchFamily="49" charset="0"/>
              </a:rPr>
              <a:t>super</a:t>
            </a:r>
            <a:r>
              <a:rPr lang="zh-CN" altLang="zh-CN" sz="2000" dirty="0">
                <a:solidFill>
                  <a:srgbClr val="000000"/>
                </a:solidFill>
                <a:latin typeface="Courier New" panose="02070309020205020404" pitchFamily="49" charset="0"/>
                <a:cs typeface="Courier New" panose="02070309020205020404" pitchFamily="49" charset="0"/>
              </a:rPr>
              <a:t>.onActivityCreated(savedInstanceState)</a:t>
            </a:r>
            <a:r>
              <a:rPr lang="zh-CN" altLang="zh-CN" sz="2000" dirty="0" smtClean="0">
                <a:solidFill>
                  <a:srgbClr val="000000"/>
                </a:solidFill>
                <a:latin typeface="Courier New" panose="02070309020205020404" pitchFamily="49" charset="0"/>
                <a:cs typeface="Courier New" panose="02070309020205020404" pitchFamily="49" charset="0"/>
              </a:rPr>
              <a:t>;</a:t>
            </a:r>
            <a:r>
              <a:rPr lang="zh-CN" altLang="zh-CN" sz="2000" dirty="0">
                <a:solidFill>
                  <a:srgbClr val="000000"/>
                </a:solidFill>
                <a:latin typeface="Courier New" panose="02070309020205020404" pitchFamily="49" charset="0"/>
                <a:cs typeface="Courier New" panose="02070309020205020404" pitchFamily="49" charset="0"/>
              </a:rPr>
              <a:t/>
            </a:r>
            <a:br>
              <a:rPr lang="zh-CN" altLang="zh-CN" sz="2000" dirty="0">
                <a:solidFill>
                  <a:srgbClr val="000000"/>
                </a:solidFill>
                <a:latin typeface="Courier New" panose="02070309020205020404" pitchFamily="49" charset="0"/>
                <a:cs typeface="Courier New" panose="02070309020205020404" pitchFamily="49" charset="0"/>
              </a:rPr>
            </a:br>
            <a:r>
              <a:rPr lang="zh-CN" altLang="zh-CN" sz="2000" dirty="0">
                <a:solidFill>
                  <a:srgbClr val="000000"/>
                </a:solidFill>
                <a:latin typeface="Courier New" panose="02070309020205020404" pitchFamily="49" charset="0"/>
                <a:cs typeface="Courier New" panose="02070309020205020404" pitchFamily="49" charset="0"/>
              </a:rPr>
              <a:t>    </a:t>
            </a:r>
            <a:r>
              <a:rPr lang="en-US" altLang="zh-CN" sz="2000" dirty="0" smtClean="0">
                <a:solidFill>
                  <a:srgbClr val="000000"/>
                </a:solidFill>
                <a:latin typeface="Courier New" panose="02070309020205020404" pitchFamily="49" charset="0"/>
                <a:cs typeface="Courier New" panose="02070309020205020404" pitchFamily="49" charset="0"/>
              </a:rPr>
              <a:t>    </a:t>
            </a:r>
            <a:r>
              <a:rPr lang="zh-CN" altLang="zh-CN" sz="2000" dirty="0" smtClean="0">
                <a:solidFill>
                  <a:srgbClr val="000000"/>
                </a:solidFill>
                <a:latin typeface="Courier New" panose="02070309020205020404" pitchFamily="49" charset="0"/>
                <a:cs typeface="Courier New" panose="02070309020205020404" pitchFamily="49" charset="0"/>
              </a:rPr>
              <a:t>prepareBackgroundManager</a:t>
            </a:r>
            <a:r>
              <a:rPr lang="zh-CN" altLang="zh-CN" sz="2000" dirty="0">
                <a:solidFill>
                  <a:srgbClr val="000000"/>
                </a:solidFill>
                <a:latin typeface="Courier New" panose="02070309020205020404" pitchFamily="49" charset="0"/>
                <a:cs typeface="Courier New" panose="02070309020205020404" pitchFamily="49" charset="0"/>
              </a:rPr>
              <a:t>()</a:t>
            </a:r>
            <a:r>
              <a:rPr lang="zh-CN" altLang="zh-CN" sz="2000" dirty="0" smtClean="0">
                <a:solidFill>
                  <a:srgbClr val="000000"/>
                </a:solidFill>
                <a:latin typeface="Courier New" panose="02070309020205020404" pitchFamily="49" charset="0"/>
                <a:cs typeface="Courier New" panose="02070309020205020404" pitchFamily="49" charset="0"/>
              </a:rPr>
              <a:t>;</a:t>
            </a:r>
            <a:r>
              <a:rPr lang="zh-CN" altLang="en-US" sz="2000" dirty="0">
                <a:solidFill>
                  <a:srgbClr val="000000"/>
                </a:solidFill>
                <a:latin typeface="Courier New" panose="02070309020205020404" pitchFamily="49" charset="0"/>
                <a:cs typeface="Courier New" panose="02070309020205020404" pitchFamily="49" charset="0"/>
              </a:rPr>
              <a:t> </a:t>
            </a:r>
            <a:r>
              <a:rPr lang="en-US" altLang="zh-CN" sz="2000" dirty="0">
                <a:solidFill>
                  <a:srgbClr val="000000"/>
                </a:solidFill>
                <a:latin typeface="Courier New" panose="02070309020205020404" pitchFamily="49" charset="0"/>
                <a:cs typeface="Courier New" panose="02070309020205020404" pitchFamily="49" charset="0"/>
              </a:rPr>
              <a:t>//</a:t>
            </a:r>
            <a:r>
              <a:rPr lang="zh-CN" altLang="en-US" sz="2000" dirty="0">
                <a:solidFill>
                  <a:srgbClr val="000000"/>
                </a:solidFill>
                <a:latin typeface="Courier New" panose="02070309020205020404" pitchFamily="49" charset="0"/>
                <a:cs typeface="Courier New" panose="02070309020205020404" pitchFamily="49" charset="0"/>
              </a:rPr>
              <a:t>准备背景管理器</a:t>
            </a:r>
            <a:r>
              <a:rPr lang="zh-CN" altLang="zh-CN" sz="2000" dirty="0">
                <a:solidFill>
                  <a:srgbClr val="000000"/>
                </a:solidFill>
                <a:latin typeface="Courier New" panose="02070309020205020404" pitchFamily="49" charset="0"/>
                <a:cs typeface="Courier New" panose="02070309020205020404" pitchFamily="49" charset="0"/>
              </a:rPr>
              <a:t/>
            </a:r>
            <a:br>
              <a:rPr lang="zh-CN" altLang="zh-CN" sz="2000" dirty="0">
                <a:solidFill>
                  <a:srgbClr val="000000"/>
                </a:solidFill>
                <a:latin typeface="Courier New" panose="02070309020205020404" pitchFamily="49" charset="0"/>
                <a:cs typeface="Courier New" panose="02070309020205020404" pitchFamily="49" charset="0"/>
              </a:rPr>
            </a:br>
            <a:r>
              <a:rPr lang="zh-CN" altLang="zh-CN" sz="2000" dirty="0">
                <a:solidFill>
                  <a:srgbClr val="000000"/>
                </a:solidFill>
                <a:latin typeface="Courier New" panose="02070309020205020404" pitchFamily="49" charset="0"/>
                <a:cs typeface="Courier New" panose="02070309020205020404" pitchFamily="49" charset="0"/>
              </a:rPr>
              <a:t>    </a:t>
            </a:r>
            <a:r>
              <a:rPr lang="en-US" altLang="zh-CN" sz="2000" dirty="0" smtClean="0">
                <a:solidFill>
                  <a:srgbClr val="000000"/>
                </a:solidFill>
                <a:latin typeface="Courier New" panose="02070309020205020404" pitchFamily="49" charset="0"/>
                <a:cs typeface="Courier New" panose="02070309020205020404" pitchFamily="49" charset="0"/>
              </a:rPr>
              <a:t>    </a:t>
            </a:r>
            <a:r>
              <a:rPr lang="zh-CN" altLang="zh-CN" sz="2000" dirty="0" smtClean="0">
                <a:solidFill>
                  <a:srgbClr val="FF0000"/>
                </a:solidFill>
                <a:latin typeface="Courier New" panose="02070309020205020404" pitchFamily="49" charset="0"/>
                <a:cs typeface="Courier New" panose="02070309020205020404" pitchFamily="49" charset="0"/>
              </a:rPr>
              <a:t>setupUIElements</a:t>
            </a:r>
            <a:r>
              <a:rPr lang="zh-CN" altLang="zh-CN" sz="2000" dirty="0">
                <a:solidFill>
                  <a:srgbClr val="FF0000"/>
                </a:solidFill>
                <a:latin typeface="Courier New" panose="02070309020205020404" pitchFamily="49" charset="0"/>
                <a:cs typeface="Courier New" panose="02070309020205020404" pitchFamily="49" charset="0"/>
              </a:rPr>
              <a:t>()</a:t>
            </a:r>
            <a:r>
              <a:rPr lang="zh-CN" altLang="zh-CN" sz="2000" dirty="0" smtClean="0">
                <a:solidFill>
                  <a:srgbClr val="FF0000"/>
                </a:solidFill>
                <a:latin typeface="Courier New" panose="02070309020205020404" pitchFamily="49" charset="0"/>
                <a:cs typeface="Courier New" panose="02070309020205020404" pitchFamily="49" charset="0"/>
              </a:rPr>
              <a:t>;</a:t>
            </a:r>
            <a:r>
              <a:rPr lang="zh-CN" altLang="en-US" sz="2000" dirty="0">
                <a:solidFill>
                  <a:srgbClr val="FF0000"/>
                </a:solidFill>
                <a:latin typeface="Courier New" panose="02070309020205020404" pitchFamily="49" charset="0"/>
                <a:cs typeface="Courier New" panose="02070309020205020404" pitchFamily="49" charset="0"/>
              </a:rPr>
              <a:t> </a:t>
            </a:r>
            <a:r>
              <a:rPr lang="en-US" altLang="zh-CN" sz="2000" dirty="0">
                <a:solidFill>
                  <a:srgbClr val="FF0000"/>
                </a:solidFill>
                <a:latin typeface="Courier New" panose="02070309020205020404" pitchFamily="49" charset="0"/>
                <a:cs typeface="Courier New" panose="02070309020205020404" pitchFamily="49" charset="0"/>
              </a:rPr>
              <a:t>//</a:t>
            </a:r>
            <a:r>
              <a:rPr lang="zh-CN" altLang="en-US" sz="2000" dirty="0">
                <a:solidFill>
                  <a:srgbClr val="FF0000"/>
                </a:solidFill>
                <a:latin typeface="Courier New" panose="02070309020205020404" pitchFamily="49" charset="0"/>
                <a:cs typeface="Courier New" panose="02070309020205020404" pitchFamily="49" charset="0"/>
              </a:rPr>
              <a:t>设置</a:t>
            </a:r>
            <a:r>
              <a:rPr lang="en-US" altLang="zh-CN" sz="2000" dirty="0">
                <a:solidFill>
                  <a:srgbClr val="FF0000"/>
                </a:solidFill>
                <a:latin typeface="Courier New" panose="02070309020205020404" pitchFamily="49" charset="0"/>
                <a:cs typeface="Courier New" panose="02070309020205020404" pitchFamily="49" charset="0"/>
              </a:rPr>
              <a:t>UI</a:t>
            </a:r>
            <a:r>
              <a:rPr lang="zh-CN" altLang="en-US" sz="2000" dirty="0">
                <a:solidFill>
                  <a:srgbClr val="FF0000"/>
                </a:solidFill>
                <a:latin typeface="Courier New" panose="02070309020205020404" pitchFamily="49" charset="0"/>
                <a:cs typeface="Courier New" panose="02070309020205020404" pitchFamily="49" charset="0"/>
              </a:rPr>
              <a:t>元素</a:t>
            </a:r>
            <a:r>
              <a:rPr lang="zh-CN" altLang="zh-CN" sz="2000" dirty="0">
                <a:solidFill>
                  <a:srgbClr val="000000"/>
                </a:solidFill>
                <a:latin typeface="Courier New" panose="02070309020205020404" pitchFamily="49" charset="0"/>
                <a:cs typeface="Courier New" panose="02070309020205020404" pitchFamily="49" charset="0"/>
              </a:rPr>
              <a:t/>
            </a:r>
            <a:br>
              <a:rPr lang="zh-CN" altLang="zh-CN" sz="2000" dirty="0">
                <a:solidFill>
                  <a:srgbClr val="000000"/>
                </a:solidFill>
                <a:latin typeface="Courier New" panose="02070309020205020404" pitchFamily="49" charset="0"/>
                <a:cs typeface="Courier New" panose="02070309020205020404" pitchFamily="49" charset="0"/>
              </a:rPr>
            </a:br>
            <a:r>
              <a:rPr lang="zh-CN" altLang="zh-CN" sz="2000" dirty="0">
                <a:solidFill>
                  <a:srgbClr val="000000"/>
                </a:solidFill>
                <a:latin typeface="Courier New" panose="02070309020205020404" pitchFamily="49" charset="0"/>
                <a:cs typeface="Courier New" panose="02070309020205020404" pitchFamily="49" charset="0"/>
              </a:rPr>
              <a:t>    </a:t>
            </a:r>
            <a:r>
              <a:rPr lang="en-US" altLang="zh-CN" sz="2000" dirty="0" smtClean="0">
                <a:solidFill>
                  <a:srgbClr val="000000"/>
                </a:solidFill>
                <a:latin typeface="Courier New" panose="02070309020205020404" pitchFamily="49" charset="0"/>
                <a:cs typeface="Courier New" panose="02070309020205020404" pitchFamily="49" charset="0"/>
              </a:rPr>
              <a:t>    </a:t>
            </a:r>
            <a:r>
              <a:rPr lang="zh-CN" altLang="zh-CN" sz="2000" dirty="0" smtClean="0">
                <a:solidFill>
                  <a:srgbClr val="FF0000"/>
                </a:solidFill>
                <a:latin typeface="Courier New" panose="02070309020205020404" pitchFamily="49" charset="0"/>
                <a:cs typeface="Courier New" panose="02070309020205020404" pitchFamily="49" charset="0"/>
              </a:rPr>
              <a:t>loadRows</a:t>
            </a:r>
            <a:r>
              <a:rPr lang="zh-CN" altLang="zh-CN" sz="2000" dirty="0">
                <a:solidFill>
                  <a:srgbClr val="FF0000"/>
                </a:solidFill>
                <a:latin typeface="Courier New" panose="02070309020205020404" pitchFamily="49" charset="0"/>
                <a:cs typeface="Courier New" panose="02070309020205020404" pitchFamily="49" charset="0"/>
              </a:rPr>
              <a:t>()</a:t>
            </a:r>
            <a:r>
              <a:rPr lang="zh-CN" altLang="zh-CN" sz="2000" dirty="0" smtClean="0">
                <a:solidFill>
                  <a:srgbClr val="FF0000"/>
                </a:solidFill>
                <a:latin typeface="Courier New" panose="02070309020205020404" pitchFamily="49" charset="0"/>
                <a:cs typeface="Courier New" panose="02070309020205020404" pitchFamily="49" charset="0"/>
              </a:rPr>
              <a:t>;</a:t>
            </a:r>
            <a:r>
              <a:rPr lang="zh-CN" altLang="en-US" sz="2000" dirty="0">
                <a:solidFill>
                  <a:srgbClr val="FF0000"/>
                </a:solidFill>
                <a:latin typeface="Courier New" panose="02070309020205020404" pitchFamily="49" charset="0"/>
                <a:cs typeface="Courier New" panose="02070309020205020404" pitchFamily="49" charset="0"/>
              </a:rPr>
              <a:t> </a:t>
            </a:r>
            <a:r>
              <a:rPr lang="en-US" altLang="zh-CN" sz="2000" dirty="0">
                <a:solidFill>
                  <a:srgbClr val="FF0000"/>
                </a:solidFill>
                <a:latin typeface="Courier New" panose="02070309020205020404" pitchFamily="49" charset="0"/>
                <a:cs typeface="Courier New" panose="02070309020205020404" pitchFamily="49" charset="0"/>
              </a:rPr>
              <a:t>//</a:t>
            </a:r>
            <a:r>
              <a:rPr lang="zh-CN" altLang="en-US" sz="2000" dirty="0">
                <a:solidFill>
                  <a:srgbClr val="FF0000"/>
                </a:solidFill>
                <a:latin typeface="Courier New" panose="02070309020205020404" pitchFamily="49" charset="0"/>
                <a:cs typeface="Courier New" panose="02070309020205020404" pitchFamily="49" charset="0"/>
              </a:rPr>
              <a:t>创建适配器并加载数据</a:t>
            </a:r>
            <a:r>
              <a:rPr lang="zh-CN" altLang="zh-CN" sz="2000" dirty="0">
                <a:solidFill>
                  <a:srgbClr val="FF0000"/>
                </a:solidFill>
                <a:latin typeface="Courier New" panose="02070309020205020404" pitchFamily="49" charset="0"/>
                <a:cs typeface="Courier New" panose="02070309020205020404" pitchFamily="49" charset="0"/>
              </a:rPr>
              <a:t/>
            </a:r>
            <a:br>
              <a:rPr lang="zh-CN" altLang="zh-CN" sz="2000" dirty="0">
                <a:solidFill>
                  <a:srgbClr val="FF0000"/>
                </a:solidFill>
                <a:latin typeface="Courier New" panose="02070309020205020404" pitchFamily="49" charset="0"/>
                <a:cs typeface="Courier New" panose="02070309020205020404" pitchFamily="49" charset="0"/>
              </a:rPr>
            </a:br>
            <a:r>
              <a:rPr lang="zh-CN" altLang="zh-CN" sz="2000" dirty="0">
                <a:solidFill>
                  <a:srgbClr val="FF0000"/>
                </a:solidFill>
                <a:latin typeface="Courier New" panose="02070309020205020404" pitchFamily="49" charset="0"/>
                <a:cs typeface="Courier New" panose="02070309020205020404" pitchFamily="49" charset="0"/>
              </a:rPr>
              <a:t>    </a:t>
            </a:r>
            <a:r>
              <a:rPr lang="en-US" altLang="zh-CN" sz="2000" dirty="0" smtClean="0">
                <a:solidFill>
                  <a:srgbClr val="FF0000"/>
                </a:solidFill>
                <a:latin typeface="Courier New" panose="02070309020205020404" pitchFamily="49" charset="0"/>
                <a:cs typeface="Courier New" panose="02070309020205020404" pitchFamily="49" charset="0"/>
              </a:rPr>
              <a:t>    </a:t>
            </a:r>
            <a:r>
              <a:rPr lang="zh-CN" altLang="zh-CN" sz="2000" dirty="0" smtClean="0">
                <a:solidFill>
                  <a:srgbClr val="FF0000"/>
                </a:solidFill>
                <a:latin typeface="Courier New" panose="02070309020205020404" pitchFamily="49" charset="0"/>
                <a:cs typeface="Courier New" panose="02070309020205020404" pitchFamily="49" charset="0"/>
              </a:rPr>
              <a:t>setupEventListeners</a:t>
            </a:r>
            <a:r>
              <a:rPr lang="zh-CN" altLang="zh-CN" sz="2000" dirty="0">
                <a:solidFill>
                  <a:srgbClr val="FF0000"/>
                </a:solidFill>
                <a:latin typeface="Courier New" panose="02070309020205020404" pitchFamily="49" charset="0"/>
                <a:cs typeface="Courier New" panose="02070309020205020404" pitchFamily="49" charset="0"/>
              </a:rPr>
              <a:t>()</a:t>
            </a:r>
            <a:r>
              <a:rPr lang="zh-CN" altLang="zh-CN" sz="2000" dirty="0" smtClean="0">
                <a:solidFill>
                  <a:srgbClr val="FF0000"/>
                </a:solidFill>
                <a:latin typeface="Courier New" panose="02070309020205020404" pitchFamily="49" charset="0"/>
                <a:cs typeface="Courier New" panose="02070309020205020404" pitchFamily="49" charset="0"/>
              </a:rPr>
              <a:t>;</a:t>
            </a:r>
            <a:r>
              <a:rPr lang="zh-CN" altLang="en-US" sz="2000" dirty="0">
                <a:solidFill>
                  <a:srgbClr val="FF0000"/>
                </a:solidFill>
                <a:latin typeface="Courier New" panose="02070309020205020404" pitchFamily="49" charset="0"/>
                <a:cs typeface="Courier New" panose="02070309020205020404" pitchFamily="49" charset="0"/>
              </a:rPr>
              <a:t> </a:t>
            </a:r>
            <a:r>
              <a:rPr lang="en-US" altLang="zh-CN" sz="2000" dirty="0">
                <a:solidFill>
                  <a:srgbClr val="FF0000"/>
                </a:solidFill>
                <a:latin typeface="Courier New" panose="02070309020205020404" pitchFamily="49" charset="0"/>
                <a:cs typeface="Courier New" panose="02070309020205020404" pitchFamily="49" charset="0"/>
              </a:rPr>
              <a:t>//</a:t>
            </a:r>
            <a:r>
              <a:rPr lang="zh-CN" altLang="en-US" sz="2000" dirty="0">
                <a:solidFill>
                  <a:srgbClr val="FF0000"/>
                </a:solidFill>
                <a:latin typeface="Courier New" panose="02070309020205020404" pitchFamily="49" charset="0"/>
                <a:cs typeface="Courier New" panose="02070309020205020404" pitchFamily="49" charset="0"/>
              </a:rPr>
              <a:t>设置事件监听</a:t>
            </a:r>
            <a:r>
              <a:rPr lang="zh-CN" altLang="zh-CN" sz="2000" dirty="0">
                <a:solidFill>
                  <a:srgbClr val="FF0000"/>
                </a:solidFill>
                <a:latin typeface="Courier New" panose="02070309020205020404" pitchFamily="49" charset="0"/>
                <a:cs typeface="Courier New" panose="02070309020205020404" pitchFamily="49" charset="0"/>
              </a:rPr>
              <a:t/>
            </a:r>
            <a:br>
              <a:rPr lang="zh-CN" altLang="zh-CN" sz="2000" dirty="0">
                <a:solidFill>
                  <a:srgbClr val="FF0000"/>
                </a:solidFill>
                <a:latin typeface="Courier New" panose="02070309020205020404" pitchFamily="49" charset="0"/>
                <a:cs typeface="Courier New" panose="02070309020205020404" pitchFamily="49" charset="0"/>
              </a:rPr>
            </a:br>
            <a:r>
              <a:rPr lang="en-US" altLang="zh-CN" sz="2000" dirty="0" smtClean="0">
                <a:solidFill>
                  <a:srgbClr val="FF0000"/>
                </a:solidFill>
                <a:latin typeface="Courier New" panose="02070309020205020404" pitchFamily="49" charset="0"/>
                <a:cs typeface="Courier New" panose="02070309020205020404" pitchFamily="49" charset="0"/>
              </a:rPr>
              <a:t>    </a:t>
            </a:r>
            <a:r>
              <a:rPr lang="zh-CN" altLang="zh-CN" sz="2000" dirty="0" smtClean="0">
                <a:solidFill>
                  <a:srgbClr val="000000"/>
                </a:solidFill>
                <a:latin typeface="Courier New" panose="02070309020205020404" pitchFamily="49" charset="0"/>
                <a:cs typeface="Courier New" panose="02070309020205020404" pitchFamily="49" charset="0"/>
              </a:rPr>
              <a:t>}</a:t>
            </a:r>
            <a:endParaRPr lang="en-US" altLang="zh-CN" sz="2000" dirty="0" smtClean="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2000" dirty="0">
                <a:solidFill>
                  <a:srgbClr val="000000"/>
                </a:solidFill>
                <a:latin typeface="Courier New" panose="02070309020205020404" pitchFamily="49" charset="0"/>
                <a:cs typeface="Courier New" panose="02070309020205020404" pitchFamily="49" charset="0"/>
              </a:rPr>
              <a:t> </a:t>
            </a:r>
            <a:r>
              <a:rPr lang="en-US" altLang="zh-CN" sz="2000" dirty="0" smtClean="0">
                <a:solidFill>
                  <a:srgbClr val="000000"/>
                </a:solidFill>
                <a:latin typeface="Courier New" panose="02070309020205020404" pitchFamily="49" charset="0"/>
                <a:cs typeface="Courier New" panose="02070309020205020404" pitchFamily="49" charset="0"/>
              </a:rPr>
              <a:t>   ……</a:t>
            </a:r>
            <a:endParaRPr lang="zh-CN" altLang="zh-CN" sz="2000" dirty="0">
              <a:solidFill>
                <a:schemeClr val="tx1"/>
              </a:solidFill>
              <a:latin typeface="Arial" panose="020B0604020202020204" pitchFamily="34" charset="0"/>
            </a:endParaRPr>
          </a:p>
        </p:txBody>
      </p:sp>
    </p:spTree>
    <p:extLst>
      <p:ext uri="{BB962C8B-B14F-4D97-AF65-F5344CB8AC3E}">
        <p14:creationId xmlns:p14="http://schemas.microsoft.com/office/powerpoint/2010/main" val="33130453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播放卡片</a:t>
            </a:r>
            <a:endParaRPr lang="zh-CN" altLang="en-US" dirty="0"/>
          </a:p>
        </p:txBody>
      </p:sp>
      <p:sp>
        <p:nvSpPr>
          <p:cNvPr id="5" name="内容占位符 4"/>
          <p:cNvSpPr>
            <a:spLocks noGrp="1"/>
          </p:cNvSpPr>
          <p:nvPr>
            <p:ph idx="1"/>
          </p:nvPr>
        </p:nvSpPr>
        <p:spPr/>
        <p:txBody>
          <a:bodyPr/>
          <a:lstStyle/>
          <a:p>
            <a:r>
              <a:rPr lang="zh-CN" altLang="en-US" dirty="0" smtClean="0"/>
              <a:t>显示播放卡片</a:t>
            </a:r>
            <a:endParaRPr lang="en-US" altLang="zh-CN" dirty="0" smtClean="0"/>
          </a:p>
          <a:p>
            <a:pPr lvl="1"/>
            <a:r>
              <a:rPr lang="zh-CN" altLang="en-US" dirty="0" smtClean="0"/>
              <a:t>能够接受音频焦点</a:t>
            </a:r>
            <a:endParaRPr lang="en-US" altLang="zh-CN" dirty="0" smtClean="0"/>
          </a:p>
          <a:p>
            <a:pPr lvl="1"/>
            <a:r>
              <a:rPr lang="zh-CN" altLang="en-US" dirty="0" smtClean="0"/>
              <a:t>活动回话，必须设置</a:t>
            </a:r>
            <a:r>
              <a:rPr lang="en-US" altLang="zh-CN" dirty="0" err="1"/>
              <a:t>setActive</a:t>
            </a:r>
            <a:r>
              <a:rPr lang="en-US" altLang="zh-CN" dirty="0"/>
              <a:t>(true)</a:t>
            </a:r>
            <a:endParaRPr lang="zh-CN" altLang="en-US" dirty="0" smtClean="0"/>
          </a:p>
        </p:txBody>
      </p:sp>
      <p:sp>
        <p:nvSpPr>
          <p:cNvPr id="2" name="Rectangle 1"/>
          <p:cNvSpPr>
            <a:spLocks noChangeArrowheads="1"/>
          </p:cNvSpPr>
          <p:nvPr/>
        </p:nvSpPr>
        <p:spPr bwMode="auto">
          <a:xfrm>
            <a:off x="899592" y="3140968"/>
            <a:ext cx="6984776" cy="2130020"/>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handlePlayRequest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FF0000"/>
                </a:solidFill>
                <a:effectLst/>
                <a:latin typeface="Consolas" panose="020B0609020204030204" pitchFamily="49" charset="0"/>
              </a:rPr>
              <a:t>tryToGetAudioFocus();</a:t>
            </a:r>
            <a:r>
              <a:rPr lang="en-US" altLang="zh-CN" sz="1600" dirty="0" smtClean="0">
                <a:solidFill>
                  <a:srgbClr val="FF0000"/>
                </a:solidFill>
                <a:latin typeface="Consolas" panose="020B0609020204030204" pitchFamily="49" charset="0"/>
              </a:rPr>
              <a:t>//</a:t>
            </a:r>
            <a:r>
              <a:rPr lang="zh-CN" altLang="en-US" sz="1600" dirty="0" smtClean="0">
                <a:solidFill>
                  <a:srgbClr val="FF0000"/>
                </a:solidFill>
                <a:latin typeface="Consolas" panose="020B0609020204030204" pitchFamily="49" charset="0"/>
              </a:rPr>
              <a:t>请求音频焦点</a:t>
            </a:r>
            <a:r>
              <a:rPr kumimoji="0" lang="zh-CN" altLang="zh-CN" sz="1600" b="0" i="0" u="none" strike="noStrike" cap="none" normalizeH="0" baseline="0" dirty="0" smtClean="0">
                <a:ln>
                  <a:noFill/>
                </a:ln>
                <a:solidFill>
                  <a:srgbClr val="FF0000"/>
                </a:solidFill>
                <a:effectLst/>
                <a:latin typeface="Consolas" panose="020B0609020204030204" pitchFamily="49" charset="0"/>
              </a:rPr>
              <a:t/>
            </a:r>
            <a:br>
              <a:rPr kumimoji="0" lang="zh-CN" altLang="zh-CN" sz="1600" b="0" i="0" u="none" strike="noStrike" cap="none" normalizeH="0" baseline="0" dirty="0" smtClean="0">
                <a:ln>
                  <a:noFill/>
                </a:ln>
                <a:solidFill>
                  <a:srgbClr val="FF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if</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mSession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isActive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FF0000"/>
                </a:solidFill>
                <a:effectLst/>
                <a:latin typeface="Consolas" panose="020B0609020204030204" pitchFamily="49" charset="0"/>
              </a:rPr>
              <a:t>mSession.setActive(true);</a:t>
            </a:r>
            <a:br>
              <a:rPr kumimoji="0" lang="zh-CN" altLang="zh-CN" sz="1600" b="0" i="0" u="none" strike="noStrike" cap="none" normalizeH="0" baseline="0" dirty="0" smtClean="0">
                <a:ln>
                  <a:noFill/>
                </a:ln>
                <a:solidFill>
                  <a:srgbClr val="FF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11151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播放卡片</a:t>
            </a:r>
            <a:endParaRPr lang="zh-CN" altLang="en-US" dirty="0"/>
          </a:p>
        </p:txBody>
      </p:sp>
      <p:sp>
        <p:nvSpPr>
          <p:cNvPr id="5" name="内容占位符 4"/>
          <p:cNvSpPr>
            <a:spLocks noGrp="1"/>
          </p:cNvSpPr>
          <p:nvPr>
            <p:ph idx="1"/>
          </p:nvPr>
        </p:nvSpPr>
        <p:spPr/>
        <p:txBody>
          <a:bodyPr/>
          <a:lstStyle/>
          <a:p>
            <a:r>
              <a:rPr lang="zh-CN" altLang="en-US" dirty="0" smtClean="0"/>
              <a:t>更新播放状态</a:t>
            </a:r>
            <a:endParaRPr lang="en-US" altLang="zh-CN" dirty="0" smtClean="0"/>
          </a:p>
          <a:p>
            <a:pPr lvl="1"/>
            <a:endParaRPr lang="zh-CN" altLang="en-US" dirty="0" smtClean="0"/>
          </a:p>
        </p:txBody>
      </p:sp>
      <p:sp>
        <p:nvSpPr>
          <p:cNvPr id="2" name="Rectangle 1"/>
          <p:cNvSpPr>
            <a:spLocks noChangeArrowheads="1"/>
          </p:cNvSpPr>
          <p:nvPr/>
        </p:nvSpPr>
        <p:spPr bwMode="auto">
          <a:xfrm>
            <a:off x="611560" y="2348880"/>
            <a:ext cx="7630294" cy="2622462"/>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updatePlaybackState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long</a:t>
            </a:r>
            <a:r>
              <a:rPr kumimoji="0" lang="zh-CN" altLang="zh-CN" sz="1600" b="0" i="0" u="none" strike="noStrike" cap="none" normalizeH="0" baseline="0" dirty="0" smtClean="0">
                <a:ln>
                  <a:noFill/>
                </a:ln>
                <a:solidFill>
                  <a:srgbClr val="000000"/>
                </a:solidFill>
                <a:effectLst/>
                <a:latin typeface="Consolas" panose="020B0609020204030204" pitchFamily="49" charset="0"/>
              </a:rPr>
              <a:t> position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PlaybackState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PLAYBACK_POSITION_UNKNOWN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if</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mMediaPlayer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null</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&amp;&amp;</a:t>
            </a:r>
            <a:r>
              <a:rPr kumimoji="0" lang="zh-CN" altLang="zh-CN" sz="1600" b="0" i="0" u="none" strike="noStrike" cap="none" normalizeH="0" baseline="0" dirty="0" smtClean="0">
                <a:ln>
                  <a:noFill/>
                </a:ln>
                <a:solidFill>
                  <a:srgbClr val="000000"/>
                </a:solidFill>
                <a:effectLst/>
                <a:latin typeface="Consolas" panose="020B0609020204030204" pitchFamily="49" charset="0"/>
              </a:rPr>
              <a:t> mMediaPlayer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isPlaying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position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mMediaPlayer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lang="zh-CN" altLang="zh-CN" sz="1600" dirty="0">
                <a:solidFill>
                  <a:srgbClr val="000000"/>
                </a:solidFill>
                <a:latin typeface="Consolas" panose="020B0609020204030204" pitchFamily="49" charset="0"/>
              </a:rPr>
              <a:t>getCurrentPosition();</a:t>
            </a:r>
            <a:br>
              <a:rPr lang="zh-CN" altLang="zh-CN" sz="1600" dirty="0">
                <a:solidFill>
                  <a:srgbClr val="000000"/>
                </a:solidFill>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PlaybackState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Builder</a:t>
            </a:r>
            <a:r>
              <a:rPr kumimoji="0" lang="zh-CN" altLang="zh-CN" sz="1600" b="0" i="0" u="none" strike="noStrike" cap="none" normalizeH="0" baseline="0" dirty="0" smtClean="0">
                <a:ln>
                  <a:noFill/>
                </a:ln>
                <a:solidFill>
                  <a:srgbClr val="000000"/>
                </a:solidFill>
                <a:effectLst/>
                <a:latin typeface="Consolas" panose="020B0609020204030204" pitchFamily="49" charset="0"/>
              </a:rPr>
              <a:t> stateBuilder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PlaybackState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Builder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setActions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FF0000"/>
                </a:solidFill>
                <a:effectLst/>
                <a:latin typeface="Consolas" panose="020B0609020204030204" pitchFamily="49" charset="0"/>
              </a:rPr>
              <a:t>getAvailableActions()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stateBuilder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position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1.0f</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mSession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setPlaybackState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stateBuilder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build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33385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播放卡片</a:t>
            </a:r>
            <a:endParaRPr lang="zh-CN" altLang="en-US" dirty="0"/>
          </a:p>
        </p:txBody>
      </p:sp>
      <p:sp>
        <p:nvSpPr>
          <p:cNvPr id="5" name="内容占位符 4"/>
          <p:cNvSpPr>
            <a:spLocks noGrp="1"/>
          </p:cNvSpPr>
          <p:nvPr>
            <p:ph idx="1"/>
          </p:nvPr>
        </p:nvSpPr>
        <p:spPr/>
        <p:txBody>
          <a:bodyPr/>
          <a:lstStyle/>
          <a:p>
            <a:pPr marL="457200" lvl="1" indent="0">
              <a:buNone/>
            </a:pPr>
            <a:endParaRPr lang="zh-CN" altLang="en-US" dirty="0" smtClean="0"/>
          </a:p>
        </p:txBody>
      </p:sp>
      <p:sp>
        <p:nvSpPr>
          <p:cNvPr id="2" name="Rectangle 1"/>
          <p:cNvSpPr>
            <a:spLocks noChangeArrowheads="1"/>
          </p:cNvSpPr>
          <p:nvPr/>
        </p:nvSpPr>
        <p:spPr bwMode="auto">
          <a:xfrm>
            <a:off x="457200" y="1586820"/>
            <a:ext cx="7931224" cy="5084675"/>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long</a:t>
            </a:r>
            <a:r>
              <a:rPr kumimoji="0" lang="zh-CN" altLang="zh-CN" sz="1600" b="0" i="0" u="none" strike="noStrike" cap="none" normalizeH="0" baseline="0" dirty="0" smtClean="0">
                <a:ln>
                  <a:noFill/>
                </a:ln>
                <a:solidFill>
                  <a:srgbClr val="000000"/>
                </a:solidFill>
                <a:effectLst/>
                <a:latin typeface="Consolas" panose="020B0609020204030204" pitchFamily="49" charset="0"/>
              </a:rPr>
              <a:t> getAvailableActions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long</a:t>
            </a:r>
            <a:r>
              <a:rPr kumimoji="0" lang="zh-CN" altLang="zh-CN" sz="1600" b="0" i="0" u="none" strike="noStrike" cap="none" normalizeH="0" baseline="0" dirty="0" smtClean="0">
                <a:ln>
                  <a:noFill/>
                </a:ln>
                <a:solidFill>
                  <a:srgbClr val="000000"/>
                </a:solidFill>
                <a:effectLst/>
                <a:latin typeface="Consolas" panose="020B0609020204030204" pitchFamily="49" charset="0"/>
              </a:rPr>
              <a:t> actions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PlaybackState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ACTION_PLAY_PAUSE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PlaybackState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ACTION_PLAY_FROM_MEDIA_ID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PlaybackState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ACTION_PLAY_FROM_SEARCH</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if</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mPlayingQueue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null</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mPlayingQueue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isEmpty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return</a:t>
            </a:r>
            <a:r>
              <a:rPr kumimoji="0" lang="zh-CN" altLang="zh-CN" sz="1600" b="0" i="0" u="none" strike="noStrike" cap="none" normalizeH="0" baseline="0" dirty="0" smtClean="0">
                <a:ln>
                  <a:noFill/>
                </a:ln>
                <a:solidFill>
                  <a:srgbClr val="000000"/>
                </a:solidFill>
                <a:effectLst/>
                <a:latin typeface="Consolas" panose="020B0609020204030204" pitchFamily="49" charset="0"/>
              </a:rPr>
              <a:t> actions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if</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mState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PlaybackState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STATE_PLAYING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actions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PlaybackState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ACTION_PAUSE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else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actions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PlaybackState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ACTION_PLAY</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if</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mCurrentIndexOnQueue </a:t>
            </a:r>
            <a:r>
              <a:rPr kumimoji="0" lang="zh-CN" altLang="zh-CN" sz="1600" b="0" i="0" u="none" strike="noStrike" cap="none" normalizeH="0" baseline="0" dirty="0" smtClean="0">
                <a:ln>
                  <a:noFill/>
                </a:ln>
                <a:solidFill>
                  <a:srgbClr val="666600"/>
                </a:solidFill>
                <a:effectLst/>
                <a:latin typeface="Consolas" panose="020B0609020204030204" pitchFamily="49" charset="0"/>
              </a:rPr>
              <a:t>&gt;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0</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actions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PlaybackState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ACTION_SKIP_TO_PREVIOUS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if</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mCurrentIndexOnQueue </a:t>
            </a:r>
            <a:r>
              <a:rPr kumimoji="0" lang="zh-CN" altLang="zh-CN" sz="1600" b="0" i="0" u="none" strike="noStrike" cap="none" normalizeH="0" baseline="0" dirty="0" smtClean="0">
                <a:ln>
                  <a:noFill/>
                </a:ln>
                <a:solidFill>
                  <a:srgbClr val="666600"/>
                </a:solidFill>
                <a:effectLst/>
                <a:latin typeface="Consolas" panose="020B0609020204030204" pitchFamily="49" charset="0"/>
              </a:rPr>
              <a:t>&lt;</a:t>
            </a:r>
            <a:r>
              <a:rPr kumimoji="0" lang="zh-CN" altLang="zh-CN" sz="1600" b="0" i="0" u="none" strike="noStrike" cap="none" normalizeH="0" baseline="0" dirty="0" smtClean="0">
                <a:ln>
                  <a:noFill/>
                </a:ln>
                <a:solidFill>
                  <a:srgbClr val="000000"/>
                </a:solidFill>
                <a:effectLst/>
                <a:latin typeface="Consolas" panose="020B0609020204030204" pitchFamily="49" charset="0"/>
              </a:rPr>
              <a:t> mPlayingQueue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size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1</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actions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PlaybackState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ACTION_SKIP_TO_NEXT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return</a:t>
            </a:r>
            <a:r>
              <a:rPr kumimoji="0" lang="zh-CN" altLang="zh-CN" sz="1600" b="0" i="0" u="none" strike="noStrike" cap="none" normalizeH="0" baseline="0" dirty="0" smtClean="0">
                <a:ln>
                  <a:noFill/>
                </a:ln>
                <a:solidFill>
                  <a:srgbClr val="000000"/>
                </a:solidFill>
                <a:effectLst/>
                <a:latin typeface="Consolas" panose="020B0609020204030204" pitchFamily="49" charset="0"/>
              </a:rPr>
              <a:t> actions</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60778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播放卡片</a:t>
            </a:r>
            <a:endParaRPr lang="zh-CN" altLang="en-US" dirty="0"/>
          </a:p>
        </p:txBody>
      </p:sp>
      <p:sp>
        <p:nvSpPr>
          <p:cNvPr id="5" name="内容占位符 4"/>
          <p:cNvSpPr>
            <a:spLocks noGrp="1"/>
          </p:cNvSpPr>
          <p:nvPr>
            <p:ph idx="1"/>
          </p:nvPr>
        </p:nvSpPr>
        <p:spPr/>
        <p:txBody>
          <a:bodyPr/>
          <a:lstStyle/>
          <a:p>
            <a:r>
              <a:rPr lang="zh-CN" altLang="en-US" dirty="0" smtClean="0"/>
              <a:t>展示媒体元数据</a:t>
            </a:r>
            <a:endParaRPr lang="en-US" altLang="zh-CN" dirty="0" smtClean="0"/>
          </a:p>
          <a:p>
            <a:pPr lvl="1"/>
            <a:r>
              <a:rPr lang="en-US" altLang="zh-CN" dirty="0" err="1" smtClean="0"/>
              <a:t>setMetadata</a:t>
            </a:r>
            <a:r>
              <a:rPr lang="en-US" altLang="zh-CN" dirty="0" smtClean="0"/>
              <a:t>()</a:t>
            </a:r>
            <a:r>
              <a:rPr lang="zh-CN" altLang="en-US" dirty="0" smtClean="0"/>
              <a:t>：设置</a:t>
            </a:r>
            <a:r>
              <a:rPr lang="en-US" altLang="zh-CN" dirty="0" err="1" smtClean="0"/>
              <a:t>MediaMetadata</a:t>
            </a:r>
            <a:r>
              <a:rPr lang="zh-CN" altLang="en-US" dirty="0" smtClean="0"/>
              <a:t>信息</a:t>
            </a:r>
            <a:endParaRPr lang="en-US" altLang="zh-CN" dirty="0" smtClean="0"/>
          </a:p>
          <a:p>
            <a:r>
              <a:rPr lang="zh-CN" altLang="en-US" dirty="0" smtClean="0"/>
              <a:t>示例代码片段：假设数据信息存储在</a:t>
            </a:r>
            <a:r>
              <a:rPr lang="en-US" altLang="zh-CN" dirty="0" err="1"/>
              <a:t>MediaData</a:t>
            </a:r>
            <a:r>
              <a:rPr lang="zh-CN" altLang="en-US" dirty="0" smtClean="0"/>
              <a:t>类中</a:t>
            </a:r>
          </a:p>
        </p:txBody>
      </p:sp>
    </p:spTree>
    <p:extLst>
      <p:ext uri="{BB962C8B-B14F-4D97-AF65-F5344CB8AC3E}">
        <p14:creationId xmlns:p14="http://schemas.microsoft.com/office/powerpoint/2010/main" val="12240122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播放卡片</a:t>
            </a:r>
            <a:endParaRPr lang="zh-CN" altLang="en-US" dirty="0"/>
          </a:p>
        </p:txBody>
      </p:sp>
      <p:sp>
        <p:nvSpPr>
          <p:cNvPr id="2" name="Rectangle 1"/>
          <p:cNvSpPr>
            <a:spLocks noChangeArrowheads="1"/>
          </p:cNvSpPr>
          <p:nvPr/>
        </p:nvSpPr>
        <p:spPr bwMode="auto">
          <a:xfrm>
            <a:off x="420222" y="1417638"/>
            <a:ext cx="8303555" cy="5330896"/>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private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updateMetadata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MediaData</a:t>
            </a:r>
            <a:r>
              <a:rPr kumimoji="0" lang="zh-CN" altLang="zh-CN" sz="1600" b="0" i="0" u="none" strike="noStrike" cap="none" normalizeH="0" baseline="0" dirty="0" smtClean="0">
                <a:ln>
                  <a:noFill/>
                </a:ln>
                <a:solidFill>
                  <a:srgbClr val="000000"/>
                </a:solidFill>
                <a:effectLst/>
                <a:latin typeface="Consolas" panose="020B0609020204030204" pitchFamily="49" charset="0"/>
              </a:rPr>
              <a:t> myData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MediaMetadata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Builder</a:t>
            </a:r>
            <a:r>
              <a:rPr kumimoji="0" lang="zh-CN" altLang="zh-CN" sz="1600" b="0" i="0" u="none" strike="noStrike" cap="none" normalizeH="0" baseline="0" dirty="0" smtClean="0">
                <a:ln>
                  <a:noFill/>
                </a:ln>
                <a:solidFill>
                  <a:srgbClr val="000000"/>
                </a:solidFill>
                <a:effectLst/>
                <a:latin typeface="Consolas" panose="020B0609020204030204" pitchFamily="49" charset="0"/>
              </a:rPr>
              <a:t> metadataBuilder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new</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MediaMetadata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Builder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To provide most control over how an item is displayed set the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display fields in the metadata</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metadataBuilder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putString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MediaMetadata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METADATA_KEY_DISPLAY_TITLE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myData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displayTitle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metadataBuilder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putString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MediaMetadata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METADATA_KEY_DISPLAY_SUBTITLE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myData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displaySubtitle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metadataBuilder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putString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MediaMetadata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METADATA_KEY_DISPLAY_ICON_URI</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myData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artUri</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And at minimum the title and artist for legacy support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metadataBuilder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putString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MediaMetadata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METADATA_KEY_TITLE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myData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title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metadataBuilder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putString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MediaMetadata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METADATA_KEY_ARTIST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myData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artist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A small bitmap for the artwork is also recommended</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metadataBuilder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putBitmap</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MediaMetadata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METADATA_KEY_ART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myData</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artBitmap</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Add any other fields you have for your data as well</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FF0000"/>
                </a:solidFill>
                <a:effectLst/>
                <a:latin typeface="Consolas" panose="020B0609020204030204" pitchFamily="49" charset="0"/>
              </a:rPr>
              <a:t>mSession.setMetadata(metadataBuilder.build());</a:t>
            </a:r>
            <a:br>
              <a:rPr kumimoji="0" lang="zh-CN" altLang="zh-CN" sz="1600" b="0" i="0" u="none" strike="noStrike" cap="none" normalizeH="0" baseline="0" dirty="0" smtClean="0">
                <a:ln>
                  <a:noFill/>
                </a:ln>
                <a:solidFill>
                  <a:srgbClr val="FF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316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播放卡片</a:t>
            </a:r>
            <a:endParaRPr lang="zh-CN" altLang="en-US" dirty="0"/>
          </a:p>
        </p:txBody>
      </p:sp>
      <p:sp>
        <p:nvSpPr>
          <p:cNvPr id="5" name="内容占位符 4"/>
          <p:cNvSpPr>
            <a:spLocks noGrp="1"/>
          </p:cNvSpPr>
          <p:nvPr>
            <p:ph idx="1"/>
          </p:nvPr>
        </p:nvSpPr>
        <p:spPr/>
        <p:txBody>
          <a:bodyPr/>
          <a:lstStyle/>
          <a:p>
            <a:r>
              <a:rPr lang="zh-CN" altLang="en-US" dirty="0" smtClean="0"/>
              <a:t>响应用户操作</a:t>
            </a:r>
            <a:endParaRPr lang="en-US" altLang="zh-CN" dirty="0" smtClean="0"/>
          </a:p>
          <a:p>
            <a:pPr lvl="1"/>
            <a:r>
              <a:rPr lang="zh-CN" altLang="en-US" dirty="0" smtClean="0"/>
              <a:t>用户点击后，打开对应的</a:t>
            </a:r>
            <a:r>
              <a:rPr lang="en-US" altLang="zh-CN" dirty="0" smtClean="0"/>
              <a:t>app</a:t>
            </a:r>
            <a:r>
              <a:rPr lang="zh-CN" altLang="en-US" dirty="0" smtClean="0"/>
              <a:t>应用</a:t>
            </a:r>
            <a:endParaRPr lang="en-US" altLang="zh-CN" dirty="0" smtClean="0"/>
          </a:p>
          <a:p>
            <a:pPr lvl="1"/>
            <a:r>
              <a:rPr lang="en-US" altLang="zh-CN" dirty="0"/>
              <a:t> </a:t>
            </a:r>
            <a:r>
              <a:rPr lang="zh-CN" altLang="en-US" dirty="0" smtClean="0"/>
              <a:t>构造</a:t>
            </a:r>
            <a:r>
              <a:rPr lang="en-US" altLang="zh-CN" dirty="0" err="1" smtClean="0"/>
              <a:t>PendingIntent</a:t>
            </a:r>
            <a:r>
              <a:rPr lang="en-US" altLang="zh-CN" dirty="0" smtClean="0"/>
              <a:t>  </a:t>
            </a:r>
          </a:p>
          <a:p>
            <a:pPr lvl="1"/>
            <a:r>
              <a:rPr lang="en-US" altLang="zh-CN" dirty="0" err="1" smtClean="0">
                <a:sym typeface="Wingdings" panose="05000000000000000000" pitchFamily="2" charset="2"/>
              </a:rPr>
              <a:t>setSessionActivity</a:t>
            </a:r>
            <a:r>
              <a:rPr lang="en-US" altLang="zh-CN" dirty="0">
                <a:sym typeface="Wingdings" panose="05000000000000000000" pitchFamily="2" charset="2"/>
              </a:rPr>
              <a:t>()</a:t>
            </a:r>
            <a:endParaRPr lang="zh-CN" altLang="en-US" dirty="0" smtClean="0"/>
          </a:p>
        </p:txBody>
      </p:sp>
      <p:sp>
        <p:nvSpPr>
          <p:cNvPr id="2" name="Rectangle 1"/>
          <p:cNvSpPr>
            <a:spLocks noChangeArrowheads="1"/>
          </p:cNvSpPr>
          <p:nvPr/>
        </p:nvSpPr>
        <p:spPr bwMode="auto">
          <a:xfrm>
            <a:off x="195802" y="4005064"/>
            <a:ext cx="8752396" cy="1145135"/>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660066"/>
                </a:solidFill>
                <a:effectLst/>
                <a:latin typeface="Consolas" panose="020B0609020204030204" pitchFamily="49" charset="0"/>
              </a:rPr>
              <a:t>Intent</a:t>
            </a:r>
            <a:r>
              <a:rPr kumimoji="0" lang="zh-CN" altLang="zh-CN" sz="1600" b="0" i="0" u="none" strike="noStrike" cap="none" normalizeH="0" baseline="0" smtClean="0">
                <a:ln>
                  <a:noFill/>
                </a:ln>
                <a:solidFill>
                  <a:srgbClr val="000000"/>
                </a:solidFill>
                <a:effectLst/>
                <a:latin typeface="Consolas" panose="020B0609020204030204" pitchFamily="49" charset="0"/>
              </a:rPr>
              <a:t> intent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new</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Intent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mContext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MyActivity</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88"/>
                </a:solidFill>
                <a:effectLst/>
                <a:latin typeface="Consolas" panose="020B0609020204030204" pitchFamily="49" charset="0"/>
              </a:rPr>
              <a:t>class</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PendingIntent</a:t>
            </a:r>
            <a:r>
              <a:rPr kumimoji="0" lang="zh-CN" altLang="zh-CN" sz="1600" b="0" i="0" u="none" strike="noStrike" cap="none" normalizeH="0" baseline="0" smtClean="0">
                <a:ln>
                  <a:noFill/>
                </a:ln>
                <a:solidFill>
                  <a:srgbClr val="000000"/>
                </a:solidFill>
                <a:effectLst/>
                <a:latin typeface="Consolas" panose="020B0609020204030204" pitchFamily="49" charset="0"/>
              </a:rPr>
              <a:t> pi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PendingIntent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getActivity</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context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66"/>
                </a:solidFill>
                <a:effectLst/>
                <a:latin typeface="Consolas" panose="020B0609020204030204" pitchFamily="49" charset="0"/>
              </a:rPr>
              <a:t>99</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00"/>
                </a:solidFill>
                <a:effectLst/>
                <a:latin typeface="Consolas" panose="020B0609020204030204" pitchFamily="49" charset="0"/>
              </a:rPr>
              <a:t>/*request code*/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intent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PendingIntent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FLAG_UPDATE_CURRENT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mSession</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setSessionActivity</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pi</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chemeClr val="tx1"/>
                </a:solidFill>
                <a:effectLst/>
              </a:rPr>
              <a:t> </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48863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目录</a:t>
            </a:r>
            <a:endParaRPr lang="zh-CN" altLang="en-US" dirty="0"/>
          </a:p>
        </p:txBody>
      </p:sp>
      <p:grpSp>
        <p:nvGrpSpPr>
          <p:cNvPr id="6" name="Group 11"/>
          <p:cNvGrpSpPr>
            <a:grpSpLocks/>
          </p:cNvGrpSpPr>
          <p:nvPr/>
        </p:nvGrpSpPr>
        <p:grpSpPr bwMode="auto">
          <a:xfrm>
            <a:off x="2057400" y="1556792"/>
            <a:ext cx="4648200" cy="685800"/>
            <a:chOff x="1296" y="1200"/>
            <a:chExt cx="2928" cy="432"/>
          </a:xfrm>
        </p:grpSpPr>
        <p:sp>
          <p:nvSpPr>
            <p:cNvPr id="7"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资源目录浏览器</a:t>
              </a:r>
              <a:endParaRPr lang="en-US" altLang="zh-CN" sz="2400" b="1" dirty="0"/>
            </a:p>
          </p:txBody>
        </p:sp>
        <p:grpSp>
          <p:nvGrpSpPr>
            <p:cNvPr id="9" name="Group 14"/>
            <p:cNvGrpSpPr>
              <a:grpSpLocks/>
            </p:cNvGrpSpPr>
            <p:nvPr/>
          </p:nvGrpSpPr>
          <p:grpSpPr bwMode="auto">
            <a:xfrm>
              <a:off x="1296" y="1200"/>
              <a:ext cx="528" cy="432"/>
              <a:chOff x="1296" y="1200"/>
              <a:chExt cx="528" cy="432"/>
            </a:xfrm>
          </p:grpSpPr>
          <p:sp>
            <p:nvSpPr>
              <p:cNvPr id="11"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 name="Picture 17"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18"/>
            <p:cNvSpPr txBox="1">
              <a:spLocks noChangeArrowheads="1"/>
            </p:cNvSpPr>
            <p:nvPr/>
          </p:nvSpPr>
          <p:spPr bwMode="gray">
            <a:xfrm>
              <a:off x="1440" y="121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FFFF"/>
                  </a:solidFill>
                  <a:ea typeface="宋体" charset="-122"/>
                </a:rPr>
                <a:t>1</a:t>
              </a:r>
            </a:p>
          </p:txBody>
        </p:sp>
      </p:grpSp>
      <p:grpSp>
        <p:nvGrpSpPr>
          <p:cNvPr id="14" name="Group 19"/>
          <p:cNvGrpSpPr>
            <a:grpSpLocks/>
          </p:cNvGrpSpPr>
          <p:nvPr/>
        </p:nvGrpSpPr>
        <p:grpSpPr bwMode="auto">
          <a:xfrm>
            <a:off x="2057400" y="2318793"/>
            <a:ext cx="4648200" cy="685800"/>
            <a:chOff x="1296" y="1680"/>
            <a:chExt cx="2928" cy="432"/>
          </a:xfrm>
        </p:grpSpPr>
        <p:sp>
          <p:nvSpPr>
            <p:cNvPr id="15"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卡片视图</a:t>
              </a:r>
              <a:endParaRPr lang="en-US" altLang="zh-CN" sz="2400" b="1" dirty="0"/>
            </a:p>
          </p:txBody>
        </p:sp>
        <p:grpSp>
          <p:nvGrpSpPr>
            <p:cNvPr id="17" name="Group 22"/>
            <p:cNvGrpSpPr>
              <a:grpSpLocks/>
            </p:cNvGrpSpPr>
            <p:nvPr/>
          </p:nvGrpSpPr>
          <p:grpSpPr bwMode="auto">
            <a:xfrm>
              <a:off x="1296" y="1680"/>
              <a:ext cx="528" cy="432"/>
              <a:chOff x="1296" y="1680"/>
              <a:chExt cx="528" cy="432"/>
            </a:xfrm>
          </p:grpSpPr>
          <p:sp>
            <p:nvSpPr>
              <p:cNvPr id="19"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25"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 Box 26"/>
            <p:cNvSpPr txBox="1">
              <a:spLocks noChangeArrowheads="1"/>
            </p:cNvSpPr>
            <p:nvPr/>
          </p:nvSpPr>
          <p:spPr bwMode="gray">
            <a:xfrm>
              <a:off x="1440" y="169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FFFF"/>
                  </a:solidFill>
                  <a:ea typeface="宋体" charset="-122"/>
                </a:rPr>
                <a:t>2</a:t>
              </a:r>
            </a:p>
          </p:txBody>
        </p:sp>
      </p:grpSp>
      <p:grpSp>
        <p:nvGrpSpPr>
          <p:cNvPr id="22" name="Group 11"/>
          <p:cNvGrpSpPr>
            <a:grpSpLocks/>
          </p:cNvGrpSpPr>
          <p:nvPr/>
        </p:nvGrpSpPr>
        <p:grpSpPr bwMode="auto">
          <a:xfrm>
            <a:off x="2084040" y="3133327"/>
            <a:ext cx="4648200" cy="685800"/>
            <a:chOff x="1296" y="1200"/>
            <a:chExt cx="2928" cy="432"/>
          </a:xfrm>
        </p:grpSpPr>
        <p:sp>
          <p:nvSpPr>
            <p:cNvPr id="23"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4"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详细信息视图</a:t>
              </a:r>
              <a:endParaRPr lang="en-US" altLang="zh-CN" sz="2400" b="1" dirty="0"/>
            </a:p>
          </p:txBody>
        </p:sp>
        <p:grpSp>
          <p:nvGrpSpPr>
            <p:cNvPr id="25" name="Group 14"/>
            <p:cNvGrpSpPr>
              <a:grpSpLocks/>
            </p:cNvGrpSpPr>
            <p:nvPr/>
          </p:nvGrpSpPr>
          <p:grpSpPr bwMode="auto">
            <a:xfrm>
              <a:off x="1296" y="1200"/>
              <a:ext cx="528" cy="432"/>
              <a:chOff x="1296" y="1200"/>
              <a:chExt cx="528" cy="432"/>
            </a:xfrm>
          </p:grpSpPr>
          <p:sp>
            <p:nvSpPr>
              <p:cNvPr id="27"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9" name="Picture 17"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 Box 18"/>
            <p:cNvSpPr txBox="1">
              <a:spLocks noChangeArrowheads="1"/>
            </p:cNvSpPr>
            <p:nvPr/>
          </p:nvSpPr>
          <p:spPr bwMode="gray">
            <a:xfrm>
              <a:off x="1440" y="121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3</a:t>
              </a:r>
              <a:endParaRPr lang="en-US" altLang="zh-CN" sz="3200" b="1" dirty="0">
                <a:solidFill>
                  <a:srgbClr val="FFFFFF"/>
                </a:solidFill>
                <a:ea typeface="宋体" charset="-122"/>
              </a:endParaRPr>
            </a:p>
          </p:txBody>
        </p:sp>
      </p:grpSp>
      <p:grpSp>
        <p:nvGrpSpPr>
          <p:cNvPr id="30" name="Group 19"/>
          <p:cNvGrpSpPr>
            <a:grpSpLocks/>
          </p:cNvGrpSpPr>
          <p:nvPr/>
        </p:nvGrpSpPr>
        <p:grpSpPr bwMode="auto">
          <a:xfrm>
            <a:off x="2084040" y="3895328"/>
            <a:ext cx="4648200" cy="685800"/>
            <a:chOff x="1296" y="1680"/>
            <a:chExt cx="2928" cy="432"/>
          </a:xfrm>
        </p:grpSpPr>
        <p:sp>
          <p:nvSpPr>
            <p:cNvPr id="31"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播放卡片</a:t>
              </a:r>
              <a:endParaRPr lang="en-US" altLang="zh-CN" sz="2400" b="1" dirty="0"/>
            </a:p>
          </p:txBody>
        </p:sp>
        <p:grpSp>
          <p:nvGrpSpPr>
            <p:cNvPr id="33" name="Group 22"/>
            <p:cNvGrpSpPr>
              <a:grpSpLocks/>
            </p:cNvGrpSpPr>
            <p:nvPr/>
          </p:nvGrpSpPr>
          <p:grpSpPr bwMode="auto">
            <a:xfrm>
              <a:off x="1296" y="1680"/>
              <a:ext cx="528" cy="432"/>
              <a:chOff x="1296" y="1680"/>
              <a:chExt cx="528" cy="432"/>
            </a:xfrm>
          </p:grpSpPr>
          <p:sp>
            <p:nvSpPr>
              <p:cNvPr id="35"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7" name="Picture 25"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 Box 26"/>
            <p:cNvSpPr txBox="1">
              <a:spLocks noChangeArrowheads="1"/>
            </p:cNvSpPr>
            <p:nvPr/>
          </p:nvSpPr>
          <p:spPr bwMode="gray">
            <a:xfrm>
              <a:off x="1440" y="169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4</a:t>
              </a:r>
              <a:endParaRPr lang="en-US" altLang="zh-CN" sz="3200" b="1" dirty="0">
                <a:solidFill>
                  <a:srgbClr val="FFFFFF"/>
                </a:solidFill>
                <a:ea typeface="宋体" charset="-122"/>
              </a:endParaRPr>
            </a:p>
          </p:txBody>
        </p:sp>
      </p:grpSp>
      <p:grpSp>
        <p:nvGrpSpPr>
          <p:cNvPr id="38" name="Group 11"/>
          <p:cNvGrpSpPr>
            <a:grpSpLocks/>
          </p:cNvGrpSpPr>
          <p:nvPr/>
        </p:nvGrpSpPr>
        <p:grpSpPr bwMode="auto">
          <a:xfrm>
            <a:off x="2123728" y="4717503"/>
            <a:ext cx="4648200" cy="685800"/>
            <a:chOff x="1296" y="1200"/>
            <a:chExt cx="2928" cy="432"/>
          </a:xfrm>
        </p:grpSpPr>
        <p:sp>
          <p:nvSpPr>
            <p:cNvPr id="39"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0"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引导页面</a:t>
              </a:r>
              <a:endParaRPr lang="en-US" altLang="zh-CN" sz="2400" b="1" dirty="0"/>
            </a:p>
          </p:txBody>
        </p:sp>
        <p:grpSp>
          <p:nvGrpSpPr>
            <p:cNvPr id="41" name="Group 14"/>
            <p:cNvGrpSpPr>
              <a:grpSpLocks/>
            </p:cNvGrpSpPr>
            <p:nvPr/>
          </p:nvGrpSpPr>
          <p:grpSpPr bwMode="auto">
            <a:xfrm>
              <a:off x="1296" y="1200"/>
              <a:ext cx="528" cy="432"/>
              <a:chOff x="1296" y="1200"/>
              <a:chExt cx="528" cy="432"/>
            </a:xfrm>
          </p:grpSpPr>
          <p:sp>
            <p:nvSpPr>
              <p:cNvPr id="43"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 name="Picture 17"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Text Box 18"/>
            <p:cNvSpPr txBox="1">
              <a:spLocks noChangeArrowheads="1"/>
            </p:cNvSpPr>
            <p:nvPr/>
          </p:nvSpPr>
          <p:spPr bwMode="gray">
            <a:xfrm>
              <a:off x="1440" y="121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5</a:t>
              </a:r>
              <a:endParaRPr lang="en-US" altLang="zh-CN" sz="3200" b="1" dirty="0">
                <a:solidFill>
                  <a:srgbClr val="FFFFFF"/>
                </a:solidFill>
                <a:ea typeface="宋体" charset="-122"/>
              </a:endParaRPr>
            </a:p>
          </p:txBody>
        </p:sp>
      </p:grpSp>
      <p:grpSp>
        <p:nvGrpSpPr>
          <p:cNvPr id="46" name="Group 19"/>
          <p:cNvGrpSpPr>
            <a:grpSpLocks/>
          </p:cNvGrpSpPr>
          <p:nvPr/>
        </p:nvGrpSpPr>
        <p:grpSpPr bwMode="auto">
          <a:xfrm>
            <a:off x="2123728" y="5479504"/>
            <a:ext cx="4648200" cy="685800"/>
            <a:chOff x="1296" y="1680"/>
            <a:chExt cx="2928" cy="432"/>
          </a:xfrm>
        </p:grpSpPr>
        <p:sp>
          <p:nvSpPr>
            <p:cNvPr id="47"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8"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后台播放</a:t>
              </a:r>
              <a:endParaRPr lang="en-US" altLang="zh-CN" sz="2400" b="1" dirty="0"/>
            </a:p>
          </p:txBody>
        </p:sp>
        <p:grpSp>
          <p:nvGrpSpPr>
            <p:cNvPr id="49" name="Group 22"/>
            <p:cNvGrpSpPr>
              <a:grpSpLocks/>
            </p:cNvGrpSpPr>
            <p:nvPr/>
          </p:nvGrpSpPr>
          <p:grpSpPr bwMode="auto">
            <a:xfrm>
              <a:off x="1296" y="1680"/>
              <a:ext cx="528" cy="432"/>
              <a:chOff x="1296" y="1680"/>
              <a:chExt cx="528" cy="432"/>
            </a:xfrm>
          </p:grpSpPr>
          <p:sp>
            <p:nvSpPr>
              <p:cNvPr id="51"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3" name="Picture 25"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Text Box 26"/>
            <p:cNvSpPr txBox="1">
              <a:spLocks noChangeArrowheads="1"/>
            </p:cNvSpPr>
            <p:nvPr/>
          </p:nvSpPr>
          <p:spPr bwMode="gray">
            <a:xfrm>
              <a:off x="1440" y="169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6</a:t>
              </a:r>
              <a:endParaRPr lang="en-US" altLang="zh-CN" sz="3200" b="1" dirty="0">
                <a:solidFill>
                  <a:srgbClr val="FFFFFF"/>
                </a:solidFill>
                <a:ea typeface="宋体" charset="-122"/>
              </a:endParaRPr>
            </a:p>
          </p:txBody>
        </p:sp>
      </p:grpSp>
    </p:spTree>
    <p:extLst>
      <p:ext uri="{BB962C8B-B14F-4D97-AF65-F5344CB8AC3E}">
        <p14:creationId xmlns:p14="http://schemas.microsoft.com/office/powerpoint/2010/main" val="220847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8"/>
                                        </p:tgtEl>
                                      </p:cBhvr>
                                    </p:animEffect>
                                    <p:animScale>
                                      <p:cBhvr>
                                        <p:cTn id="7" dur="250" autoRev="1" fill="hold"/>
                                        <p:tgtEl>
                                          <p:spTgt spid="3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引导页面</a:t>
            </a:r>
            <a:endParaRPr lang="zh-CN" altLang="en-US" dirty="0"/>
          </a:p>
        </p:txBody>
      </p:sp>
      <p:sp>
        <p:nvSpPr>
          <p:cNvPr id="5" name="内容占位符 4"/>
          <p:cNvSpPr>
            <a:spLocks noGrp="1"/>
          </p:cNvSpPr>
          <p:nvPr>
            <p:ph idx="1"/>
          </p:nvPr>
        </p:nvSpPr>
        <p:spPr/>
        <p:txBody>
          <a:bodyPr/>
          <a:lstStyle/>
          <a:p>
            <a:endParaRPr lang="zh-CN" altLang="en-US" dirty="0" smtClean="0"/>
          </a:p>
        </p:txBody>
      </p:sp>
      <p:pic>
        <p:nvPicPr>
          <p:cNvPr id="2" name="图片 1"/>
          <p:cNvPicPr>
            <a:picLocks noChangeAspect="1"/>
          </p:cNvPicPr>
          <p:nvPr/>
        </p:nvPicPr>
        <p:blipFill>
          <a:blip r:embed="rId3"/>
          <a:stretch>
            <a:fillRect/>
          </a:stretch>
        </p:blipFill>
        <p:spPr>
          <a:xfrm>
            <a:off x="457200" y="1600200"/>
            <a:ext cx="8255990" cy="4709120"/>
          </a:xfrm>
          <a:prstGeom prst="rect">
            <a:avLst/>
          </a:prstGeom>
        </p:spPr>
      </p:pic>
    </p:spTree>
    <p:extLst>
      <p:ext uri="{BB962C8B-B14F-4D97-AF65-F5344CB8AC3E}">
        <p14:creationId xmlns:p14="http://schemas.microsoft.com/office/powerpoint/2010/main" val="41555242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引导页面</a:t>
            </a:r>
            <a:endParaRPr lang="zh-CN" altLang="en-US" dirty="0"/>
          </a:p>
        </p:txBody>
      </p:sp>
      <p:sp>
        <p:nvSpPr>
          <p:cNvPr id="5" name="内容占位符 4"/>
          <p:cNvSpPr>
            <a:spLocks noGrp="1"/>
          </p:cNvSpPr>
          <p:nvPr>
            <p:ph idx="1"/>
          </p:nvPr>
        </p:nvSpPr>
        <p:spPr/>
        <p:txBody>
          <a:bodyPr/>
          <a:lstStyle/>
          <a:p>
            <a:r>
              <a:rPr lang="zh-CN" altLang="en-US" dirty="0"/>
              <a:t>安装或更新新版本后</a:t>
            </a:r>
            <a:r>
              <a:rPr lang="zh-CN" altLang="en-US" dirty="0" smtClean="0"/>
              <a:t>第一次打开</a:t>
            </a:r>
            <a:r>
              <a:rPr lang="en-US" altLang="zh-CN" dirty="0" smtClean="0"/>
              <a:t>APP</a:t>
            </a:r>
            <a:r>
              <a:rPr lang="zh-CN" altLang="en-US" dirty="0" smtClean="0"/>
              <a:t>时显示</a:t>
            </a:r>
            <a:endParaRPr lang="en-US" altLang="zh-CN" dirty="0" smtClean="0"/>
          </a:p>
          <a:p>
            <a:r>
              <a:rPr lang="zh-CN" altLang="en-US" dirty="0" smtClean="0"/>
              <a:t>展示内容</a:t>
            </a:r>
            <a:endParaRPr lang="en-US" altLang="zh-CN" dirty="0" smtClean="0"/>
          </a:p>
          <a:p>
            <a:pPr lvl="1"/>
            <a:r>
              <a:rPr lang="zh-CN" altLang="en-US" dirty="0" smtClean="0"/>
              <a:t>向用户展示</a:t>
            </a:r>
            <a:r>
              <a:rPr lang="en-US" altLang="zh-CN" dirty="0" smtClean="0"/>
              <a:t>APP</a:t>
            </a:r>
            <a:r>
              <a:rPr lang="zh-CN" altLang="en-US" dirty="0" smtClean="0"/>
              <a:t>的重要功能及特性</a:t>
            </a:r>
            <a:endParaRPr lang="en-US" altLang="zh-CN" dirty="0" smtClean="0"/>
          </a:p>
          <a:p>
            <a:pPr lvl="1"/>
            <a:r>
              <a:rPr lang="zh-CN" altLang="en-US" dirty="0" smtClean="0"/>
              <a:t>提示用户某些注意事项</a:t>
            </a:r>
            <a:endParaRPr lang="en-US" altLang="zh-CN" dirty="0" smtClean="0"/>
          </a:p>
          <a:p>
            <a:pPr lvl="1"/>
            <a:r>
              <a:rPr lang="zh-CN" altLang="en-US" dirty="0" smtClean="0"/>
              <a:t>提示用户使用的要求或步骤等</a:t>
            </a:r>
            <a:endParaRPr lang="en-US" altLang="zh-CN" dirty="0" smtClean="0"/>
          </a:p>
          <a:p>
            <a:r>
              <a:rPr lang="zh-CN" altLang="en-US" dirty="0" smtClean="0"/>
              <a:t>注意：</a:t>
            </a:r>
            <a:endParaRPr lang="en-US" altLang="zh-CN" dirty="0" smtClean="0"/>
          </a:p>
          <a:p>
            <a:pPr lvl="1"/>
            <a:r>
              <a:rPr lang="zh-CN" altLang="en-US" dirty="0" smtClean="0"/>
              <a:t>不能包括需要用户交互的控件，如按钮、编辑框等</a:t>
            </a:r>
          </a:p>
        </p:txBody>
      </p:sp>
    </p:spTree>
    <p:extLst>
      <p:ext uri="{BB962C8B-B14F-4D97-AF65-F5344CB8AC3E}">
        <p14:creationId xmlns:p14="http://schemas.microsoft.com/office/powerpoint/2010/main" val="27585023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引导页面</a:t>
            </a:r>
            <a:endParaRPr lang="zh-CN" altLang="en-US" dirty="0"/>
          </a:p>
        </p:txBody>
      </p:sp>
      <p:sp>
        <p:nvSpPr>
          <p:cNvPr id="5" name="内容占位符 4"/>
          <p:cNvSpPr>
            <a:spLocks noGrp="1"/>
          </p:cNvSpPr>
          <p:nvPr>
            <p:ph idx="1"/>
          </p:nvPr>
        </p:nvSpPr>
        <p:spPr/>
        <p:txBody>
          <a:bodyPr/>
          <a:lstStyle/>
          <a:p>
            <a:r>
              <a:rPr lang="zh-CN" altLang="en-US" dirty="0" smtClean="0"/>
              <a:t>重要的类</a:t>
            </a:r>
            <a:endParaRPr lang="en-US" altLang="zh-CN" dirty="0" smtClean="0"/>
          </a:p>
          <a:p>
            <a:pPr lvl="1"/>
            <a:r>
              <a:rPr lang="en-US" altLang="zh-CN" dirty="0"/>
              <a:t> </a:t>
            </a:r>
            <a:r>
              <a:rPr lang="en-US" altLang="zh-CN" dirty="0" err="1" smtClean="0"/>
              <a:t>OnboardingFragment</a:t>
            </a:r>
            <a:endParaRPr lang="zh-CN" altLang="en-US" dirty="0" smtClean="0"/>
          </a:p>
        </p:txBody>
      </p:sp>
      <p:pic>
        <p:nvPicPr>
          <p:cNvPr id="2" name="图片 1"/>
          <p:cNvPicPr>
            <a:picLocks noChangeAspect="1"/>
          </p:cNvPicPr>
          <p:nvPr/>
        </p:nvPicPr>
        <p:blipFill>
          <a:blip r:embed="rId3"/>
          <a:stretch>
            <a:fillRect/>
          </a:stretch>
        </p:blipFill>
        <p:spPr>
          <a:xfrm>
            <a:off x="457200" y="2607564"/>
            <a:ext cx="8475650" cy="1469508"/>
          </a:xfrm>
          <a:prstGeom prst="rect">
            <a:avLst/>
          </a:prstGeom>
        </p:spPr>
      </p:pic>
    </p:spTree>
    <p:extLst>
      <p:ext uri="{BB962C8B-B14F-4D97-AF65-F5344CB8AC3E}">
        <p14:creationId xmlns:p14="http://schemas.microsoft.com/office/powerpoint/2010/main" val="3787100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创建</a:t>
            </a:r>
            <a:r>
              <a:rPr lang="zh-CN" altLang="en-US" dirty="0"/>
              <a:t>媒体浏览布局</a:t>
            </a:r>
          </a:p>
        </p:txBody>
      </p:sp>
      <p:sp>
        <p:nvSpPr>
          <p:cNvPr id="3" name="内容占位符 2"/>
          <p:cNvSpPr>
            <a:spLocks noGrp="1"/>
          </p:cNvSpPr>
          <p:nvPr>
            <p:ph idx="1"/>
          </p:nvPr>
        </p:nvSpPr>
        <p:spPr/>
        <p:txBody>
          <a:bodyPr>
            <a:normAutofit/>
          </a:bodyPr>
          <a:lstStyle/>
          <a:p>
            <a:r>
              <a:rPr lang="zh-CN" altLang="en-US" dirty="0" smtClean="0"/>
              <a:t>创建包含</a:t>
            </a:r>
            <a:r>
              <a:rPr lang="en-US" altLang="zh-CN" dirty="0" err="1" smtClean="0"/>
              <a:t>BrowseFragment</a:t>
            </a:r>
            <a:r>
              <a:rPr lang="zh-CN" altLang="en-US" dirty="0" smtClean="0"/>
              <a:t>的布局</a:t>
            </a:r>
            <a:endParaRPr lang="en-US" altLang="zh-CN" dirty="0" smtClean="0"/>
          </a:p>
        </p:txBody>
      </p:sp>
      <p:sp>
        <p:nvSpPr>
          <p:cNvPr id="7" name="Rectangle 2"/>
          <p:cNvSpPr>
            <a:spLocks noChangeArrowheads="1"/>
          </p:cNvSpPr>
          <p:nvPr/>
        </p:nvSpPr>
        <p:spPr bwMode="auto">
          <a:xfrm>
            <a:off x="461761" y="2564904"/>
            <a:ext cx="8208912" cy="3114905"/>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&lt;FrameLayout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xmlns:android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"http://schemas.android.com/apk/res/android"</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android:id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"@+id/main_frame"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android:layout_width</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"match_parent"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android:layout_height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"match_parent"</a:t>
            </a:r>
            <a:r>
              <a:rPr kumimoji="0" lang="zh-CN" altLang="zh-CN" sz="1600" b="0" i="0" u="none" strike="noStrike" cap="none" normalizeH="0" baseline="0" dirty="0" smtClean="0">
                <a:ln>
                  <a:noFill/>
                </a:ln>
                <a:solidFill>
                  <a:srgbClr val="000088"/>
                </a:solidFill>
                <a:effectLst/>
                <a:latin typeface="Consolas" panose="020B0609020204030204" pitchFamily="49" charset="0"/>
              </a:rPr>
              <a:t>&gt;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&lt;fragment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android:name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"com.example.android.tvleanback.ui.MainFragment"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android:id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"@+id/main_browse_fragment"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android:layout_width</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"match_parent"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android:layout_height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"match_parent"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/&gt;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&lt;/FrameLayout&gt;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38569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引导页面</a:t>
            </a:r>
            <a:endParaRPr lang="zh-CN" altLang="en-US" dirty="0"/>
          </a:p>
        </p:txBody>
      </p:sp>
      <p:sp>
        <p:nvSpPr>
          <p:cNvPr id="5" name="内容占位符 4"/>
          <p:cNvSpPr>
            <a:spLocks noGrp="1"/>
          </p:cNvSpPr>
          <p:nvPr>
            <p:ph idx="1"/>
          </p:nvPr>
        </p:nvSpPr>
        <p:spPr/>
        <p:txBody>
          <a:bodyPr/>
          <a:lstStyle/>
          <a:p>
            <a:r>
              <a:rPr lang="zh-CN" altLang="en-US" dirty="0" smtClean="0"/>
              <a:t>关键操作</a:t>
            </a:r>
            <a:endParaRPr lang="en-US" altLang="zh-CN" dirty="0" smtClean="0"/>
          </a:p>
          <a:p>
            <a:pPr lvl="1"/>
            <a:r>
              <a:rPr lang="zh-CN" altLang="en-US" dirty="0" smtClean="0"/>
              <a:t>自定义类继承</a:t>
            </a:r>
            <a:r>
              <a:rPr lang="en-US" altLang="zh-CN" dirty="0" err="1" smtClean="0"/>
              <a:t>OnboardingFragment</a:t>
            </a:r>
            <a:r>
              <a:rPr lang="zh-CN" altLang="en-US" dirty="0" smtClean="0"/>
              <a:t>类并实现</a:t>
            </a:r>
            <a:r>
              <a:rPr lang="en-US" altLang="zh-CN" dirty="0" err="1"/>
              <a:t>onFinishFragment</a:t>
            </a:r>
            <a:r>
              <a:rPr lang="en-US" altLang="zh-CN" dirty="0"/>
              <a:t>()</a:t>
            </a:r>
            <a:r>
              <a:rPr lang="zh-CN" altLang="en-US" dirty="0" smtClean="0"/>
              <a:t>方法</a:t>
            </a:r>
            <a:endParaRPr lang="en-US" altLang="zh-CN" dirty="0"/>
          </a:p>
          <a:p>
            <a:pPr lvl="1"/>
            <a:r>
              <a:rPr lang="zh-CN" altLang="en-US" dirty="0"/>
              <a:t>使用 </a:t>
            </a:r>
            <a:r>
              <a:rPr lang="en-US" altLang="zh-CN" dirty="0" err="1"/>
              <a:t>SharedPreferences</a:t>
            </a:r>
            <a:r>
              <a:rPr lang="zh-CN" altLang="en-US" dirty="0"/>
              <a:t>对象来跟踪用户是否已查看过引导页</a:t>
            </a:r>
          </a:p>
          <a:p>
            <a:pPr lvl="1"/>
            <a:r>
              <a:rPr lang="zh-CN" altLang="en-US" dirty="0" smtClean="0"/>
              <a:t>添加</a:t>
            </a:r>
            <a:r>
              <a:rPr lang="en-US" altLang="zh-CN" dirty="0" err="1" smtClean="0"/>
              <a:t>OnboardingFragment</a:t>
            </a:r>
            <a:r>
              <a:rPr lang="zh-CN" altLang="en-US" dirty="0" smtClean="0"/>
              <a:t>引导页面</a:t>
            </a:r>
            <a:endParaRPr lang="en-US" altLang="zh-CN" dirty="0" smtClean="0"/>
          </a:p>
          <a:p>
            <a:pPr lvl="1"/>
            <a:r>
              <a:rPr lang="zh-CN" altLang="en-US" dirty="0" smtClean="0"/>
              <a:t>通过</a:t>
            </a:r>
            <a:r>
              <a:rPr lang="en-US" altLang="zh-CN" dirty="0" smtClean="0"/>
              <a:t>xml</a:t>
            </a:r>
            <a:r>
              <a:rPr lang="zh-CN" altLang="en-US" dirty="0" smtClean="0"/>
              <a:t>或者代码方式将</a:t>
            </a:r>
            <a:r>
              <a:rPr lang="en-US" altLang="zh-CN" dirty="0" smtClean="0"/>
              <a:t>Fragment</a:t>
            </a:r>
            <a:r>
              <a:rPr lang="zh-CN" altLang="en-US" dirty="0" smtClean="0"/>
              <a:t>添加到</a:t>
            </a:r>
            <a:r>
              <a:rPr lang="en-US" altLang="zh-CN" dirty="0" smtClean="0"/>
              <a:t>Activity</a:t>
            </a:r>
          </a:p>
          <a:p>
            <a:pPr lvl="1"/>
            <a:r>
              <a:rPr lang="zh-CN" altLang="en-US" dirty="0" smtClean="0"/>
              <a:t>使用主题</a:t>
            </a:r>
            <a:r>
              <a:rPr lang="en-US" altLang="zh-CN" dirty="0" err="1" smtClean="0"/>
              <a:t>Theme_Leanback_Onboarding</a:t>
            </a:r>
            <a:endParaRPr lang="zh-CN" altLang="en-US" dirty="0" smtClean="0"/>
          </a:p>
        </p:txBody>
      </p:sp>
    </p:spTree>
    <p:extLst>
      <p:ext uri="{BB962C8B-B14F-4D97-AF65-F5344CB8AC3E}">
        <p14:creationId xmlns:p14="http://schemas.microsoft.com/office/powerpoint/2010/main" val="91173939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引导页面</a:t>
            </a:r>
            <a:endParaRPr lang="zh-CN" altLang="en-US" dirty="0"/>
          </a:p>
        </p:txBody>
      </p:sp>
      <p:sp>
        <p:nvSpPr>
          <p:cNvPr id="5" name="内容占位符 4"/>
          <p:cNvSpPr>
            <a:spLocks noGrp="1"/>
          </p:cNvSpPr>
          <p:nvPr>
            <p:ph idx="1"/>
          </p:nvPr>
        </p:nvSpPr>
        <p:spPr/>
        <p:txBody>
          <a:bodyPr/>
          <a:lstStyle/>
          <a:p>
            <a:r>
              <a:rPr lang="zh-CN" altLang="en-US" dirty="0" smtClean="0"/>
              <a:t>步骤</a:t>
            </a:r>
            <a:endParaRPr lang="en-US" altLang="zh-CN" dirty="0" smtClean="0"/>
          </a:p>
          <a:p>
            <a:pPr lvl="1"/>
            <a:r>
              <a:rPr lang="zh-CN" altLang="en-US" dirty="0" smtClean="0"/>
              <a:t>使用</a:t>
            </a:r>
            <a:r>
              <a:rPr lang="en-US" altLang="zh-CN" dirty="0" err="1" smtClean="0"/>
              <a:t>SharedPreference</a:t>
            </a:r>
            <a:r>
              <a:rPr lang="zh-CN" altLang="en-US" dirty="0" smtClean="0"/>
              <a:t>记录用户是否观看引导页</a:t>
            </a:r>
          </a:p>
        </p:txBody>
      </p:sp>
      <p:sp>
        <p:nvSpPr>
          <p:cNvPr id="2" name="Rectangle 1"/>
          <p:cNvSpPr>
            <a:spLocks noChangeArrowheads="1"/>
          </p:cNvSpPr>
          <p:nvPr/>
        </p:nvSpPr>
        <p:spPr bwMode="auto">
          <a:xfrm>
            <a:off x="457200" y="2636912"/>
            <a:ext cx="8303555" cy="3361126"/>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6666"/>
                </a:solidFill>
                <a:effectLst/>
                <a:latin typeface="Consolas" panose="020B0609020204030204" pitchFamily="49" charset="0"/>
              </a:rPr>
              <a:t>@Override</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88"/>
                </a:solidFill>
                <a:effectLst/>
                <a:latin typeface="Consolas" panose="020B0609020204030204" pitchFamily="49" charset="0"/>
              </a:rPr>
              <a:t>protected</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void</a:t>
            </a:r>
            <a:r>
              <a:rPr kumimoji="0" lang="zh-CN" altLang="zh-CN" sz="1600" b="0" i="0" u="none" strike="noStrike" cap="none" normalizeH="0" baseline="0" smtClean="0">
                <a:ln>
                  <a:noFill/>
                </a:ln>
                <a:solidFill>
                  <a:srgbClr val="000000"/>
                </a:solidFill>
                <a:effectLst/>
                <a:latin typeface="Consolas" panose="020B0609020204030204" pitchFamily="49" charset="0"/>
              </a:rPr>
              <a:t> onCreate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660066"/>
                </a:solidFill>
                <a:effectLst/>
                <a:latin typeface="Consolas" panose="020B0609020204030204" pitchFamily="49" charset="0"/>
              </a:rPr>
              <a:t>Bundle</a:t>
            </a:r>
            <a:r>
              <a:rPr kumimoji="0" lang="zh-CN" altLang="zh-CN" sz="1600" b="0" i="0" u="none" strike="noStrike" cap="none" normalizeH="0" baseline="0" smtClean="0">
                <a:ln>
                  <a:noFill/>
                </a:ln>
                <a:solidFill>
                  <a:srgbClr val="000000"/>
                </a:solidFill>
                <a:effectLst/>
                <a:latin typeface="Consolas" panose="020B0609020204030204" pitchFamily="49" charset="0"/>
              </a:rPr>
              <a:t> savedInstanceState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super</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onCreate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savedInstanceState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setContentView</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R</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layout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activity_main</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SharedPreferences</a:t>
            </a:r>
            <a:r>
              <a:rPr kumimoji="0" lang="zh-CN" altLang="zh-CN" sz="1600" b="0" i="0" u="none" strike="noStrike" cap="none" normalizeH="0" baseline="0" smtClean="0">
                <a:ln>
                  <a:noFill/>
                </a:ln>
                <a:solidFill>
                  <a:srgbClr val="000000"/>
                </a:solidFill>
                <a:effectLst/>
                <a:latin typeface="Consolas" panose="020B0609020204030204" pitchFamily="49" charset="0"/>
              </a:rPr>
              <a:t> sharedPreferences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PreferenceManager</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getDefaultSharedPreferences</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88"/>
                </a:solidFill>
                <a:effectLst/>
                <a:latin typeface="Consolas" panose="020B0609020204030204" pitchFamily="49" charset="0"/>
              </a:rPr>
              <a:t>this</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00"/>
                </a:solidFill>
                <a:effectLst/>
                <a:latin typeface="Consolas" panose="020B0609020204030204" pitchFamily="49" charset="0"/>
              </a:rPr>
              <a:t>// Check if we need to display our OnboardingFragment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if</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sharedPreferences</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getBoolean</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MyOnboardingFragment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COMPLETED_ONBOARDING_PREF_NAME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false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00"/>
                </a:solidFill>
                <a:effectLst/>
                <a:latin typeface="Consolas" panose="020B0609020204030204" pitchFamily="49" charset="0"/>
              </a:rPr>
              <a:t>// The user hasn't seen the OnboardingFragment yet, so show it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startActivity</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88"/>
                </a:solidFill>
                <a:effectLst/>
                <a:latin typeface="Consolas" panose="020B0609020204030204" pitchFamily="49" charset="0"/>
              </a:rPr>
              <a:t>new</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Intent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88"/>
                </a:solidFill>
                <a:effectLst/>
                <a:latin typeface="Consolas" panose="020B0609020204030204" pitchFamily="49" charset="0"/>
              </a:rPr>
              <a:t>this</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OnboardingActivity</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88"/>
                </a:solidFill>
                <a:effectLst/>
                <a:latin typeface="Consolas" panose="020B0609020204030204" pitchFamily="49" charset="0"/>
              </a:rPr>
              <a:t>class</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chemeClr val="tx1"/>
                </a:solidFill>
                <a:effectLst/>
              </a:rPr>
              <a:t> </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85928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引导页面</a:t>
            </a:r>
            <a:endParaRPr lang="zh-CN" altLang="en-US" dirty="0"/>
          </a:p>
        </p:txBody>
      </p:sp>
      <p:sp>
        <p:nvSpPr>
          <p:cNvPr id="5" name="内容占位符 4"/>
          <p:cNvSpPr>
            <a:spLocks noGrp="1"/>
          </p:cNvSpPr>
          <p:nvPr>
            <p:ph idx="1"/>
          </p:nvPr>
        </p:nvSpPr>
        <p:spPr/>
        <p:txBody>
          <a:bodyPr/>
          <a:lstStyle/>
          <a:p>
            <a:r>
              <a:rPr lang="zh-CN" altLang="en-US" dirty="0" smtClean="0"/>
              <a:t>步骤</a:t>
            </a:r>
            <a:endParaRPr lang="en-US" altLang="zh-CN" dirty="0" smtClean="0"/>
          </a:p>
          <a:p>
            <a:pPr lvl="1"/>
            <a:r>
              <a:rPr lang="zh-CN" altLang="en-US" dirty="0" smtClean="0"/>
              <a:t>复写</a:t>
            </a:r>
            <a:r>
              <a:rPr lang="en-US" altLang="zh-CN" dirty="0" err="1" smtClean="0"/>
              <a:t>OnboardingFragment</a:t>
            </a:r>
            <a:r>
              <a:rPr lang="zh-CN" altLang="en-US" dirty="0" smtClean="0"/>
              <a:t>类的</a:t>
            </a:r>
            <a:r>
              <a:rPr lang="en-US" altLang="zh-CN" dirty="0" err="1"/>
              <a:t>onFinishFragment</a:t>
            </a:r>
            <a:r>
              <a:rPr lang="en-US" altLang="zh-CN" dirty="0" smtClean="0"/>
              <a:t>()</a:t>
            </a:r>
            <a:r>
              <a:rPr lang="zh-CN" altLang="en-US" dirty="0" smtClean="0"/>
              <a:t>方法（当用户看过引导，则设为</a:t>
            </a:r>
            <a:r>
              <a:rPr lang="en-US" altLang="zh-CN" dirty="0" smtClean="0"/>
              <a:t>true</a:t>
            </a:r>
            <a:r>
              <a:rPr lang="zh-CN" altLang="en-US" dirty="0" smtClean="0"/>
              <a:t>）</a:t>
            </a:r>
          </a:p>
        </p:txBody>
      </p:sp>
      <p:sp>
        <p:nvSpPr>
          <p:cNvPr id="3" name="Rectangle 1"/>
          <p:cNvSpPr>
            <a:spLocks noChangeArrowheads="1"/>
          </p:cNvSpPr>
          <p:nvPr/>
        </p:nvSpPr>
        <p:spPr bwMode="auto">
          <a:xfrm>
            <a:off x="243623" y="3011258"/>
            <a:ext cx="8864606" cy="3114905"/>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6666"/>
                </a:solidFill>
                <a:effectLst/>
                <a:latin typeface="Consolas" panose="020B0609020204030204" pitchFamily="49" charset="0"/>
              </a:rPr>
              <a:t>@Override</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88"/>
                </a:solidFill>
                <a:effectLst/>
                <a:latin typeface="Consolas" panose="020B0609020204030204" pitchFamily="49" charset="0"/>
              </a:rPr>
              <a:t>protected</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void</a:t>
            </a:r>
            <a:r>
              <a:rPr kumimoji="0" lang="zh-CN" altLang="zh-CN" sz="1600" b="0" i="0" u="none" strike="noStrike" cap="none" normalizeH="0" baseline="0" smtClean="0">
                <a:ln>
                  <a:noFill/>
                </a:ln>
                <a:solidFill>
                  <a:srgbClr val="000000"/>
                </a:solidFill>
                <a:effectLst/>
                <a:latin typeface="Consolas" panose="020B0609020204030204" pitchFamily="49" charset="0"/>
              </a:rPr>
              <a:t> onFinishFragment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super</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onFinishFragment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00"/>
                </a:solidFill>
                <a:effectLst/>
                <a:latin typeface="Consolas" panose="020B0609020204030204" pitchFamily="49" charset="0"/>
              </a:rPr>
              <a:t>// User has seen OnboardingFragment, so mark our SharedPreferences</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00"/>
                </a:solidFill>
                <a:effectLst/>
                <a:latin typeface="Consolas" panose="020B0609020204030204" pitchFamily="49" charset="0"/>
              </a:rPr>
              <a:t>// flag as completed so that we don't show our OnboardingFragment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00"/>
                </a:solidFill>
                <a:effectLst/>
                <a:latin typeface="Consolas" panose="020B0609020204030204" pitchFamily="49" charset="0"/>
              </a:rPr>
              <a:t>// the next time the user launches the app.</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SharedPreferences</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660066"/>
                </a:solidFill>
                <a:effectLst/>
                <a:latin typeface="Consolas" panose="020B0609020204030204" pitchFamily="49" charset="0"/>
              </a:rPr>
              <a:t>Editor</a:t>
            </a:r>
            <a:r>
              <a:rPr kumimoji="0" lang="zh-CN" altLang="zh-CN" sz="1600" b="0" i="0" u="none" strike="noStrike" cap="none" normalizeH="0" baseline="0" smtClean="0">
                <a:ln>
                  <a:noFill/>
                </a:ln>
                <a:solidFill>
                  <a:srgbClr val="000000"/>
                </a:solidFill>
                <a:effectLst/>
                <a:latin typeface="Consolas" panose="020B0609020204030204" pitchFamily="49" charset="0"/>
              </a:rPr>
              <a:t> sharedPreferencesEditor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PreferenceManager</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getDefaultSharedPreferences</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getContext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edit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sharedPreferencesEditor</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putBoolean</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COMPLETED_ONBOARDING_PREF_NAME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true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sharedPreferencesEditor</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apply</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chemeClr val="tx1"/>
                </a:solidFill>
                <a:effectLst/>
              </a:rPr>
              <a:t> </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98981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补充</a:t>
            </a:r>
            <a:r>
              <a:rPr lang="en-US" altLang="zh-CN" dirty="0" smtClean="0"/>
              <a:t>—</a:t>
            </a:r>
            <a:r>
              <a:rPr lang="zh-CN" altLang="en-US" dirty="0" smtClean="0"/>
              <a:t>动画</a:t>
            </a:r>
            <a:endParaRPr lang="zh-CN" altLang="en-US" dirty="0"/>
          </a:p>
        </p:txBody>
      </p:sp>
      <p:sp>
        <p:nvSpPr>
          <p:cNvPr id="5" name="内容占位符 4"/>
          <p:cNvSpPr>
            <a:spLocks noGrp="1"/>
          </p:cNvSpPr>
          <p:nvPr>
            <p:ph idx="1"/>
          </p:nvPr>
        </p:nvSpPr>
        <p:spPr>
          <a:xfrm>
            <a:off x="457200" y="1600200"/>
            <a:ext cx="8229600" cy="4709120"/>
          </a:xfrm>
        </p:spPr>
        <p:txBody>
          <a:bodyPr>
            <a:normAutofit/>
          </a:bodyPr>
          <a:lstStyle/>
          <a:p>
            <a:r>
              <a:rPr lang="zh-CN" altLang="en-US" dirty="0" smtClean="0"/>
              <a:t>分类</a:t>
            </a:r>
            <a:endParaRPr lang="en-US" altLang="zh-CN" dirty="0" smtClean="0"/>
          </a:p>
          <a:p>
            <a:pPr lvl="1"/>
            <a:r>
              <a:rPr lang="zh-CN" altLang="en-US" dirty="0"/>
              <a:t>补间</a:t>
            </a:r>
            <a:r>
              <a:rPr lang="zh-CN" altLang="en-US" dirty="0" smtClean="0"/>
              <a:t>动画</a:t>
            </a:r>
            <a:endParaRPr lang="en-US" altLang="zh-CN" dirty="0" smtClean="0"/>
          </a:p>
          <a:p>
            <a:pPr lvl="1"/>
            <a:r>
              <a:rPr lang="zh-CN" altLang="en-US" dirty="0"/>
              <a:t>逐帧</a:t>
            </a:r>
            <a:r>
              <a:rPr lang="zh-CN" altLang="en-US" dirty="0" smtClean="0"/>
              <a:t>动画</a:t>
            </a:r>
            <a:endParaRPr lang="en-US" altLang="zh-CN" dirty="0" smtClean="0"/>
          </a:p>
          <a:p>
            <a:pPr lvl="1"/>
            <a:r>
              <a:rPr lang="zh-CN" altLang="en-US" dirty="0" smtClean="0"/>
              <a:t>属性动画</a:t>
            </a:r>
            <a:endParaRPr lang="en-US" altLang="zh-CN" dirty="0" smtClean="0"/>
          </a:p>
          <a:p>
            <a:r>
              <a:rPr lang="zh-CN" altLang="en-US" dirty="0" smtClean="0"/>
              <a:t>属性分类</a:t>
            </a:r>
            <a:endParaRPr lang="en-US" altLang="zh-CN" dirty="0" smtClean="0"/>
          </a:p>
          <a:p>
            <a:pPr lvl="1"/>
            <a:r>
              <a:rPr lang="en-US" altLang="zh-CN" dirty="0" smtClean="0"/>
              <a:t>alpha</a:t>
            </a:r>
            <a:r>
              <a:rPr lang="zh-CN" altLang="en-US" dirty="0"/>
              <a:t>：渐变，淡入淡出</a:t>
            </a:r>
          </a:p>
          <a:p>
            <a:pPr lvl="1"/>
            <a:r>
              <a:rPr lang="en-US" altLang="zh-CN" dirty="0"/>
              <a:t>rotation</a:t>
            </a:r>
            <a:r>
              <a:rPr lang="zh-CN" altLang="en-US" dirty="0"/>
              <a:t>：旋转</a:t>
            </a:r>
          </a:p>
          <a:p>
            <a:pPr lvl="1"/>
            <a:r>
              <a:rPr lang="en-US" altLang="zh-CN" dirty="0" err="1"/>
              <a:t>translationX</a:t>
            </a:r>
            <a:r>
              <a:rPr lang="zh-CN" altLang="en-US" dirty="0"/>
              <a:t>、</a:t>
            </a:r>
            <a:r>
              <a:rPr lang="en-US" altLang="zh-CN" dirty="0" err="1"/>
              <a:t>translationY</a:t>
            </a:r>
            <a:r>
              <a:rPr lang="zh-CN" altLang="en-US" dirty="0"/>
              <a:t>：沿</a:t>
            </a:r>
            <a:r>
              <a:rPr lang="en-US" altLang="zh-CN" dirty="0"/>
              <a:t>X</a:t>
            </a:r>
            <a:r>
              <a:rPr lang="zh-CN" altLang="en-US" dirty="0"/>
              <a:t>、</a:t>
            </a:r>
            <a:r>
              <a:rPr lang="en-US" altLang="zh-CN" dirty="0"/>
              <a:t>Y</a:t>
            </a:r>
            <a:r>
              <a:rPr lang="zh-CN" altLang="en-US" dirty="0"/>
              <a:t>轴移动</a:t>
            </a:r>
          </a:p>
          <a:p>
            <a:pPr lvl="1"/>
            <a:r>
              <a:rPr lang="en-US" altLang="zh-CN" dirty="0" err="1"/>
              <a:t>scaleX</a:t>
            </a:r>
            <a:r>
              <a:rPr lang="zh-CN" altLang="en-US" dirty="0"/>
              <a:t>、</a:t>
            </a:r>
            <a:r>
              <a:rPr lang="en-US" altLang="zh-CN" dirty="0" err="1"/>
              <a:t>scaleY</a:t>
            </a:r>
            <a:r>
              <a:rPr lang="zh-CN" altLang="en-US" dirty="0"/>
              <a:t>：沿</a:t>
            </a:r>
            <a:r>
              <a:rPr lang="en-US" altLang="zh-CN" dirty="0"/>
              <a:t>X</a:t>
            </a:r>
            <a:r>
              <a:rPr lang="zh-CN" altLang="en-US" dirty="0"/>
              <a:t>、</a:t>
            </a:r>
            <a:r>
              <a:rPr lang="en-US" altLang="zh-CN" dirty="0"/>
              <a:t>Y</a:t>
            </a:r>
            <a:r>
              <a:rPr lang="zh-CN" altLang="en-US" dirty="0"/>
              <a:t>轴缩放</a:t>
            </a:r>
          </a:p>
          <a:p>
            <a:pPr lvl="1"/>
            <a:endParaRPr lang="zh-CN" altLang="en-US" dirty="0" smtClean="0"/>
          </a:p>
        </p:txBody>
      </p:sp>
    </p:spTree>
    <p:extLst>
      <p:ext uri="{BB962C8B-B14F-4D97-AF65-F5344CB8AC3E}">
        <p14:creationId xmlns:p14="http://schemas.microsoft.com/office/powerpoint/2010/main" val="206997177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补充</a:t>
            </a:r>
            <a:r>
              <a:rPr lang="en-US" altLang="zh-CN" dirty="0" smtClean="0"/>
              <a:t>—Animator</a:t>
            </a:r>
            <a:endParaRPr lang="zh-CN" altLang="en-US" dirty="0"/>
          </a:p>
        </p:txBody>
      </p:sp>
      <p:sp>
        <p:nvSpPr>
          <p:cNvPr id="5" name="内容占位符 4"/>
          <p:cNvSpPr>
            <a:spLocks noGrp="1"/>
          </p:cNvSpPr>
          <p:nvPr>
            <p:ph idx="1"/>
          </p:nvPr>
        </p:nvSpPr>
        <p:spPr>
          <a:xfrm>
            <a:off x="457200" y="1600200"/>
            <a:ext cx="8229600" cy="4853136"/>
          </a:xfrm>
        </p:spPr>
        <p:txBody>
          <a:bodyPr vert="horz" lIns="91440" tIns="45720" rIns="91440" bIns="45720" rtlCol="0">
            <a:noAutofit/>
          </a:bodyPr>
          <a:lstStyle/>
          <a:p>
            <a:r>
              <a:rPr lang="zh-CN" altLang="en-US" dirty="0"/>
              <a:t>调用其</a:t>
            </a:r>
            <a:r>
              <a:rPr lang="en-US" altLang="zh-CN" dirty="0"/>
              <a:t>play</a:t>
            </a:r>
            <a:r>
              <a:rPr lang="zh-CN" altLang="en-US" dirty="0"/>
              <a:t>、</a:t>
            </a:r>
            <a:r>
              <a:rPr lang="en-US" altLang="zh-CN" dirty="0"/>
              <a:t>before</a:t>
            </a:r>
            <a:r>
              <a:rPr lang="zh-CN" altLang="en-US" dirty="0"/>
              <a:t>、</a:t>
            </a:r>
            <a:r>
              <a:rPr lang="en-US" altLang="zh-CN" dirty="0"/>
              <a:t>with</a:t>
            </a:r>
            <a:r>
              <a:rPr lang="zh-CN" altLang="en-US" dirty="0"/>
              <a:t>、</a:t>
            </a:r>
            <a:r>
              <a:rPr lang="en-US" altLang="zh-CN" dirty="0"/>
              <a:t>after </a:t>
            </a:r>
            <a:r>
              <a:rPr lang="zh-CN" altLang="en-US" dirty="0"/>
              <a:t>等方法设置动画的执行顺序，然后调用其</a:t>
            </a:r>
            <a:r>
              <a:rPr lang="en-US" altLang="zh-CN" dirty="0"/>
              <a:t>start </a:t>
            </a:r>
            <a:r>
              <a:rPr lang="zh-CN" altLang="en-US" dirty="0"/>
              <a:t>触发动画执行</a:t>
            </a:r>
            <a:endParaRPr lang="en-US" altLang="zh-CN" dirty="0" smtClean="0"/>
          </a:p>
          <a:p>
            <a:r>
              <a:rPr lang="en-US" altLang="zh-CN" dirty="0" err="1" smtClean="0"/>
              <a:t>Animator.AnimatorListener</a:t>
            </a:r>
            <a:endParaRPr lang="en-US" altLang="zh-CN" dirty="0"/>
          </a:p>
          <a:p>
            <a:pPr lvl="1"/>
            <a:r>
              <a:rPr lang="en-US" altLang="zh-CN" dirty="0" err="1"/>
              <a:t>onAnimationStart</a:t>
            </a:r>
            <a:r>
              <a:rPr lang="en-US" altLang="zh-CN" dirty="0" smtClean="0"/>
              <a:t>()--</a:t>
            </a:r>
            <a:r>
              <a:rPr lang="zh-CN" altLang="en-US" dirty="0" smtClean="0"/>
              <a:t>动画</a:t>
            </a:r>
            <a:r>
              <a:rPr lang="zh-CN" altLang="en-US" dirty="0"/>
              <a:t>开始的时候被</a:t>
            </a:r>
            <a:r>
              <a:rPr lang="zh-CN" altLang="en-US" dirty="0" smtClean="0"/>
              <a:t>调用</a:t>
            </a:r>
            <a:endParaRPr lang="zh-CN" altLang="en-US" dirty="0"/>
          </a:p>
          <a:p>
            <a:pPr lvl="1"/>
            <a:r>
              <a:rPr lang="en-US" altLang="zh-CN" dirty="0" err="1"/>
              <a:t>onAnimationEnd</a:t>
            </a:r>
            <a:r>
              <a:rPr lang="en-US" altLang="zh-CN" dirty="0" smtClean="0"/>
              <a:t>()--</a:t>
            </a:r>
            <a:r>
              <a:rPr lang="zh-CN" altLang="en-US" dirty="0" smtClean="0"/>
              <a:t>动画</a:t>
            </a:r>
            <a:r>
              <a:rPr lang="zh-CN" altLang="en-US" dirty="0"/>
              <a:t>结束的时候被调用，它不管动画是如何结束的</a:t>
            </a:r>
            <a:r>
              <a:rPr lang="zh-CN" altLang="en-US" dirty="0" smtClean="0"/>
              <a:t>。</a:t>
            </a:r>
            <a:endParaRPr lang="zh-CN" altLang="en-US" dirty="0"/>
          </a:p>
          <a:p>
            <a:pPr lvl="1"/>
            <a:r>
              <a:rPr lang="en-US" altLang="zh-CN" dirty="0" err="1"/>
              <a:t>onAnimationRepeate</a:t>
            </a:r>
            <a:r>
              <a:rPr lang="en-US" altLang="zh-CN" dirty="0" smtClean="0"/>
              <a:t>()--</a:t>
            </a:r>
            <a:r>
              <a:rPr lang="zh-CN" altLang="en-US" dirty="0" smtClean="0"/>
              <a:t>动画</a:t>
            </a:r>
            <a:r>
              <a:rPr lang="zh-CN" altLang="en-US" dirty="0"/>
              <a:t>重复播放的时候被</a:t>
            </a:r>
            <a:r>
              <a:rPr lang="zh-CN" altLang="en-US" dirty="0" smtClean="0"/>
              <a:t>调用</a:t>
            </a:r>
            <a:endParaRPr lang="zh-CN" altLang="en-US" dirty="0"/>
          </a:p>
          <a:p>
            <a:pPr lvl="1"/>
            <a:r>
              <a:rPr lang="en-US" altLang="zh-CN" dirty="0" err="1"/>
              <a:t>onAnimationCancel</a:t>
            </a:r>
            <a:r>
              <a:rPr lang="en-US" altLang="zh-CN" dirty="0" smtClean="0"/>
              <a:t>()--</a:t>
            </a:r>
            <a:r>
              <a:rPr lang="zh-CN" altLang="en-US" dirty="0" smtClean="0"/>
              <a:t>动画</a:t>
            </a:r>
            <a:r>
              <a:rPr lang="zh-CN" altLang="en-US" dirty="0"/>
              <a:t>被取消播放的时候被</a:t>
            </a:r>
            <a:r>
              <a:rPr lang="zh-CN" altLang="en-US" dirty="0" smtClean="0"/>
              <a:t>调用</a:t>
            </a:r>
            <a:endParaRPr lang="en-US" altLang="zh-CN" dirty="0" smtClean="0"/>
          </a:p>
          <a:p>
            <a:r>
              <a:rPr lang="en-US" altLang="zh-CN" dirty="0" err="1"/>
              <a:t>AnimatorSet</a:t>
            </a:r>
            <a:r>
              <a:rPr lang="zh-CN" altLang="en-US" dirty="0" smtClean="0"/>
              <a:t>类：编排</a:t>
            </a:r>
            <a:r>
              <a:rPr lang="zh-CN" altLang="en-US" dirty="0"/>
              <a:t>多个</a:t>
            </a:r>
            <a:r>
              <a:rPr lang="zh-CN" altLang="en-US" dirty="0" smtClean="0"/>
              <a:t>动画</a:t>
            </a:r>
            <a:endParaRPr lang="en-US" altLang="zh-CN" dirty="0" smtClean="0"/>
          </a:p>
          <a:p>
            <a:pPr lvl="1"/>
            <a:r>
              <a:rPr lang="zh-CN" altLang="en-US" dirty="0"/>
              <a:t>将多个属性动画集合在一起使用</a:t>
            </a:r>
          </a:p>
        </p:txBody>
      </p:sp>
    </p:spTree>
    <p:extLst>
      <p:ext uri="{BB962C8B-B14F-4D97-AF65-F5344CB8AC3E}">
        <p14:creationId xmlns:p14="http://schemas.microsoft.com/office/powerpoint/2010/main" val="9307501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ObjectAnimator</a:t>
            </a:r>
            <a:endParaRPr lang="zh-CN" altLang="en-US" dirty="0"/>
          </a:p>
        </p:txBody>
      </p:sp>
      <p:sp>
        <p:nvSpPr>
          <p:cNvPr id="5" name="内容占位符 4"/>
          <p:cNvSpPr>
            <a:spLocks noGrp="1"/>
          </p:cNvSpPr>
          <p:nvPr>
            <p:ph idx="1"/>
          </p:nvPr>
        </p:nvSpPr>
        <p:spPr>
          <a:xfrm>
            <a:off x="457200" y="1600200"/>
            <a:ext cx="8229600" cy="4853136"/>
          </a:xfrm>
        </p:spPr>
        <p:txBody>
          <a:bodyPr vert="horz" lIns="91440" tIns="45720" rIns="91440" bIns="45720" rtlCol="0">
            <a:noAutofit/>
          </a:bodyPr>
          <a:lstStyle/>
          <a:p>
            <a:r>
              <a:rPr lang="zh-CN" altLang="en-US" dirty="0"/>
              <a:t>第一个</a:t>
            </a:r>
            <a:r>
              <a:rPr lang="zh-CN" altLang="en-US" dirty="0" smtClean="0"/>
              <a:t>参数：</a:t>
            </a:r>
            <a:r>
              <a:rPr lang="en-US" altLang="zh-CN" dirty="0" smtClean="0"/>
              <a:t>object</a:t>
            </a:r>
            <a:r>
              <a:rPr lang="zh-CN" altLang="en-US" dirty="0" smtClean="0"/>
              <a:t>对象</a:t>
            </a:r>
            <a:endParaRPr lang="en-US" altLang="zh-CN" dirty="0" smtClean="0"/>
          </a:p>
          <a:p>
            <a:r>
              <a:rPr lang="zh-CN" altLang="en-US" dirty="0"/>
              <a:t>第二个参数是想要对该对象的哪个属性进行动画</a:t>
            </a:r>
            <a:r>
              <a:rPr lang="zh-CN" altLang="en-US" dirty="0" smtClean="0"/>
              <a:t>操作</a:t>
            </a:r>
            <a:endParaRPr lang="en-US" altLang="zh-CN" dirty="0" smtClean="0"/>
          </a:p>
          <a:p>
            <a:r>
              <a:rPr lang="zh-CN" altLang="en-US" dirty="0"/>
              <a:t>后面的</a:t>
            </a:r>
            <a:r>
              <a:rPr lang="zh-CN" altLang="en-US" dirty="0" smtClean="0"/>
              <a:t>参数不</a:t>
            </a:r>
            <a:r>
              <a:rPr lang="zh-CN" altLang="en-US" dirty="0"/>
              <a:t>固定</a:t>
            </a:r>
            <a:r>
              <a:rPr lang="zh-CN" altLang="en-US" dirty="0" smtClean="0"/>
              <a:t>长度，</a:t>
            </a:r>
            <a:r>
              <a:rPr lang="zh-CN" altLang="en-US" dirty="0"/>
              <a:t>想要完成什么样的动画就传入什么值</a:t>
            </a:r>
            <a:endParaRPr lang="en-US" altLang="zh-CN" dirty="0" smtClean="0"/>
          </a:p>
        </p:txBody>
      </p:sp>
      <p:sp>
        <p:nvSpPr>
          <p:cNvPr id="2" name="矩形 1"/>
          <p:cNvSpPr/>
          <p:nvPr/>
        </p:nvSpPr>
        <p:spPr>
          <a:xfrm>
            <a:off x="457200" y="4149080"/>
            <a:ext cx="8237694" cy="156966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altLang="zh-CN" sz="2400" dirty="0" err="1">
                <a:solidFill>
                  <a:srgbClr val="000000"/>
                </a:solidFill>
                <a:latin typeface="Consolas" panose="020B0609020204030204" pitchFamily="49" charset="0"/>
              </a:rPr>
              <a:t>ObjectAnimator</a:t>
            </a:r>
            <a:r>
              <a:rPr lang="en-US" altLang="zh-CN" sz="2400" dirty="0">
                <a:solidFill>
                  <a:srgbClr val="000000"/>
                </a:solidFill>
                <a:latin typeface="Consolas" panose="020B0609020204030204" pitchFamily="49" charset="0"/>
              </a:rPr>
              <a:t> animator = </a:t>
            </a:r>
            <a:r>
              <a:rPr lang="en-US" altLang="zh-CN" sz="2400" dirty="0" err="1" smtClean="0">
                <a:solidFill>
                  <a:srgbClr val="000000"/>
                </a:solidFill>
                <a:latin typeface="Consolas" panose="020B0609020204030204" pitchFamily="49" charset="0"/>
              </a:rPr>
              <a:t>ObjectAnimator</a:t>
            </a:r>
            <a:endParaRPr lang="en-US" altLang="zh-CN" sz="2400" dirty="0" smtClean="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	</a:t>
            </a:r>
            <a:r>
              <a:rPr lang="en-US" altLang="zh-CN" sz="2400" dirty="0" smtClean="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ofFloat</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textview</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"alpha"</a:t>
            </a:r>
            <a:r>
              <a:rPr lang="en-US" altLang="zh-CN" sz="2400" dirty="0">
                <a:solidFill>
                  <a:srgbClr val="000000"/>
                </a:solidFill>
                <a:latin typeface="Consolas" panose="020B0609020204030204" pitchFamily="49" charset="0"/>
              </a:rPr>
              <a:t>, 1f, 0f, 1f);  </a:t>
            </a:r>
            <a:endParaRPr lang="en-US" altLang="zh-CN" sz="2400" dirty="0">
              <a:solidFill>
                <a:srgbClr val="5C5C5C"/>
              </a:solidFill>
              <a:latin typeface="Consolas" panose="020B0609020204030204" pitchFamily="49" charset="0"/>
            </a:endParaRPr>
          </a:p>
          <a:p>
            <a:r>
              <a:rPr lang="en-US" altLang="zh-CN" sz="2400" dirty="0" err="1">
                <a:solidFill>
                  <a:srgbClr val="000000"/>
                </a:solidFill>
                <a:latin typeface="Consolas" panose="020B0609020204030204" pitchFamily="49" charset="0"/>
              </a:rPr>
              <a:t>animator.setDuration</a:t>
            </a:r>
            <a:r>
              <a:rPr lang="en-US" altLang="zh-CN" sz="2400" dirty="0">
                <a:solidFill>
                  <a:srgbClr val="000000"/>
                </a:solidFill>
                <a:latin typeface="Consolas" panose="020B0609020204030204" pitchFamily="49" charset="0"/>
              </a:rPr>
              <a:t>(</a:t>
            </a:r>
            <a:r>
              <a:rPr lang="en-US" altLang="zh-CN" sz="2400" dirty="0">
                <a:solidFill>
                  <a:srgbClr val="C00000"/>
                </a:solidFill>
                <a:latin typeface="Consolas" panose="020B0609020204030204" pitchFamily="49" charset="0"/>
              </a:rPr>
              <a:t>5000</a:t>
            </a:r>
            <a:r>
              <a:rPr lang="en-US" altLang="zh-CN" sz="2400" dirty="0">
                <a:solidFill>
                  <a:srgbClr val="000000"/>
                </a:solidFill>
                <a:latin typeface="Consolas" panose="020B0609020204030204" pitchFamily="49" charset="0"/>
              </a:rPr>
              <a:t>);  </a:t>
            </a:r>
            <a:endParaRPr lang="en-US" altLang="zh-CN" sz="2400" dirty="0">
              <a:solidFill>
                <a:srgbClr val="5C5C5C"/>
              </a:solidFill>
              <a:latin typeface="Consolas" panose="020B0609020204030204" pitchFamily="49" charset="0"/>
            </a:endParaRPr>
          </a:p>
          <a:p>
            <a:r>
              <a:rPr lang="en-US" altLang="zh-CN" sz="2400" dirty="0" err="1">
                <a:solidFill>
                  <a:srgbClr val="000000"/>
                </a:solidFill>
                <a:latin typeface="Consolas" panose="020B0609020204030204" pitchFamily="49" charset="0"/>
              </a:rPr>
              <a:t>animator.start</a:t>
            </a:r>
            <a:r>
              <a:rPr lang="en-US" altLang="zh-CN" sz="2400" dirty="0">
                <a:solidFill>
                  <a:srgbClr val="000000"/>
                </a:solidFill>
                <a:latin typeface="Consolas" panose="020B0609020204030204" pitchFamily="49" charset="0"/>
              </a:rPr>
              <a:t>(); </a:t>
            </a:r>
            <a:endParaRPr lang="en-US" altLang="zh-CN" sz="24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360857937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ObjectAnimator</a:t>
            </a:r>
            <a:endParaRPr lang="zh-CN" altLang="en-US" dirty="0"/>
          </a:p>
        </p:txBody>
      </p:sp>
      <p:sp>
        <p:nvSpPr>
          <p:cNvPr id="5" name="内容占位符 4"/>
          <p:cNvSpPr>
            <a:spLocks noGrp="1"/>
          </p:cNvSpPr>
          <p:nvPr>
            <p:ph idx="1"/>
          </p:nvPr>
        </p:nvSpPr>
        <p:spPr>
          <a:xfrm>
            <a:off x="457200" y="1600200"/>
            <a:ext cx="8229600" cy="4853136"/>
          </a:xfrm>
        </p:spPr>
        <p:txBody>
          <a:bodyPr vert="horz" lIns="91440" tIns="45720" rIns="91440" bIns="45720" rtlCol="0">
            <a:noAutofit/>
          </a:bodyPr>
          <a:lstStyle/>
          <a:p>
            <a:r>
              <a:rPr lang="zh-CN" altLang="en-US" dirty="0" smtClean="0"/>
              <a:t>组合动画</a:t>
            </a:r>
            <a:endParaRPr lang="en-US" altLang="zh-CN" dirty="0" smtClean="0"/>
          </a:p>
          <a:p>
            <a:pPr lvl="1"/>
            <a:r>
              <a:rPr lang="en-US" altLang="zh-CN" dirty="0"/>
              <a:t>after(Animator </a:t>
            </a:r>
            <a:r>
              <a:rPr lang="en-US" altLang="zh-CN" dirty="0" err="1"/>
              <a:t>anim</a:t>
            </a:r>
            <a:r>
              <a:rPr lang="en-US" altLang="zh-CN" dirty="0"/>
              <a:t>)   </a:t>
            </a:r>
            <a:r>
              <a:rPr lang="zh-CN" altLang="en-US" dirty="0"/>
              <a:t>将现有动画插入到传入的动画之后执行</a:t>
            </a:r>
          </a:p>
          <a:p>
            <a:pPr lvl="1"/>
            <a:r>
              <a:rPr lang="en-US" altLang="zh-CN" dirty="0"/>
              <a:t>after(long delay)   </a:t>
            </a:r>
            <a:r>
              <a:rPr lang="zh-CN" altLang="en-US" dirty="0"/>
              <a:t>将现有动画延迟指定毫秒后执行</a:t>
            </a:r>
          </a:p>
          <a:p>
            <a:pPr lvl="1"/>
            <a:r>
              <a:rPr lang="en-US" altLang="zh-CN" dirty="0"/>
              <a:t>before(Animator </a:t>
            </a:r>
            <a:r>
              <a:rPr lang="en-US" altLang="zh-CN" dirty="0" err="1"/>
              <a:t>anim</a:t>
            </a:r>
            <a:r>
              <a:rPr lang="en-US" altLang="zh-CN" dirty="0"/>
              <a:t>)   </a:t>
            </a:r>
            <a:r>
              <a:rPr lang="zh-CN" altLang="en-US" dirty="0"/>
              <a:t>将现有动画插入到传入的动画之前执行</a:t>
            </a:r>
          </a:p>
          <a:p>
            <a:pPr lvl="1"/>
            <a:r>
              <a:rPr lang="en-US" altLang="zh-CN" dirty="0"/>
              <a:t>with(Animator </a:t>
            </a:r>
            <a:r>
              <a:rPr lang="en-US" altLang="zh-CN" dirty="0" err="1"/>
              <a:t>anim</a:t>
            </a:r>
            <a:r>
              <a:rPr lang="en-US" altLang="zh-CN" dirty="0"/>
              <a:t>)   </a:t>
            </a:r>
            <a:r>
              <a:rPr lang="zh-CN" altLang="en-US" dirty="0"/>
              <a:t>将现有动画和传入的动画同时执行</a:t>
            </a:r>
            <a:endParaRPr lang="en-US" altLang="zh-CN" dirty="0" smtClean="0"/>
          </a:p>
        </p:txBody>
      </p:sp>
    </p:spTree>
    <p:extLst>
      <p:ext uri="{BB962C8B-B14F-4D97-AF65-F5344CB8AC3E}">
        <p14:creationId xmlns:p14="http://schemas.microsoft.com/office/powerpoint/2010/main" val="6490855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ObjectAnimator</a:t>
            </a:r>
            <a:endParaRPr lang="zh-CN" altLang="en-US" dirty="0"/>
          </a:p>
        </p:txBody>
      </p:sp>
      <p:sp>
        <p:nvSpPr>
          <p:cNvPr id="5" name="内容占位符 4"/>
          <p:cNvSpPr>
            <a:spLocks noGrp="1"/>
          </p:cNvSpPr>
          <p:nvPr>
            <p:ph idx="1"/>
          </p:nvPr>
        </p:nvSpPr>
        <p:spPr>
          <a:xfrm>
            <a:off x="457200" y="1600200"/>
            <a:ext cx="8229600" cy="4853136"/>
          </a:xfrm>
        </p:spPr>
        <p:txBody>
          <a:bodyPr vert="horz" lIns="91440" tIns="45720" rIns="91440" bIns="45720" rtlCol="0">
            <a:noAutofit/>
          </a:bodyPr>
          <a:lstStyle/>
          <a:p>
            <a:r>
              <a:rPr lang="zh-CN" altLang="en-US" dirty="0" smtClean="0"/>
              <a:t>组合动画示例</a:t>
            </a:r>
            <a:endParaRPr lang="en-US" altLang="zh-CN" dirty="0" smtClean="0"/>
          </a:p>
          <a:p>
            <a:pPr lvl="1"/>
            <a:r>
              <a:rPr lang="zh-CN" altLang="en-US" dirty="0"/>
              <a:t>让</a:t>
            </a:r>
            <a:r>
              <a:rPr lang="en-US" altLang="zh-CN" dirty="0" err="1"/>
              <a:t>TextView</a:t>
            </a:r>
            <a:r>
              <a:rPr lang="zh-CN" altLang="en-US" dirty="0"/>
              <a:t>先从屏幕外移动进屏幕，然后开始旋转</a:t>
            </a:r>
            <a:r>
              <a:rPr lang="en-US" altLang="zh-CN" dirty="0"/>
              <a:t>360</a:t>
            </a:r>
            <a:r>
              <a:rPr lang="zh-CN" altLang="en-US" dirty="0"/>
              <a:t>度，旋转的同时进行淡入淡出操作</a:t>
            </a:r>
            <a:endParaRPr lang="en-US" altLang="zh-CN" dirty="0" smtClean="0"/>
          </a:p>
        </p:txBody>
      </p:sp>
      <p:sp>
        <p:nvSpPr>
          <p:cNvPr id="2" name="矩形 1"/>
          <p:cNvSpPr/>
          <p:nvPr/>
        </p:nvSpPr>
        <p:spPr>
          <a:xfrm>
            <a:off x="457200" y="3068960"/>
            <a:ext cx="8229600" cy="3170099"/>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altLang="zh-CN" sz="2000" dirty="0" err="1">
                <a:solidFill>
                  <a:srgbClr val="000000"/>
                </a:solidFill>
                <a:latin typeface="Consolas" panose="020B0609020204030204" pitchFamily="49" charset="0"/>
              </a:rPr>
              <a:t>ObjectAnimator</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moveIn</a:t>
            </a:r>
            <a:r>
              <a:rPr lang="en-US" altLang="zh-CN" sz="2000" dirty="0">
                <a:solidFill>
                  <a:srgbClr val="000000"/>
                </a:solidFill>
                <a:latin typeface="Consolas" panose="020B0609020204030204" pitchFamily="49" charset="0"/>
              </a:rPr>
              <a:t> = </a:t>
            </a:r>
            <a:r>
              <a:rPr lang="en-US" altLang="zh-CN" sz="2000" dirty="0" err="1" smtClean="0">
                <a:solidFill>
                  <a:srgbClr val="000000"/>
                </a:solidFill>
                <a:latin typeface="Consolas" panose="020B0609020204030204" pitchFamily="49" charset="0"/>
              </a:rPr>
              <a:t>ObjectAnimator</a:t>
            </a:r>
            <a:endParaRPr lang="en-US" altLang="zh-CN" sz="2000" dirty="0" smtClean="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dirty="0" smtClean="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ofFloat</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textview</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a:t>
            </a:r>
            <a:r>
              <a:rPr lang="en-US" altLang="zh-CN" sz="2000" dirty="0" err="1">
                <a:solidFill>
                  <a:srgbClr val="0000FF"/>
                </a:solidFill>
                <a:latin typeface="Consolas" panose="020B0609020204030204" pitchFamily="49" charset="0"/>
              </a:rPr>
              <a:t>translationX</a:t>
            </a:r>
            <a:r>
              <a:rPr lang="en-US" altLang="zh-CN" sz="2000" dirty="0">
                <a:solidFill>
                  <a:srgbClr val="0000FF"/>
                </a:solidFill>
                <a:latin typeface="Consolas" panose="020B0609020204030204" pitchFamily="49" charset="0"/>
              </a:rPr>
              <a:t>"</a:t>
            </a:r>
            <a:r>
              <a:rPr lang="en-US" altLang="zh-CN" sz="2000" dirty="0">
                <a:solidFill>
                  <a:srgbClr val="000000"/>
                </a:solidFill>
                <a:latin typeface="Consolas" panose="020B0609020204030204" pitchFamily="49" charset="0"/>
              </a:rPr>
              <a:t>, -500f, 0f);  </a:t>
            </a:r>
            <a:endParaRPr lang="en-US" altLang="zh-CN" sz="2000" dirty="0">
              <a:solidFill>
                <a:srgbClr val="5C5C5C"/>
              </a:solidFill>
              <a:latin typeface="Consolas" panose="020B0609020204030204" pitchFamily="49" charset="0"/>
            </a:endParaRPr>
          </a:p>
          <a:p>
            <a:r>
              <a:rPr lang="en-US" altLang="zh-CN" sz="2000" dirty="0" err="1">
                <a:solidFill>
                  <a:srgbClr val="000000"/>
                </a:solidFill>
                <a:latin typeface="Consolas" panose="020B0609020204030204" pitchFamily="49" charset="0"/>
              </a:rPr>
              <a:t>ObjectAnimator</a:t>
            </a:r>
            <a:r>
              <a:rPr lang="en-US" altLang="zh-CN" sz="2000" dirty="0">
                <a:solidFill>
                  <a:srgbClr val="000000"/>
                </a:solidFill>
                <a:latin typeface="Consolas" panose="020B0609020204030204" pitchFamily="49" charset="0"/>
              </a:rPr>
              <a:t> rotate = </a:t>
            </a:r>
            <a:r>
              <a:rPr lang="en-US" altLang="zh-CN" sz="2000" dirty="0" err="1" smtClean="0">
                <a:solidFill>
                  <a:srgbClr val="000000"/>
                </a:solidFill>
                <a:latin typeface="Consolas" panose="020B0609020204030204" pitchFamily="49" charset="0"/>
              </a:rPr>
              <a:t>ObjectAnimator</a:t>
            </a:r>
            <a:endParaRPr lang="en-US" altLang="zh-CN" sz="2000" dirty="0" smtClean="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dirty="0" smtClean="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ofFloat</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textview</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"rotation"</a:t>
            </a:r>
            <a:r>
              <a:rPr lang="en-US" altLang="zh-CN" sz="2000" dirty="0">
                <a:solidFill>
                  <a:srgbClr val="000000"/>
                </a:solidFill>
                <a:latin typeface="Consolas" panose="020B0609020204030204" pitchFamily="49" charset="0"/>
              </a:rPr>
              <a:t>, 0f, 360f);  </a:t>
            </a:r>
            <a:endParaRPr lang="en-US" altLang="zh-CN" sz="2000" dirty="0">
              <a:solidFill>
                <a:srgbClr val="5C5C5C"/>
              </a:solidFill>
              <a:latin typeface="Consolas" panose="020B0609020204030204" pitchFamily="49" charset="0"/>
            </a:endParaRPr>
          </a:p>
          <a:p>
            <a:r>
              <a:rPr lang="en-US" altLang="zh-CN" sz="2000" dirty="0" err="1">
                <a:solidFill>
                  <a:srgbClr val="000000"/>
                </a:solidFill>
                <a:latin typeface="Consolas" panose="020B0609020204030204" pitchFamily="49" charset="0"/>
              </a:rPr>
              <a:t>ObjectAnimator</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fadeInOut</a:t>
            </a:r>
            <a:r>
              <a:rPr lang="en-US" altLang="zh-CN" sz="2000" dirty="0">
                <a:solidFill>
                  <a:srgbClr val="000000"/>
                </a:solidFill>
                <a:latin typeface="Consolas" panose="020B0609020204030204" pitchFamily="49" charset="0"/>
              </a:rPr>
              <a:t> = </a:t>
            </a:r>
            <a:r>
              <a:rPr lang="en-US" altLang="zh-CN" sz="2000" dirty="0" err="1" smtClean="0">
                <a:solidFill>
                  <a:srgbClr val="000000"/>
                </a:solidFill>
                <a:latin typeface="Consolas" panose="020B0609020204030204" pitchFamily="49" charset="0"/>
              </a:rPr>
              <a:t>ObjectAnimator</a:t>
            </a:r>
            <a:endParaRPr lang="en-US" altLang="zh-CN" sz="2000" dirty="0" smtClean="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dirty="0" smtClean="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ofFloat</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textview</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"alpha"</a:t>
            </a:r>
            <a:r>
              <a:rPr lang="en-US" altLang="zh-CN" sz="2000" dirty="0">
                <a:solidFill>
                  <a:srgbClr val="000000"/>
                </a:solidFill>
                <a:latin typeface="Consolas" panose="020B0609020204030204" pitchFamily="49" charset="0"/>
              </a:rPr>
              <a:t>, 1f, 0f, 1f);  </a:t>
            </a:r>
            <a:endParaRPr lang="en-US" altLang="zh-CN" sz="2000" dirty="0">
              <a:solidFill>
                <a:srgbClr val="5C5C5C"/>
              </a:solidFill>
              <a:latin typeface="Consolas" panose="020B0609020204030204" pitchFamily="49" charset="0"/>
            </a:endParaRPr>
          </a:p>
          <a:p>
            <a:r>
              <a:rPr lang="en-US" altLang="zh-CN" sz="2000" dirty="0" err="1">
                <a:solidFill>
                  <a:srgbClr val="000000"/>
                </a:solidFill>
                <a:latin typeface="Consolas" panose="020B0609020204030204" pitchFamily="49" charset="0"/>
              </a:rPr>
              <a:t>AnimatorSet</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animSet</a:t>
            </a:r>
            <a:r>
              <a:rPr lang="en-US" altLang="zh-CN" sz="2000" dirty="0">
                <a:solidFill>
                  <a:srgbClr val="000000"/>
                </a:solidFill>
                <a:latin typeface="Consolas" panose="020B0609020204030204" pitchFamily="49" charset="0"/>
              </a:rPr>
              <a:t> = </a:t>
            </a:r>
            <a:r>
              <a:rPr lang="en-US" altLang="zh-CN" sz="2000" b="1" dirty="0">
                <a:solidFill>
                  <a:srgbClr val="006699"/>
                </a:solidFill>
                <a:latin typeface="Consolas" panose="020B0609020204030204" pitchFamily="49" charset="0"/>
              </a:rPr>
              <a:t>new</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AnimatorSet</a:t>
            </a:r>
            <a:r>
              <a:rPr lang="en-US" altLang="zh-CN" sz="2000" dirty="0">
                <a:solidFill>
                  <a:srgbClr val="000000"/>
                </a:solidFill>
                <a:latin typeface="Consolas" panose="020B0609020204030204" pitchFamily="49" charset="0"/>
              </a:rPr>
              <a:t>();  </a:t>
            </a:r>
            <a:endParaRPr lang="en-US" altLang="zh-CN" sz="2000" dirty="0">
              <a:solidFill>
                <a:srgbClr val="5C5C5C"/>
              </a:solidFill>
              <a:latin typeface="Consolas" panose="020B0609020204030204" pitchFamily="49" charset="0"/>
            </a:endParaRPr>
          </a:p>
          <a:p>
            <a:r>
              <a:rPr lang="en-US" altLang="zh-CN" sz="2000" dirty="0" err="1">
                <a:solidFill>
                  <a:srgbClr val="000000"/>
                </a:solidFill>
                <a:latin typeface="Consolas" panose="020B0609020204030204" pitchFamily="49" charset="0"/>
              </a:rPr>
              <a:t>animSet.play</a:t>
            </a:r>
            <a:r>
              <a:rPr lang="en-US" altLang="zh-CN" sz="2000" dirty="0">
                <a:solidFill>
                  <a:srgbClr val="000000"/>
                </a:solidFill>
                <a:latin typeface="Consolas" panose="020B0609020204030204" pitchFamily="49" charset="0"/>
              </a:rPr>
              <a:t>(rotate).with(</a:t>
            </a:r>
            <a:r>
              <a:rPr lang="en-US" altLang="zh-CN" sz="2000" dirty="0" err="1">
                <a:solidFill>
                  <a:srgbClr val="000000"/>
                </a:solidFill>
                <a:latin typeface="Consolas" panose="020B0609020204030204" pitchFamily="49" charset="0"/>
              </a:rPr>
              <a:t>fadeInOut</a:t>
            </a:r>
            <a:r>
              <a:rPr lang="en-US" altLang="zh-CN" sz="2000" dirty="0">
                <a:solidFill>
                  <a:srgbClr val="000000"/>
                </a:solidFill>
                <a:latin typeface="Consolas" panose="020B0609020204030204" pitchFamily="49" charset="0"/>
              </a:rPr>
              <a:t>).after(</a:t>
            </a:r>
            <a:r>
              <a:rPr lang="en-US" altLang="zh-CN" sz="2000" dirty="0" err="1">
                <a:solidFill>
                  <a:srgbClr val="000000"/>
                </a:solidFill>
                <a:latin typeface="Consolas" panose="020B0609020204030204" pitchFamily="49" charset="0"/>
              </a:rPr>
              <a:t>moveIn</a:t>
            </a:r>
            <a:r>
              <a:rPr lang="en-US" altLang="zh-CN" sz="2000" dirty="0">
                <a:solidFill>
                  <a:srgbClr val="000000"/>
                </a:solidFill>
                <a:latin typeface="Consolas" panose="020B0609020204030204" pitchFamily="49" charset="0"/>
              </a:rPr>
              <a:t>);  </a:t>
            </a:r>
            <a:endParaRPr lang="en-US" altLang="zh-CN" sz="2000" dirty="0">
              <a:solidFill>
                <a:srgbClr val="5C5C5C"/>
              </a:solidFill>
              <a:latin typeface="Consolas" panose="020B0609020204030204" pitchFamily="49" charset="0"/>
            </a:endParaRPr>
          </a:p>
          <a:p>
            <a:r>
              <a:rPr lang="en-US" altLang="zh-CN" sz="2000" dirty="0" err="1">
                <a:solidFill>
                  <a:srgbClr val="000000"/>
                </a:solidFill>
                <a:latin typeface="Consolas" panose="020B0609020204030204" pitchFamily="49" charset="0"/>
              </a:rPr>
              <a:t>animSet.setDuration</a:t>
            </a:r>
            <a:r>
              <a:rPr lang="en-US" altLang="zh-CN" sz="2000" dirty="0">
                <a:solidFill>
                  <a:srgbClr val="000000"/>
                </a:solidFill>
                <a:latin typeface="Consolas" panose="020B0609020204030204" pitchFamily="49" charset="0"/>
              </a:rPr>
              <a:t>(</a:t>
            </a:r>
            <a:r>
              <a:rPr lang="en-US" altLang="zh-CN" sz="2000" dirty="0">
                <a:solidFill>
                  <a:srgbClr val="C00000"/>
                </a:solidFill>
                <a:latin typeface="Consolas" panose="020B0609020204030204" pitchFamily="49" charset="0"/>
              </a:rPr>
              <a:t>5000</a:t>
            </a:r>
            <a:r>
              <a:rPr lang="en-US" altLang="zh-CN" sz="2000" dirty="0">
                <a:solidFill>
                  <a:srgbClr val="000000"/>
                </a:solidFill>
                <a:latin typeface="Consolas" panose="020B0609020204030204" pitchFamily="49" charset="0"/>
              </a:rPr>
              <a:t>);  </a:t>
            </a:r>
            <a:endParaRPr lang="en-US" altLang="zh-CN" sz="2000" dirty="0">
              <a:solidFill>
                <a:srgbClr val="5C5C5C"/>
              </a:solidFill>
              <a:latin typeface="Consolas" panose="020B0609020204030204" pitchFamily="49" charset="0"/>
            </a:endParaRPr>
          </a:p>
          <a:p>
            <a:r>
              <a:rPr lang="en-US" altLang="zh-CN" sz="2000" dirty="0" err="1">
                <a:solidFill>
                  <a:srgbClr val="000000"/>
                </a:solidFill>
                <a:latin typeface="Consolas" panose="020B0609020204030204" pitchFamily="49" charset="0"/>
              </a:rPr>
              <a:t>animSet.start</a:t>
            </a:r>
            <a:r>
              <a:rPr lang="en-US" altLang="zh-CN" sz="2000" dirty="0">
                <a:solidFill>
                  <a:srgbClr val="000000"/>
                </a:solidFill>
                <a:latin typeface="Consolas" panose="020B0609020204030204" pitchFamily="49" charset="0"/>
              </a:rPr>
              <a:t>();</a:t>
            </a:r>
            <a:endParaRPr lang="en-US" altLang="zh-CN" sz="20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32288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ObjectAnimator</a:t>
            </a:r>
            <a:endParaRPr lang="zh-CN" altLang="en-US" dirty="0"/>
          </a:p>
        </p:txBody>
      </p:sp>
      <p:sp>
        <p:nvSpPr>
          <p:cNvPr id="5" name="内容占位符 4"/>
          <p:cNvSpPr>
            <a:spLocks noGrp="1"/>
          </p:cNvSpPr>
          <p:nvPr>
            <p:ph idx="1"/>
          </p:nvPr>
        </p:nvSpPr>
        <p:spPr>
          <a:xfrm>
            <a:off x="457200" y="1600200"/>
            <a:ext cx="8229600" cy="4853136"/>
          </a:xfrm>
        </p:spPr>
        <p:txBody>
          <a:bodyPr vert="horz" lIns="91440" tIns="45720" rIns="91440" bIns="45720" rtlCol="0">
            <a:noAutofit/>
          </a:bodyPr>
          <a:lstStyle/>
          <a:p>
            <a:r>
              <a:rPr lang="zh-CN" altLang="en-US" dirty="0" smtClean="0"/>
              <a:t>组合监听器：</a:t>
            </a:r>
            <a:r>
              <a:rPr lang="en-US" altLang="zh-CN" dirty="0" err="1"/>
              <a:t>addListener</a:t>
            </a:r>
            <a:r>
              <a:rPr lang="en-US" altLang="zh-CN" dirty="0"/>
              <a:t>()</a:t>
            </a:r>
            <a:r>
              <a:rPr lang="zh-CN" altLang="en-US" dirty="0"/>
              <a:t>方法</a:t>
            </a:r>
            <a:endParaRPr lang="en-US" altLang="zh-CN" dirty="0" smtClean="0"/>
          </a:p>
        </p:txBody>
      </p:sp>
      <p:sp>
        <p:nvSpPr>
          <p:cNvPr id="3" name="矩形 2"/>
          <p:cNvSpPr/>
          <p:nvPr/>
        </p:nvSpPr>
        <p:spPr>
          <a:xfrm>
            <a:off x="461153" y="2234693"/>
            <a:ext cx="8229600" cy="440120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altLang="zh-CN" sz="2000" dirty="0" err="1">
                <a:solidFill>
                  <a:srgbClr val="000000"/>
                </a:solidFill>
                <a:latin typeface="Consolas" panose="020B0609020204030204" pitchFamily="49" charset="0"/>
              </a:rPr>
              <a:t>anim.addListener</a:t>
            </a:r>
            <a:r>
              <a:rPr lang="en-US" altLang="zh-CN" sz="2000" dirty="0">
                <a:solidFill>
                  <a:srgbClr val="000000"/>
                </a:solidFill>
                <a:latin typeface="Consolas" panose="020B0609020204030204" pitchFamily="49" charset="0"/>
              </a:rPr>
              <a:t>(</a:t>
            </a:r>
            <a:r>
              <a:rPr lang="en-US" altLang="zh-CN" sz="2000" b="1" dirty="0">
                <a:solidFill>
                  <a:srgbClr val="006699"/>
                </a:solidFill>
                <a:latin typeface="Consolas" panose="020B0609020204030204" pitchFamily="49" charset="0"/>
              </a:rPr>
              <a:t>new</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AnimatorListener</a:t>
            </a:r>
            <a:r>
              <a:rPr lang="en-US" altLang="zh-CN" sz="2000" dirty="0">
                <a:solidFill>
                  <a:srgbClr val="000000"/>
                </a:solidFill>
                <a:latin typeface="Consolas" panose="020B0609020204030204" pitchFamily="49" charset="0"/>
              </a:rPr>
              <a:t>() {  </a:t>
            </a:r>
            <a:endParaRPr lang="en-US" altLang="zh-CN" sz="2000" dirty="0">
              <a:solidFill>
                <a:srgbClr val="5C5C5C"/>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dirty="0">
                <a:solidFill>
                  <a:srgbClr val="646464"/>
                </a:solidFill>
                <a:latin typeface="Consolas" panose="020B0609020204030204" pitchFamily="49" charset="0"/>
              </a:rPr>
              <a:t>@Override</a:t>
            </a:r>
            <a:r>
              <a:rPr lang="en-US" altLang="zh-CN" sz="2000" dirty="0">
                <a:solidFill>
                  <a:srgbClr val="000000"/>
                </a:solidFill>
                <a:latin typeface="Consolas" panose="020B0609020204030204" pitchFamily="49" charset="0"/>
              </a:rPr>
              <a:t>  </a:t>
            </a:r>
            <a:endParaRPr lang="en-US" altLang="zh-CN" sz="2000" dirty="0">
              <a:solidFill>
                <a:srgbClr val="5C5C5C"/>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public</a:t>
            </a:r>
            <a:r>
              <a:rPr lang="en-US" altLang="zh-CN" sz="2000"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onAnimationStart</a:t>
            </a:r>
            <a:r>
              <a:rPr lang="en-US" altLang="zh-CN" sz="2000" dirty="0">
                <a:solidFill>
                  <a:srgbClr val="000000"/>
                </a:solidFill>
                <a:latin typeface="Consolas" panose="020B0609020204030204" pitchFamily="49" charset="0"/>
              </a:rPr>
              <a:t>(Animator animation) {  </a:t>
            </a:r>
            <a:endParaRPr lang="en-US" altLang="zh-CN" sz="2000" dirty="0">
              <a:solidFill>
                <a:srgbClr val="5C5C5C"/>
              </a:solidFill>
              <a:latin typeface="Consolas" panose="020B0609020204030204" pitchFamily="49" charset="0"/>
            </a:endParaRPr>
          </a:p>
          <a:p>
            <a:r>
              <a:rPr lang="en-US" altLang="zh-CN" sz="2000" dirty="0">
                <a:solidFill>
                  <a:srgbClr val="000000"/>
                </a:solidFill>
                <a:latin typeface="Consolas" panose="020B0609020204030204" pitchFamily="49" charset="0"/>
              </a:rPr>
              <a:t>    }  </a:t>
            </a:r>
            <a:endParaRPr lang="en-US" altLang="zh-CN" sz="2000" dirty="0">
              <a:solidFill>
                <a:srgbClr val="5C5C5C"/>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dirty="0">
                <a:solidFill>
                  <a:srgbClr val="646464"/>
                </a:solidFill>
                <a:latin typeface="Consolas" panose="020B0609020204030204" pitchFamily="49" charset="0"/>
              </a:rPr>
              <a:t>@Override</a:t>
            </a:r>
            <a:r>
              <a:rPr lang="en-US" altLang="zh-CN" sz="2000" dirty="0">
                <a:solidFill>
                  <a:srgbClr val="000000"/>
                </a:solidFill>
                <a:latin typeface="Consolas" panose="020B0609020204030204" pitchFamily="49" charset="0"/>
              </a:rPr>
              <a:t>  </a:t>
            </a:r>
            <a:endParaRPr lang="en-US" altLang="zh-CN" sz="2000" dirty="0">
              <a:solidFill>
                <a:srgbClr val="5C5C5C"/>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public</a:t>
            </a:r>
            <a:r>
              <a:rPr lang="en-US" altLang="zh-CN" sz="2000"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onAnimationRepeat</a:t>
            </a:r>
            <a:r>
              <a:rPr lang="en-US" altLang="zh-CN" sz="2000" dirty="0">
                <a:solidFill>
                  <a:srgbClr val="000000"/>
                </a:solidFill>
                <a:latin typeface="Consolas" panose="020B0609020204030204" pitchFamily="49" charset="0"/>
              </a:rPr>
              <a:t>(Animator animation) {  </a:t>
            </a:r>
            <a:endParaRPr lang="en-US" altLang="zh-CN" sz="2000" dirty="0">
              <a:solidFill>
                <a:srgbClr val="5C5C5C"/>
              </a:solidFill>
              <a:latin typeface="Consolas" panose="020B0609020204030204" pitchFamily="49" charset="0"/>
            </a:endParaRPr>
          </a:p>
          <a:p>
            <a:r>
              <a:rPr lang="en-US" altLang="zh-CN" sz="2000" dirty="0">
                <a:solidFill>
                  <a:srgbClr val="000000"/>
                </a:solidFill>
                <a:latin typeface="Consolas" panose="020B0609020204030204" pitchFamily="49" charset="0"/>
              </a:rPr>
              <a:t>    }  </a:t>
            </a:r>
            <a:endParaRPr lang="en-US" altLang="zh-CN" sz="2000" dirty="0">
              <a:solidFill>
                <a:srgbClr val="5C5C5C"/>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dirty="0">
                <a:solidFill>
                  <a:srgbClr val="646464"/>
                </a:solidFill>
                <a:latin typeface="Consolas" panose="020B0609020204030204" pitchFamily="49" charset="0"/>
              </a:rPr>
              <a:t>@Override</a:t>
            </a:r>
            <a:r>
              <a:rPr lang="en-US" altLang="zh-CN" sz="2000" dirty="0">
                <a:solidFill>
                  <a:srgbClr val="000000"/>
                </a:solidFill>
                <a:latin typeface="Consolas" panose="020B0609020204030204" pitchFamily="49" charset="0"/>
              </a:rPr>
              <a:t>  </a:t>
            </a:r>
            <a:endParaRPr lang="en-US" altLang="zh-CN" sz="2000" dirty="0">
              <a:solidFill>
                <a:srgbClr val="5C5C5C"/>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public</a:t>
            </a:r>
            <a:r>
              <a:rPr lang="en-US" altLang="zh-CN" sz="2000"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onAnimationEnd</a:t>
            </a:r>
            <a:r>
              <a:rPr lang="en-US" altLang="zh-CN" sz="2000" dirty="0">
                <a:solidFill>
                  <a:srgbClr val="000000"/>
                </a:solidFill>
                <a:latin typeface="Consolas" panose="020B0609020204030204" pitchFamily="49" charset="0"/>
              </a:rPr>
              <a:t>(Animator animation) {  </a:t>
            </a:r>
            <a:endParaRPr lang="en-US" altLang="zh-CN" sz="2000" dirty="0">
              <a:solidFill>
                <a:srgbClr val="5C5C5C"/>
              </a:solidFill>
              <a:latin typeface="Consolas" panose="020B0609020204030204" pitchFamily="49" charset="0"/>
            </a:endParaRPr>
          </a:p>
          <a:p>
            <a:r>
              <a:rPr lang="en-US" altLang="zh-CN" sz="2000" dirty="0">
                <a:solidFill>
                  <a:srgbClr val="000000"/>
                </a:solidFill>
                <a:latin typeface="Consolas" panose="020B0609020204030204" pitchFamily="49" charset="0"/>
              </a:rPr>
              <a:t>    }  </a:t>
            </a:r>
            <a:endParaRPr lang="en-US" altLang="zh-CN" sz="2000" dirty="0">
              <a:solidFill>
                <a:srgbClr val="5C5C5C"/>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dirty="0">
                <a:solidFill>
                  <a:srgbClr val="646464"/>
                </a:solidFill>
                <a:latin typeface="Consolas" panose="020B0609020204030204" pitchFamily="49" charset="0"/>
              </a:rPr>
              <a:t>@Override</a:t>
            </a:r>
            <a:r>
              <a:rPr lang="en-US" altLang="zh-CN" sz="2000" dirty="0">
                <a:solidFill>
                  <a:srgbClr val="000000"/>
                </a:solidFill>
                <a:latin typeface="Consolas" panose="020B0609020204030204" pitchFamily="49" charset="0"/>
              </a:rPr>
              <a:t>  </a:t>
            </a:r>
            <a:endParaRPr lang="en-US" altLang="zh-CN" sz="2000" dirty="0">
              <a:solidFill>
                <a:srgbClr val="5C5C5C"/>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public</a:t>
            </a:r>
            <a:r>
              <a:rPr lang="en-US" altLang="zh-CN" sz="2000"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onAnimationCancel</a:t>
            </a:r>
            <a:r>
              <a:rPr lang="en-US" altLang="zh-CN" sz="2000" dirty="0">
                <a:solidFill>
                  <a:srgbClr val="000000"/>
                </a:solidFill>
                <a:latin typeface="Consolas" panose="020B0609020204030204" pitchFamily="49" charset="0"/>
              </a:rPr>
              <a:t>(Animator animation) {  </a:t>
            </a:r>
            <a:endParaRPr lang="en-US" altLang="zh-CN" sz="2000" dirty="0">
              <a:solidFill>
                <a:srgbClr val="5C5C5C"/>
              </a:solidFill>
              <a:latin typeface="Consolas" panose="020B0609020204030204" pitchFamily="49" charset="0"/>
            </a:endParaRPr>
          </a:p>
          <a:p>
            <a:r>
              <a:rPr lang="en-US" altLang="zh-CN" sz="2000" dirty="0">
                <a:solidFill>
                  <a:srgbClr val="000000"/>
                </a:solidFill>
                <a:latin typeface="Consolas" panose="020B0609020204030204" pitchFamily="49" charset="0"/>
              </a:rPr>
              <a:t>    }  </a:t>
            </a:r>
            <a:endParaRPr lang="en-US" altLang="zh-CN" sz="2000" dirty="0">
              <a:solidFill>
                <a:srgbClr val="5C5C5C"/>
              </a:solidFill>
              <a:latin typeface="Consolas" panose="020B0609020204030204" pitchFamily="49" charset="0"/>
            </a:endParaRPr>
          </a:p>
          <a:p>
            <a:r>
              <a:rPr lang="en-US" altLang="zh-CN" sz="2000" dirty="0">
                <a:solidFill>
                  <a:srgbClr val="000000"/>
                </a:solidFill>
                <a:latin typeface="Consolas" panose="020B0609020204030204" pitchFamily="49" charset="0"/>
              </a:rPr>
              <a:t>});</a:t>
            </a:r>
            <a:endParaRPr lang="en-US" altLang="zh-CN" sz="20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35547344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引导页面</a:t>
            </a:r>
            <a:endParaRPr lang="zh-CN" altLang="en-US" dirty="0"/>
          </a:p>
        </p:txBody>
      </p:sp>
      <p:sp>
        <p:nvSpPr>
          <p:cNvPr id="5" name="内容占位符 4"/>
          <p:cNvSpPr>
            <a:spLocks noGrp="1"/>
          </p:cNvSpPr>
          <p:nvPr>
            <p:ph idx="1"/>
          </p:nvPr>
        </p:nvSpPr>
        <p:spPr/>
        <p:txBody>
          <a:bodyPr/>
          <a:lstStyle/>
          <a:p>
            <a:r>
              <a:rPr lang="zh-CN" altLang="en-US" dirty="0" smtClean="0"/>
              <a:t>关键操作</a:t>
            </a:r>
            <a:endParaRPr lang="en-US" altLang="zh-CN" dirty="0" smtClean="0"/>
          </a:p>
          <a:p>
            <a:pPr lvl="1"/>
            <a:r>
              <a:rPr lang="zh-CN" altLang="en-US" dirty="0" smtClean="0"/>
              <a:t>添加</a:t>
            </a:r>
            <a:r>
              <a:rPr lang="en-US" altLang="zh-CN" dirty="0" err="1" smtClean="0"/>
              <a:t>OnboardingFragment</a:t>
            </a:r>
            <a:r>
              <a:rPr lang="zh-CN" altLang="en-US" dirty="0"/>
              <a:t>引导页面，可以包含标题，</a:t>
            </a:r>
            <a:r>
              <a:rPr lang="zh-CN" altLang="en-US" dirty="0" smtClean="0"/>
              <a:t>描述、图像、动画等</a:t>
            </a:r>
          </a:p>
        </p:txBody>
      </p:sp>
      <p:pic>
        <p:nvPicPr>
          <p:cNvPr id="2" name="图片 1"/>
          <p:cNvPicPr>
            <a:picLocks noChangeAspect="1"/>
          </p:cNvPicPr>
          <p:nvPr/>
        </p:nvPicPr>
        <p:blipFill>
          <a:blip r:embed="rId3"/>
          <a:stretch>
            <a:fillRect/>
          </a:stretch>
        </p:blipFill>
        <p:spPr>
          <a:xfrm>
            <a:off x="251520" y="2996952"/>
            <a:ext cx="6124743" cy="3456384"/>
          </a:xfrm>
          <a:prstGeom prst="rect">
            <a:avLst/>
          </a:prstGeom>
        </p:spPr>
      </p:pic>
      <p:sp>
        <p:nvSpPr>
          <p:cNvPr id="3" name="矩形 2"/>
          <p:cNvSpPr/>
          <p:nvPr/>
        </p:nvSpPr>
        <p:spPr>
          <a:xfrm>
            <a:off x="6581943" y="3068960"/>
            <a:ext cx="2562057" cy="3240360"/>
          </a:xfrm>
          <a:prstGeom prst="rect">
            <a:avLst/>
          </a:prstGeom>
        </p:spPr>
        <p:txBody>
          <a:bodyPr vert="horz" lIns="91440" tIns="45720" rIns="91440" bIns="45720" rtlCol="0">
            <a:normAutofit/>
          </a:bodyPr>
          <a:lstStyle/>
          <a:p>
            <a:pPr marL="457200" indent="-457200">
              <a:spcBef>
                <a:spcPct val="20000"/>
              </a:spcBef>
              <a:buFont typeface="+mj-lt"/>
              <a:buAutoNum type="arabicPeriod"/>
            </a:pPr>
            <a:r>
              <a:rPr lang="zh-CN" altLang="en-US" sz="2000" dirty="0">
                <a:solidFill>
                  <a:schemeClr val="tx1"/>
                </a:solidFill>
                <a:latin typeface="微软雅黑" pitchFamily="34" charset="-122"/>
                <a:ea typeface="微软雅黑" pitchFamily="34" charset="-122"/>
              </a:rPr>
              <a:t>页面</a:t>
            </a:r>
            <a:r>
              <a:rPr lang="zh-CN" altLang="en-US" sz="2000" dirty="0" smtClean="0">
                <a:solidFill>
                  <a:schemeClr val="tx1"/>
                </a:solidFill>
                <a:latin typeface="微软雅黑" pitchFamily="34" charset="-122"/>
                <a:ea typeface="微软雅黑" pitchFamily="34" charset="-122"/>
              </a:rPr>
              <a:t>标题</a:t>
            </a:r>
            <a:endParaRPr lang="en-US" altLang="zh-CN" sz="2000" dirty="0" smtClean="0">
              <a:solidFill>
                <a:schemeClr val="tx1"/>
              </a:solidFill>
              <a:latin typeface="微软雅黑" pitchFamily="34" charset="-122"/>
              <a:ea typeface="微软雅黑" pitchFamily="34" charset="-122"/>
            </a:endParaRPr>
          </a:p>
          <a:p>
            <a:pPr marL="457200" indent="-457200">
              <a:spcBef>
                <a:spcPct val="20000"/>
              </a:spcBef>
              <a:buFont typeface="+mj-lt"/>
              <a:buAutoNum type="arabicPeriod"/>
            </a:pPr>
            <a:r>
              <a:rPr lang="zh-CN" altLang="en-US" sz="2000" dirty="0" smtClean="0">
                <a:solidFill>
                  <a:schemeClr val="tx1"/>
                </a:solidFill>
                <a:latin typeface="微软雅黑" pitchFamily="34" charset="-122"/>
                <a:ea typeface="微软雅黑" pitchFamily="34" charset="-122"/>
              </a:rPr>
              <a:t>页面描述</a:t>
            </a:r>
            <a:endParaRPr lang="zh-CN" altLang="en-US" sz="2000" dirty="0">
              <a:solidFill>
                <a:schemeClr val="tx1"/>
              </a:solidFill>
              <a:latin typeface="微软雅黑" pitchFamily="34" charset="-122"/>
              <a:ea typeface="微软雅黑" pitchFamily="34" charset="-122"/>
            </a:endParaRPr>
          </a:p>
          <a:p>
            <a:pPr marL="457200" indent="-457200">
              <a:spcBef>
                <a:spcPct val="20000"/>
              </a:spcBef>
              <a:buFont typeface="+mj-lt"/>
              <a:buAutoNum type="arabicPeriod"/>
            </a:pPr>
            <a:r>
              <a:rPr lang="zh-CN" altLang="en-US" sz="2000" dirty="0">
                <a:solidFill>
                  <a:schemeClr val="tx1"/>
                </a:solidFill>
                <a:latin typeface="微软雅黑" pitchFamily="34" charset="-122"/>
                <a:ea typeface="微软雅黑" pitchFamily="34" charset="-122"/>
              </a:rPr>
              <a:t>页面内容</a:t>
            </a:r>
            <a:r>
              <a:rPr lang="zh-CN" altLang="en-US" sz="2000" dirty="0" smtClean="0">
                <a:solidFill>
                  <a:schemeClr val="tx1"/>
                </a:solidFill>
                <a:latin typeface="微软雅黑" pitchFamily="34" charset="-122"/>
                <a:ea typeface="微软雅黑" pitchFamily="34" charset="-122"/>
              </a:rPr>
              <a:t>视图</a:t>
            </a:r>
            <a:endParaRPr lang="en-US" altLang="zh-CN" sz="2000" dirty="0" smtClean="0">
              <a:latin typeface="微软雅黑" pitchFamily="34" charset="-122"/>
              <a:ea typeface="微软雅黑" pitchFamily="34" charset="-122"/>
            </a:endParaRPr>
          </a:p>
          <a:p>
            <a:pPr marL="457200" indent="-457200">
              <a:spcBef>
                <a:spcPct val="20000"/>
              </a:spcBef>
              <a:buFont typeface="+mj-lt"/>
              <a:buAutoNum type="arabicPeriod"/>
            </a:pPr>
            <a:r>
              <a:rPr lang="zh-CN" altLang="en-US" sz="2000" dirty="0" smtClean="0">
                <a:latin typeface="微软雅黑" pitchFamily="34" charset="-122"/>
                <a:ea typeface="微软雅黑" pitchFamily="34" charset="-122"/>
              </a:rPr>
              <a:t>页面</a:t>
            </a:r>
            <a:r>
              <a:rPr lang="zh-CN" altLang="en-US" sz="2000" dirty="0">
                <a:latin typeface="微软雅黑" pitchFamily="34" charset="-122"/>
                <a:ea typeface="微软雅黑" pitchFamily="34" charset="-122"/>
              </a:rPr>
              <a:t>背景</a:t>
            </a:r>
            <a:r>
              <a:rPr lang="zh-CN" altLang="en-US" sz="2000" dirty="0" smtClean="0">
                <a:latin typeface="微软雅黑" pitchFamily="34" charset="-122"/>
                <a:ea typeface="微软雅黑" pitchFamily="34" charset="-122"/>
              </a:rPr>
              <a:t>视图（可选）</a:t>
            </a:r>
            <a:endParaRPr lang="zh-CN" altLang="en-US" sz="2000" dirty="0">
              <a:solidFill>
                <a:schemeClr val="tx1"/>
              </a:solidFill>
              <a:latin typeface="微软雅黑" pitchFamily="34" charset="-122"/>
              <a:ea typeface="微软雅黑" pitchFamily="34" charset="-122"/>
            </a:endParaRPr>
          </a:p>
          <a:p>
            <a:pPr marL="457200" indent="-457200">
              <a:spcBef>
                <a:spcPct val="20000"/>
              </a:spcBef>
              <a:buFont typeface="+mj-lt"/>
              <a:buAutoNum type="arabicPeriod"/>
            </a:pPr>
            <a:r>
              <a:rPr lang="zh-CN" altLang="en-US" sz="2000" dirty="0">
                <a:solidFill>
                  <a:schemeClr val="tx1"/>
                </a:solidFill>
                <a:latin typeface="微软雅黑" pitchFamily="34" charset="-122"/>
                <a:ea typeface="微软雅黑" pitchFamily="34" charset="-122"/>
              </a:rPr>
              <a:t>页面前景</a:t>
            </a:r>
            <a:r>
              <a:rPr lang="zh-CN" altLang="en-US" sz="2000" dirty="0" smtClean="0">
                <a:solidFill>
                  <a:schemeClr val="tx1"/>
                </a:solidFill>
                <a:latin typeface="微软雅黑" pitchFamily="34" charset="-122"/>
                <a:ea typeface="微软雅黑" pitchFamily="34" charset="-122"/>
              </a:rPr>
              <a:t>视图（图标）</a:t>
            </a:r>
            <a:r>
              <a:rPr lang="zh-CN" altLang="en-US" sz="2000" dirty="0" smtClean="0">
                <a:latin typeface="微软雅黑" pitchFamily="34" charset="-122"/>
                <a:ea typeface="微软雅黑" pitchFamily="34" charset="-122"/>
              </a:rPr>
              <a:t>（</a:t>
            </a:r>
            <a:r>
              <a:rPr lang="zh-CN" altLang="en-US" sz="2000" dirty="0" smtClean="0">
                <a:solidFill>
                  <a:schemeClr val="tx1"/>
                </a:solidFill>
                <a:latin typeface="微软雅黑" pitchFamily="34" charset="-122"/>
                <a:ea typeface="微软雅黑" pitchFamily="34" charset="-122"/>
              </a:rPr>
              <a:t>可选）</a:t>
            </a:r>
            <a:endParaRPr lang="zh-CN" altLang="en-US" sz="2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16629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创建</a:t>
            </a:r>
            <a:r>
              <a:rPr lang="zh-CN" altLang="en-US" dirty="0"/>
              <a:t>媒体浏览布局</a:t>
            </a:r>
          </a:p>
        </p:txBody>
      </p:sp>
      <p:sp>
        <p:nvSpPr>
          <p:cNvPr id="3" name="内容占位符 2"/>
          <p:cNvSpPr>
            <a:spLocks noGrp="1"/>
          </p:cNvSpPr>
          <p:nvPr>
            <p:ph idx="1"/>
          </p:nvPr>
        </p:nvSpPr>
        <p:spPr/>
        <p:txBody>
          <a:bodyPr>
            <a:normAutofit/>
          </a:bodyPr>
          <a:lstStyle/>
          <a:p>
            <a:r>
              <a:rPr lang="en-US" altLang="zh-CN" dirty="0" smtClean="0"/>
              <a:t>Activity</a:t>
            </a:r>
            <a:r>
              <a:rPr lang="zh-CN" altLang="en-US" dirty="0" smtClean="0"/>
              <a:t>中设置布局</a:t>
            </a:r>
            <a:endParaRPr lang="en-US" altLang="zh-CN" dirty="0" smtClean="0"/>
          </a:p>
        </p:txBody>
      </p:sp>
      <p:sp>
        <p:nvSpPr>
          <p:cNvPr id="4" name="Rectangle 1"/>
          <p:cNvSpPr>
            <a:spLocks noChangeArrowheads="1"/>
          </p:cNvSpPr>
          <p:nvPr/>
        </p:nvSpPr>
        <p:spPr bwMode="auto">
          <a:xfrm>
            <a:off x="683568" y="2492896"/>
            <a:ext cx="6984776" cy="1883799"/>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class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MainActivity</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extends</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Activity</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onCreate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660066"/>
                </a:solidFill>
                <a:effectLst/>
                <a:latin typeface="Consolas" panose="020B0609020204030204" pitchFamily="49" charset="0"/>
              </a:rPr>
              <a:t>Bundle</a:t>
            </a:r>
            <a:r>
              <a:rPr kumimoji="0" lang="zh-CN" altLang="zh-CN" sz="1600" b="0" i="0" u="none" strike="noStrike" cap="none" normalizeH="0" baseline="0" dirty="0" smtClean="0">
                <a:ln>
                  <a:noFill/>
                </a:ln>
                <a:solidFill>
                  <a:srgbClr val="000000"/>
                </a:solidFill>
                <a:effectLst/>
                <a:latin typeface="Consolas" panose="020B0609020204030204" pitchFamily="49" charset="0"/>
              </a:rPr>
              <a:t> savedInstanceState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super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onCreate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savedInstanceState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setContentView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layout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main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33288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引导页面的创建</a:t>
            </a:r>
            <a:endParaRPr lang="zh-CN" altLang="en-US" dirty="0"/>
          </a:p>
        </p:txBody>
      </p:sp>
      <p:sp>
        <p:nvSpPr>
          <p:cNvPr id="5" name="内容占位符 4"/>
          <p:cNvSpPr>
            <a:spLocks noGrp="1"/>
          </p:cNvSpPr>
          <p:nvPr>
            <p:ph idx="1"/>
          </p:nvPr>
        </p:nvSpPr>
        <p:spPr/>
        <p:txBody>
          <a:bodyPr>
            <a:normAutofit/>
          </a:bodyPr>
          <a:lstStyle/>
          <a:p>
            <a:r>
              <a:rPr lang="zh-CN" altLang="en-US" dirty="0" smtClean="0"/>
              <a:t>引导页首次创建时初始化页面信息</a:t>
            </a:r>
            <a:endParaRPr lang="en-US" altLang="zh-CN" dirty="0" smtClean="0"/>
          </a:p>
          <a:p>
            <a:pPr lvl="1"/>
            <a:r>
              <a:rPr lang="zh-CN" altLang="en-US" dirty="0" smtClean="0"/>
              <a:t>方法</a:t>
            </a:r>
            <a:r>
              <a:rPr lang="en-US" altLang="zh-CN" dirty="0" smtClean="0"/>
              <a:t>1. </a:t>
            </a:r>
            <a:r>
              <a:rPr lang="zh-CN" altLang="en-US" dirty="0" smtClean="0"/>
              <a:t>利用构造方法初始化</a:t>
            </a:r>
            <a:endParaRPr lang="en-US" altLang="zh-CN" dirty="0" smtClean="0"/>
          </a:p>
          <a:p>
            <a:pPr lvl="1"/>
            <a:r>
              <a:rPr lang="zh-CN" altLang="en-US" dirty="0" smtClean="0"/>
              <a:t>方法</a:t>
            </a:r>
            <a:r>
              <a:rPr lang="en-US" altLang="zh-CN" dirty="0" smtClean="0"/>
              <a:t>2. </a:t>
            </a:r>
            <a:r>
              <a:rPr lang="zh-CN" altLang="en-US" dirty="0" smtClean="0"/>
              <a:t>复写</a:t>
            </a:r>
            <a:r>
              <a:rPr lang="en-US" altLang="zh-CN" dirty="0" err="1"/>
              <a:t>onAttach</a:t>
            </a:r>
            <a:r>
              <a:rPr lang="en-US" altLang="zh-CN" dirty="0" smtClean="0"/>
              <a:t>()</a:t>
            </a:r>
          </a:p>
          <a:p>
            <a:r>
              <a:rPr lang="zh-CN" altLang="en-US" dirty="0" smtClean="0"/>
              <a:t>复写提供页面信息的方法</a:t>
            </a:r>
            <a:endParaRPr lang="en-US" altLang="zh-CN" dirty="0" smtClean="0"/>
          </a:p>
          <a:p>
            <a:pPr lvl="1"/>
            <a:r>
              <a:rPr lang="en-US" altLang="zh-CN" dirty="0" err="1"/>
              <a:t>getPageCount</a:t>
            </a:r>
            <a:r>
              <a:rPr lang="en-US" altLang="zh-CN" dirty="0" smtClean="0"/>
              <a:t>()</a:t>
            </a:r>
            <a:r>
              <a:rPr lang="zh-CN" altLang="en-US" dirty="0" smtClean="0"/>
              <a:t>：返回引导页的页面</a:t>
            </a:r>
            <a:r>
              <a:rPr lang="zh-CN" altLang="en-US" dirty="0"/>
              <a:t>数 </a:t>
            </a:r>
            <a:endParaRPr lang="en-US" altLang="zh-CN" dirty="0" smtClean="0"/>
          </a:p>
          <a:p>
            <a:pPr lvl="1"/>
            <a:r>
              <a:rPr lang="en-US" altLang="zh-CN" dirty="0" err="1"/>
              <a:t>getPageTitle</a:t>
            </a:r>
            <a:r>
              <a:rPr lang="en-US" altLang="zh-CN" dirty="0" smtClean="0"/>
              <a:t>()</a:t>
            </a:r>
            <a:r>
              <a:rPr lang="zh-CN" altLang="en-US" dirty="0" smtClean="0"/>
              <a:t>：返回</a:t>
            </a:r>
            <a:r>
              <a:rPr lang="zh-CN" altLang="en-US" dirty="0"/>
              <a:t>请求的页码的</a:t>
            </a:r>
            <a:r>
              <a:rPr lang="zh-CN" altLang="en-US" dirty="0" smtClean="0"/>
              <a:t>标题</a:t>
            </a:r>
            <a:endParaRPr lang="en-US" altLang="zh-CN" dirty="0" smtClean="0"/>
          </a:p>
          <a:p>
            <a:pPr lvl="1"/>
            <a:r>
              <a:rPr lang="en-US" altLang="zh-CN" dirty="0" err="1"/>
              <a:t>getPagedescription</a:t>
            </a:r>
            <a:r>
              <a:rPr lang="en-US" altLang="zh-CN" dirty="0" smtClean="0"/>
              <a:t>()</a:t>
            </a:r>
            <a:r>
              <a:rPr lang="zh-CN" altLang="en-US" dirty="0" smtClean="0"/>
              <a:t>：返回</a:t>
            </a:r>
            <a:r>
              <a:rPr lang="zh-CN" altLang="en-US" dirty="0"/>
              <a:t>所请求的页码的</a:t>
            </a:r>
            <a:r>
              <a:rPr lang="zh-CN" altLang="en-US" dirty="0" smtClean="0"/>
              <a:t>描述</a:t>
            </a:r>
          </a:p>
        </p:txBody>
      </p:sp>
    </p:spTree>
    <p:extLst>
      <p:ext uri="{BB962C8B-B14F-4D97-AF65-F5344CB8AC3E}">
        <p14:creationId xmlns:p14="http://schemas.microsoft.com/office/powerpoint/2010/main" val="33399671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引导页面的创建</a:t>
            </a:r>
            <a:endParaRPr lang="zh-CN" altLang="en-US" dirty="0"/>
          </a:p>
        </p:txBody>
      </p:sp>
      <p:sp>
        <p:nvSpPr>
          <p:cNvPr id="5" name="内容占位符 4"/>
          <p:cNvSpPr>
            <a:spLocks noGrp="1"/>
          </p:cNvSpPr>
          <p:nvPr>
            <p:ph idx="1"/>
          </p:nvPr>
        </p:nvSpPr>
        <p:spPr/>
        <p:txBody>
          <a:bodyPr>
            <a:normAutofit/>
          </a:bodyPr>
          <a:lstStyle/>
          <a:p>
            <a:r>
              <a:rPr lang="zh-CN" altLang="en-US" dirty="0" smtClean="0"/>
              <a:t>复写用于显示页面或动画的视图方法</a:t>
            </a:r>
            <a:endParaRPr lang="en-US" altLang="zh-CN" dirty="0" smtClean="0"/>
          </a:p>
          <a:p>
            <a:pPr lvl="1"/>
            <a:r>
              <a:rPr lang="en-US" altLang="zh-CN" dirty="0" err="1" smtClean="0"/>
              <a:t>onCreateBackgroundView</a:t>
            </a:r>
            <a:r>
              <a:rPr lang="en-US" altLang="zh-CN" dirty="0" smtClean="0"/>
              <a:t>()</a:t>
            </a:r>
            <a:r>
              <a:rPr lang="zh-CN" altLang="en-US" dirty="0" smtClean="0"/>
              <a:t>：返回您</a:t>
            </a:r>
            <a:r>
              <a:rPr lang="zh-CN" altLang="en-US" dirty="0"/>
              <a:t>创建</a:t>
            </a:r>
            <a:r>
              <a:rPr lang="zh-CN" altLang="en-US" dirty="0" smtClean="0"/>
              <a:t>的背景</a:t>
            </a:r>
            <a:r>
              <a:rPr lang="zh-CN" altLang="en-US" dirty="0"/>
              <a:t>视图</a:t>
            </a:r>
            <a:r>
              <a:rPr lang="zh-CN" altLang="en-US" dirty="0" smtClean="0"/>
              <a:t>，如果没有背景视图则返回</a:t>
            </a:r>
            <a:r>
              <a:rPr lang="en-US" altLang="zh-CN" dirty="0" smtClean="0"/>
              <a:t>null</a:t>
            </a:r>
            <a:endParaRPr lang="en-US" altLang="zh-CN" dirty="0"/>
          </a:p>
          <a:p>
            <a:pPr lvl="1"/>
            <a:r>
              <a:rPr lang="en-US" altLang="zh-CN" dirty="0" err="1"/>
              <a:t>onCreateContentView</a:t>
            </a:r>
            <a:r>
              <a:rPr lang="en-US" altLang="zh-CN" dirty="0" smtClean="0"/>
              <a:t>()</a:t>
            </a:r>
            <a:r>
              <a:rPr lang="zh-CN" altLang="en-US" dirty="0" smtClean="0"/>
              <a:t>：返回您</a:t>
            </a:r>
            <a:r>
              <a:rPr lang="zh-CN" altLang="en-US" dirty="0"/>
              <a:t>创建</a:t>
            </a:r>
            <a:r>
              <a:rPr lang="zh-CN" altLang="en-US" dirty="0" smtClean="0"/>
              <a:t>的内容</a:t>
            </a:r>
            <a:r>
              <a:rPr lang="zh-CN" altLang="en-US" dirty="0"/>
              <a:t>视图</a:t>
            </a:r>
            <a:r>
              <a:rPr lang="zh-CN" altLang="en-US" dirty="0" smtClean="0"/>
              <a:t>，</a:t>
            </a:r>
            <a:r>
              <a:rPr lang="zh-CN" altLang="en-US" dirty="0"/>
              <a:t>如果</a:t>
            </a:r>
            <a:r>
              <a:rPr lang="zh-CN" altLang="en-US" dirty="0" smtClean="0"/>
              <a:t>没有内容视图</a:t>
            </a:r>
            <a:r>
              <a:rPr lang="zh-CN" altLang="en-US" dirty="0"/>
              <a:t>则返回</a:t>
            </a:r>
            <a:r>
              <a:rPr lang="en-US" altLang="zh-CN" dirty="0"/>
              <a:t>null</a:t>
            </a:r>
          </a:p>
          <a:p>
            <a:pPr lvl="1"/>
            <a:r>
              <a:rPr lang="en-US" altLang="zh-CN" dirty="0" err="1"/>
              <a:t>onCreateForegroundView</a:t>
            </a:r>
            <a:r>
              <a:rPr lang="en-US" altLang="zh-CN" dirty="0" smtClean="0"/>
              <a:t>()</a:t>
            </a:r>
            <a:r>
              <a:rPr lang="zh-CN" altLang="en-US" dirty="0" smtClean="0"/>
              <a:t>：返回您</a:t>
            </a:r>
            <a:r>
              <a:rPr lang="zh-CN" altLang="en-US" dirty="0"/>
              <a:t>创建</a:t>
            </a:r>
            <a:r>
              <a:rPr lang="zh-CN" altLang="en-US" dirty="0" smtClean="0"/>
              <a:t>的前景</a:t>
            </a:r>
            <a:r>
              <a:rPr lang="zh-CN" altLang="en-US" dirty="0"/>
              <a:t>视图</a:t>
            </a:r>
            <a:r>
              <a:rPr lang="zh-CN" altLang="en-US" dirty="0" smtClean="0"/>
              <a:t>，如果没有前景视图则返回</a:t>
            </a:r>
            <a:r>
              <a:rPr lang="en-US" altLang="zh-CN" dirty="0" smtClean="0"/>
              <a:t>null</a:t>
            </a:r>
            <a:endParaRPr lang="zh-CN" altLang="en-US" dirty="0" smtClean="0"/>
          </a:p>
        </p:txBody>
      </p:sp>
    </p:spTree>
    <p:extLst>
      <p:ext uri="{BB962C8B-B14F-4D97-AF65-F5344CB8AC3E}">
        <p14:creationId xmlns:p14="http://schemas.microsoft.com/office/powerpoint/2010/main" val="10946963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引导页面的创建</a:t>
            </a:r>
            <a:endParaRPr lang="zh-CN" altLang="en-US" dirty="0"/>
          </a:p>
        </p:txBody>
      </p:sp>
      <p:sp>
        <p:nvSpPr>
          <p:cNvPr id="5" name="内容占位符 4"/>
          <p:cNvSpPr>
            <a:spLocks noGrp="1"/>
          </p:cNvSpPr>
          <p:nvPr>
            <p:ph idx="1"/>
          </p:nvPr>
        </p:nvSpPr>
        <p:spPr/>
        <p:txBody>
          <a:bodyPr>
            <a:normAutofit/>
          </a:bodyPr>
          <a:lstStyle/>
          <a:p>
            <a:r>
              <a:rPr lang="zh-CN" altLang="en-US" dirty="0" smtClean="0"/>
              <a:t>示例：复写</a:t>
            </a:r>
            <a:r>
              <a:rPr lang="en-US" altLang="zh-CN" dirty="0" err="1"/>
              <a:t>onCreateContentView</a:t>
            </a:r>
            <a:r>
              <a:rPr lang="en-US" altLang="zh-CN" dirty="0"/>
              <a:t>()</a:t>
            </a:r>
            <a:endParaRPr lang="zh-CN" altLang="en-US" dirty="0" smtClean="0"/>
          </a:p>
        </p:txBody>
      </p:sp>
      <p:sp>
        <p:nvSpPr>
          <p:cNvPr id="2" name="Rectangle 1"/>
          <p:cNvSpPr>
            <a:spLocks noChangeArrowheads="1"/>
          </p:cNvSpPr>
          <p:nvPr/>
        </p:nvSpPr>
        <p:spPr bwMode="auto">
          <a:xfrm>
            <a:off x="12551" y="2551950"/>
            <a:ext cx="9131449" cy="2622462"/>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88"/>
                </a:solidFill>
                <a:effectLst/>
                <a:latin typeface="Consolas" panose="020B0609020204030204" pitchFamily="49" charset="0"/>
              </a:rPr>
              <a:t>private</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ImageView</a:t>
            </a:r>
            <a:r>
              <a:rPr kumimoji="0" lang="zh-CN" altLang="zh-CN" sz="1600" b="0" i="0" u="none" strike="noStrike" cap="none" normalizeH="0" baseline="0" smtClean="0">
                <a:ln>
                  <a:noFill/>
                </a:ln>
                <a:solidFill>
                  <a:srgbClr val="000000"/>
                </a:solidFill>
                <a:effectLst/>
                <a:latin typeface="Consolas" panose="020B0609020204030204" pitchFamily="49" charset="0"/>
              </a:rPr>
              <a:t> mContentView</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6666"/>
                </a:solidFill>
                <a:effectLst/>
                <a:latin typeface="Consolas" panose="020B0609020204030204" pitchFamily="49" charset="0"/>
              </a:rPr>
              <a:t>@Override</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88"/>
                </a:solidFill>
                <a:effectLst/>
                <a:latin typeface="Consolas" panose="020B0609020204030204" pitchFamily="49" charset="0"/>
              </a:rPr>
              <a:t>protected</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View</a:t>
            </a:r>
            <a:r>
              <a:rPr kumimoji="0" lang="zh-CN" altLang="zh-CN" sz="1600" b="0" i="0" u="none" strike="noStrike" cap="none" normalizeH="0" baseline="0" smtClean="0">
                <a:ln>
                  <a:noFill/>
                </a:ln>
                <a:solidFill>
                  <a:srgbClr val="000000"/>
                </a:solidFill>
                <a:effectLst/>
                <a:latin typeface="Consolas" panose="020B0609020204030204" pitchFamily="49" charset="0"/>
              </a:rPr>
              <a:t> onCreateContentView</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660066"/>
                </a:solidFill>
                <a:effectLst/>
                <a:latin typeface="Consolas" panose="020B0609020204030204" pitchFamily="49" charset="0"/>
              </a:rPr>
              <a:t>LayoutInflater</a:t>
            </a:r>
            <a:r>
              <a:rPr kumimoji="0" lang="zh-CN" altLang="zh-CN" sz="1600" b="0" i="0" u="none" strike="noStrike" cap="none" normalizeH="0" baseline="0" smtClean="0">
                <a:ln>
                  <a:noFill/>
                </a:ln>
                <a:solidFill>
                  <a:srgbClr val="000000"/>
                </a:solidFill>
                <a:effectLst/>
                <a:latin typeface="Consolas" panose="020B0609020204030204" pitchFamily="49" charset="0"/>
              </a:rPr>
              <a:t> inflater</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ViewGroup</a:t>
            </a:r>
            <a:r>
              <a:rPr kumimoji="0" lang="zh-CN" altLang="zh-CN" sz="1600" b="0" i="0" u="none" strike="noStrike" cap="none" normalizeH="0" baseline="0" smtClean="0">
                <a:ln>
                  <a:noFill/>
                </a:ln>
                <a:solidFill>
                  <a:srgbClr val="000000"/>
                </a:solidFill>
                <a:effectLst/>
                <a:latin typeface="Consolas" panose="020B0609020204030204" pitchFamily="49" charset="0"/>
              </a:rPr>
              <a:t> container</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mContentView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new</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ImageView</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getContext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mContentView</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setScaleType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660066"/>
                </a:solidFill>
                <a:effectLst/>
                <a:latin typeface="Consolas" panose="020B0609020204030204" pitchFamily="49" charset="0"/>
              </a:rPr>
              <a:t>ImageView</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660066"/>
                </a:solidFill>
                <a:effectLst/>
                <a:latin typeface="Consolas" panose="020B0609020204030204" pitchFamily="49" charset="0"/>
              </a:rPr>
              <a:t>ScaleType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CENTER_INSIDE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mContentView</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setImageResource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R</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drawable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onboarding_content_view</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mContentView</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setPadding</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6666"/>
                </a:solidFill>
                <a:effectLst/>
                <a:latin typeface="Consolas" panose="020B0609020204030204" pitchFamily="49" charset="0"/>
              </a:rPr>
              <a:t>0</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66"/>
                </a:solidFill>
                <a:effectLst/>
                <a:latin typeface="Consolas" panose="020B0609020204030204" pitchFamily="49" charset="0"/>
              </a:rPr>
              <a:t>32</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66"/>
                </a:solidFill>
                <a:effectLst/>
                <a:latin typeface="Consolas" panose="020B0609020204030204" pitchFamily="49" charset="0"/>
              </a:rPr>
              <a:t>0</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66"/>
                </a:solidFill>
                <a:effectLst/>
                <a:latin typeface="Consolas" panose="020B0609020204030204" pitchFamily="49" charset="0"/>
              </a:rPr>
              <a:t>32</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return</a:t>
            </a:r>
            <a:r>
              <a:rPr kumimoji="0" lang="zh-CN" altLang="zh-CN" sz="1600" b="0" i="0" u="none" strike="noStrike" cap="none" normalizeH="0" baseline="0" smtClean="0">
                <a:ln>
                  <a:noFill/>
                </a:ln>
                <a:solidFill>
                  <a:srgbClr val="000000"/>
                </a:solidFill>
                <a:effectLst/>
                <a:latin typeface="Consolas" panose="020B0609020204030204" pitchFamily="49" charset="0"/>
              </a:rPr>
              <a:t> mContentView</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chemeClr val="tx1"/>
                </a:solidFill>
                <a:effectLst/>
              </a:rPr>
              <a:t> </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89705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添加初始化</a:t>
            </a:r>
            <a:r>
              <a:rPr lang="en-US" altLang="zh-CN" dirty="0"/>
              <a:t>LOGO</a:t>
            </a:r>
            <a:r>
              <a:rPr lang="zh-CN" altLang="en-US" dirty="0"/>
              <a:t>屏幕</a:t>
            </a:r>
          </a:p>
        </p:txBody>
      </p:sp>
      <p:sp>
        <p:nvSpPr>
          <p:cNvPr id="5" name="内容占位符 4"/>
          <p:cNvSpPr>
            <a:spLocks noGrp="1"/>
          </p:cNvSpPr>
          <p:nvPr>
            <p:ph idx="1"/>
          </p:nvPr>
        </p:nvSpPr>
        <p:spPr/>
        <p:txBody>
          <a:bodyPr>
            <a:normAutofit/>
          </a:bodyPr>
          <a:lstStyle/>
          <a:p>
            <a:r>
              <a:rPr lang="en-US" altLang="zh-CN" dirty="0" smtClean="0"/>
              <a:t>1. </a:t>
            </a:r>
            <a:r>
              <a:rPr lang="zh-CN" altLang="en-US" dirty="0" smtClean="0"/>
              <a:t>静态图片 </a:t>
            </a:r>
            <a:endParaRPr lang="en-US" altLang="zh-CN" dirty="0"/>
          </a:p>
          <a:p>
            <a:pPr lvl="1"/>
            <a:r>
              <a:rPr lang="en-US" altLang="zh-CN" dirty="0" err="1" smtClean="0"/>
              <a:t>OnboardingFragment</a:t>
            </a:r>
            <a:r>
              <a:rPr lang="zh-CN" altLang="en-US" dirty="0"/>
              <a:t>类的</a:t>
            </a:r>
            <a:r>
              <a:rPr lang="en-US" altLang="zh-CN" dirty="0" err="1"/>
              <a:t>onCreate</a:t>
            </a:r>
            <a:r>
              <a:rPr lang="en-US" altLang="zh-CN" dirty="0"/>
              <a:t>()</a:t>
            </a:r>
            <a:r>
              <a:rPr lang="zh-CN" altLang="en-US" dirty="0"/>
              <a:t>方法中调用 </a:t>
            </a:r>
            <a:r>
              <a:rPr lang="en-US" altLang="zh-CN" dirty="0" err="1"/>
              <a:t>setLogoResourceId</a:t>
            </a:r>
            <a:r>
              <a:rPr lang="en-US" altLang="zh-CN" dirty="0"/>
              <a:t>()</a:t>
            </a:r>
          </a:p>
          <a:p>
            <a:r>
              <a:rPr lang="en-US" altLang="zh-CN" dirty="0" smtClean="0"/>
              <a:t>2. </a:t>
            </a:r>
            <a:r>
              <a:rPr lang="zh-CN" altLang="en-US" dirty="0" smtClean="0"/>
              <a:t>动画</a:t>
            </a:r>
            <a:endParaRPr lang="en-US" altLang="zh-CN" dirty="0" smtClean="0"/>
          </a:p>
          <a:p>
            <a:pPr lvl="1"/>
            <a:r>
              <a:rPr lang="zh-CN" altLang="en-US" dirty="0" smtClean="0"/>
              <a:t>复写 </a:t>
            </a:r>
            <a:r>
              <a:rPr lang="en-US" altLang="zh-CN" dirty="0" err="1"/>
              <a:t>onCreateLogoAnimation</a:t>
            </a:r>
            <a:r>
              <a:rPr lang="en-US" altLang="zh-CN" dirty="0"/>
              <a:t>()</a:t>
            </a:r>
            <a:r>
              <a:rPr lang="zh-CN" altLang="en-US" dirty="0"/>
              <a:t>并</a:t>
            </a:r>
            <a:r>
              <a:rPr lang="zh-CN" altLang="en-US" dirty="0" smtClean="0"/>
              <a:t>返回自定义的</a:t>
            </a:r>
            <a:r>
              <a:rPr lang="en-US" altLang="zh-CN" dirty="0" smtClean="0"/>
              <a:t>Animator</a:t>
            </a:r>
            <a:r>
              <a:rPr lang="zh-CN" altLang="en-US" dirty="0" smtClean="0"/>
              <a:t>动画的对象</a:t>
            </a:r>
            <a:endParaRPr lang="en-US" altLang="zh-CN" dirty="0" smtClean="0"/>
          </a:p>
          <a:p>
            <a:pPr marL="457200" lvl="1" indent="0">
              <a:buNone/>
            </a:pPr>
            <a:endParaRPr lang="zh-CN" altLang="en-US" dirty="0"/>
          </a:p>
        </p:txBody>
      </p:sp>
      <p:sp>
        <p:nvSpPr>
          <p:cNvPr id="3" name="Rectangle 1"/>
          <p:cNvSpPr>
            <a:spLocks noChangeArrowheads="1"/>
          </p:cNvSpPr>
          <p:nvPr/>
        </p:nvSpPr>
        <p:spPr bwMode="auto">
          <a:xfrm>
            <a:off x="1115616" y="4437112"/>
            <a:ext cx="6395982" cy="1391356"/>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Animator</a:t>
            </a:r>
            <a:r>
              <a:rPr kumimoji="0" lang="zh-CN" altLang="zh-CN" sz="1600" b="0" i="0" u="none" strike="noStrike" cap="none" normalizeH="0" baseline="0" dirty="0" smtClean="0">
                <a:ln>
                  <a:noFill/>
                </a:ln>
                <a:solidFill>
                  <a:srgbClr val="000000"/>
                </a:solidFill>
                <a:effectLst/>
                <a:latin typeface="Consolas" panose="020B0609020204030204" pitchFamily="49" charset="0"/>
              </a:rPr>
              <a:t> onCreateLogoAnimation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return</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AnimatorInflater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loadAnimator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mContext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animator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onboarding_logo_screen_animation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323594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自定义动画</a:t>
            </a:r>
            <a:endParaRPr lang="zh-CN" altLang="en-US" dirty="0"/>
          </a:p>
        </p:txBody>
      </p:sp>
      <p:sp>
        <p:nvSpPr>
          <p:cNvPr id="5" name="内容占位符 4"/>
          <p:cNvSpPr>
            <a:spLocks noGrp="1"/>
          </p:cNvSpPr>
          <p:nvPr>
            <p:ph idx="1"/>
          </p:nvPr>
        </p:nvSpPr>
        <p:spPr>
          <a:xfrm>
            <a:off x="457200" y="1600200"/>
            <a:ext cx="8229600" cy="5069160"/>
          </a:xfrm>
        </p:spPr>
        <p:txBody>
          <a:bodyPr>
            <a:normAutofit/>
          </a:bodyPr>
          <a:lstStyle/>
          <a:p>
            <a:r>
              <a:rPr lang="zh-CN" altLang="en-US" dirty="0" smtClean="0"/>
              <a:t>第一次加载时的：复写自定义</a:t>
            </a:r>
            <a:r>
              <a:rPr lang="en-US" altLang="zh-CN" dirty="0" err="1"/>
              <a:t>OnboardingFragment</a:t>
            </a:r>
            <a:r>
              <a:rPr lang="zh-CN" altLang="en-US" dirty="0" smtClean="0"/>
              <a:t>类的</a:t>
            </a:r>
            <a:r>
              <a:rPr lang="en-US" altLang="zh-CN" dirty="0" err="1"/>
              <a:t>onCreateEnterAnimation</a:t>
            </a:r>
            <a:r>
              <a:rPr lang="en-US" altLang="zh-CN" dirty="0"/>
              <a:t>()</a:t>
            </a:r>
            <a:r>
              <a:rPr lang="zh-CN" altLang="en-US" dirty="0"/>
              <a:t>并返回</a:t>
            </a:r>
            <a:r>
              <a:rPr lang="en-US" altLang="zh-CN" dirty="0" smtClean="0"/>
              <a:t>Animator</a:t>
            </a:r>
          </a:p>
        </p:txBody>
      </p:sp>
      <p:sp>
        <p:nvSpPr>
          <p:cNvPr id="6" name="Rectangle 2"/>
          <p:cNvSpPr>
            <a:spLocks noChangeArrowheads="1"/>
          </p:cNvSpPr>
          <p:nvPr/>
        </p:nvSpPr>
        <p:spPr bwMode="auto">
          <a:xfrm>
            <a:off x="644643" y="2924944"/>
            <a:ext cx="7854714" cy="1637577"/>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protected</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Animator</a:t>
            </a:r>
            <a:r>
              <a:rPr kumimoji="0" lang="zh-CN" altLang="zh-CN" sz="1600" b="0" i="0" u="none" strike="noStrike" cap="none" normalizeH="0" baseline="0" dirty="0" smtClean="0">
                <a:ln>
                  <a:noFill/>
                </a:ln>
                <a:solidFill>
                  <a:srgbClr val="000000"/>
                </a:solidFill>
                <a:effectLst/>
                <a:latin typeface="Consolas" panose="020B0609020204030204" pitchFamily="49" charset="0"/>
              </a:rPr>
              <a:t> onCreateEnterAnimation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Animator</a:t>
            </a:r>
            <a:r>
              <a:rPr kumimoji="0" lang="zh-CN" altLang="zh-CN" sz="1600" b="0" i="0" u="none" strike="noStrike" cap="none" normalizeH="0" baseline="0" dirty="0" smtClean="0">
                <a:ln>
                  <a:noFill/>
                </a:ln>
                <a:solidFill>
                  <a:srgbClr val="000000"/>
                </a:solidFill>
                <a:effectLst/>
                <a:latin typeface="Consolas" panose="020B0609020204030204" pitchFamily="49" charset="0"/>
              </a:rPr>
              <a:t> startAnimator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ObjectAnimator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ofFloat</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mContentView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0066"/>
                </a:solidFill>
                <a:effectLst/>
                <a:latin typeface="Consolas" panose="020B0609020204030204" pitchFamily="49" charset="0"/>
              </a:rPr>
              <a:t>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SCALE_X</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0.2f</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66"/>
                </a:solidFill>
                <a:effectLst/>
                <a:latin typeface="Consolas" panose="020B0609020204030204" pitchFamily="49" charset="0"/>
              </a:rPr>
              <a:t>1.0f</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setDuration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ANIMATION_DURATION</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return</a:t>
            </a:r>
            <a:r>
              <a:rPr kumimoji="0" lang="zh-CN" altLang="zh-CN" sz="1600" b="0" i="0" u="none" strike="noStrike" cap="none" normalizeH="0" baseline="0" dirty="0" smtClean="0">
                <a:ln>
                  <a:noFill/>
                </a:ln>
                <a:solidFill>
                  <a:srgbClr val="000000"/>
                </a:solidFill>
                <a:effectLst/>
                <a:latin typeface="Consolas" panose="020B0609020204030204" pitchFamily="49" charset="0"/>
              </a:rPr>
              <a:t> startAnimator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116578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自定义动画</a:t>
            </a:r>
            <a:endParaRPr lang="zh-CN" altLang="en-US" dirty="0"/>
          </a:p>
        </p:txBody>
      </p:sp>
      <p:sp>
        <p:nvSpPr>
          <p:cNvPr id="5" name="内容占位符 4"/>
          <p:cNvSpPr>
            <a:spLocks noGrp="1"/>
          </p:cNvSpPr>
          <p:nvPr>
            <p:ph idx="1"/>
          </p:nvPr>
        </p:nvSpPr>
        <p:spPr>
          <a:xfrm>
            <a:off x="457200" y="1600200"/>
            <a:ext cx="8229600" cy="5069160"/>
          </a:xfrm>
        </p:spPr>
        <p:txBody>
          <a:bodyPr>
            <a:normAutofit/>
          </a:bodyPr>
          <a:lstStyle/>
          <a:p>
            <a:r>
              <a:rPr lang="zh-CN" altLang="en-US" dirty="0" smtClean="0"/>
              <a:t>更换到其他页面的动画时：复写</a:t>
            </a:r>
            <a:r>
              <a:rPr lang="en-US" altLang="zh-CN" dirty="0" err="1"/>
              <a:t>onPageChanged</a:t>
            </a:r>
            <a:r>
              <a:rPr lang="en-US" altLang="zh-CN" dirty="0" smtClean="0"/>
              <a:t>()</a:t>
            </a:r>
          </a:p>
          <a:p>
            <a:pPr lvl="1"/>
            <a:r>
              <a:rPr lang="zh-CN" altLang="en-US" dirty="0"/>
              <a:t>创建</a:t>
            </a:r>
            <a:r>
              <a:rPr lang="en-US" altLang="zh-CN" dirty="0" smtClean="0"/>
              <a:t>Animators</a:t>
            </a:r>
          </a:p>
          <a:p>
            <a:pPr lvl="1"/>
            <a:r>
              <a:rPr lang="zh-CN" altLang="en-US" dirty="0" smtClean="0"/>
              <a:t>删除上一页，显示下一页</a:t>
            </a:r>
            <a:endParaRPr lang="en-US" altLang="zh-CN" dirty="0" smtClean="0"/>
          </a:p>
          <a:p>
            <a:pPr lvl="1"/>
            <a:r>
              <a:rPr lang="zh-CN" altLang="en-US" dirty="0" smtClean="0"/>
              <a:t>添加到</a:t>
            </a:r>
            <a:r>
              <a:rPr lang="en-US" altLang="zh-CN" dirty="0" err="1" smtClean="0"/>
              <a:t>AnimatorSet</a:t>
            </a:r>
            <a:r>
              <a:rPr lang="zh-CN" altLang="en-US" dirty="0" smtClean="0"/>
              <a:t>并播放集</a:t>
            </a:r>
            <a:endParaRPr lang="en-US" altLang="zh-CN" dirty="0" smtClean="0"/>
          </a:p>
          <a:p>
            <a:r>
              <a:rPr lang="zh-CN" altLang="en-US" dirty="0" smtClean="0"/>
              <a:t>示例</a:t>
            </a:r>
            <a:endParaRPr lang="en-US" altLang="zh-CN" dirty="0" smtClean="0"/>
          </a:p>
          <a:p>
            <a:pPr lvl="1"/>
            <a:r>
              <a:rPr lang="zh-CN" altLang="en-US" dirty="0"/>
              <a:t>使用淡出动画删除上一页，更新内容视图图像，并使用淡入动画显示下一页</a:t>
            </a:r>
            <a:endParaRPr lang="en-US" altLang="zh-CN" dirty="0"/>
          </a:p>
        </p:txBody>
      </p:sp>
    </p:spTree>
    <p:extLst>
      <p:ext uri="{BB962C8B-B14F-4D97-AF65-F5344CB8AC3E}">
        <p14:creationId xmlns:p14="http://schemas.microsoft.com/office/powerpoint/2010/main" val="222847508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引导页面的创建</a:t>
            </a:r>
            <a:endParaRPr lang="zh-CN" altLang="en-US" dirty="0"/>
          </a:p>
        </p:txBody>
      </p:sp>
      <p:sp>
        <p:nvSpPr>
          <p:cNvPr id="5" name="内容占位符 4"/>
          <p:cNvSpPr>
            <a:spLocks noGrp="1"/>
          </p:cNvSpPr>
          <p:nvPr>
            <p:ph idx="1"/>
          </p:nvPr>
        </p:nvSpPr>
        <p:spPr>
          <a:xfrm>
            <a:off x="457200" y="1600200"/>
            <a:ext cx="8229600" cy="5069160"/>
          </a:xfrm>
        </p:spPr>
        <p:txBody>
          <a:bodyPr>
            <a:normAutofit/>
          </a:bodyPr>
          <a:lstStyle/>
          <a:p>
            <a:endParaRPr lang="en-US" altLang="zh-CN" dirty="0"/>
          </a:p>
        </p:txBody>
      </p:sp>
      <p:sp>
        <p:nvSpPr>
          <p:cNvPr id="2" name="Rectangle 1"/>
          <p:cNvSpPr>
            <a:spLocks noChangeArrowheads="1"/>
          </p:cNvSpPr>
          <p:nvPr/>
        </p:nvSpPr>
        <p:spPr bwMode="auto">
          <a:xfrm>
            <a:off x="139697" y="1609353"/>
            <a:ext cx="8864606" cy="5084675"/>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6666"/>
                </a:solidFill>
                <a:effectLst/>
                <a:latin typeface="Consolas" panose="020B0609020204030204" pitchFamily="49" charset="0"/>
              </a:rPr>
              <a:t>@Override</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88"/>
                </a:solidFill>
                <a:effectLst/>
                <a:latin typeface="Consolas" panose="020B0609020204030204" pitchFamily="49" charset="0"/>
              </a:rPr>
              <a:t>protected</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void</a:t>
            </a:r>
            <a:r>
              <a:rPr kumimoji="0" lang="zh-CN" altLang="zh-CN" sz="1600" b="0" i="0" u="none" strike="noStrike" cap="none" normalizeH="0" baseline="0" smtClean="0">
                <a:ln>
                  <a:noFill/>
                </a:ln>
                <a:solidFill>
                  <a:srgbClr val="000000"/>
                </a:solidFill>
                <a:effectLst/>
                <a:latin typeface="Consolas" panose="020B0609020204030204" pitchFamily="49" charset="0"/>
              </a:rPr>
              <a:t> onPageChanged</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88"/>
                </a:solidFill>
                <a:effectLst/>
                <a:latin typeface="Consolas" panose="020B0609020204030204" pitchFamily="49" charset="0"/>
              </a:rPr>
              <a:t>final</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int</a:t>
            </a:r>
            <a:r>
              <a:rPr kumimoji="0" lang="zh-CN" altLang="zh-CN" sz="1600" b="0" i="0" u="none" strike="noStrike" cap="none" normalizeH="0" baseline="0" smtClean="0">
                <a:ln>
                  <a:noFill/>
                </a:ln>
                <a:solidFill>
                  <a:srgbClr val="000000"/>
                </a:solidFill>
                <a:effectLst/>
                <a:latin typeface="Consolas" panose="020B0609020204030204" pitchFamily="49" charset="0"/>
              </a:rPr>
              <a:t> newPage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int</a:t>
            </a:r>
            <a:r>
              <a:rPr kumimoji="0" lang="zh-CN" altLang="zh-CN" sz="1600" b="0" i="0" u="none" strike="noStrike" cap="none" normalizeH="0" baseline="0" smtClean="0">
                <a:ln>
                  <a:noFill/>
                </a:ln>
                <a:solidFill>
                  <a:srgbClr val="000000"/>
                </a:solidFill>
                <a:effectLst/>
                <a:latin typeface="Consolas" panose="020B0609020204030204" pitchFamily="49" charset="0"/>
              </a:rPr>
              <a:t> previousPage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00"/>
                </a:solidFill>
                <a:effectLst/>
                <a:latin typeface="Consolas" panose="020B0609020204030204" pitchFamily="49" charset="0"/>
              </a:rPr>
              <a:t>// Create a fade-out animation used to fade out previousPage and, once</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00"/>
                </a:solidFill>
                <a:effectLst/>
                <a:latin typeface="Consolas" panose="020B0609020204030204" pitchFamily="49" charset="0"/>
              </a:rPr>
              <a:t>// done, swaps the contentView image with the next page's image.</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Animator</a:t>
            </a:r>
            <a:r>
              <a:rPr kumimoji="0" lang="zh-CN" altLang="zh-CN" sz="1600" b="0" i="0" u="none" strike="noStrike" cap="none" normalizeH="0" baseline="0" smtClean="0">
                <a:ln>
                  <a:noFill/>
                </a:ln>
                <a:solidFill>
                  <a:srgbClr val="000000"/>
                </a:solidFill>
                <a:effectLst/>
                <a:latin typeface="Consolas" panose="020B0609020204030204" pitchFamily="49" charset="0"/>
              </a:rPr>
              <a:t> fadeOut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ObjectAnimator</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ofFloat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mContentView</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View</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ALPHA</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66"/>
                </a:solidFill>
                <a:effectLst/>
                <a:latin typeface="Consolas" panose="020B0609020204030204" pitchFamily="49" charset="0"/>
              </a:rPr>
              <a:t>1.0f</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66"/>
                </a:solidFill>
                <a:effectLst/>
                <a:latin typeface="Consolas" panose="020B0609020204030204" pitchFamily="49" charset="0"/>
              </a:rPr>
              <a:t>0.0f</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setDuration</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ANIMATION_DURATION</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fadeOut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addListener</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88"/>
                </a:solidFill>
                <a:effectLst/>
                <a:latin typeface="Consolas" panose="020B0609020204030204" pitchFamily="49" charset="0"/>
              </a:rPr>
              <a:t>new</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AnimatorListenerAdapter</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66"/>
                </a:solidFill>
                <a:effectLst/>
                <a:latin typeface="Consolas" panose="020B0609020204030204" pitchFamily="49" charset="0"/>
              </a:rPr>
              <a:t>@Override</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public</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void</a:t>
            </a:r>
            <a:r>
              <a:rPr kumimoji="0" lang="zh-CN" altLang="zh-CN" sz="1600" b="0" i="0" u="none" strike="noStrike" cap="none" normalizeH="0" baseline="0" smtClean="0">
                <a:ln>
                  <a:noFill/>
                </a:ln>
                <a:solidFill>
                  <a:srgbClr val="000000"/>
                </a:solidFill>
                <a:effectLst/>
                <a:latin typeface="Consolas" panose="020B0609020204030204" pitchFamily="49" charset="0"/>
              </a:rPr>
              <a:t> onAnimationEnd</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660066"/>
                </a:solidFill>
                <a:effectLst/>
                <a:latin typeface="Consolas" panose="020B0609020204030204" pitchFamily="49" charset="0"/>
              </a:rPr>
              <a:t>Animator</a:t>
            </a:r>
            <a:r>
              <a:rPr kumimoji="0" lang="zh-CN" altLang="zh-CN" sz="1600" b="0" i="0" u="none" strike="noStrike" cap="none" normalizeH="0" baseline="0" smtClean="0">
                <a:ln>
                  <a:noFill/>
                </a:ln>
                <a:solidFill>
                  <a:srgbClr val="000000"/>
                </a:solidFill>
                <a:effectLst/>
                <a:latin typeface="Consolas" panose="020B0609020204030204" pitchFamily="49" charset="0"/>
              </a:rPr>
              <a:t> animation</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mContentView</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setImageResource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pageImages</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newPage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00"/>
                </a:solidFill>
                <a:effectLst/>
                <a:latin typeface="Consolas" panose="020B0609020204030204" pitchFamily="49" charset="0"/>
              </a:rPr>
              <a:t>// Create a fade-in animation used to fade in nextPage</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Animator</a:t>
            </a:r>
            <a:r>
              <a:rPr kumimoji="0" lang="zh-CN" altLang="zh-CN" sz="1600" b="0" i="0" u="none" strike="noStrike" cap="none" normalizeH="0" baseline="0" smtClean="0">
                <a:ln>
                  <a:noFill/>
                </a:ln>
                <a:solidFill>
                  <a:srgbClr val="000000"/>
                </a:solidFill>
                <a:effectLst/>
                <a:latin typeface="Consolas" panose="020B0609020204030204" pitchFamily="49" charset="0"/>
              </a:rPr>
              <a:t> fadeIn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ObjectAnimator</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ofFloat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mContentView</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View</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ALPHA</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66"/>
                </a:solidFill>
                <a:effectLst/>
                <a:latin typeface="Consolas" panose="020B0609020204030204" pitchFamily="49" charset="0"/>
              </a:rPr>
              <a:t>0.0f</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66"/>
                </a:solidFill>
                <a:effectLst/>
                <a:latin typeface="Consolas" panose="020B0609020204030204" pitchFamily="49" charset="0"/>
              </a:rPr>
              <a:t>1.0f</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setDuration</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ANIMATION_DURATION</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6600"/>
                </a:solidFill>
                <a:effectLst/>
                <a:latin typeface="Consolas" panose="020B0609020204030204" pitchFamily="49" charset="0"/>
              </a:rPr>
              <a:t>// Create AnimatorSet with our fade-out and fade-in animators, and start it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AnimatorSet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set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new</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0066"/>
                </a:solidFill>
                <a:effectLst/>
                <a:latin typeface="Consolas" panose="020B0609020204030204" pitchFamily="49" charset="0"/>
              </a:rPr>
              <a:t>AnimatorSet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set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playSequentially</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fadeOut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fadeIn</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set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start</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chemeClr val="tx1"/>
                </a:solidFill>
                <a:effectLst/>
              </a:rPr>
              <a:t> </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20814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自定义主题</a:t>
            </a:r>
            <a:endParaRPr lang="zh-CN" altLang="en-US" dirty="0"/>
          </a:p>
        </p:txBody>
      </p:sp>
      <p:sp>
        <p:nvSpPr>
          <p:cNvPr id="5" name="内容占位符 4"/>
          <p:cNvSpPr>
            <a:spLocks noGrp="1"/>
          </p:cNvSpPr>
          <p:nvPr>
            <p:ph idx="1"/>
          </p:nvPr>
        </p:nvSpPr>
        <p:spPr>
          <a:xfrm>
            <a:off x="457200" y="1600200"/>
            <a:ext cx="8229600" cy="5069160"/>
          </a:xfrm>
        </p:spPr>
        <p:txBody>
          <a:bodyPr>
            <a:normAutofit/>
          </a:bodyPr>
          <a:lstStyle/>
          <a:p>
            <a:r>
              <a:rPr lang="zh-CN" altLang="en-US" dirty="0"/>
              <a:t>任何</a:t>
            </a:r>
            <a:r>
              <a:rPr lang="en-US" altLang="zh-CN" dirty="0" err="1" smtClean="0"/>
              <a:t>OnboardingFragment</a:t>
            </a:r>
            <a:r>
              <a:rPr lang="zh-CN" altLang="en-US" dirty="0" smtClean="0"/>
              <a:t>实现</a:t>
            </a:r>
            <a:r>
              <a:rPr lang="zh-CN" altLang="en-US" dirty="0"/>
              <a:t>必须使用 </a:t>
            </a:r>
            <a:r>
              <a:rPr lang="en-US" altLang="zh-CN" dirty="0" err="1"/>
              <a:t>Theme_Leanback_Onboarding</a:t>
            </a:r>
            <a:r>
              <a:rPr lang="zh-CN" altLang="en-US" dirty="0"/>
              <a:t>主题或继承</a:t>
            </a:r>
            <a:r>
              <a:rPr lang="zh-CN" altLang="en-US" dirty="0" smtClean="0"/>
              <a:t>自</a:t>
            </a:r>
            <a:r>
              <a:rPr lang="en-US" altLang="zh-CN" dirty="0" err="1" smtClean="0"/>
              <a:t>Theme_Leanback_Onboarding</a:t>
            </a:r>
            <a:r>
              <a:rPr lang="zh-CN" altLang="en-US" dirty="0" smtClean="0"/>
              <a:t>的主题</a:t>
            </a:r>
            <a:endParaRPr lang="en-US" altLang="zh-CN" dirty="0" smtClean="0"/>
          </a:p>
          <a:p>
            <a:r>
              <a:rPr lang="zh-CN" altLang="en-US" dirty="0" smtClean="0"/>
              <a:t>设置主题</a:t>
            </a:r>
            <a:endParaRPr lang="en-US" altLang="zh-CN" dirty="0" smtClean="0"/>
          </a:p>
          <a:p>
            <a:pPr lvl="1"/>
            <a:r>
              <a:rPr lang="en-US" altLang="zh-CN" dirty="0" smtClean="0"/>
              <a:t>1. Fragment</a:t>
            </a:r>
            <a:r>
              <a:rPr lang="zh-CN" altLang="en-US" dirty="0" smtClean="0"/>
              <a:t>所在</a:t>
            </a:r>
            <a:r>
              <a:rPr lang="en-US" altLang="zh-CN" dirty="0" smtClean="0"/>
              <a:t>Activity</a:t>
            </a:r>
            <a:r>
              <a:rPr lang="zh-CN" altLang="en-US" dirty="0" smtClean="0"/>
              <a:t>的主题</a:t>
            </a:r>
            <a:endParaRPr lang="en-US" altLang="zh-CN" dirty="0" smtClean="0"/>
          </a:p>
          <a:p>
            <a:pPr lvl="1"/>
            <a:r>
              <a:rPr lang="en-US" altLang="zh-CN" dirty="0" smtClean="0"/>
              <a:t>2. Activity</a:t>
            </a:r>
            <a:r>
              <a:rPr lang="zh-CN" altLang="en-US" dirty="0" smtClean="0"/>
              <a:t>设置其他主题，代码中给</a:t>
            </a:r>
            <a:r>
              <a:rPr lang="en-US" altLang="zh-CN" dirty="0" err="1" smtClean="0"/>
              <a:t>OnboardingFragment</a:t>
            </a:r>
            <a:r>
              <a:rPr lang="zh-CN" altLang="en-US" dirty="0" smtClean="0"/>
              <a:t>设置特定主题（复写</a:t>
            </a:r>
            <a:r>
              <a:rPr lang="en-US" altLang="zh-CN" dirty="0" err="1"/>
              <a:t>onProvideTheme</a:t>
            </a:r>
            <a:r>
              <a:rPr lang="en-US" altLang="zh-CN" dirty="0"/>
              <a:t>()</a:t>
            </a:r>
            <a:r>
              <a:rPr lang="zh-CN" altLang="en-US" dirty="0" smtClean="0"/>
              <a:t>）</a:t>
            </a:r>
            <a:endParaRPr lang="en-US" altLang="zh-CN" dirty="0" smtClean="0"/>
          </a:p>
          <a:p>
            <a:endParaRPr lang="en-US" altLang="zh-CN" dirty="0"/>
          </a:p>
        </p:txBody>
      </p:sp>
    </p:spTree>
    <p:extLst>
      <p:ext uri="{BB962C8B-B14F-4D97-AF65-F5344CB8AC3E}">
        <p14:creationId xmlns:p14="http://schemas.microsoft.com/office/powerpoint/2010/main" val="20992140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自定义主题</a:t>
            </a:r>
            <a:endParaRPr lang="zh-CN" altLang="en-US" dirty="0"/>
          </a:p>
        </p:txBody>
      </p:sp>
      <p:sp>
        <p:nvSpPr>
          <p:cNvPr id="5" name="内容占位符 4"/>
          <p:cNvSpPr>
            <a:spLocks noGrp="1"/>
          </p:cNvSpPr>
          <p:nvPr>
            <p:ph idx="1"/>
          </p:nvPr>
        </p:nvSpPr>
        <p:spPr>
          <a:xfrm>
            <a:off x="457200" y="1600200"/>
            <a:ext cx="8229600" cy="5069160"/>
          </a:xfrm>
        </p:spPr>
        <p:txBody>
          <a:bodyPr>
            <a:normAutofit/>
          </a:bodyPr>
          <a:lstStyle/>
          <a:p>
            <a:r>
              <a:rPr lang="en-US" altLang="zh-CN" dirty="0"/>
              <a:t>1. Fragment</a:t>
            </a:r>
            <a:r>
              <a:rPr lang="zh-CN" altLang="en-US" dirty="0"/>
              <a:t>所在</a:t>
            </a:r>
            <a:r>
              <a:rPr lang="en-US" altLang="zh-CN" dirty="0"/>
              <a:t>Activity</a:t>
            </a:r>
            <a:r>
              <a:rPr lang="zh-CN" altLang="en-US" dirty="0"/>
              <a:t>的</a:t>
            </a:r>
            <a:r>
              <a:rPr lang="zh-CN" altLang="en-US" dirty="0" smtClean="0"/>
              <a:t>主题</a:t>
            </a:r>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endParaRPr lang="en-US" altLang="zh-CN" dirty="0"/>
          </a:p>
          <a:p>
            <a:r>
              <a:rPr lang="en-US" altLang="zh-CN" dirty="0"/>
              <a:t>2. Activity</a:t>
            </a:r>
            <a:r>
              <a:rPr lang="zh-CN" altLang="en-US" dirty="0"/>
              <a:t>设置其他主题，代码中给</a:t>
            </a:r>
            <a:r>
              <a:rPr lang="en-US" altLang="zh-CN" dirty="0" err="1"/>
              <a:t>OnboardingFragment</a:t>
            </a:r>
            <a:r>
              <a:rPr lang="zh-CN" altLang="en-US" dirty="0"/>
              <a:t>设置特定主题（复写</a:t>
            </a:r>
            <a:r>
              <a:rPr lang="en-US" altLang="zh-CN" dirty="0" err="1"/>
              <a:t>onProvideTheme</a:t>
            </a:r>
            <a:r>
              <a:rPr lang="en-US" altLang="zh-CN" dirty="0"/>
              <a:t>()</a:t>
            </a:r>
            <a:r>
              <a:rPr lang="zh-CN" altLang="en-US" dirty="0"/>
              <a:t>）</a:t>
            </a:r>
            <a:endParaRPr lang="en-US" altLang="zh-CN" dirty="0"/>
          </a:p>
          <a:p>
            <a:endParaRPr lang="en-US" altLang="zh-CN" dirty="0"/>
          </a:p>
        </p:txBody>
      </p:sp>
      <p:sp>
        <p:nvSpPr>
          <p:cNvPr id="2" name="Rectangle 1"/>
          <p:cNvSpPr>
            <a:spLocks noChangeArrowheads="1"/>
          </p:cNvSpPr>
          <p:nvPr/>
        </p:nvSpPr>
        <p:spPr bwMode="auto">
          <a:xfrm>
            <a:off x="971600" y="2348880"/>
            <a:ext cx="5834931" cy="1554247"/>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38088" rIns="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nsolas" panose="020B0609020204030204" pitchFamily="49" charset="0"/>
              </a:rPr>
              <a:t>&lt;activity</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android:name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".OnboardingActivity"</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android:enabled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"true"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android:exported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"true"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882288"/>
                </a:solidFill>
                <a:effectLst/>
                <a:latin typeface="Consolas" panose="020B0609020204030204" pitchFamily="49" charset="0"/>
              </a:rPr>
              <a:t>android:theme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880000"/>
                </a:solidFill>
                <a:effectLst/>
                <a:latin typeface="Consolas" panose="020B0609020204030204" pitchFamily="49" charset="0"/>
              </a:rPr>
              <a:t>"@style/Theme.Leanback.Onboarding"</a:t>
            </a:r>
            <a:r>
              <a:rPr kumimoji="0" lang="zh-CN" altLang="zh-CN" sz="1600" b="0" i="0" u="none" strike="noStrike" cap="none" normalizeH="0" baseline="0" dirty="0" smtClean="0">
                <a:ln>
                  <a:noFill/>
                </a:ln>
                <a:solidFill>
                  <a:srgbClr val="000088"/>
                </a:solidFill>
                <a:effectLst/>
                <a:latin typeface="Consolas" panose="020B0609020204030204" pitchFamily="49" charset="0"/>
              </a:rPr>
              <a:t>&gt;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&lt;/activity&gt;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763688" y="5607555"/>
            <a:ext cx="4937249" cy="1061805"/>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38088" rIns="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6666"/>
                </a:solidFill>
                <a:effectLst/>
                <a:latin typeface="Consolas" panose="020B0609020204030204" pitchFamily="49" charset="0"/>
              </a:rPr>
              <a:t>@Override</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88"/>
                </a:solidFill>
                <a:effectLst/>
                <a:latin typeface="Consolas" panose="020B0609020204030204" pitchFamily="49" charset="0"/>
              </a:rPr>
              <a:t>public</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int</a:t>
            </a:r>
            <a:r>
              <a:rPr kumimoji="0" lang="zh-CN" altLang="zh-CN" sz="1600" b="0" i="0" u="none" strike="noStrike" cap="none" normalizeH="0" baseline="0" smtClean="0">
                <a:ln>
                  <a:noFill/>
                </a:ln>
                <a:solidFill>
                  <a:srgbClr val="000000"/>
                </a:solidFill>
                <a:effectLst/>
                <a:latin typeface="Consolas" panose="020B0609020204030204" pitchFamily="49" charset="0"/>
              </a:rPr>
              <a:t> onProvideTheme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000000"/>
                </a:solidFill>
                <a:effectLst/>
                <a:latin typeface="Consolas" panose="020B0609020204030204" pitchFamily="49" charset="0"/>
              </a:rPr>
              <a:t>   </a:t>
            </a:r>
            <a:r>
              <a:rPr kumimoji="0" lang="zh-CN" altLang="zh-CN" sz="1600" b="0" i="0" u="none" strike="noStrike" cap="none" normalizeH="0" baseline="0" smtClean="0">
                <a:ln>
                  <a:noFill/>
                </a:ln>
                <a:solidFill>
                  <a:srgbClr val="000088"/>
                </a:solidFill>
                <a:effectLst/>
                <a:latin typeface="Consolas" panose="020B0609020204030204" pitchFamily="49" charset="0"/>
              </a:rPr>
              <a:t>return</a:t>
            </a:r>
            <a:r>
              <a:rPr kumimoji="0" lang="zh-CN" altLang="zh-CN" sz="1600" b="0" i="0" u="none" strike="noStrike" cap="none" normalizeH="0" baseline="0" smtClean="0">
                <a:ln>
                  <a:noFill/>
                </a:ln>
                <a:solidFill>
                  <a:srgbClr val="000000"/>
                </a:solidFill>
                <a:effectLst/>
                <a:latin typeface="Consolas" panose="020B0609020204030204" pitchFamily="49" charset="0"/>
              </a:rPr>
              <a:t> R</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style</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660066"/>
                </a:solidFill>
                <a:effectLst/>
                <a:latin typeface="Consolas" panose="020B0609020204030204" pitchFamily="49" charset="0"/>
              </a:rPr>
              <a:t>Theme_Leanback_Onboarding</a:t>
            </a: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
            </a:r>
            <a:br>
              <a:rPr kumimoji="0" lang="zh-CN" altLang="zh-CN" sz="1600" b="0" i="0" u="none" strike="noStrike" cap="none" normalizeH="0" baseline="0" smtClean="0">
                <a:ln>
                  <a:noFill/>
                </a:ln>
                <a:solidFill>
                  <a:srgbClr val="000000"/>
                </a:solidFill>
                <a:effectLst/>
                <a:latin typeface="Consolas" panose="020B0609020204030204" pitchFamily="49" charset="0"/>
              </a:rPr>
            </a:br>
            <a:r>
              <a:rPr kumimoji="0" lang="zh-CN" altLang="zh-CN" sz="1600" b="0" i="0" u="none" strike="noStrike" cap="none" normalizeH="0" baseline="0" smtClean="0">
                <a:ln>
                  <a:noFill/>
                </a:ln>
                <a:solidFill>
                  <a:srgbClr val="666600"/>
                </a:solidFill>
                <a:effectLst/>
                <a:latin typeface="Consolas" panose="020B0609020204030204" pitchFamily="49" charset="0"/>
              </a:rPr>
              <a:t>}</a:t>
            </a:r>
            <a:r>
              <a:rPr kumimoji="0" lang="zh-CN" altLang="zh-CN" sz="1600" b="0" i="0" u="none" strike="noStrike" cap="none" normalizeH="0" baseline="0" smtClean="0">
                <a:ln>
                  <a:noFill/>
                </a:ln>
                <a:solidFill>
                  <a:schemeClr val="tx1"/>
                </a:solidFill>
                <a:effectLst/>
              </a:rPr>
              <a:t> </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073613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目录</a:t>
            </a:r>
            <a:endParaRPr lang="zh-CN" altLang="en-US" dirty="0"/>
          </a:p>
        </p:txBody>
      </p:sp>
      <p:grpSp>
        <p:nvGrpSpPr>
          <p:cNvPr id="6" name="Group 11"/>
          <p:cNvGrpSpPr>
            <a:grpSpLocks/>
          </p:cNvGrpSpPr>
          <p:nvPr/>
        </p:nvGrpSpPr>
        <p:grpSpPr bwMode="auto">
          <a:xfrm>
            <a:off x="2057400" y="1556792"/>
            <a:ext cx="4648200" cy="685800"/>
            <a:chOff x="1296" y="1200"/>
            <a:chExt cx="2928" cy="432"/>
          </a:xfrm>
        </p:grpSpPr>
        <p:sp>
          <p:nvSpPr>
            <p:cNvPr id="7"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资源目录浏览器</a:t>
              </a:r>
              <a:endParaRPr lang="en-US" altLang="zh-CN" sz="2400" b="1" dirty="0"/>
            </a:p>
          </p:txBody>
        </p:sp>
        <p:grpSp>
          <p:nvGrpSpPr>
            <p:cNvPr id="9" name="Group 14"/>
            <p:cNvGrpSpPr>
              <a:grpSpLocks/>
            </p:cNvGrpSpPr>
            <p:nvPr/>
          </p:nvGrpSpPr>
          <p:grpSpPr bwMode="auto">
            <a:xfrm>
              <a:off x="1296" y="1200"/>
              <a:ext cx="528" cy="432"/>
              <a:chOff x="1296" y="1200"/>
              <a:chExt cx="528" cy="432"/>
            </a:xfrm>
          </p:grpSpPr>
          <p:sp>
            <p:nvSpPr>
              <p:cNvPr id="11"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18"/>
            <p:cNvSpPr txBox="1">
              <a:spLocks noChangeArrowheads="1"/>
            </p:cNvSpPr>
            <p:nvPr/>
          </p:nvSpPr>
          <p:spPr bwMode="gray">
            <a:xfrm>
              <a:off x="1440" y="121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FFFF"/>
                  </a:solidFill>
                  <a:ea typeface="宋体" charset="-122"/>
                </a:rPr>
                <a:t>1</a:t>
              </a:r>
            </a:p>
          </p:txBody>
        </p:sp>
      </p:grpSp>
      <p:grpSp>
        <p:nvGrpSpPr>
          <p:cNvPr id="14" name="Group 19"/>
          <p:cNvGrpSpPr>
            <a:grpSpLocks/>
          </p:cNvGrpSpPr>
          <p:nvPr/>
        </p:nvGrpSpPr>
        <p:grpSpPr bwMode="auto">
          <a:xfrm>
            <a:off x="2057400" y="2318793"/>
            <a:ext cx="4648200" cy="685800"/>
            <a:chOff x="1296" y="1680"/>
            <a:chExt cx="2928" cy="432"/>
          </a:xfrm>
        </p:grpSpPr>
        <p:sp>
          <p:nvSpPr>
            <p:cNvPr id="15"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卡片视图</a:t>
              </a:r>
              <a:endParaRPr lang="en-US" altLang="zh-CN" sz="2400" b="1" dirty="0"/>
            </a:p>
          </p:txBody>
        </p:sp>
        <p:grpSp>
          <p:nvGrpSpPr>
            <p:cNvPr id="17" name="Group 22"/>
            <p:cNvGrpSpPr>
              <a:grpSpLocks/>
            </p:cNvGrpSpPr>
            <p:nvPr/>
          </p:nvGrpSpPr>
          <p:grpSpPr bwMode="auto">
            <a:xfrm>
              <a:off x="1296" y="1680"/>
              <a:ext cx="528" cy="432"/>
              <a:chOff x="1296" y="1680"/>
              <a:chExt cx="528" cy="432"/>
            </a:xfrm>
          </p:grpSpPr>
          <p:sp>
            <p:nvSpPr>
              <p:cNvPr id="19"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 Box 26"/>
            <p:cNvSpPr txBox="1">
              <a:spLocks noChangeArrowheads="1"/>
            </p:cNvSpPr>
            <p:nvPr/>
          </p:nvSpPr>
          <p:spPr bwMode="gray">
            <a:xfrm>
              <a:off x="1440" y="169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FFFF"/>
                  </a:solidFill>
                  <a:ea typeface="宋体" charset="-122"/>
                </a:rPr>
                <a:t>2</a:t>
              </a:r>
            </a:p>
          </p:txBody>
        </p:sp>
      </p:grpSp>
      <p:grpSp>
        <p:nvGrpSpPr>
          <p:cNvPr id="22" name="Group 11"/>
          <p:cNvGrpSpPr>
            <a:grpSpLocks/>
          </p:cNvGrpSpPr>
          <p:nvPr/>
        </p:nvGrpSpPr>
        <p:grpSpPr bwMode="auto">
          <a:xfrm>
            <a:off x="2084040" y="3133327"/>
            <a:ext cx="4648200" cy="685800"/>
            <a:chOff x="1296" y="1200"/>
            <a:chExt cx="2928" cy="432"/>
          </a:xfrm>
        </p:grpSpPr>
        <p:sp>
          <p:nvSpPr>
            <p:cNvPr id="23"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4"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详细信息视图</a:t>
              </a:r>
              <a:endParaRPr lang="en-US" altLang="zh-CN" sz="2400" b="1" dirty="0"/>
            </a:p>
          </p:txBody>
        </p:sp>
        <p:grpSp>
          <p:nvGrpSpPr>
            <p:cNvPr id="25" name="Group 14"/>
            <p:cNvGrpSpPr>
              <a:grpSpLocks/>
            </p:cNvGrpSpPr>
            <p:nvPr/>
          </p:nvGrpSpPr>
          <p:grpSpPr bwMode="auto">
            <a:xfrm>
              <a:off x="1296" y="1200"/>
              <a:ext cx="528" cy="432"/>
              <a:chOff x="1296" y="1200"/>
              <a:chExt cx="528" cy="432"/>
            </a:xfrm>
          </p:grpSpPr>
          <p:sp>
            <p:nvSpPr>
              <p:cNvPr id="27"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9"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 Box 18"/>
            <p:cNvSpPr txBox="1">
              <a:spLocks noChangeArrowheads="1"/>
            </p:cNvSpPr>
            <p:nvPr/>
          </p:nvSpPr>
          <p:spPr bwMode="gray">
            <a:xfrm>
              <a:off x="1440" y="121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3</a:t>
              </a:r>
              <a:endParaRPr lang="en-US" altLang="zh-CN" sz="3200" b="1" dirty="0">
                <a:solidFill>
                  <a:srgbClr val="FFFFFF"/>
                </a:solidFill>
                <a:ea typeface="宋体" charset="-122"/>
              </a:endParaRPr>
            </a:p>
          </p:txBody>
        </p:sp>
      </p:grpSp>
      <p:grpSp>
        <p:nvGrpSpPr>
          <p:cNvPr id="30" name="Group 19"/>
          <p:cNvGrpSpPr>
            <a:grpSpLocks/>
          </p:cNvGrpSpPr>
          <p:nvPr/>
        </p:nvGrpSpPr>
        <p:grpSpPr bwMode="auto">
          <a:xfrm>
            <a:off x="2084040" y="3895328"/>
            <a:ext cx="4648200" cy="685800"/>
            <a:chOff x="1296" y="1680"/>
            <a:chExt cx="2928" cy="432"/>
          </a:xfrm>
        </p:grpSpPr>
        <p:sp>
          <p:nvSpPr>
            <p:cNvPr id="31"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播放卡片</a:t>
              </a:r>
              <a:endParaRPr lang="en-US" altLang="zh-CN" sz="2400" b="1" dirty="0"/>
            </a:p>
          </p:txBody>
        </p:sp>
        <p:grpSp>
          <p:nvGrpSpPr>
            <p:cNvPr id="33" name="Group 22"/>
            <p:cNvGrpSpPr>
              <a:grpSpLocks/>
            </p:cNvGrpSpPr>
            <p:nvPr/>
          </p:nvGrpSpPr>
          <p:grpSpPr bwMode="auto">
            <a:xfrm>
              <a:off x="1296" y="1680"/>
              <a:ext cx="528" cy="432"/>
              <a:chOff x="1296" y="1680"/>
              <a:chExt cx="528" cy="432"/>
            </a:xfrm>
          </p:grpSpPr>
          <p:sp>
            <p:nvSpPr>
              <p:cNvPr id="35"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7"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 Box 26"/>
            <p:cNvSpPr txBox="1">
              <a:spLocks noChangeArrowheads="1"/>
            </p:cNvSpPr>
            <p:nvPr/>
          </p:nvSpPr>
          <p:spPr bwMode="gray">
            <a:xfrm>
              <a:off x="1440" y="169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4</a:t>
              </a:r>
              <a:endParaRPr lang="en-US" altLang="zh-CN" sz="3200" b="1" dirty="0">
                <a:solidFill>
                  <a:srgbClr val="FFFFFF"/>
                </a:solidFill>
                <a:ea typeface="宋体" charset="-122"/>
              </a:endParaRPr>
            </a:p>
          </p:txBody>
        </p:sp>
      </p:grpSp>
      <p:grpSp>
        <p:nvGrpSpPr>
          <p:cNvPr id="38" name="Group 11"/>
          <p:cNvGrpSpPr>
            <a:grpSpLocks/>
          </p:cNvGrpSpPr>
          <p:nvPr/>
        </p:nvGrpSpPr>
        <p:grpSpPr bwMode="auto">
          <a:xfrm>
            <a:off x="2123728" y="4717503"/>
            <a:ext cx="4648200" cy="685800"/>
            <a:chOff x="1296" y="1200"/>
            <a:chExt cx="2928" cy="432"/>
          </a:xfrm>
        </p:grpSpPr>
        <p:sp>
          <p:nvSpPr>
            <p:cNvPr id="39"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0"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引导界面</a:t>
              </a:r>
              <a:endParaRPr lang="en-US" altLang="zh-CN" sz="2400" b="1" dirty="0"/>
            </a:p>
          </p:txBody>
        </p:sp>
        <p:grpSp>
          <p:nvGrpSpPr>
            <p:cNvPr id="41" name="Group 14"/>
            <p:cNvGrpSpPr>
              <a:grpSpLocks/>
            </p:cNvGrpSpPr>
            <p:nvPr/>
          </p:nvGrpSpPr>
          <p:grpSpPr bwMode="auto">
            <a:xfrm>
              <a:off x="1296" y="1200"/>
              <a:ext cx="528" cy="432"/>
              <a:chOff x="1296" y="1200"/>
              <a:chExt cx="528" cy="432"/>
            </a:xfrm>
          </p:grpSpPr>
          <p:sp>
            <p:nvSpPr>
              <p:cNvPr id="43"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Text Box 18"/>
            <p:cNvSpPr txBox="1">
              <a:spLocks noChangeArrowheads="1"/>
            </p:cNvSpPr>
            <p:nvPr/>
          </p:nvSpPr>
          <p:spPr bwMode="gray">
            <a:xfrm>
              <a:off x="1440" y="121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5</a:t>
              </a:r>
              <a:endParaRPr lang="en-US" altLang="zh-CN" sz="3200" b="1" dirty="0">
                <a:solidFill>
                  <a:srgbClr val="FFFFFF"/>
                </a:solidFill>
                <a:ea typeface="宋体" charset="-122"/>
              </a:endParaRPr>
            </a:p>
          </p:txBody>
        </p:sp>
      </p:grpSp>
      <p:grpSp>
        <p:nvGrpSpPr>
          <p:cNvPr id="46" name="Group 19"/>
          <p:cNvGrpSpPr>
            <a:grpSpLocks/>
          </p:cNvGrpSpPr>
          <p:nvPr/>
        </p:nvGrpSpPr>
        <p:grpSpPr bwMode="auto">
          <a:xfrm>
            <a:off x="2123728" y="5479504"/>
            <a:ext cx="4648200" cy="685800"/>
            <a:chOff x="1296" y="1680"/>
            <a:chExt cx="2928" cy="432"/>
          </a:xfrm>
        </p:grpSpPr>
        <p:sp>
          <p:nvSpPr>
            <p:cNvPr id="47"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8"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后台播放</a:t>
              </a:r>
              <a:endParaRPr lang="en-US" altLang="zh-CN" sz="2400" b="1" dirty="0"/>
            </a:p>
          </p:txBody>
        </p:sp>
        <p:grpSp>
          <p:nvGrpSpPr>
            <p:cNvPr id="49" name="Group 22"/>
            <p:cNvGrpSpPr>
              <a:grpSpLocks/>
            </p:cNvGrpSpPr>
            <p:nvPr/>
          </p:nvGrpSpPr>
          <p:grpSpPr bwMode="auto">
            <a:xfrm>
              <a:off x="1296" y="1680"/>
              <a:ext cx="528" cy="432"/>
              <a:chOff x="1296" y="1680"/>
              <a:chExt cx="528" cy="432"/>
            </a:xfrm>
          </p:grpSpPr>
          <p:sp>
            <p:nvSpPr>
              <p:cNvPr id="51"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3"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Text Box 26"/>
            <p:cNvSpPr txBox="1">
              <a:spLocks noChangeArrowheads="1"/>
            </p:cNvSpPr>
            <p:nvPr/>
          </p:nvSpPr>
          <p:spPr bwMode="gray">
            <a:xfrm>
              <a:off x="1440" y="169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6</a:t>
              </a:r>
              <a:endParaRPr lang="en-US" altLang="zh-CN" sz="3200" b="1" dirty="0">
                <a:solidFill>
                  <a:srgbClr val="FFFFFF"/>
                </a:solidFill>
                <a:ea typeface="宋体" charset="-122"/>
              </a:endParaRPr>
            </a:p>
          </p:txBody>
        </p:sp>
      </p:grpSp>
    </p:spTree>
    <p:extLst>
      <p:ext uri="{BB962C8B-B14F-4D97-AF65-F5344CB8AC3E}">
        <p14:creationId xmlns:p14="http://schemas.microsoft.com/office/powerpoint/2010/main" val="140499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6"/>
                                        </p:tgtEl>
                                      </p:cBhvr>
                                    </p:animEffect>
                                    <p:animScale>
                                      <p:cBhvr>
                                        <p:cTn id="7" dur="25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设置</a:t>
            </a:r>
            <a:r>
              <a:rPr lang="en-US" altLang="zh-CN" dirty="0"/>
              <a:t>UI</a:t>
            </a:r>
            <a:r>
              <a:rPr lang="zh-CN" altLang="en-US" dirty="0"/>
              <a:t>界面元素</a:t>
            </a:r>
          </a:p>
        </p:txBody>
      </p:sp>
      <p:sp>
        <p:nvSpPr>
          <p:cNvPr id="3" name="内容占位符 2"/>
          <p:cNvSpPr>
            <a:spLocks noGrp="1"/>
          </p:cNvSpPr>
          <p:nvPr>
            <p:ph idx="1"/>
          </p:nvPr>
        </p:nvSpPr>
        <p:spPr/>
        <p:txBody>
          <a:bodyPr>
            <a:normAutofit/>
          </a:bodyPr>
          <a:lstStyle/>
          <a:p>
            <a:r>
              <a:rPr lang="zh-CN" altLang="en-US" dirty="0" smtClean="0"/>
              <a:t>常用方法</a:t>
            </a:r>
            <a:endParaRPr lang="en-US" altLang="zh-CN" dirty="0" smtClean="0"/>
          </a:p>
          <a:p>
            <a:pPr lvl="1"/>
            <a:r>
              <a:rPr lang="en-US" altLang="zh-CN" dirty="0" err="1"/>
              <a:t>setBadgeDrawable</a:t>
            </a:r>
            <a:r>
              <a:rPr lang="en-US" altLang="zh-CN" dirty="0" smtClean="0"/>
              <a:t>()</a:t>
            </a:r>
            <a:r>
              <a:rPr lang="zh-CN" altLang="en-US" dirty="0" smtClean="0"/>
              <a:t>：设置右上角图标</a:t>
            </a:r>
            <a:endParaRPr lang="en-US" altLang="zh-CN" dirty="0" smtClean="0"/>
          </a:p>
          <a:p>
            <a:pPr lvl="1"/>
            <a:r>
              <a:rPr lang="en-US" altLang="zh-CN" dirty="0" err="1"/>
              <a:t>setTitle</a:t>
            </a:r>
            <a:r>
              <a:rPr lang="en-US" altLang="zh-CN" dirty="0" smtClean="0"/>
              <a:t>()</a:t>
            </a:r>
            <a:r>
              <a:rPr lang="zh-CN" altLang="en-US" dirty="0" smtClean="0"/>
              <a:t>：设置右上角显示的字符串</a:t>
            </a:r>
            <a:endParaRPr lang="en-US" altLang="zh-CN" dirty="0" smtClean="0"/>
          </a:p>
          <a:p>
            <a:pPr lvl="1"/>
            <a:r>
              <a:rPr lang="en-US" altLang="zh-CN" dirty="0" err="1"/>
              <a:t>setHeadersState</a:t>
            </a:r>
            <a:r>
              <a:rPr lang="en-US" altLang="zh-CN" dirty="0" smtClean="0"/>
              <a:t>()</a:t>
            </a:r>
            <a:r>
              <a:rPr lang="zh-CN" altLang="en-US" dirty="0" smtClean="0"/>
              <a:t>、</a:t>
            </a:r>
            <a:r>
              <a:rPr lang="en-US" altLang="zh-CN" dirty="0" err="1" smtClean="0"/>
              <a:t>setHeadersTransitionOnBackEnabled</a:t>
            </a:r>
            <a:r>
              <a:rPr lang="en-US" altLang="zh-CN" dirty="0" smtClean="0"/>
              <a:t>()</a:t>
            </a:r>
            <a:r>
              <a:rPr lang="zh-CN" altLang="en-US" dirty="0" smtClean="0"/>
              <a:t>：隐藏或显示导航头</a:t>
            </a:r>
            <a:endParaRPr lang="en-US" altLang="zh-CN" dirty="0" smtClean="0"/>
          </a:p>
          <a:p>
            <a:pPr lvl="1"/>
            <a:r>
              <a:rPr lang="en-US" altLang="zh-CN" dirty="0" err="1"/>
              <a:t>setBrandColor</a:t>
            </a:r>
            <a:r>
              <a:rPr lang="en-US" altLang="zh-CN" dirty="0" smtClean="0"/>
              <a:t>()</a:t>
            </a:r>
            <a:r>
              <a:rPr lang="zh-CN" altLang="en-US" dirty="0" smtClean="0"/>
              <a:t>：设置背景色</a:t>
            </a:r>
            <a:endParaRPr lang="en-US" altLang="zh-CN" dirty="0" smtClean="0"/>
          </a:p>
          <a:p>
            <a:pPr lvl="1"/>
            <a:r>
              <a:rPr lang="en-US" altLang="zh-CN" dirty="0" err="1"/>
              <a:t>setSearchAffordanceColor</a:t>
            </a:r>
            <a:r>
              <a:rPr lang="en-US" altLang="zh-CN" dirty="0" smtClean="0"/>
              <a:t>()</a:t>
            </a:r>
            <a:r>
              <a:rPr lang="zh-CN" altLang="en-US" dirty="0" smtClean="0"/>
              <a:t>：设置左上角搜索图标的颜色</a:t>
            </a:r>
            <a:endParaRPr lang="en-US" altLang="zh-CN" dirty="0" smtClean="0"/>
          </a:p>
          <a:p>
            <a:pPr lvl="1"/>
            <a:endParaRPr lang="en-US" altLang="zh-CN" dirty="0" smtClean="0"/>
          </a:p>
        </p:txBody>
      </p:sp>
    </p:spTree>
    <p:extLst>
      <p:ext uri="{BB962C8B-B14F-4D97-AF65-F5344CB8AC3E}">
        <p14:creationId xmlns:p14="http://schemas.microsoft.com/office/powerpoint/2010/main" val="1539483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后台播放</a:t>
            </a:r>
            <a:endParaRPr lang="zh-CN" altLang="en-US" dirty="0"/>
          </a:p>
        </p:txBody>
      </p:sp>
      <p:sp>
        <p:nvSpPr>
          <p:cNvPr id="5" name="内容占位符 4"/>
          <p:cNvSpPr>
            <a:spLocks noGrp="1"/>
          </p:cNvSpPr>
          <p:nvPr>
            <p:ph idx="1"/>
          </p:nvPr>
        </p:nvSpPr>
        <p:spPr>
          <a:xfrm>
            <a:off x="457200" y="1600200"/>
            <a:ext cx="8229600" cy="4997152"/>
          </a:xfrm>
        </p:spPr>
        <p:txBody>
          <a:bodyPr>
            <a:normAutofit lnSpcReduction="10000"/>
          </a:bodyPr>
          <a:lstStyle/>
          <a:p>
            <a:r>
              <a:rPr lang="zh-CN" altLang="en-US" dirty="0" smtClean="0"/>
              <a:t>重要方法</a:t>
            </a:r>
            <a:endParaRPr lang="en-US" altLang="zh-CN" dirty="0" smtClean="0"/>
          </a:p>
          <a:p>
            <a:pPr lvl="1"/>
            <a:r>
              <a:rPr lang="en-US" altLang="zh-CN" dirty="0" err="1"/>
              <a:t>boolean</a:t>
            </a:r>
            <a:r>
              <a:rPr lang="en-US" altLang="zh-CN" dirty="0"/>
              <a:t> </a:t>
            </a:r>
            <a:r>
              <a:rPr lang="en-US" altLang="zh-CN" dirty="0">
                <a:solidFill>
                  <a:srgbClr val="FF0000"/>
                </a:solidFill>
              </a:rPr>
              <a:t>requestVisibleBehind</a:t>
            </a:r>
            <a:r>
              <a:rPr lang="en-US" altLang="zh-CN" dirty="0"/>
              <a:t> (</a:t>
            </a:r>
            <a:r>
              <a:rPr lang="en-US" altLang="zh-CN" dirty="0" err="1"/>
              <a:t>boolean</a:t>
            </a:r>
            <a:r>
              <a:rPr lang="en-US" altLang="zh-CN" dirty="0"/>
              <a:t> visible</a:t>
            </a:r>
            <a:r>
              <a:rPr lang="en-US" altLang="zh-CN" dirty="0" smtClean="0"/>
              <a:t>)</a:t>
            </a:r>
          </a:p>
          <a:p>
            <a:r>
              <a:rPr lang="zh-CN" altLang="en-US" dirty="0" smtClean="0"/>
              <a:t>设置</a:t>
            </a:r>
            <a:r>
              <a:rPr lang="en-US" altLang="zh-CN" dirty="0" err="1"/>
              <a:t>requestVisibleBehind</a:t>
            </a:r>
            <a:r>
              <a:rPr lang="en-US" altLang="zh-CN" dirty="0"/>
              <a:t> </a:t>
            </a:r>
            <a:r>
              <a:rPr lang="en-US" altLang="zh-CN" dirty="0" smtClean="0"/>
              <a:t>(true)</a:t>
            </a:r>
            <a:r>
              <a:rPr lang="zh-CN" altLang="en-US" dirty="0" smtClean="0"/>
              <a:t>支持后台播放，并且返回值也为</a:t>
            </a:r>
            <a:r>
              <a:rPr lang="en-US" altLang="zh-CN" dirty="0" smtClean="0"/>
              <a:t>true</a:t>
            </a:r>
            <a:r>
              <a:rPr lang="zh-CN" altLang="en-US" dirty="0" smtClean="0"/>
              <a:t>（表示设置成功）</a:t>
            </a:r>
            <a:endParaRPr lang="en-US" altLang="zh-CN" dirty="0"/>
          </a:p>
          <a:p>
            <a:r>
              <a:rPr lang="zh-CN" altLang="en-US" dirty="0" smtClean="0"/>
              <a:t>设备支持图中图特性（</a:t>
            </a:r>
            <a:r>
              <a:rPr lang="en-US" altLang="zh-CN" dirty="0">
                <a:solidFill>
                  <a:srgbClr val="FF0000"/>
                </a:solidFill>
              </a:rPr>
              <a:t>FEATURE_PICTURE_IN_PICTURE</a:t>
            </a:r>
            <a:r>
              <a:rPr lang="zh-CN" altLang="en-US" dirty="0" smtClean="0"/>
              <a:t>）</a:t>
            </a:r>
            <a:endParaRPr lang="en-US" altLang="zh-CN" dirty="0" smtClean="0"/>
          </a:p>
          <a:p>
            <a:pPr lvl="1"/>
            <a:r>
              <a:rPr lang="en-US" altLang="zh-CN" dirty="0" err="1"/>
              <a:t>context.getPackageManager</a:t>
            </a:r>
            <a:r>
              <a:rPr lang="en-US" altLang="zh-CN" dirty="0"/>
              <a:t>().</a:t>
            </a:r>
            <a:r>
              <a:rPr lang="en-US" altLang="zh-CN" dirty="0" err="1"/>
              <a:t>hasSystemFeature</a:t>
            </a:r>
            <a:r>
              <a:rPr lang="en-US" altLang="zh-CN" dirty="0" smtClean="0"/>
              <a:t>(                 </a:t>
            </a:r>
            <a:r>
              <a:rPr lang="en-US" altLang="zh-CN" dirty="0" err="1"/>
              <a:t>PackageManager.FEATURE_PICTURE_IN_PICTURE</a:t>
            </a:r>
            <a:r>
              <a:rPr lang="en-US" altLang="zh-CN" dirty="0"/>
              <a:t>)</a:t>
            </a:r>
            <a:endParaRPr lang="en-US" altLang="zh-CN" dirty="0" smtClean="0"/>
          </a:p>
          <a:p>
            <a:r>
              <a:rPr lang="zh-CN" altLang="en-US" dirty="0" smtClean="0"/>
              <a:t>注意当</a:t>
            </a:r>
            <a:r>
              <a:rPr lang="en-US" altLang="zh-CN" dirty="0" err="1" smtClean="0"/>
              <a:t>requestVisibleBehind</a:t>
            </a:r>
            <a:r>
              <a:rPr lang="en-US" altLang="zh-CN" dirty="0" smtClean="0"/>
              <a:t>()</a:t>
            </a:r>
            <a:r>
              <a:rPr lang="zh-CN" altLang="en-US" dirty="0" smtClean="0"/>
              <a:t>方法返回</a:t>
            </a:r>
            <a:r>
              <a:rPr lang="en-US" altLang="zh-CN" dirty="0" smtClean="0"/>
              <a:t>false</a:t>
            </a:r>
            <a:r>
              <a:rPr lang="zh-CN" altLang="en-US" dirty="0" smtClean="0"/>
              <a:t>时</a:t>
            </a:r>
            <a:endParaRPr lang="en-US" altLang="zh-CN" dirty="0" smtClean="0"/>
          </a:p>
          <a:p>
            <a:pPr lvl="1"/>
            <a:r>
              <a:rPr lang="zh-CN" altLang="en-US" dirty="0" smtClean="0"/>
              <a:t>停止</a:t>
            </a:r>
            <a:r>
              <a:rPr lang="zh-CN" altLang="en-US" dirty="0" smtClean="0"/>
              <a:t>播放并释放媒体资源</a:t>
            </a:r>
            <a:endParaRPr lang="en-US" altLang="zh-CN" dirty="0" smtClean="0"/>
          </a:p>
          <a:p>
            <a:pPr lvl="1"/>
            <a:r>
              <a:rPr lang="zh-CN" altLang="en-US" dirty="0" smtClean="0"/>
              <a:t>或复写</a:t>
            </a:r>
            <a:r>
              <a:rPr lang="en-US" altLang="zh-CN" dirty="0" err="1"/>
              <a:t>onVisibleBehindCanceled</a:t>
            </a:r>
            <a:r>
              <a:rPr lang="en-US" altLang="zh-CN" dirty="0" smtClean="0"/>
              <a:t>()</a:t>
            </a:r>
            <a:r>
              <a:rPr lang="zh-CN" altLang="en-US" dirty="0" smtClean="0"/>
              <a:t>方法</a:t>
            </a:r>
            <a:endParaRPr lang="en-US" altLang="zh-CN" dirty="0"/>
          </a:p>
        </p:txBody>
      </p:sp>
    </p:spTree>
    <p:extLst>
      <p:ext uri="{BB962C8B-B14F-4D97-AF65-F5344CB8AC3E}">
        <p14:creationId xmlns:p14="http://schemas.microsoft.com/office/powerpoint/2010/main" val="29887019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后台播放</a:t>
            </a:r>
            <a:endParaRPr lang="zh-CN" altLang="en-US" dirty="0"/>
          </a:p>
        </p:txBody>
      </p:sp>
      <p:sp>
        <p:nvSpPr>
          <p:cNvPr id="5" name="内容占位符 4"/>
          <p:cNvSpPr>
            <a:spLocks noGrp="1"/>
          </p:cNvSpPr>
          <p:nvPr>
            <p:ph idx="1"/>
          </p:nvPr>
        </p:nvSpPr>
        <p:spPr/>
        <p:txBody>
          <a:bodyPr/>
          <a:lstStyle/>
          <a:p>
            <a:endParaRPr lang="zh-CN" altLang="en-US" dirty="0" smtClean="0"/>
          </a:p>
        </p:txBody>
      </p:sp>
      <p:sp>
        <p:nvSpPr>
          <p:cNvPr id="2" name="Rectangle 1"/>
          <p:cNvSpPr>
            <a:spLocks noChangeArrowheads="1"/>
          </p:cNvSpPr>
          <p:nvPr/>
        </p:nvSpPr>
        <p:spPr bwMode="auto">
          <a:xfrm>
            <a:off x="457200" y="1567064"/>
            <a:ext cx="8229600" cy="4592232"/>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0" tIns="0" rIns="0" bIns="158700" numCol="1" anchor="ctr" anchorCtr="0" compatLnSpc="1">
            <a:prstTxWarp prst="textNoShape">
              <a:avLst/>
            </a:prstTxWarp>
            <a:spAutoFit/>
          </a:bodyPr>
          <a:lstStyle/>
          <a:p>
            <a:pPr lvl="0" eaLnBrk="0" fontAlgn="base" hangingPunct="0">
              <a:spcBef>
                <a:spcPct val="0"/>
              </a:spcBef>
              <a:spcAft>
                <a:spcPct val="0"/>
              </a:spcAft>
            </a:pP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onPause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super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onPause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if</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mVideoView</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isPlaying</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lang="zh-CN" altLang="zh-CN" sz="1600" dirty="0">
                <a:solidFill>
                  <a:srgbClr val="006600"/>
                </a:solidFill>
                <a:latin typeface="Consolas" panose="020B0609020204030204" pitchFamily="49" charset="0"/>
              </a:rPr>
              <a:t>// </a:t>
            </a:r>
            <a:r>
              <a:rPr lang="zh-CN" altLang="en-US" sz="1600" dirty="0" smtClean="0">
                <a:solidFill>
                  <a:srgbClr val="006600"/>
                </a:solidFill>
                <a:latin typeface="Consolas" panose="020B0609020204030204" pitchFamily="49" charset="0"/>
              </a:rPr>
              <a:t>后台播放中状态</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if</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requestVisibleBehind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true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lang="zh-CN" altLang="zh-CN" sz="1600" dirty="0" smtClean="0">
                <a:solidFill>
                  <a:srgbClr val="666600"/>
                </a:solidFill>
                <a:latin typeface="Consolas" panose="020B0609020204030204" pitchFamily="49" charset="0"/>
              </a:rPr>
              <a:t>{</a:t>
            </a:r>
            <a:r>
              <a:rPr lang="zh-CN" altLang="zh-CN" sz="1600" dirty="0" smtClean="0">
                <a:solidFill>
                  <a:srgbClr val="006600"/>
                </a:solidFill>
                <a:latin typeface="Consolas" panose="020B0609020204030204" pitchFamily="49" charset="0"/>
              </a:rPr>
              <a:t>//requestVisibleBehind</a:t>
            </a:r>
            <a:r>
              <a:rPr lang="zh-CN" altLang="zh-CN" sz="1600" dirty="0">
                <a:solidFill>
                  <a:srgbClr val="006600"/>
                </a:solidFill>
                <a:latin typeface="Consolas" panose="020B0609020204030204" pitchFamily="49" charset="0"/>
              </a:rPr>
              <a:t>(true</a:t>
            </a:r>
            <a:r>
              <a:rPr lang="zh-CN" altLang="zh-CN" sz="1600" dirty="0" smtClean="0">
                <a:solidFill>
                  <a:srgbClr val="006600"/>
                </a:solidFill>
                <a:latin typeface="Consolas" panose="020B0609020204030204" pitchFamily="49" charset="0"/>
              </a:rPr>
              <a:t>)</a:t>
            </a:r>
            <a:r>
              <a:rPr lang="zh-CN" altLang="en-US" sz="1600" dirty="0">
                <a:solidFill>
                  <a:srgbClr val="006600"/>
                </a:solidFill>
                <a:latin typeface="Consolas" panose="020B0609020204030204" pitchFamily="49" charset="0"/>
              </a:rPr>
              <a:t>调用</a:t>
            </a:r>
            <a:r>
              <a:rPr lang="zh-CN" altLang="en-US" sz="1600" dirty="0" smtClean="0">
                <a:solidFill>
                  <a:srgbClr val="006600"/>
                </a:solidFill>
                <a:latin typeface="Consolas" panose="020B0609020204030204" pitchFamily="49" charset="0"/>
              </a:rPr>
              <a:t>失败</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a:t>
            </a:r>
            <a:r>
              <a:rPr kumimoji="0" lang="zh-CN" altLang="en-US" sz="1600" b="0" i="0" u="none" strike="noStrike" cap="none" normalizeH="0" baseline="0" dirty="0" smtClean="0">
                <a:ln>
                  <a:noFill/>
                </a:ln>
                <a:solidFill>
                  <a:srgbClr val="006600"/>
                </a:solidFill>
                <a:effectLst/>
                <a:latin typeface="Consolas" panose="020B0609020204030204" pitchFamily="49" charset="0"/>
              </a:rPr>
              <a:t>停止播放，释放媒体资源</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stopPlayback</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else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lang="zh-CN" altLang="zh-CN" sz="1600" dirty="0">
                <a:solidFill>
                  <a:srgbClr val="006600"/>
                </a:solidFill>
                <a:latin typeface="Consolas" panose="020B0609020204030204" pitchFamily="49" charset="0"/>
              </a:rPr>
              <a:t>// </a:t>
            </a:r>
            <a:r>
              <a:rPr lang="zh-CN" altLang="en-US" sz="1600" dirty="0" smtClean="0">
                <a:solidFill>
                  <a:srgbClr val="006600"/>
                </a:solidFill>
                <a:latin typeface="Consolas" panose="020B0609020204030204" pitchFamily="49" charset="0"/>
              </a:rPr>
              <a:t>后台不在播放中状态</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requestVisibleBehind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88"/>
                </a:solidFill>
                <a:effectLst/>
                <a:latin typeface="Consolas" panose="020B0609020204030204" pitchFamily="49" charset="0"/>
              </a:rPr>
              <a:t>false</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6666"/>
                </a:solidFill>
                <a:effectLst/>
                <a:latin typeface="Consolas" panose="020B0609020204030204" pitchFamily="49" charset="0"/>
              </a:rPr>
              <a:t>@Override</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88"/>
                </a:solidFill>
                <a:effectLst/>
                <a:latin typeface="Consolas" panose="020B0609020204030204" pitchFamily="49" charset="0"/>
              </a:rPr>
              <a:t>public</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void</a:t>
            </a:r>
            <a:r>
              <a:rPr kumimoji="0" lang="zh-CN" altLang="zh-CN" sz="1600" b="0" i="0" u="none" strike="noStrike" cap="none" normalizeH="0" baseline="0" dirty="0" smtClean="0">
                <a:ln>
                  <a:noFill/>
                </a:ln>
                <a:solidFill>
                  <a:srgbClr val="000000"/>
                </a:solidFill>
                <a:effectLst/>
                <a:latin typeface="Consolas" panose="020B0609020204030204" pitchFamily="49" charset="0"/>
              </a:rPr>
              <a:t> onVisibleBehindCanceled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6600"/>
                </a:solidFill>
                <a:effectLst/>
                <a:latin typeface="Consolas" panose="020B0609020204030204" pitchFamily="49" charset="0"/>
              </a:rPr>
              <a:t>// </a:t>
            </a:r>
            <a:r>
              <a:rPr kumimoji="0" lang="zh-CN" altLang="en-US" sz="1600" b="0" i="0" u="none" strike="noStrike" cap="none" normalizeH="0" baseline="0" dirty="0" smtClean="0">
                <a:ln>
                  <a:noFill/>
                </a:ln>
                <a:solidFill>
                  <a:srgbClr val="006600"/>
                </a:solidFill>
                <a:effectLst/>
                <a:latin typeface="Consolas" panose="020B0609020204030204" pitchFamily="49" charset="0"/>
              </a:rPr>
              <a:t>停止播放，释放媒体资源</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stopPlayback</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0" u="none" strike="noStrike" cap="none" normalizeH="0" baseline="0" dirty="0" smtClean="0">
                <a:ln>
                  <a:noFill/>
                </a:ln>
                <a:solidFill>
                  <a:srgbClr val="000088"/>
                </a:solidFill>
                <a:effectLst/>
                <a:latin typeface="Consolas" panose="020B0609020204030204" pitchFamily="49" charset="0"/>
              </a:rPr>
              <a:t>super</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onVisibleBehindCanceled</a:t>
            </a: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0" i="0" u="none" strike="noStrike" cap="none" normalizeH="0" baseline="0" dirty="0" smtClean="0">
                <a:ln>
                  <a:noFill/>
                </a:ln>
                <a:solidFill>
                  <a:srgbClr val="666600"/>
                </a:solidFill>
                <a:effectLst/>
                <a:latin typeface="Consolas" panose="020B0609020204030204" pitchFamily="49" charset="0"/>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529371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后台播放</a:t>
            </a:r>
            <a:endParaRPr lang="zh-CN" altLang="en-US" dirty="0"/>
          </a:p>
        </p:txBody>
      </p:sp>
      <p:sp>
        <p:nvSpPr>
          <p:cNvPr id="5" name="内容占位符 4"/>
          <p:cNvSpPr>
            <a:spLocks noGrp="1"/>
          </p:cNvSpPr>
          <p:nvPr>
            <p:ph idx="1"/>
          </p:nvPr>
        </p:nvSpPr>
        <p:spPr/>
        <p:txBody>
          <a:bodyPr>
            <a:normAutofit fontScale="92500"/>
          </a:bodyPr>
          <a:lstStyle/>
          <a:p>
            <a:r>
              <a:rPr lang="zh-CN" altLang="en-US" dirty="0" smtClean="0"/>
              <a:t>代码分析</a:t>
            </a:r>
            <a:endParaRPr lang="en-US" altLang="zh-CN" dirty="0" smtClean="0"/>
          </a:p>
          <a:p>
            <a:pPr lvl="1"/>
            <a:r>
              <a:rPr lang="en-US" altLang="zh-CN" dirty="0"/>
              <a:t>VideoDetailsFragment.java&gt;&gt;</a:t>
            </a:r>
            <a:r>
              <a:rPr lang="en-US" altLang="zh-CN" dirty="0" err="1"/>
              <a:t>setupAdapter</a:t>
            </a:r>
            <a:r>
              <a:rPr lang="en-US" altLang="zh-CN" dirty="0" smtClean="0"/>
              <a:t>()(action</a:t>
            </a:r>
            <a:r>
              <a:rPr lang="zh-CN" altLang="en-US" dirty="0" smtClean="0"/>
              <a:t>点击事件监听器</a:t>
            </a:r>
            <a:r>
              <a:rPr lang="en-US" altLang="zh-CN" dirty="0" smtClean="0"/>
              <a:t>)</a:t>
            </a:r>
          </a:p>
          <a:p>
            <a:pPr lvl="1"/>
            <a:r>
              <a:rPr lang="en-US" altLang="zh-CN" dirty="0"/>
              <a:t>PlaybackOverlayActivity.java&gt;&gt;</a:t>
            </a:r>
            <a:r>
              <a:rPr lang="en-US" altLang="zh-CN" dirty="0" err="1">
                <a:solidFill>
                  <a:srgbClr val="FF0000"/>
                </a:solidFill>
              </a:rPr>
              <a:t>supportsPictureInPicture</a:t>
            </a:r>
            <a:r>
              <a:rPr lang="en-US" altLang="zh-CN" dirty="0">
                <a:solidFill>
                  <a:srgbClr val="FF0000"/>
                </a:solidFill>
              </a:rPr>
              <a:t>(Context context</a:t>
            </a:r>
            <a:r>
              <a:rPr lang="en-US" altLang="zh-CN" dirty="0" smtClean="0">
                <a:solidFill>
                  <a:srgbClr val="FF0000"/>
                </a:solidFill>
              </a:rPr>
              <a:t>)</a:t>
            </a:r>
          </a:p>
          <a:p>
            <a:pPr lvl="1"/>
            <a:r>
              <a:rPr lang="en-US" altLang="zh-CN" dirty="0"/>
              <a:t>PlaybackOverlayActivity.java&gt;&gt;activity_playback.xml&gt;&gt;</a:t>
            </a:r>
            <a:r>
              <a:rPr lang="en-US" altLang="zh-CN" dirty="0" err="1" smtClean="0"/>
              <a:t>PlaybackOverlayFragment</a:t>
            </a:r>
            <a:r>
              <a:rPr lang="en-US" altLang="zh-CN" dirty="0"/>
              <a:t>&gt;&gt; </a:t>
            </a:r>
            <a:r>
              <a:rPr lang="en-US" altLang="zh-CN" dirty="0" err="1">
                <a:solidFill>
                  <a:srgbClr val="FF0000"/>
                </a:solidFill>
              </a:rPr>
              <a:t>onPause</a:t>
            </a:r>
            <a:r>
              <a:rPr lang="en-US" altLang="zh-CN" dirty="0" smtClean="0">
                <a:solidFill>
                  <a:srgbClr val="FF0000"/>
                </a:solidFill>
              </a:rPr>
              <a:t>()</a:t>
            </a:r>
            <a:r>
              <a:rPr lang="zh-CN" altLang="en-US" dirty="0" smtClean="0">
                <a:solidFill>
                  <a:srgbClr val="FF0000"/>
                </a:solidFill>
              </a:rPr>
              <a:t>、</a:t>
            </a:r>
            <a:r>
              <a:rPr lang="en-US" altLang="zh-CN" dirty="0">
                <a:solidFill>
                  <a:srgbClr val="FF0000"/>
                </a:solidFill>
              </a:rPr>
              <a:t>onPictureInPictureModeChanged(</a:t>
            </a:r>
            <a:r>
              <a:rPr lang="en-US" altLang="zh-CN" dirty="0" err="1">
                <a:solidFill>
                  <a:srgbClr val="FF0000"/>
                </a:solidFill>
              </a:rPr>
              <a:t>boolean</a:t>
            </a:r>
            <a:r>
              <a:rPr lang="en-US" altLang="zh-CN" dirty="0">
                <a:solidFill>
                  <a:srgbClr val="FF0000"/>
                </a:solidFill>
              </a:rPr>
              <a:t> </a:t>
            </a:r>
            <a:r>
              <a:rPr lang="en-US" altLang="zh-CN" dirty="0" err="1">
                <a:solidFill>
                  <a:srgbClr val="FF0000"/>
                </a:solidFill>
              </a:rPr>
              <a:t>pictureInPictureMode</a:t>
            </a:r>
            <a:r>
              <a:rPr lang="en-US" altLang="zh-CN" dirty="0" smtClean="0">
                <a:solidFill>
                  <a:srgbClr val="FF0000"/>
                </a:solidFill>
              </a:rPr>
              <a:t>)</a:t>
            </a:r>
            <a:endParaRPr lang="en-US" altLang="zh-CN" dirty="0" smtClean="0"/>
          </a:p>
          <a:p>
            <a:pPr lvl="1"/>
            <a:r>
              <a:rPr lang="zh-CN" altLang="en-US" dirty="0" smtClean="0"/>
              <a:t>注意：</a:t>
            </a:r>
            <a:r>
              <a:rPr lang="en-US" altLang="zh-CN" dirty="0" smtClean="0"/>
              <a:t>PlaybackOverlayActivity.java</a:t>
            </a:r>
            <a:r>
              <a:rPr lang="en-US" altLang="zh-CN" dirty="0"/>
              <a:t>&gt;&gt;</a:t>
            </a:r>
            <a:r>
              <a:rPr lang="en-US" altLang="zh-CN" dirty="0" err="1">
                <a:solidFill>
                  <a:srgbClr val="FF0000"/>
                </a:solidFill>
              </a:rPr>
              <a:t>onVisibleBehindCanceled</a:t>
            </a:r>
            <a:r>
              <a:rPr lang="en-US" altLang="zh-CN" dirty="0" smtClean="0">
                <a:solidFill>
                  <a:srgbClr val="FF0000"/>
                </a:solidFill>
              </a:rPr>
              <a:t>() </a:t>
            </a:r>
            <a:r>
              <a:rPr lang="zh-CN" altLang="en-US" dirty="0" smtClean="0">
                <a:solidFill>
                  <a:srgbClr val="FF0000"/>
                </a:solidFill>
              </a:rPr>
              <a:t>（被调用后，</a:t>
            </a:r>
            <a:r>
              <a:rPr lang="en-US" altLang="zh-CN" dirty="0" err="1">
                <a:solidFill>
                  <a:srgbClr val="FF0000"/>
                </a:solidFill>
              </a:rPr>
              <a:t>requestVisibleBehind</a:t>
            </a:r>
            <a:r>
              <a:rPr lang="en-US" altLang="zh-CN" dirty="0">
                <a:solidFill>
                  <a:srgbClr val="FF0000"/>
                </a:solidFill>
              </a:rPr>
              <a:t>()</a:t>
            </a:r>
            <a:r>
              <a:rPr lang="zh-CN" altLang="en-US" dirty="0">
                <a:solidFill>
                  <a:srgbClr val="FF0000"/>
                </a:solidFill>
              </a:rPr>
              <a:t>也会返回</a:t>
            </a:r>
            <a:r>
              <a:rPr lang="en-US" altLang="zh-CN" dirty="0">
                <a:solidFill>
                  <a:srgbClr val="FF0000"/>
                </a:solidFill>
              </a:rPr>
              <a:t>false</a:t>
            </a:r>
            <a:r>
              <a:rPr lang="zh-CN" altLang="en-US" dirty="0" smtClean="0">
                <a:solidFill>
                  <a:srgbClr val="FF0000"/>
                </a:solidFill>
              </a:rPr>
              <a:t>）</a:t>
            </a:r>
            <a:endParaRPr lang="en-US" altLang="zh-CN" dirty="0">
              <a:solidFill>
                <a:srgbClr val="FF0000"/>
              </a:solidFill>
            </a:endParaRPr>
          </a:p>
        </p:txBody>
      </p:sp>
    </p:spTree>
    <p:extLst>
      <p:ext uri="{BB962C8B-B14F-4D97-AF65-F5344CB8AC3E}">
        <p14:creationId xmlns:p14="http://schemas.microsoft.com/office/powerpoint/2010/main" val="3621241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课程回顾</a:t>
            </a:r>
            <a:endParaRPr lang="zh-CN" altLang="en-US" dirty="0"/>
          </a:p>
        </p:txBody>
      </p:sp>
      <p:grpSp>
        <p:nvGrpSpPr>
          <p:cNvPr id="6" name="Group 11"/>
          <p:cNvGrpSpPr>
            <a:grpSpLocks/>
          </p:cNvGrpSpPr>
          <p:nvPr/>
        </p:nvGrpSpPr>
        <p:grpSpPr bwMode="auto">
          <a:xfrm>
            <a:off x="2057400" y="1556792"/>
            <a:ext cx="4648200" cy="685800"/>
            <a:chOff x="1296" y="1200"/>
            <a:chExt cx="2928" cy="432"/>
          </a:xfrm>
        </p:grpSpPr>
        <p:sp>
          <p:nvSpPr>
            <p:cNvPr id="7"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资源目录浏览器</a:t>
              </a:r>
              <a:endParaRPr lang="en-US" altLang="zh-CN" sz="2400" b="1" dirty="0"/>
            </a:p>
          </p:txBody>
        </p:sp>
        <p:grpSp>
          <p:nvGrpSpPr>
            <p:cNvPr id="9" name="Group 14"/>
            <p:cNvGrpSpPr>
              <a:grpSpLocks/>
            </p:cNvGrpSpPr>
            <p:nvPr/>
          </p:nvGrpSpPr>
          <p:grpSpPr bwMode="auto">
            <a:xfrm>
              <a:off x="1296" y="1200"/>
              <a:ext cx="528" cy="432"/>
              <a:chOff x="1296" y="1200"/>
              <a:chExt cx="528" cy="432"/>
            </a:xfrm>
          </p:grpSpPr>
          <p:sp>
            <p:nvSpPr>
              <p:cNvPr id="11"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18"/>
            <p:cNvSpPr txBox="1">
              <a:spLocks noChangeArrowheads="1"/>
            </p:cNvSpPr>
            <p:nvPr/>
          </p:nvSpPr>
          <p:spPr bwMode="gray">
            <a:xfrm>
              <a:off x="1440" y="121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FFFF"/>
                  </a:solidFill>
                  <a:ea typeface="宋体" charset="-122"/>
                </a:rPr>
                <a:t>1</a:t>
              </a:r>
            </a:p>
          </p:txBody>
        </p:sp>
      </p:grpSp>
      <p:grpSp>
        <p:nvGrpSpPr>
          <p:cNvPr id="14" name="Group 19"/>
          <p:cNvGrpSpPr>
            <a:grpSpLocks/>
          </p:cNvGrpSpPr>
          <p:nvPr/>
        </p:nvGrpSpPr>
        <p:grpSpPr bwMode="auto">
          <a:xfrm>
            <a:off x="2057400" y="2318793"/>
            <a:ext cx="4648200" cy="685800"/>
            <a:chOff x="1296" y="1680"/>
            <a:chExt cx="2928" cy="432"/>
          </a:xfrm>
        </p:grpSpPr>
        <p:sp>
          <p:nvSpPr>
            <p:cNvPr id="15"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卡片视图</a:t>
              </a:r>
              <a:endParaRPr lang="en-US" altLang="zh-CN" sz="2400" b="1" dirty="0"/>
            </a:p>
          </p:txBody>
        </p:sp>
        <p:grpSp>
          <p:nvGrpSpPr>
            <p:cNvPr id="17" name="Group 22"/>
            <p:cNvGrpSpPr>
              <a:grpSpLocks/>
            </p:cNvGrpSpPr>
            <p:nvPr/>
          </p:nvGrpSpPr>
          <p:grpSpPr bwMode="auto">
            <a:xfrm>
              <a:off x="1296" y="1680"/>
              <a:ext cx="528" cy="432"/>
              <a:chOff x="1296" y="1680"/>
              <a:chExt cx="528" cy="432"/>
            </a:xfrm>
          </p:grpSpPr>
          <p:sp>
            <p:nvSpPr>
              <p:cNvPr id="19"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 Box 26"/>
            <p:cNvSpPr txBox="1">
              <a:spLocks noChangeArrowheads="1"/>
            </p:cNvSpPr>
            <p:nvPr/>
          </p:nvSpPr>
          <p:spPr bwMode="gray">
            <a:xfrm>
              <a:off x="1440" y="169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FFFF"/>
                  </a:solidFill>
                  <a:ea typeface="宋体" charset="-122"/>
                </a:rPr>
                <a:t>2</a:t>
              </a:r>
            </a:p>
          </p:txBody>
        </p:sp>
      </p:grpSp>
      <p:grpSp>
        <p:nvGrpSpPr>
          <p:cNvPr id="22" name="Group 11"/>
          <p:cNvGrpSpPr>
            <a:grpSpLocks/>
          </p:cNvGrpSpPr>
          <p:nvPr/>
        </p:nvGrpSpPr>
        <p:grpSpPr bwMode="auto">
          <a:xfrm>
            <a:off x="2084040" y="3133327"/>
            <a:ext cx="4648200" cy="685800"/>
            <a:chOff x="1296" y="1200"/>
            <a:chExt cx="2928" cy="432"/>
          </a:xfrm>
        </p:grpSpPr>
        <p:sp>
          <p:nvSpPr>
            <p:cNvPr id="23"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4"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详细信息视图</a:t>
              </a:r>
              <a:endParaRPr lang="en-US" altLang="zh-CN" sz="2400" b="1" dirty="0"/>
            </a:p>
          </p:txBody>
        </p:sp>
        <p:grpSp>
          <p:nvGrpSpPr>
            <p:cNvPr id="25" name="Group 14"/>
            <p:cNvGrpSpPr>
              <a:grpSpLocks/>
            </p:cNvGrpSpPr>
            <p:nvPr/>
          </p:nvGrpSpPr>
          <p:grpSpPr bwMode="auto">
            <a:xfrm>
              <a:off x="1296" y="1200"/>
              <a:ext cx="528" cy="432"/>
              <a:chOff x="1296" y="1200"/>
              <a:chExt cx="528" cy="432"/>
            </a:xfrm>
          </p:grpSpPr>
          <p:sp>
            <p:nvSpPr>
              <p:cNvPr id="27"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9"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 Box 18"/>
            <p:cNvSpPr txBox="1">
              <a:spLocks noChangeArrowheads="1"/>
            </p:cNvSpPr>
            <p:nvPr/>
          </p:nvSpPr>
          <p:spPr bwMode="gray">
            <a:xfrm>
              <a:off x="1440" y="121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3</a:t>
              </a:r>
              <a:endParaRPr lang="en-US" altLang="zh-CN" sz="3200" b="1" dirty="0">
                <a:solidFill>
                  <a:srgbClr val="FFFFFF"/>
                </a:solidFill>
                <a:ea typeface="宋体" charset="-122"/>
              </a:endParaRPr>
            </a:p>
          </p:txBody>
        </p:sp>
      </p:grpSp>
      <p:grpSp>
        <p:nvGrpSpPr>
          <p:cNvPr id="30" name="Group 19"/>
          <p:cNvGrpSpPr>
            <a:grpSpLocks/>
          </p:cNvGrpSpPr>
          <p:nvPr/>
        </p:nvGrpSpPr>
        <p:grpSpPr bwMode="auto">
          <a:xfrm>
            <a:off x="2084040" y="3895328"/>
            <a:ext cx="4648200" cy="685800"/>
            <a:chOff x="1296" y="1680"/>
            <a:chExt cx="2928" cy="432"/>
          </a:xfrm>
        </p:grpSpPr>
        <p:sp>
          <p:nvSpPr>
            <p:cNvPr id="31"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2"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播放卡片</a:t>
              </a:r>
              <a:endParaRPr lang="en-US" altLang="zh-CN" sz="2400" b="1" dirty="0"/>
            </a:p>
          </p:txBody>
        </p:sp>
        <p:grpSp>
          <p:nvGrpSpPr>
            <p:cNvPr id="33" name="Group 22"/>
            <p:cNvGrpSpPr>
              <a:grpSpLocks/>
            </p:cNvGrpSpPr>
            <p:nvPr/>
          </p:nvGrpSpPr>
          <p:grpSpPr bwMode="auto">
            <a:xfrm>
              <a:off x="1296" y="1680"/>
              <a:ext cx="528" cy="432"/>
              <a:chOff x="1296" y="1680"/>
              <a:chExt cx="528" cy="432"/>
            </a:xfrm>
          </p:grpSpPr>
          <p:sp>
            <p:nvSpPr>
              <p:cNvPr id="35"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7"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 Box 26"/>
            <p:cNvSpPr txBox="1">
              <a:spLocks noChangeArrowheads="1"/>
            </p:cNvSpPr>
            <p:nvPr/>
          </p:nvSpPr>
          <p:spPr bwMode="gray">
            <a:xfrm>
              <a:off x="1440" y="169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4</a:t>
              </a:r>
              <a:endParaRPr lang="en-US" altLang="zh-CN" sz="3200" b="1" dirty="0">
                <a:solidFill>
                  <a:srgbClr val="FFFFFF"/>
                </a:solidFill>
                <a:ea typeface="宋体" charset="-122"/>
              </a:endParaRPr>
            </a:p>
          </p:txBody>
        </p:sp>
      </p:grpSp>
      <p:grpSp>
        <p:nvGrpSpPr>
          <p:cNvPr id="38" name="Group 11"/>
          <p:cNvGrpSpPr>
            <a:grpSpLocks/>
          </p:cNvGrpSpPr>
          <p:nvPr/>
        </p:nvGrpSpPr>
        <p:grpSpPr bwMode="auto">
          <a:xfrm>
            <a:off x="2123728" y="4717503"/>
            <a:ext cx="4648200" cy="685800"/>
            <a:chOff x="1296" y="1200"/>
            <a:chExt cx="2928" cy="432"/>
          </a:xfrm>
        </p:grpSpPr>
        <p:sp>
          <p:nvSpPr>
            <p:cNvPr id="39" name="AutoShape 12"/>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0" name="Text Box 13"/>
            <p:cNvSpPr txBox="1">
              <a:spLocks noChangeArrowheads="1"/>
            </p:cNvSpPr>
            <p:nvPr/>
          </p:nvSpPr>
          <p:spPr bwMode="gray">
            <a:xfrm>
              <a:off x="1776" y="124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引导界面</a:t>
              </a:r>
              <a:endParaRPr lang="en-US" altLang="zh-CN" sz="2400" b="1" dirty="0"/>
            </a:p>
          </p:txBody>
        </p:sp>
        <p:grpSp>
          <p:nvGrpSpPr>
            <p:cNvPr id="41" name="Group 14"/>
            <p:cNvGrpSpPr>
              <a:grpSpLocks/>
            </p:cNvGrpSpPr>
            <p:nvPr/>
          </p:nvGrpSpPr>
          <p:grpSpPr bwMode="auto">
            <a:xfrm>
              <a:off x="1296" y="1200"/>
              <a:ext cx="528" cy="432"/>
              <a:chOff x="1296" y="1200"/>
              <a:chExt cx="528" cy="432"/>
            </a:xfrm>
          </p:grpSpPr>
          <p:sp>
            <p:nvSpPr>
              <p:cNvPr id="43" name="Oval 15"/>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16"/>
              <p:cNvSpPr>
                <a:spLocks noChangeArrowheads="1"/>
              </p:cNvSpPr>
              <p:nvPr/>
            </p:nvSpPr>
            <p:spPr bwMode="gray">
              <a:xfrm rot="1758052">
                <a:off x="1296" y="1200"/>
                <a:ext cx="514" cy="417"/>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Text Box 18"/>
            <p:cNvSpPr txBox="1">
              <a:spLocks noChangeArrowheads="1"/>
            </p:cNvSpPr>
            <p:nvPr/>
          </p:nvSpPr>
          <p:spPr bwMode="gray">
            <a:xfrm>
              <a:off x="1440" y="121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5</a:t>
              </a:r>
              <a:endParaRPr lang="en-US" altLang="zh-CN" sz="3200" b="1" dirty="0">
                <a:solidFill>
                  <a:srgbClr val="FFFFFF"/>
                </a:solidFill>
                <a:ea typeface="宋体" charset="-122"/>
              </a:endParaRPr>
            </a:p>
          </p:txBody>
        </p:sp>
      </p:grpSp>
      <p:grpSp>
        <p:nvGrpSpPr>
          <p:cNvPr id="46" name="Group 19"/>
          <p:cNvGrpSpPr>
            <a:grpSpLocks/>
          </p:cNvGrpSpPr>
          <p:nvPr/>
        </p:nvGrpSpPr>
        <p:grpSpPr bwMode="auto">
          <a:xfrm>
            <a:off x="2123728" y="5479504"/>
            <a:ext cx="4648200" cy="685800"/>
            <a:chOff x="1296" y="1680"/>
            <a:chExt cx="2928" cy="432"/>
          </a:xfrm>
        </p:grpSpPr>
        <p:sp>
          <p:nvSpPr>
            <p:cNvPr id="47" name="AutoShape 20"/>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8" name="Text Box 21"/>
            <p:cNvSpPr txBox="1">
              <a:spLocks noChangeArrowheads="1"/>
            </p:cNvSpPr>
            <p:nvPr/>
          </p:nvSpPr>
          <p:spPr bwMode="gray">
            <a:xfrm>
              <a:off x="1776" y="1728"/>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t>后台播放</a:t>
              </a:r>
              <a:endParaRPr lang="en-US" altLang="zh-CN" sz="2400" b="1" dirty="0"/>
            </a:p>
          </p:txBody>
        </p:sp>
        <p:grpSp>
          <p:nvGrpSpPr>
            <p:cNvPr id="49" name="Group 22"/>
            <p:cNvGrpSpPr>
              <a:grpSpLocks/>
            </p:cNvGrpSpPr>
            <p:nvPr/>
          </p:nvGrpSpPr>
          <p:grpSpPr bwMode="auto">
            <a:xfrm>
              <a:off x="1296" y="1680"/>
              <a:ext cx="528" cy="432"/>
              <a:chOff x="1296" y="1680"/>
              <a:chExt cx="528" cy="432"/>
            </a:xfrm>
          </p:grpSpPr>
          <p:sp>
            <p:nvSpPr>
              <p:cNvPr id="51" name="Oval 23"/>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Oval 24"/>
              <p:cNvSpPr>
                <a:spLocks noChangeArrowheads="1"/>
              </p:cNvSpPr>
              <p:nvPr/>
            </p:nvSpPr>
            <p:spPr bwMode="gray">
              <a:xfrm rot="1758052">
                <a:off x="1296" y="1680"/>
                <a:ext cx="514" cy="417"/>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3" name="Picture 2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Text Box 26"/>
            <p:cNvSpPr txBox="1">
              <a:spLocks noChangeArrowheads="1"/>
            </p:cNvSpPr>
            <p:nvPr/>
          </p:nvSpPr>
          <p:spPr bwMode="gray">
            <a:xfrm>
              <a:off x="1440" y="169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FFFFFF"/>
                  </a:solidFill>
                  <a:ea typeface="宋体" charset="-122"/>
                </a:rPr>
                <a:t>6</a:t>
              </a:r>
              <a:endParaRPr lang="en-US" altLang="zh-CN" sz="3200" b="1" dirty="0">
                <a:solidFill>
                  <a:srgbClr val="FFFFFF"/>
                </a:solidFill>
                <a:ea typeface="宋体" charset="-122"/>
              </a:endParaRPr>
            </a:p>
          </p:txBody>
        </p:sp>
      </p:grpSp>
    </p:spTree>
    <p:extLst>
      <p:ext uri="{BB962C8B-B14F-4D97-AF65-F5344CB8AC3E}">
        <p14:creationId xmlns:p14="http://schemas.microsoft.com/office/powerpoint/2010/main" val="168000930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560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精装书">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5111</TotalTime>
  <Words>4498</Words>
  <Application>Microsoft Office PowerPoint</Application>
  <PresentationFormat>全屏显示(4:3)</PresentationFormat>
  <Paragraphs>841</Paragraphs>
  <Slides>94</Slides>
  <Notes>87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94</vt:i4>
      </vt:variant>
    </vt:vector>
  </HeadingPairs>
  <TitlesOfParts>
    <vt:vector size="102" baseType="lpstr">
      <vt:lpstr>宋体</vt:lpstr>
      <vt:lpstr>微软雅黑</vt:lpstr>
      <vt:lpstr>Arial</vt:lpstr>
      <vt:lpstr>Calibri</vt:lpstr>
      <vt:lpstr>Consolas</vt:lpstr>
      <vt:lpstr>Courier New</vt:lpstr>
      <vt:lpstr>Wingdings</vt:lpstr>
      <vt:lpstr>2_Office 主题</vt:lpstr>
      <vt:lpstr>AndroidTV</vt:lpstr>
      <vt:lpstr>目录</vt:lpstr>
      <vt:lpstr>资源目录浏览器</vt:lpstr>
      <vt:lpstr>资源目录浏览器</vt:lpstr>
      <vt:lpstr>1. 创建媒体浏览布局</vt:lpstr>
      <vt:lpstr>1. 创建媒体浏览布局</vt:lpstr>
      <vt:lpstr>1. 创建媒体浏览布局</vt:lpstr>
      <vt:lpstr>1. 创建媒体浏览布局</vt:lpstr>
      <vt:lpstr>2. 设置UI界面元素</vt:lpstr>
      <vt:lpstr>2. 设置UI界面元素</vt:lpstr>
      <vt:lpstr>2. 设置UI界面元素</vt:lpstr>
      <vt:lpstr>2. 设置UI界面元素</vt:lpstr>
      <vt:lpstr>3. 自定义媒体导航列表</vt:lpstr>
      <vt:lpstr>3. 自定义媒体导航列表</vt:lpstr>
      <vt:lpstr>3. 自定义媒体导航列表</vt:lpstr>
      <vt:lpstr>3. 自定义媒体导航列表</vt:lpstr>
      <vt:lpstr>3. 自定义媒体导航列表</vt:lpstr>
      <vt:lpstr>3. 自定义媒体导航列表</vt:lpstr>
      <vt:lpstr>4. 显示媒体资源列表</vt:lpstr>
      <vt:lpstr>4. 显示媒体资源列表</vt:lpstr>
      <vt:lpstr>4. 显示媒体资源列表</vt:lpstr>
      <vt:lpstr>5. 背景调整（可选）</vt:lpstr>
      <vt:lpstr>5. 背景调整（可选）</vt:lpstr>
      <vt:lpstr>5. 背景调整（可选）</vt:lpstr>
      <vt:lpstr>目录</vt:lpstr>
      <vt:lpstr>卡片视图</vt:lpstr>
      <vt:lpstr>自定义样式回顾</vt:lpstr>
      <vt:lpstr>自定义样式回顾</vt:lpstr>
      <vt:lpstr>卡片视图</vt:lpstr>
      <vt:lpstr>卡片视图</vt:lpstr>
      <vt:lpstr>卡片视图的组合组件样式</vt:lpstr>
      <vt:lpstr>卡片视图的组合组件样式</vt:lpstr>
      <vt:lpstr>卡片视图的组合组件样式</vt:lpstr>
      <vt:lpstr>卡片视图的自定义样式</vt:lpstr>
      <vt:lpstr>卡片视图的自定义样式</vt:lpstr>
      <vt:lpstr>卡片视图的自定义样式</vt:lpstr>
      <vt:lpstr>卡片视图</vt:lpstr>
      <vt:lpstr>卡片视图</vt:lpstr>
      <vt:lpstr>卡片视图</vt:lpstr>
      <vt:lpstr>卡片视图</vt:lpstr>
      <vt:lpstr>卡片视图</vt:lpstr>
      <vt:lpstr>卡片视图</vt:lpstr>
      <vt:lpstr>目录</vt:lpstr>
      <vt:lpstr>详细信息视图</vt:lpstr>
      <vt:lpstr>详细信息视图</vt:lpstr>
      <vt:lpstr>详细信息视图</vt:lpstr>
      <vt:lpstr>详细信息视图</vt:lpstr>
      <vt:lpstr>详细信息视图</vt:lpstr>
      <vt:lpstr>详细信息视图</vt:lpstr>
      <vt:lpstr>详细信息视图</vt:lpstr>
      <vt:lpstr>目录</vt:lpstr>
      <vt:lpstr>播放卡片</vt:lpstr>
      <vt:lpstr>播放卡片</vt:lpstr>
      <vt:lpstr>MediaSession</vt:lpstr>
      <vt:lpstr>MediaSession</vt:lpstr>
      <vt:lpstr>MediaSession</vt:lpstr>
      <vt:lpstr>MediaSession</vt:lpstr>
      <vt:lpstr>播放卡片</vt:lpstr>
      <vt:lpstr>播放卡片</vt:lpstr>
      <vt:lpstr>播放卡片</vt:lpstr>
      <vt:lpstr>播放卡片</vt:lpstr>
      <vt:lpstr>播放卡片</vt:lpstr>
      <vt:lpstr>播放卡片</vt:lpstr>
      <vt:lpstr>播放卡片</vt:lpstr>
      <vt:lpstr>播放卡片</vt:lpstr>
      <vt:lpstr>目录</vt:lpstr>
      <vt:lpstr>引导页面</vt:lpstr>
      <vt:lpstr>引导页面</vt:lpstr>
      <vt:lpstr>引导页面</vt:lpstr>
      <vt:lpstr>引导页面</vt:lpstr>
      <vt:lpstr>引导页面</vt:lpstr>
      <vt:lpstr>引导页面</vt:lpstr>
      <vt:lpstr>补充—动画</vt:lpstr>
      <vt:lpstr>补充—Animator</vt:lpstr>
      <vt:lpstr>ObjectAnimator</vt:lpstr>
      <vt:lpstr>ObjectAnimator</vt:lpstr>
      <vt:lpstr>ObjectAnimator</vt:lpstr>
      <vt:lpstr>ObjectAnimator</vt:lpstr>
      <vt:lpstr>引导页面</vt:lpstr>
      <vt:lpstr>引导页面的创建</vt:lpstr>
      <vt:lpstr>引导页面的创建</vt:lpstr>
      <vt:lpstr>引导页面的创建</vt:lpstr>
      <vt:lpstr>添加初始化LOGO屏幕</vt:lpstr>
      <vt:lpstr>自定义动画</vt:lpstr>
      <vt:lpstr>自定义动画</vt:lpstr>
      <vt:lpstr>引导页面的创建</vt:lpstr>
      <vt:lpstr>自定义主题</vt:lpstr>
      <vt:lpstr>自定义主题</vt:lpstr>
      <vt:lpstr>目录</vt:lpstr>
      <vt:lpstr>后台播放</vt:lpstr>
      <vt:lpstr>后台播放</vt:lpstr>
      <vt:lpstr>后台播放</vt:lpstr>
      <vt:lpstr>课程回顾</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武永亮</dc:creator>
  <cp:lastModifiedBy>李玮玮</cp:lastModifiedBy>
  <cp:revision>492</cp:revision>
  <dcterms:created xsi:type="dcterms:W3CDTF">2012-01-28T13:55:28Z</dcterms:created>
  <dcterms:modified xsi:type="dcterms:W3CDTF">2017-03-07T15:40:44Z</dcterms:modified>
</cp:coreProperties>
</file>