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5"/>
  </p:notesMasterIdLst>
  <p:sldIdLst>
    <p:sldId id="351" r:id="rId2"/>
    <p:sldId id="422" r:id="rId3"/>
    <p:sldId id="360" r:id="rId4"/>
    <p:sldId id="434" r:id="rId5"/>
    <p:sldId id="361" r:id="rId6"/>
    <p:sldId id="435" r:id="rId7"/>
    <p:sldId id="456" r:id="rId8"/>
    <p:sldId id="457" r:id="rId9"/>
    <p:sldId id="436" r:id="rId10"/>
    <p:sldId id="437" r:id="rId11"/>
    <p:sldId id="458" r:id="rId12"/>
    <p:sldId id="438" r:id="rId13"/>
    <p:sldId id="450" r:id="rId14"/>
    <p:sldId id="451" r:id="rId15"/>
    <p:sldId id="444" r:id="rId16"/>
    <p:sldId id="443" r:id="rId17"/>
    <p:sldId id="445" r:id="rId18"/>
    <p:sldId id="446" r:id="rId19"/>
    <p:sldId id="447" r:id="rId20"/>
    <p:sldId id="460" r:id="rId21"/>
    <p:sldId id="461" r:id="rId22"/>
    <p:sldId id="462" r:id="rId23"/>
    <p:sldId id="463" r:id="rId24"/>
    <p:sldId id="464" r:id="rId25"/>
    <p:sldId id="459" r:id="rId26"/>
    <p:sldId id="449" r:id="rId27"/>
    <p:sldId id="465" r:id="rId28"/>
    <p:sldId id="467" r:id="rId29"/>
    <p:sldId id="466" r:id="rId30"/>
    <p:sldId id="468" r:id="rId31"/>
    <p:sldId id="469" r:id="rId32"/>
    <p:sldId id="418" r:id="rId33"/>
    <p:sldId id="26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393" autoAdjust="0"/>
  </p:normalViewPr>
  <p:slideViewPr>
    <p:cSldViewPr>
      <p:cViewPr varScale="1">
        <p:scale>
          <a:sx n="29" d="100"/>
          <a:sy n="29" d="100"/>
        </p:scale>
        <p:origin x="108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多分辨率支持</a:t>
            </a:r>
            <a:endParaRPr lang="en-US" altLang="zh-CN" dirty="0" smtClean="0"/>
          </a:p>
          <a:p>
            <a:r>
              <a:rPr lang="en-US" altLang="zh-CN" dirty="0" smtClean="0"/>
              <a:t>https://developer.android.com/guide/practices/screens_support.html</a:t>
            </a:r>
          </a:p>
          <a:p>
            <a:r>
              <a:rPr lang="en-US" altLang="zh-CN" dirty="0" smtClean="0"/>
              <a:t>https://developer.android.com/training/multiscreen/screensizes.html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62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7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开发中，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并不是一个标准的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模式中的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，它的首要职责是加载应用的布局和初始化用户界面，并接受并处理来自用户的操作请求，进而作出响应。随着界面及其逻辑的复杂度不断提升，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类的职责不断增加，以致变得庞大臃肿。当我们将其中复杂的逻辑处理移至另外的一个类（</a:t>
            </a:r>
            <a:r>
              <a:rPr lang="en-US" altLang="zh-CN" dirty="0" err="1" smtClean="0"/>
              <a:t>Presneter</a:t>
            </a:r>
            <a:r>
              <a:rPr lang="zh-CN" altLang="en-US" dirty="0" smtClean="0"/>
              <a:t>）中时，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其实就是</a:t>
            </a:r>
            <a:r>
              <a:rPr lang="en-US" altLang="zh-CN" dirty="0" smtClean="0"/>
              <a:t>MVP</a:t>
            </a:r>
            <a:r>
              <a:rPr lang="zh-CN" altLang="en-US" dirty="0" smtClean="0"/>
              <a:t>模式中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，它负责</a:t>
            </a:r>
            <a:r>
              <a:rPr lang="en-US" altLang="zh-CN" dirty="0" smtClean="0"/>
              <a:t>UI</a:t>
            </a:r>
            <a:r>
              <a:rPr lang="zh-CN" altLang="en-US" dirty="0" smtClean="0"/>
              <a:t>元素的初始化，建立</a:t>
            </a:r>
            <a:r>
              <a:rPr lang="en-US" altLang="zh-CN" dirty="0" smtClean="0"/>
              <a:t>UI</a:t>
            </a:r>
            <a:r>
              <a:rPr lang="zh-CN" altLang="en-US" dirty="0" smtClean="0"/>
              <a:t>元素与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的关联（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之类），同时自己也会处理一些简单的逻辑（复杂的逻辑交由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处理）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回想一下你在开发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应用时是如何对代码逻辑进行单元测试的？是否每次都要将应用部署到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模拟器或真机上，然后通过模拟用户操作进行测试？然而由于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平台的特性，每次部署都耗费了大量的时间，这直接导致开发效率的降低。而在</a:t>
            </a:r>
            <a:r>
              <a:rPr lang="en-US" altLang="zh-CN" dirty="0" smtClean="0"/>
              <a:t>MVP</a:t>
            </a:r>
            <a:r>
              <a:rPr lang="zh-CN" altLang="en-US" dirty="0" smtClean="0"/>
              <a:t>模式中，处理复杂逻辑的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是通过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View(Activity)</a:t>
            </a:r>
            <a:r>
              <a:rPr lang="zh-CN" altLang="en-US" dirty="0" smtClean="0"/>
              <a:t>进行交互的，这说明了什么？说明我们可以通过自定义类实现这个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来模拟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的行为对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进行单元测试，省去了大量的部署及测试的时间。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9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00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http://blog.csdn.net/vector_yi/article/details/24719873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4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98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72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13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42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42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18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85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64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53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90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74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25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http://www.aichengxu.com/android/24595725.htm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ObjectAdapter</a:t>
            </a:r>
            <a:r>
              <a:rPr lang="zh-CN" altLang="en-US" dirty="0" smtClean="0"/>
              <a:t>。它类似于普通的适配器和</a:t>
            </a:r>
            <a:r>
              <a:rPr lang="en-US" altLang="zh-CN" dirty="0" err="1" smtClean="0"/>
              <a:t>RecyclerView</a:t>
            </a:r>
            <a:r>
              <a:rPr lang="zh-CN" altLang="en-US" dirty="0" smtClean="0"/>
              <a:t>适配器，但一般我们是把他们用来模块化开发的项目。具体包括 </a:t>
            </a:r>
            <a:r>
              <a:rPr lang="en-US" altLang="zh-CN" dirty="0" err="1" smtClean="0"/>
              <a:t>ArrayObjectAdapter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CursorObjectAdapter</a:t>
            </a:r>
            <a:r>
              <a:rPr lang="zh-CN" altLang="en-US" dirty="0" smtClean="0"/>
              <a:t>，但开发人员可以自由的使用</a:t>
            </a:r>
            <a:r>
              <a:rPr lang="en-US" altLang="zh-CN" dirty="0" err="1" smtClean="0"/>
              <a:t>ObjectAdapter</a:t>
            </a:r>
            <a:r>
              <a:rPr lang="zh-CN" altLang="en-US" dirty="0" smtClean="0"/>
              <a:t>的子类来遍历任何现有的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一个指定的具体的数据对象。两种最常见的情况，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使用相同的视图类型（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），并且当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）时。我们可以实现任意逻辑的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00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http://www.aichengxu.com/android/24595725.htm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ObjectAdapter</a:t>
            </a:r>
            <a:r>
              <a:rPr lang="zh-CN" altLang="en-US" dirty="0" smtClean="0"/>
              <a:t>。它类似于普通的适配器和</a:t>
            </a:r>
            <a:r>
              <a:rPr lang="en-US" altLang="zh-CN" dirty="0" err="1" smtClean="0"/>
              <a:t>RecyclerView</a:t>
            </a:r>
            <a:r>
              <a:rPr lang="zh-CN" altLang="en-US" dirty="0" smtClean="0"/>
              <a:t>适配器，但一般我们是把他们用来模块化开发的项目。具体包括 </a:t>
            </a:r>
            <a:r>
              <a:rPr lang="en-US" altLang="zh-CN" dirty="0" err="1" smtClean="0"/>
              <a:t>ArrayObjectAdapter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CursorObjectAdapter</a:t>
            </a:r>
            <a:r>
              <a:rPr lang="zh-CN" altLang="en-US" dirty="0" smtClean="0"/>
              <a:t>，但开发人员可以自由的使用</a:t>
            </a:r>
            <a:r>
              <a:rPr lang="en-US" altLang="zh-CN" dirty="0" err="1" smtClean="0"/>
              <a:t>ObjectAdapter</a:t>
            </a:r>
            <a:r>
              <a:rPr lang="zh-CN" altLang="en-US" dirty="0" smtClean="0"/>
              <a:t>的子类来遍历任何现有的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一个指定的具体的数据对象。两种最常见的情况，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使用相同的视图类型（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），并且当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）时。我们可以实现任意逻辑的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72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http://www.aichengxu.com/android/24595725.htm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ObjectAdapter</a:t>
            </a:r>
            <a:r>
              <a:rPr lang="zh-CN" altLang="en-US" dirty="0" smtClean="0"/>
              <a:t>。它类似于普通的适配器和</a:t>
            </a:r>
            <a:r>
              <a:rPr lang="en-US" altLang="zh-CN" dirty="0" err="1" smtClean="0"/>
              <a:t>RecyclerView</a:t>
            </a:r>
            <a:r>
              <a:rPr lang="zh-CN" altLang="en-US" dirty="0" smtClean="0"/>
              <a:t>适配器，但一般我们是把他们用来模块化开发的项目。具体包括 </a:t>
            </a:r>
            <a:r>
              <a:rPr lang="en-US" altLang="zh-CN" dirty="0" err="1" smtClean="0"/>
              <a:t>ArrayObjectAdapter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CursorObjectAdapter</a:t>
            </a:r>
            <a:r>
              <a:rPr lang="zh-CN" altLang="en-US" dirty="0" smtClean="0"/>
              <a:t>，但开发人员可以自由的使用</a:t>
            </a:r>
            <a:r>
              <a:rPr lang="en-US" altLang="zh-CN" dirty="0" err="1" smtClean="0"/>
              <a:t>ObjectAdapter</a:t>
            </a:r>
            <a:r>
              <a:rPr lang="zh-CN" altLang="en-US" dirty="0" smtClean="0"/>
              <a:t>的子类来遍历任何现有的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一个指定的具体的数据对象。两种最常见的情况，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使用相同的视图类型（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），并且当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）时。我们可以实现任意逻辑的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63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http://www.aichengxu.com/android/24595725.htm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ObjectAdapter</a:t>
            </a:r>
            <a:r>
              <a:rPr lang="zh-CN" altLang="en-US" dirty="0" smtClean="0"/>
              <a:t>。它类似于普通的适配器和</a:t>
            </a:r>
            <a:r>
              <a:rPr lang="en-US" altLang="zh-CN" dirty="0" err="1" smtClean="0"/>
              <a:t>RecyclerView</a:t>
            </a:r>
            <a:r>
              <a:rPr lang="zh-CN" altLang="en-US" dirty="0" smtClean="0"/>
              <a:t>适配器，但一般我们是把他们用来模块化开发的项目。具体包括 </a:t>
            </a:r>
            <a:r>
              <a:rPr lang="en-US" altLang="zh-CN" dirty="0" err="1" smtClean="0"/>
              <a:t>ArrayObjectAdapter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CursorObjectAdapter</a:t>
            </a:r>
            <a:r>
              <a:rPr lang="zh-CN" altLang="en-US" dirty="0" smtClean="0"/>
              <a:t>，但开发人员可以自由的使用</a:t>
            </a:r>
            <a:r>
              <a:rPr lang="en-US" altLang="zh-CN" dirty="0" err="1" smtClean="0"/>
              <a:t>ObjectAdapter</a:t>
            </a:r>
            <a:r>
              <a:rPr lang="zh-CN" altLang="en-US" dirty="0" smtClean="0"/>
              <a:t>的子类来遍历任何现有的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一个指定的具体的数据对象。两种最常见的情况，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使用相同的视图类型（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），并且当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）时。我们可以实现任意逻辑的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28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http://www.aichengxu.com/android/24595725.htm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ObjectAdapter</a:t>
            </a:r>
            <a:r>
              <a:rPr lang="zh-CN" altLang="en-US" dirty="0" smtClean="0"/>
              <a:t>。它类似于普通的适配器和</a:t>
            </a:r>
            <a:r>
              <a:rPr lang="en-US" altLang="zh-CN" dirty="0" err="1" smtClean="0"/>
              <a:t>RecyclerView</a:t>
            </a:r>
            <a:r>
              <a:rPr lang="zh-CN" altLang="en-US" dirty="0" smtClean="0"/>
              <a:t>适配器，但一般我们是把他们用来模块化开发的项目。具体包括 </a:t>
            </a:r>
            <a:r>
              <a:rPr lang="en-US" altLang="zh-CN" dirty="0" err="1" smtClean="0"/>
              <a:t>ArrayObjectAdapter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CursorObjectAdapter</a:t>
            </a:r>
            <a:r>
              <a:rPr lang="zh-CN" altLang="en-US" dirty="0" smtClean="0"/>
              <a:t>，但开发人员可以自由的使用</a:t>
            </a:r>
            <a:r>
              <a:rPr lang="en-US" altLang="zh-CN" dirty="0" err="1" smtClean="0"/>
              <a:t>ObjectAdapter</a:t>
            </a:r>
            <a:r>
              <a:rPr lang="zh-CN" altLang="en-US" dirty="0" smtClean="0"/>
              <a:t>的子类来遍历任何现有的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一个指定的具体的数据对象。两种最常见的情况，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使用相同的视图类型（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），并且当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）时。我们可以实现任意逻辑的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3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13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42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31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如果要实现的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比较复杂，而且相关的显示逻辑还跟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有关系，就可以在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之间放置一个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。由这个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，避免两者之间的关联。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2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37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多分辨率支持</a:t>
            </a:r>
            <a:endParaRPr lang="en-US" altLang="zh-CN" dirty="0" smtClean="0"/>
          </a:p>
          <a:p>
            <a:r>
              <a:rPr lang="en-US" altLang="zh-CN" dirty="0" smtClean="0"/>
              <a:t>https://developer.android.com/guide/practices/screens_support.html</a:t>
            </a:r>
          </a:p>
          <a:p>
            <a:r>
              <a:rPr lang="en-US" altLang="zh-CN" dirty="0" smtClean="0"/>
              <a:t>https://developer.android.com/training/multiscreen/screensizes.html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7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4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2017/3/9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ctorYi/MVPSample.gi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chengxu.com/android/24595725.ht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aike.baidu.com/link?url=ttKKjUqT3d3r-MkzXYlvKBW5arE17k_Xw9yJBgwG8ksaaJ-YhBcEVnY-andgGqHVSfIFi_ibMUSg7rtQkqNMyGLhmV-RavGF2_H-bQxD6v3" TargetMode="External"/><Relationship Id="rId4" Type="http://schemas.openxmlformats.org/officeDocument/2006/relationships/hyperlink" Target="http://blog.csdn.net/vector_yi/article/details/24719873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AndroidTV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第五讲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en-US" altLang="zh-CN" sz="2700" dirty="0" smtClean="0">
                <a:solidFill>
                  <a:schemeClr val="bg1"/>
                </a:solidFill>
              </a:rPr>
              <a:t>MVP</a:t>
            </a:r>
            <a:r>
              <a:rPr lang="zh-CN" altLang="en-US" sz="2700" dirty="0" smtClean="0">
                <a:solidFill>
                  <a:schemeClr val="bg1"/>
                </a:solidFill>
              </a:rPr>
              <a:t>模式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模式的要素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：负责</a:t>
            </a:r>
            <a:r>
              <a:rPr lang="zh-CN" altLang="en-US" dirty="0"/>
              <a:t>绘制</a:t>
            </a:r>
            <a:r>
              <a:rPr lang="en-US" altLang="zh-CN" dirty="0"/>
              <a:t>UI</a:t>
            </a:r>
            <a:r>
              <a:rPr lang="zh-CN" altLang="en-US" dirty="0"/>
              <a:t>元素、与用户进行交互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中体现为</a:t>
            </a:r>
            <a:r>
              <a:rPr lang="en-US" altLang="zh-CN" dirty="0"/>
              <a:t>Activity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View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：需要</a:t>
            </a:r>
            <a:r>
              <a:rPr lang="en-US" altLang="zh-CN" dirty="0"/>
              <a:t>View</a:t>
            </a:r>
            <a:r>
              <a:rPr lang="zh-CN" altLang="en-US" dirty="0"/>
              <a:t>实现的接口，</a:t>
            </a:r>
            <a:r>
              <a:rPr lang="en-US" altLang="zh-CN" dirty="0"/>
              <a:t>View</a:t>
            </a:r>
            <a:r>
              <a:rPr lang="zh-CN" altLang="en-US" dirty="0"/>
              <a:t>通过</a:t>
            </a:r>
            <a:r>
              <a:rPr lang="en-US" altLang="zh-CN" dirty="0"/>
              <a:t>View interface</a:t>
            </a:r>
            <a:r>
              <a:rPr lang="zh-CN" altLang="en-US" dirty="0"/>
              <a:t>与</a:t>
            </a:r>
            <a:r>
              <a:rPr lang="en-US" altLang="zh-CN" dirty="0"/>
              <a:t>Presenter</a:t>
            </a:r>
            <a:r>
              <a:rPr lang="zh-CN" altLang="en-US" dirty="0"/>
              <a:t>进行交互，降低耦合，方便进行</a:t>
            </a:r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：负责</a:t>
            </a:r>
            <a:r>
              <a:rPr lang="zh-CN" altLang="en-US" dirty="0"/>
              <a:t>存储、检索、操纵数据</a:t>
            </a:r>
            <a:r>
              <a:rPr lang="en-US" altLang="zh-CN" dirty="0"/>
              <a:t>(</a:t>
            </a:r>
            <a:r>
              <a:rPr lang="zh-CN" altLang="en-US" dirty="0"/>
              <a:t>有时也实现一个</a:t>
            </a:r>
            <a:r>
              <a:rPr lang="en-US" altLang="zh-CN" dirty="0"/>
              <a:t>Model interface</a:t>
            </a:r>
            <a:r>
              <a:rPr lang="zh-CN" altLang="en-US" dirty="0"/>
              <a:t>用来降低耦合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Presenter</a:t>
            </a:r>
            <a:r>
              <a:rPr lang="zh-CN" altLang="en-US" dirty="0" smtClean="0"/>
              <a:t>：作为</a:t>
            </a:r>
            <a:r>
              <a:rPr lang="en-US" altLang="zh-CN" dirty="0"/>
              <a:t>View</a:t>
            </a:r>
            <a:r>
              <a:rPr lang="zh-CN" altLang="en-US" dirty="0"/>
              <a:t>与</a:t>
            </a:r>
            <a:r>
              <a:rPr lang="en-US" altLang="zh-CN" dirty="0"/>
              <a:t>Model</a:t>
            </a:r>
            <a:r>
              <a:rPr lang="zh-CN" altLang="en-US" dirty="0"/>
              <a:t>交互的中间纽带，处理与用户交互的负责逻辑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41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模式的要素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844824"/>
            <a:ext cx="5316288" cy="42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的缘由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en-US" dirty="0"/>
              <a:t>并不是一个标准的</a:t>
            </a:r>
            <a:r>
              <a:rPr lang="en-US" altLang="zh-CN" dirty="0"/>
              <a:t>MVC</a:t>
            </a:r>
            <a:r>
              <a:rPr lang="zh-CN" altLang="en-US" dirty="0"/>
              <a:t>模式中的</a:t>
            </a:r>
            <a:r>
              <a:rPr lang="en-US" altLang="zh-CN" dirty="0" smtClean="0"/>
              <a:t>Controller</a:t>
            </a:r>
          </a:p>
          <a:p>
            <a:pPr lvl="1"/>
            <a:r>
              <a:rPr lang="zh-CN" altLang="en-US" dirty="0"/>
              <a:t>加载应用的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lvl="1"/>
            <a:r>
              <a:rPr lang="zh-CN" altLang="en-US" dirty="0"/>
              <a:t>初始化用户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/>
              <a:t>接受并处理来自用户的操作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响应请求</a:t>
            </a:r>
            <a:endParaRPr lang="en-US" altLang="zh-CN" dirty="0" smtClean="0"/>
          </a:p>
          <a:p>
            <a:r>
              <a:rPr lang="zh-CN" altLang="en-US" dirty="0" smtClean="0"/>
              <a:t>单元测试高效性的要求</a:t>
            </a:r>
            <a:endParaRPr lang="en-US" altLang="zh-CN" dirty="0" smtClean="0"/>
          </a:p>
          <a:p>
            <a:pPr lvl="1"/>
            <a:r>
              <a:rPr lang="zh-CN" altLang="en-US" dirty="0"/>
              <a:t>处理复杂逻辑的</a:t>
            </a:r>
            <a:r>
              <a:rPr lang="en-US" altLang="zh-CN" dirty="0"/>
              <a:t>Presenter</a:t>
            </a:r>
            <a:r>
              <a:rPr lang="zh-CN" altLang="en-US" dirty="0"/>
              <a:t>是通过</a:t>
            </a:r>
            <a:r>
              <a:rPr lang="en-US" altLang="zh-CN" dirty="0"/>
              <a:t>interface</a:t>
            </a:r>
            <a:r>
              <a:rPr lang="zh-CN" altLang="en-US" dirty="0"/>
              <a:t>与</a:t>
            </a:r>
            <a:r>
              <a:rPr lang="en-US" altLang="zh-CN" dirty="0"/>
              <a:t>View(Activity)</a:t>
            </a:r>
            <a:r>
              <a:rPr lang="zh-CN" altLang="en-US" dirty="0"/>
              <a:t>进行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 lvl="1"/>
            <a:r>
              <a:rPr lang="zh-CN" altLang="en-US" dirty="0"/>
              <a:t>可以通过自定义类实现这个</a:t>
            </a:r>
            <a:r>
              <a:rPr lang="en-US" altLang="zh-CN" dirty="0"/>
              <a:t>interface</a:t>
            </a:r>
            <a:r>
              <a:rPr lang="zh-CN" altLang="en-US" dirty="0"/>
              <a:t>来模拟</a:t>
            </a:r>
            <a:r>
              <a:rPr lang="en-US" altLang="zh-CN" dirty="0"/>
              <a:t>Activity</a:t>
            </a:r>
            <a:r>
              <a:rPr lang="zh-CN" altLang="en-US" dirty="0"/>
              <a:t>的行为对</a:t>
            </a:r>
            <a:r>
              <a:rPr lang="en-US" altLang="zh-CN" dirty="0"/>
              <a:t>Presenter</a:t>
            </a:r>
            <a:r>
              <a:rPr lang="zh-CN" altLang="en-US" dirty="0"/>
              <a:t>进行</a:t>
            </a:r>
            <a:r>
              <a:rPr lang="zh-CN" altLang="en-US" dirty="0" smtClean="0"/>
              <a:t>单元测试（节省部署和测试时间）</a:t>
            </a:r>
            <a:endParaRPr lang="en-US" altLang="zh-CN" dirty="0" smtClean="0"/>
          </a:p>
        </p:txBody>
      </p:sp>
      <p:sp>
        <p:nvSpPr>
          <p:cNvPr id="7" name="爆炸形 1 6"/>
          <p:cNvSpPr/>
          <p:nvPr/>
        </p:nvSpPr>
        <p:spPr>
          <a:xfrm>
            <a:off x="5004048" y="1772816"/>
            <a:ext cx="3528392" cy="2736304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降低</a:t>
            </a:r>
            <a:r>
              <a:rPr lang="zh-CN" altLang="en-US" dirty="0"/>
              <a:t>耦合度</a:t>
            </a:r>
          </a:p>
          <a:p>
            <a:r>
              <a:rPr lang="zh-CN" altLang="en-US" dirty="0" smtClean="0"/>
              <a:t>模块</a:t>
            </a:r>
            <a:r>
              <a:rPr lang="zh-CN" altLang="en-US" dirty="0"/>
              <a:t>职责划分</a:t>
            </a:r>
            <a:r>
              <a:rPr lang="zh-CN" altLang="en-US" dirty="0" smtClean="0"/>
              <a:t>明显</a:t>
            </a:r>
            <a:endParaRPr lang="en-US" altLang="zh-CN" dirty="0" smtClean="0"/>
          </a:p>
          <a:p>
            <a:r>
              <a:rPr lang="zh-CN" altLang="en-US" dirty="0" smtClean="0"/>
              <a:t>代码</a:t>
            </a:r>
            <a:r>
              <a:rPr lang="zh-CN" altLang="en-US" dirty="0"/>
              <a:t>复用</a:t>
            </a:r>
          </a:p>
          <a:p>
            <a:r>
              <a:rPr lang="zh-CN" altLang="en-US" dirty="0" smtClean="0"/>
              <a:t>隐藏</a:t>
            </a:r>
            <a:r>
              <a:rPr lang="zh-CN" altLang="en-US" dirty="0"/>
              <a:t>数据</a:t>
            </a:r>
          </a:p>
          <a:p>
            <a:r>
              <a:rPr lang="zh-CN" altLang="en-US" dirty="0" smtClean="0"/>
              <a:t>代码灵活性</a:t>
            </a:r>
            <a:endParaRPr lang="zh-CN" altLang="en-US" dirty="0"/>
          </a:p>
          <a:p>
            <a:r>
              <a:rPr lang="zh-CN" altLang="en-US" dirty="0"/>
              <a:t>利于测试驱动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http://blog.csdn.net/vector_yi/article/details/24719873</a:t>
            </a:r>
          </a:p>
          <a:p>
            <a:endParaRPr lang="zh-CN" altLang="en-US" dirty="0"/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MVP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MVC</a:t>
            </a:r>
          </a:p>
          <a:p>
            <a:pPr lvl="1"/>
            <a:r>
              <a:rPr lang="en-US" altLang="zh-CN" dirty="0"/>
              <a:t>View</a:t>
            </a:r>
            <a:r>
              <a:rPr lang="zh-CN" altLang="en-US" dirty="0"/>
              <a:t>可以与</a:t>
            </a:r>
            <a:r>
              <a:rPr lang="en-US" altLang="zh-CN" dirty="0"/>
              <a:t>Model</a:t>
            </a:r>
            <a:r>
              <a:rPr lang="zh-CN" altLang="en-US" dirty="0"/>
              <a:t>直接交互</a:t>
            </a:r>
          </a:p>
          <a:p>
            <a:pPr lvl="1"/>
            <a:r>
              <a:rPr lang="en-US" altLang="zh-CN" dirty="0"/>
              <a:t>Controller</a:t>
            </a:r>
            <a:r>
              <a:rPr lang="zh-CN" altLang="en-US" dirty="0"/>
              <a:t>是基于行为的，并且可以被多个</a:t>
            </a:r>
            <a:r>
              <a:rPr lang="en-US" altLang="zh-CN" dirty="0"/>
              <a:t>View</a:t>
            </a:r>
            <a:r>
              <a:rPr lang="zh-CN" altLang="en-US" dirty="0"/>
              <a:t>共享</a:t>
            </a:r>
          </a:p>
          <a:p>
            <a:pPr lvl="1"/>
            <a:r>
              <a:rPr lang="zh-CN" altLang="en-US" dirty="0"/>
              <a:t>可以负责决定显示哪个</a:t>
            </a:r>
            <a:r>
              <a:rPr lang="en-US" altLang="zh-CN" dirty="0" smtClean="0"/>
              <a:t>View</a:t>
            </a:r>
          </a:p>
          <a:p>
            <a:r>
              <a:rPr lang="en-US" altLang="zh-CN" dirty="0" smtClean="0"/>
              <a:t>MVP</a:t>
            </a:r>
          </a:p>
          <a:p>
            <a:pPr lvl="1"/>
            <a:r>
              <a:rPr lang="en-US" altLang="zh-CN" dirty="0" smtClean="0"/>
              <a:t>View</a:t>
            </a:r>
            <a:r>
              <a:rPr lang="zh-CN" altLang="en-US" dirty="0" smtClean="0"/>
              <a:t>不直接与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交互，而是通过与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交互来与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间接交互</a:t>
            </a:r>
          </a:p>
          <a:p>
            <a:pPr lvl="1"/>
            <a:r>
              <a:rPr lang="en-US" altLang="zh-CN" dirty="0" smtClean="0"/>
              <a:t>Presenter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的交互是通过接口来进行的，降低耦合性，更有利于添加单元测试</a:t>
            </a:r>
          </a:p>
          <a:p>
            <a:pPr lvl="1"/>
            <a:r>
              <a:rPr lang="zh-CN" altLang="en-US" dirty="0" smtClean="0"/>
              <a:t>通常</a:t>
            </a:r>
            <a:r>
              <a:rPr lang="en-US" altLang="zh-CN" dirty="0"/>
              <a:t>View</a:t>
            </a:r>
            <a:r>
              <a:rPr lang="zh-CN" altLang="en-US" dirty="0"/>
              <a:t>与</a:t>
            </a:r>
            <a:r>
              <a:rPr lang="en-US" altLang="zh-CN" dirty="0"/>
              <a:t>Presenter</a:t>
            </a:r>
            <a:r>
              <a:rPr lang="zh-CN" altLang="en-US" dirty="0"/>
              <a:t>是一对一的，但复杂的</a:t>
            </a:r>
            <a:r>
              <a:rPr lang="en-US" altLang="zh-CN" dirty="0"/>
              <a:t>View</a:t>
            </a:r>
            <a:r>
              <a:rPr lang="zh-CN" altLang="en-US" dirty="0"/>
              <a:t>可能绑定多个</a:t>
            </a:r>
            <a:r>
              <a:rPr lang="en-US" altLang="zh-CN" dirty="0"/>
              <a:t>Presenter</a:t>
            </a:r>
            <a:r>
              <a:rPr lang="zh-CN" altLang="en-US" dirty="0"/>
              <a:t>来处理逻辑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67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概述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在</a:t>
              </a:r>
              <a:r>
                <a:rPr lang="en-US" altLang="zh-CN" sz="2400" b="1" dirty="0" smtClean="0"/>
                <a:t>Android</a:t>
              </a:r>
              <a:r>
                <a:rPr lang="zh-CN" altLang="en-US" sz="2400" b="1" dirty="0" smtClean="0"/>
                <a:t>中的应用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40968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的实现示例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0" name="Group 19"/>
          <p:cNvGrpSpPr>
            <a:grpSpLocks/>
          </p:cNvGrpSpPr>
          <p:nvPr/>
        </p:nvGrpSpPr>
        <p:grpSpPr bwMode="auto">
          <a:xfrm>
            <a:off x="2057400" y="4017118"/>
            <a:ext cx="4648200" cy="685800"/>
            <a:chOff x="1296" y="1680"/>
            <a:chExt cx="2928" cy="432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leanback.widget</a:t>
              </a:r>
              <a:r>
                <a:rPr lang="zh-CN" altLang="en-US" sz="2400" b="1" dirty="0"/>
                <a:t>汇总</a:t>
              </a:r>
              <a:endParaRPr lang="en-US" altLang="zh-CN" sz="2400" b="1" dirty="0"/>
            </a:p>
          </p:txBody>
        </p:sp>
        <p:grpSp>
          <p:nvGrpSpPr>
            <p:cNvPr id="33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5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7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8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43647"/>
            <a:ext cx="6696744" cy="40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Presenter</a:t>
            </a:r>
            <a:r>
              <a:rPr lang="zh-CN" altLang="en-US" dirty="0"/>
              <a:t>与</a:t>
            </a:r>
            <a:r>
              <a:rPr lang="en-US" altLang="zh-CN" dirty="0"/>
              <a:t>Model</a:t>
            </a:r>
            <a:r>
              <a:rPr lang="zh-CN" altLang="en-US" dirty="0"/>
              <a:t>、</a:t>
            </a:r>
            <a:r>
              <a:rPr lang="en-US" altLang="zh-CN" dirty="0"/>
              <a:t>View</a:t>
            </a:r>
            <a:r>
              <a:rPr lang="zh-CN" altLang="en-US" dirty="0"/>
              <a:t>都是通过接口来进行交互的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772" y="2636912"/>
            <a:ext cx="4104456" cy="39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UserBean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5353" y="2276872"/>
            <a:ext cx="8435280" cy="4401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UserBean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mFirstName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UserBean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(String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String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mFirstName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}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getFirstName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{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mFirstName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}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{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}  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对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 err="1"/>
              <a:t>FirstName</a:t>
            </a:r>
            <a:r>
              <a:rPr lang="zh-CN" altLang="en-US" dirty="0"/>
              <a:t>、</a:t>
            </a:r>
            <a:r>
              <a:rPr lang="en-US" altLang="zh-CN" dirty="0" err="1"/>
              <a:t>LastName</a:t>
            </a:r>
            <a:r>
              <a:rPr lang="zh-CN" altLang="en-US" dirty="0"/>
              <a:t>这三个</a:t>
            </a:r>
            <a:r>
              <a:rPr lang="en-US" altLang="zh-CN" dirty="0" err="1"/>
              <a:t>EditText</a:t>
            </a:r>
            <a:r>
              <a:rPr lang="zh-CN" altLang="en-US" dirty="0"/>
              <a:t>进行读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可以对</a:t>
            </a:r>
            <a:r>
              <a:rPr lang="en-US" altLang="zh-CN" dirty="0" err="1"/>
              <a:t>FirstName</a:t>
            </a:r>
            <a:r>
              <a:rPr lang="zh-CN" altLang="en-US" dirty="0"/>
              <a:t>和</a:t>
            </a:r>
            <a:r>
              <a:rPr lang="en-US" altLang="zh-CN" dirty="0" err="1"/>
              <a:t>LastName</a:t>
            </a:r>
            <a:r>
              <a:rPr lang="zh-CN" altLang="en-US" dirty="0"/>
              <a:t>进行写操作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70384" y="3904005"/>
            <a:ext cx="8003232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IUserView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String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getFristName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String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(String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(String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概述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在</a:t>
              </a:r>
              <a:r>
                <a:rPr lang="en-US" altLang="zh-CN" sz="2400" b="1" dirty="0" smtClean="0"/>
                <a:t>Android</a:t>
              </a:r>
              <a:r>
                <a:rPr lang="zh-CN" altLang="en-US" sz="2400" b="1" dirty="0" smtClean="0"/>
                <a:t>中的应用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40968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的实现示例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0" name="Group 19"/>
          <p:cNvGrpSpPr>
            <a:grpSpLocks/>
          </p:cNvGrpSpPr>
          <p:nvPr/>
        </p:nvGrpSpPr>
        <p:grpSpPr bwMode="auto">
          <a:xfrm>
            <a:off x="2057400" y="4017118"/>
            <a:ext cx="4648200" cy="685800"/>
            <a:chOff x="1296" y="1680"/>
            <a:chExt cx="2928" cy="432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leanback.widget</a:t>
              </a:r>
              <a:r>
                <a:rPr lang="zh-CN" altLang="en-US" sz="2400" b="1" dirty="0"/>
                <a:t>汇总</a:t>
              </a:r>
              <a:endParaRPr lang="en-US" altLang="zh-CN" sz="2400" b="1" dirty="0"/>
            </a:p>
          </p:txBody>
        </p:sp>
        <p:grpSp>
          <p:nvGrpSpPr>
            <p:cNvPr id="33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5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7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可以对</a:t>
            </a:r>
            <a:r>
              <a:rPr lang="en-US" altLang="zh-CN" dirty="0" smtClean="0"/>
              <a:t>ID</a:t>
            </a:r>
            <a:r>
              <a:rPr lang="zh-CN" altLang="en-US" dirty="0"/>
              <a:t>、</a:t>
            </a:r>
            <a:r>
              <a:rPr lang="en-US" altLang="zh-CN" dirty="0" err="1"/>
              <a:t>FirstName</a:t>
            </a:r>
            <a:r>
              <a:rPr lang="zh-CN" altLang="en-US" dirty="0"/>
              <a:t>、</a:t>
            </a:r>
            <a:r>
              <a:rPr lang="en-US" altLang="zh-CN" dirty="0" err="1"/>
              <a:t>LastName</a:t>
            </a:r>
            <a:r>
              <a:rPr lang="zh-CN" altLang="en-US" dirty="0" smtClean="0"/>
              <a:t>三</a:t>
            </a:r>
            <a:r>
              <a:rPr lang="zh-CN" altLang="en-US" dirty="0"/>
              <a:t>个字段进行读写操作，并存储在某个载体</a:t>
            </a:r>
            <a:r>
              <a:rPr lang="zh-CN" altLang="en-US" dirty="0" smtClean="0"/>
              <a:t>内（内存、文件、数据库、远程服务器等）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76673" y="3597176"/>
            <a:ext cx="8229600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IUserModel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id);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(String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(String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通过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id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读取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user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信息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返回一个</a:t>
            </a:r>
            <a:r>
              <a:rPr lang="en-US" altLang="zh-CN" sz="2000" dirty="0" err="1">
                <a:solidFill>
                  <a:srgbClr val="008200"/>
                </a:solidFill>
                <a:latin typeface="Consolas" panose="020B0609020204030204" pitchFamily="49" charset="0"/>
              </a:rPr>
              <a:t>UserBean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UserBean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load (</a:t>
            </a:r>
            <a:r>
              <a:rPr lang="en-US" altLang="zh-CN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id);</a:t>
            </a:r>
            <a:endParaRPr lang="en-US" altLang="zh-CN" sz="20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Presenter</a:t>
            </a:r>
          </a:p>
          <a:p>
            <a:pPr lvl="1"/>
            <a:r>
              <a:rPr lang="zh-CN" altLang="en-US" dirty="0"/>
              <a:t>通过接口与</a:t>
            </a:r>
            <a:r>
              <a:rPr lang="en-US" altLang="zh-CN" dirty="0"/>
              <a:t>View</a:t>
            </a:r>
            <a:r>
              <a:rPr lang="zh-CN" altLang="en-US" dirty="0"/>
              <a:t>及</a:t>
            </a:r>
            <a:r>
              <a:rPr lang="en-US" altLang="zh-CN" dirty="0"/>
              <a:t>Model</a:t>
            </a:r>
            <a:r>
              <a:rPr lang="zh-CN" altLang="en-US" dirty="0"/>
              <a:t>进行交互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72548" y="116632"/>
            <a:ext cx="8147248" cy="6247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UserPresenter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IUserView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mUserView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IUserModel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mUserModel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UserPresenter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IUserView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view) {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mUserView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view;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mUserModel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saveUser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mUserModel.setID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(id 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mUserModel.setFirstName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mUserModel.setLastName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loadUser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id ) {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UserBean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user = 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mUserModel.load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(id ); 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	  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通过调用</a:t>
            </a:r>
            <a:r>
              <a:rPr lang="en-US" altLang="zh-CN" sz="2000" dirty="0" err="1">
                <a:solidFill>
                  <a:srgbClr val="008200"/>
                </a:solidFill>
                <a:latin typeface="Consolas" panose="020B0609020204030204" pitchFamily="49" charset="0"/>
              </a:rPr>
              <a:t>IUserView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的方法来更新显示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mUserrView.setFirstName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user.getFirstName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altLang="zh-CN" sz="20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zh-CN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mUserView.setLastName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user.getLastName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());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6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772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UserActivity</a:t>
            </a:r>
            <a:endParaRPr lang="en-US" altLang="zh-CN" dirty="0" smtClean="0"/>
          </a:p>
          <a:p>
            <a:pPr lvl="1"/>
            <a:r>
              <a:rPr lang="zh-CN" altLang="en-US" dirty="0"/>
              <a:t>实现了</a:t>
            </a:r>
            <a:r>
              <a:rPr lang="en-US" altLang="zh-CN" dirty="0" err="1"/>
              <a:t>IUserView</a:t>
            </a:r>
            <a:r>
              <a:rPr lang="zh-CN" altLang="en-US" dirty="0"/>
              <a:t>及</a:t>
            </a:r>
            <a:r>
              <a:rPr lang="en-US" altLang="zh-CN" dirty="0" err="1"/>
              <a:t>View.OnClickListener</a:t>
            </a:r>
            <a:r>
              <a:rPr lang="zh-CN" altLang="en-US" dirty="0"/>
              <a:t>接口，同时有一个</a:t>
            </a:r>
            <a:r>
              <a:rPr lang="en-US" altLang="zh-CN" dirty="0" err="1"/>
              <a:t>UserPresenter</a:t>
            </a:r>
            <a:r>
              <a:rPr lang="zh-CN" altLang="en-US" dirty="0"/>
              <a:t>成员变量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57200" y="3284984"/>
            <a:ext cx="8229600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UserActivity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Activity 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OnClickListener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IUserView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mFirstNameEditText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mLastNameEditText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mIdEditText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Button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mSaveButton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mLoadButton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UserPresenter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mUserPresenter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2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UserActivity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重写</a:t>
            </a:r>
            <a:r>
              <a:rPr lang="en-US" altLang="zh-CN" dirty="0" err="1" smtClean="0"/>
              <a:t>OnClick</a:t>
            </a:r>
            <a:r>
              <a:rPr lang="zh-CN" altLang="en-US" dirty="0"/>
              <a:t>方法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39552" y="2460842"/>
            <a:ext cx="8147248" cy="4401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(View v) {  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v.getId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()) {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R.id.saveButton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: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mUserPresenter.saveUser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getFristName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());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R.id.loadButton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: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mUserPresenter.loadUser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: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只负责处理与用户进行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r>
              <a:rPr lang="en-US" altLang="zh-CN" dirty="0" smtClean="0"/>
              <a:t>Presenter</a:t>
            </a:r>
            <a:r>
              <a:rPr lang="zh-CN" altLang="en-US" dirty="0" smtClean="0"/>
              <a:t>负责数据</a:t>
            </a:r>
            <a:r>
              <a:rPr lang="zh-CN" altLang="en-US" dirty="0"/>
              <a:t>相关的逻辑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Presenter</a:t>
            </a:r>
            <a:r>
              <a:rPr lang="zh-CN" altLang="en-US" dirty="0"/>
              <a:t>调用</a:t>
            </a:r>
            <a:r>
              <a:rPr lang="en-US" altLang="zh-CN" dirty="0"/>
              <a:t>Model</a:t>
            </a:r>
            <a:r>
              <a:rPr lang="zh-CN" altLang="en-US" dirty="0"/>
              <a:t>处理完数据之后，再通过</a:t>
            </a:r>
            <a:r>
              <a:rPr lang="en-US" altLang="zh-CN" dirty="0" err="1"/>
              <a:t>IUserView</a:t>
            </a:r>
            <a:r>
              <a:rPr lang="zh-CN" altLang="en-US" dirty="0"/>
              <a:t>更新</a:t>
            </a:r>
            <a:r>
              <a:rPr lang="en-US" altLang="zh-CN" dirty="0"/>
              <a:t>View</a:t>
            </a:r>
            <a:r>
              <a:rPr lang="zh-CN" altLang="en-US" dirty="0"/>
              <a:t>显示的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github.com/VectorYi/MVPSample.git</a:t>
            </a:r>
            <a:r>
              <a:rPr lang="zh-CN" altLang="en-US" dirty="0" smtClean="0"/>
              <a:t>（示例源码）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07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概述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在</a:t>
              </a:r>
              <a:r>
                <a:rPr lang="en-US" altLang="zh-CN" sz="2400" b="1" dirty="0" smtClean="0"/>
                <a:t>Android</a:t>
              </a:r>
              <a:r>
                <a:rPr lang="zh-CN" altLang="en-US" sz="2400" b="1" dirty="0" smtClean="0"/>
                <a:t>中的应用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40968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的实现示例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0" name="Group 19"/>
          <p:cNvGrpSpPr>
            <a:grpSpLocks/>
          </p:cNvGrpSpPr>
          <p:nvPr/>
        </p:nvGrpSpPr>
        <p:grpSpPr bwMode="auto">
          <a:xfrm>
            <a:off x="2057400" y="4017118"/>
            <a:ext cx="4648200" cy="685800"/>
            <a:chOff x="1296" y="1680"/>
            <a:chExt cx="2928" cy="432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leanback.widget</a:t>
              </a:r>
              <a:r>
                <a:rPr lang="zh-CN" altLang="en-US" sz="2400" b="1" dirty="0"/>
                <a:t>汇总</a:t>
              </a:r>
              <a:endParaRPr lang="en-US" altLang="zh-CN" sz="2400" b="1" dirty="0"/>
            </a:p>
          </p:txBody>
        </p:sp>
        <p:grpSp>
          <p:nvGrpSpPr>
            <p:cNvPr id="33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5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7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5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support.v17.leanback.widget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leanback.widget</a:t>
            </a:r>
            <a:r>
              <a:rPr lang="zh-CN" altLang="en-US" dirty="0"/>
              <a:t>的设计主要是用</a:t>
            </a:r>
            <a:r>
              <a:rPr lang="en-US" altLang="zh-CN" dirty="0"/>
              <a:t>MVP</a:t>
            </a:r>
            <a:r>
              <a:rPr lang="zh-CN" altLang="en-US" dirty="0"/>
              <a:t>实现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核心接口类最重要角色就是</a:t>
            </a:r>
            <a:r>
              <a:rPr lang="en-US" altLang="zh-CN" dirty="0" err="1" smtClean="0"/>
              <a:t>ObjectAdapter</a:t>
            </a:r>
            <a:endParaRPr lang="en-US" altLang="zh-CN" dirty="0" smtClean="0"/>
          </a:p>
          <a:p>
            <a:r>
              <a:rPr lang="zh-CN" altLang="en-US" dirty="0"/>
              <a:t>一个 </a:t>
            </a:r>
            <a:r>
              <a:rPr lang="en-US" altLang="zh-CN" dirty="0"/>
              <a:t>Presenter</a:t>
            </a:r>
            <a:r>
              <a:rPr lang="zh-CN" altLang="en-US" dirty="0"/>
              <a:t>创建</a:t>
            </a:r>
            <a:r>
              <a:rPr lang="en-US" altLang="zh-CN" dirty="0"/>
              <a:t>View</a:t>
            </a:r>
            <a:r>
              <a:rPr lang="zh-CN" altLang="en-US" dirty="0"/>
              <a:t>从</a:t>
            </a:r>
            <a:r>
              <a:rPr lang="en-US" altLang="zh-CN" dirty="0" err="1"/>
              <a:t>ObjectAdapter</a:t>
            </a:r>
            <a:r>
              <a:rPr lang="zh-CN" altLang="en-US" dirty="0"/>
              <a:t>来将数据绑定</a:t>
            </a:r>
            <a:r>
              <a:rPr lang="zh-CN" altLang="en-US" dirty="0" smtClean="0"/>
              <a:t>上去</a:t>
            </a:r>
            <a:endParaRPr lang="en-US" altLang="zh-CN" dirty="0" smtClean="0"/>
          </a:p>
          <a:p>
            <a:r>
              <a:rPr lang="zh-CN" altLang="en-US" dirty="0"/>
              <a:t>一个</a:t>
            </a:r>
            <a:r>
              <a:rPr lang="en-US" altLang="zh-CN" dirty="0" err="1"/>
              <a:t>PresenterSelector</a:t>
            </a:r>
            <a:r>
              <a:rPr lang="zh-CN" altLang="en-US" dirty="0"/>
              <a:t>决定</a:t>
            </a:r>
            <a:r>
              <a:rPr lang="en-US" altLang="zh-CN" dirty="0"/>
              <a:t>Presenter</a:t>
            </a:r>
            <a:r>
              <a:rPr lang="zh-CN" altLang="en-US" dirty="0"/>
              <a:t>是从</a:t>
            </a:r>
            <a:r>
              <a:rPr lang="en-US" altLang="zh-CN" dirty="0" err="1"/>
              <a:t>ObjectAdapter</a:t>
            </a:r>
            <a:r>
              <a:rPr lang="zh-CN" altLang="en-US" dirty="0"/>
              <a:t>一个指定的具体的数据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行的基本数据模型类</a:t>
            </a:r>
            <a:r>
              <a:rPr lang="en-US" altLang="zh-CN" dirty="0"/>
              <a:t>ListRow</a:t>
            </a:r>
            <a:r>
              <a:rPr lang="zh-CN" altLang="en-US" dirty="0" smtClean="0"/>
              <a:t>：使用</a:t>
            </a:r>
            <a:r>
              <a:rPr lang="en-US" altLang="zh-CN" dirty="0" err="1"/>
              <a:t>ObjectAdapter</a:t>
            </a:r>
            <a:r>
              <a:rPr lang="zh-CN" altLang="en-US" dirty="0"/>
              <a:t>展现项目的</a:t>
            </a:r>
            <a:r>
              <a:rPr lang="zh-CN" altLang="en-US" dirty="0" smtClean="0"/>
              <a:t>水平</a:t>
            </a:r>
            <a:r>
              <a:rPr lang="zh-CN" altLang="en-US" dirty="0"/>
              <a:t>列表的</a:t>
            </a:r>
            <a:r>
              <a:rPr lang="zh-CN" altLang="en-US" dirty="0" smtClean="0"/>
              <a:t>数据（</a:t>
            </a:r>
            <a:r>
              <a:rPr lang="en-US" altLang="zh-CN" dirty="0"/>
              <a:t>ListRow</a:t>
            </a:r>
            <a:r>
              <a:rPr lang="zh-CN" altLang="en-US" dirty="0"/>
              <a:t>相应的</a:t>
            </a:r>
            <a:r>
              <a:rPr lang="en-US" altLang="zh-CN" dirty="0"/>
              <a:t>Presenter</a:t>
            </a:r>
            <a:r>
              <a:rPr lang="zh-CN" altLang="en-US" dirty="0"/>
              <a:t>是 </a:t>
            </a:r>
            <a:r>
              <a:rPr lang="en-US" altLang="zh-CN" dirty="0" err="1"/>
              <a:t>ListRowPresenter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47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support.v17.leanback.widget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主要的接口</a:t>
            </a:r>
            <a:endParaRPr lang="en-US" altLang="zh-CN" dirty="0" smtClean="0"/>
          </a:p>
          <a:p>
            <a:pPr lvl="1"/>
            <a:r>
              <a:rPr lang="en-US" altLang="zh-CN" dirty="0" err="1"/>
              <a:t>BrowseFrameLayout.OnChildFocusListener</a:t>
            </a:r>
            <a:r>
              <a:rPr lang="en-US" altLang="zh-CN" dirty="0"/>
              <a:t> </a:t>
            </a:r>
            <a:r>
              <a:rPr lang="zh-CN" altLang="en-US" dirty="0"/>
              <a:t>管理</a:t>
            </a:r>
            <a:r>
              <a:rPr lang="en-US" altLang="zh-CN" dirty="0" err="1"/>
              <a:t>BrowseFrameLayout</a:t>
            </a:r>
            <a:r>
              <a:rPr lang="zh-CN" altLang="en-US" dirty="0"/>
              <a:t>子焦点。 </a:t>
            </a:r>
          </a:p>
          <a:p>
            <a:pPr lvl="1"/>
            <a:r>
              <a:rPr lang="en-US" altLang="zh-CN" dirty="0" err="1"/>
              <a:t>BrowseFrameLayout.OnFocusSearchListener</a:t>
            </a:r>
            <a:r>
              <a:rPr lang="en-US" altLang="zh-CN" dirty="0"/>
              <a:t> </a:t>
            </a:r>
            <a:r>
              <a:rPr lang="en-US" altLang="zh-CN" dirty="0" err="1"/>
              <a:t>BrowseFrameLayout</a:t>
            </a:r>
            <a:r>
              <a:rPr lang="zh-CN" altLang="en-US" dirty="0"/>
              <a:t>选择集中视图当系统重点查找程序找不到以便集中精力。 </a:t>
            </a:r>
            <a:endParaRPr lang="en-US" altLang="zh-CN" dirty="0" smtClean="0"/>
          </a:p>
          <a:p>
            <a:pPr lvl="1"/>
            <a:r>
              <a:rPr lang="en-US" altLang="zh-CN" dirty="0" err="1"/>
              <a:t>OnActionClickedListener</a:t>
            </a:r>
            <a:r>
              <a:rPr lang="en-US" altLang="zh-CN" dirty="0"/>
              <a:t> </a:t>
            </a:r>
            <a:r>
              <a:rPr lang="zh-CN" altLang="en-US" dirty="0"/>
              <a:t>使用该接口时，接到通知的行动被</a:t>
            </a:r>
            <a:r>
              <a:rPr lang="zh-CN" altLang="en-US" dirty="0" smtClean="0"/>
              <a:t>点击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18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support.v17.leanback.widget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主要的接口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OnItemViewClickedListener</a:t>
            </a:r>
            <a:r>
              <a:rPr lang="en-US" altLang="zh-CN" dirty="0" smtClean="0"/>
              <a:t> </a:t>
            </a:r>
            <a:r>
              <a:rPr lang="zh-CN" altLang="en-US" dirty="0"/>
              <a:t>接口点击一个项目视图支架时收到通知。 </a:t>
            </a:r>
          </a:p>
          <a:p>
            <a:pPr lvl="1"/>
            <a:r>
              <a:rPr lang="en-US" altLang="zh-CN" dirty="0" err="1"/>
              <a:t>OnItemViewSelectedListener</a:t>
            </a:r>
            <a:r>
              <a:rPr lang="en-US" altLang="zh-CN" dirty="0"/>
              <a:t> </a:t>
            </a:r>
            <a:r>
              <a:rPr lang="zh-CN" altLang="en-US" dirty="0"/>
              <a:t>接口当行或项目被选中接收通知。 </a:t>
            </a:r>
          </a:p>
          <a:p>
            <a:pPr lvl="1"/>
            <a:r>
              <a:rPr lang="en-US" altLang="zh-CN" dirty="0" err="1"/>
              <a:t>SearchBar.SearchBarListener</a:t>
            </a:r>
            <a:r>
              <a:rPr lang="en-US" altLang="zh-CN" dirty="0"/>
              <a:t> </a:t>
            </a:r>
            <a:r>
              <a:rPr lang="zh-CN" altLang="en-US" dirty="0"/>
              <a:t>接口接收的搜索查询更改的通知。 </a:t>
            </a:r>
          </a:p>
          <a:p>
            <a:pPr lvl="1"/>
            <a:r>
              <a:rPr lang="en-US" altLang="zh-CN" dirty="0" err="1"/>
              <a:t>SearchEditText.OnKeyboardDismissListener</a:t>
            </a:r>
            <a:r>
              <a:rPr lang="en-US" altLang="zh-CN" dirty="0"/>
              <a:t> </a:t>
            </a:r>
            <a:r>
              <a:rPr lang="zh-CN" altLang="en-US" dirty="0"/>
              <a:t>接口当键盘被驳回收到通知。 </a:t>
            </a:r>
          </a:p>
          <a:p>
            <a:pPr lvl="1"/>
            <a:r>
              <a:rPr lang="en-US" altLang="zh-CN" dirty="0" err="1"/>
              <a:t>SpeechRecognitionCallback</a:t>
            </a:r>
            <a:r>
              <a:rPr lang="en-US" altLang="zh-CN" dirty="0"/>
              <a:t> </a:t>
            </a:r>
            <a:r>
              <a:rPr lang="zh-CN" altLang="en-US" dirty="0"/>
              <a:t>接口，用于接收通知，语音识别应启动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err="1"/>
              <a:t>ViewHolderTask</a:t>
            </a:r>
            <a:r>
              <a:rPr lang="en-US" altLang="zh-CN" dirty="0"/>
              <a:t> </a:t>
            </a:r>
            <a:r>
              <a:rPr lang="zh-CN" altLang="en-US" dirty="0"/>
              <a:t>接口上</a:t>
            </a:r>
            <a:r>
              <a:rPr lang="en-US" altLang="zh-CN" dirty="0" err="1"/>
              <a:t>ViewHolder</a:t>
            </a:r>
            <a:r>
              <a:rPr lang="zh-CN" altLang="en-US" dirty="0"/>
              <a:t>计划任务。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72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support.v17.leanback.widget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主要</a:t>
            </a:r>
            <a:r>
              <a:rPr lang="zh-CN" altLang="en-US" dirty="0" smtClean="0"/>
              <a:t>的类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AbstractDetailsDescriptionPresenter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一个抽象的演示用于呈现一个项目的详细描述。 </a:t>
            </a:r>
          </a:p>
          <a:p>
            <a:pPr lvl="1"/>
            <a:r>
              <a:rPr lang="en-US" altLang="zh-CN" dirty="0" err="1" smtClean="0"/>
              <a:t>AbstractDetailsDescriptionPresenter.ViewHolder</a:t>
            </a:r>
            <a:r>
              <a:rPr lang="en-US" altLang="zh-CN" dirty="0" smtClean="0"/>
              <a:t> </a:t>
            </a:r>
            <a:r>
              <a:rPr lang="zh-CN" altLang="en-US" dirty="0"/>
              <a:t>该</a:t>
            </a:r>
            <a:r>
              <a:rPr lang="en-US" altLang="zh-CN" dirty="0" err="1"/>
              <a:t>ViewHolder</a:t>
            </a:r>
            <a:r>
              <a:rPr lang="zh-CN" altLang="en-US" dirty="0"/>
              <a:t>为</a:t>
            </a:r>
            <a:r>
              <a:rPr lang="en-US" altLang="zh-CN" dirty="0" smtClean="0"/>
              <a:t>AbstractDetailsDescriptionPresenter</a:t>
            </a:r>
            <a:r>
              <a:rPr lang="zh-CN" altLang="en-US" dirty="0" smtClean="0"/>
              <a:t>行动动作</a:t>
            </a:r>
            <a:r>
              <a:rPr lang="zh-CN" altLang="en-US" dirty="0"/>
              <a:t>包含文本，一个可选的图像和可选</a:t>
            </a:r>
            <a:r>
              <a:rPr lang="en-US" altLang="zh-CN" dirty="0"/>
              <a:t>ID</a:t>
            </a:r>
            <a:r>
              <a:rPr lang="zh-CN" altLang="en-US" dirty="0"/>
              <a:t>中的一个或两行。 </a:t>
            </a:r>
          </a:p>
          <a:p>
            <a:pPr lvl="1"/>
            <a:r>
              <a:rPr lang="en-US" altLang="zh-CN" dirty="0" err="1"/>
              <a:t>ArrayObjectAdapter</a:t>
            </a:r>
            <a:r>
              <a:rPr lang="en-US" altLang="zh-CN" dirty="0"/>
              <a:t> </a:t>
            </a:r>
            <a:r>
              <a:rPr lang="zh-CN" altLang="en-US" dirty="0"/>
              <a:t>一个</a:t>
            </a:r>
            <a:r>
              <a:rPr lang="en-US" altLang="zh-CN" dirty="0" err="1"/>
              <a:t>ObjectAdapter</a:t>
            </a:r>
            <a:r>
              <a:rPr lang="zh-CN" altLang="en-US" dirty="0"/>
              <a:t>与实现的</a:t>
            </a:r>
            <a:r>
              <a:rPr lang="en-US" altLang="zh-CN" dirty="0" err="1"/>
              <a:t>ArrayList</a:t>
            </a:r>
            <a:r>
              <a:rPr lang="zh-CN" altLang="en-US" dirty="0"/>
              <a:t>。 </a:t>
            </a:r>
          </a:p>
          <a:p>
            <a:pPr lvl="1"/>
            <a:r>
              <a:rPr lang="en-US" altLang="zh-CN" dirty="0" err="1"/>
              <a:t>BaseCardView</a:t>
            </a:r>
            <a:r>
              <a:rPr lang="en-US" altLang="zh-CN" dirty="0"/>
              <a:t> A</a:t>
            </a:r>
            <a:r>
              <a:rPr lang="zh-CN" altLang="en-US" dirty="0"/>
              <a:t>卡式布局，响应某种状态的变化。 </a:t>
            </a:r>
          </a:p>
          <a:p>
            <a:pPr lvl="1"/>
            <a:r>
              <a:rPr lang="en-US" altLang="zh-CN" dirty="0" err="1"/>
              <a:t>BaseCardView.LayoutParams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en-US" altLang="zh-CN" dirty="0" err="1"/>
              <a:t>BaseCardView</a:t>
            </a:r>
            <a:r>
              <a:rPr lang="zh-CN" altLang="en-US" dirty="0"/>
              <a:t>相关的每个子布局的信息。 </a:t>
            </a:r>
          </a:p>
          <a:p>
            <a:pPr lvl="1"/>
            <a:r>
              <a:rPr lang="en-US" altLang="zh-CN" dirty="0" err="1"/>
              <a:t>BrowseFrameLayout</a:t>
            </a:r>
            <a:r>
              <a:rPr lang="en-US" altLang="zh-CN" dirty="0"/>
              <a:t> </a:t>
            </a:r>
            <a:r>
              <a:rPr lang="zh-CN" altLang="en-US" dirty="0"/>
              <a:t>一个</a:t>
            </a:r>
            <a:r>
              <a:rPr lang="en-US" altLang="zh-CN" dirty="0" err="1"/>
              <a:t>ViewGroup</a:t>
            </a:r>
            <a:r>
              <a:rPr lang="zh-CN" altLang="en-US" dirty="0"/>
              <a:t>中管理重叠视图之间焦点行为。 </a:t>
            </a:r>
          </a:p>
          <a:p>
            <a:pPr lvl="1"/>
            <a:r>
              <a:rPr lang="en-US" altLang="zh-CN" dirty="0" err="1"/>
              <a:t>ClassPresenterSelector</a:t>
            </a:r>
            <a:r>
              <a:rPr lang="en-US" altLang="zh-CN" dirty="0"/>
              <a:t> </a:t>
            </a:r>
            <a:r>
              <a:rPr lang="zh-CN" altLang="en-US" dirty="0"/>
              <a:t>一个</a:t>
            </a:r>
            <a:r>
              <a:rPr lang="en-US" altLang="zh-CN" dirty="0" err="1"/>
              <a:t>ClassPresenterSelector</a:t>
            </a:r>
            <a:r>
              <a:rPr lang="zh-CN" altLang="en-US" dirty="0"/>
              <a:t>选择演示基于项目的</a:t>
            </a:r>
            <a:r>
              <a:rPr lang="en-US" altLang="zh-CN" dirty="0"/>
              <a:t>Java</a:t>
            </a:r>
            <a:r>
              <a:rPr lang="zh-CN" altLang="en-US" dirty="0"/>
              <a:t>类。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23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模型：</a:t>
            </a:r>
            <a:r>
              <a:rPr lang="en-US" altLang="zh-CN" dirty="0" err="1" smtClean="0"/>
              <a:t>Model+View+Controller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420888"/>
            <a:ext cx="5512572" cy="32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support.v17.leanback.widget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主要</a:t>
            </a:r>
            <a:r>
              <a:rPr lang="zh-CN" altLang="en-US" dirty="0" smtClean="0"/>
              <a:t>的类</a:t>
            </a:r>
            <a:endParaRPr lang="en-US" altLang="zh-CN" dirty="0" smtClean="0"/>
          </a:p>
          <a:p>
            <a:pPr lvl="1"/>
            <a:r>
              <a:rPr lang="en-US" altLang="zh-CN" dirty="0" err="1"/>
              <a:t>CursorObjectAdapter</a:t>
            </a:r>
            <a:r>
              <a:rPr lang="en-US" altLang="zh-CN" dirty="0"/>
              <a:t> </a:t>
            </a:r>
            <a:r>
              <a:rPr lang="zh-CN" altLang="en-US" dirty="0"/>
              <a:t>一个</a:t>
            </a:r>
            <a:r>
              <a:rPr lang="en-US" altLang="zh-CN" dirty="0" err="1"/>
              <a:t>ObjectAdapter</a:t>
            </a:r>
            <a:r>
              <a:rPr lang="zh-CN" altLang="en-US" dirty="0"/>
              <a:t>与实现光标。 </a:t>
            </a:r>
          </a:p>
          <a:p>
            <a:pPr lvl="1"/>
            <a:r>
              <a:rPr lang="en-US" altLang="zh-CN" dirty="0" err="1"/>
              <a:t>DetailsOverviewLogoPresenter</a:t>
            </a:r>
            <a:r>
              <a:rPr lang="en-US" altLang="zh-CN" dirty="0"/>
              <a:t> </a:t>
            </a:r>
            <a:r>
              <a:rPr lang="zh-CN" altLang="en-US" dirty="0"/>
              <a:t>主讲人是负责创建的</a:t>
            </a:r>
            <a:r>
              <a:rPr lang="en-US" altLang="zh-CN" dirty="0" err="1"/>
              <a:t>ImageView</a:t>
            </a:r>
            <a:r>
              <a:rPr lang="zh-CN" altLang="en-US" dirty="0"/>
              <a:t>并绑定到</a:t>
            </a:r>
            <a:r>
              <a:rPr lang="en-US" altLang="zh-CN" dirty="0" err="1"/>
              <a:t>DetailsOverviewRow</a:t>
            </a:r>
            <a:r>
              <a:rPr lang="zh-CN" altLang="en-US" dirty="0"/>
              <a:t>。 </a:t>
            </a:r>
          </a:p>
          <a:p>
            <a:pPr lvl="1"/>
            <a:r>
              <a:rPr lang="en-US" altLang="zh-CN" dirty="0" err="1"/>
              <a:t>DetailsOverviewLogoPresenter.ViewHolder</a:t>
            </a:r>
            <a:r>
              <a:rPr lang="en-US" altLang="zh-CN" dirty="0"/>
              <a:t> </a:t>
            </a:r>
            <a:r>
              <a:rPr lang="en-US" altLang="zh-CN" dirty="0" err="1"/>
              <a:t>ViewHolder</a:t>
            </a:r>
            <a:r>
              <a:rPr lang="zh-CN" altLang="en-US" dirty="0"/>
              <a:t>为</a:t>
            </a:r>
            <a:r>
              <a:rPr lang="en-US" altLang="zh-CN" dirty="0" err="1"/>
              <a:t>DetailsOverviewRow</a:t>
            </a:r>
            <a:r>
              <a:rPr lang="zh-CN" altLang="en-US" dirty="0"/>
              <a:t>的标志视图。 </a:t>
            </a:r>
          </a:p>
          <a:p>
            <a:pPr lvl="1"/>
            <a:r>
              <a:rPr lang="en-US" altLang="zh-CN" dirty="0" err="1"/>
              <a:t>DetailsOverviewRow</a:t>
            </a:r>
            <a:r>
              <a:rPr lang="en-US" altLang="zh-CN" dirty="0"/>
              <a:t> </a:t>
            </a:r>
            <a:r>
              <a:rPr lang="zh-CN" altLang="en-US" dirty="0"/>
              <a:t>概述行的细节片段。 </a:t>
            </a:r>
          </a:p>
          <a:p>
            <a:pPr lvl="1"/>
            <a:r>
              <a:rPr lang="en-US" altLang="zh-CN" dirty="0" err="1"/>
              <a:t>DetailsOverviewRow.Listener</a:t>
            </a:r>
            <a:r>
              <a:rPr lang="en-US" altLang="zh-CN" dirty="0"/>
              <a:t> </a:t>
            </a:r>
            <a:r>
              <a:rPr lang="zh-CN" altLang="en-US" dirty="0" smtClean="0"/>
              <a:t>侦听</a:t>
            </a:r>
            <a:r>
              <a:rPr lang="en-US" altLang="zh-CN" dirty="0" err="1" smtClean="0"/>
              <a:t>DetailsOverviewRow</a:t>
            </a:r>
            <a:r>
              <a:rPr lang="zh-CN" altLang="en-US" dirty="0"/>
              <a:t>的变化。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18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www.aichengxu.com/android/245957 25.htm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blog.csdn.net/vector_yi/article/details/24719873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baike.baidu.com/link?url=ttKKjUqT3d3r-MkzXYlvKBW5arE17k_Xw9yJBgwG8ksaaJ-YhBcEVnY-andgGqHVSfIFi_ibMUSg7rtQkqNMyGLhmV-RavGF2_H-bQxD6v3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blog.csdn.net/vector_yi/article/details/24719873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65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概述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30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在</a:t>
              </a:r>
              <a:r>
                <a:rPr lang="en-US" altLang="zh-CN" sz="2400" b="1" dirty="0" smtClean="0"/>
                <a:t>Android</a:t>
              </a:r>
              <a:r>
                <a:rPr lang="zh-CN" altLang="en-US" sz="2400" b="1" dirty="0" smtClean="0"/>
                <a:t>中的应用</a:t>
              </a:r>
              <a:endParaRPr lang="en-US" altLang="zh-CN" sz="2400" b="1" dirty="0"/>
            </a:p>
          </p:txBody>
        </p:sp>
        <p:grpSp>
          <p:nvGrpSpPr>
            <p:cNvPr id="33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5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7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38" name="Group 11"/>
          <p:cNvGrpSpPr>
            <a:grpSpLocks/>
          </p:cNvGrpSpPr>
          <p:nvPr/>
        </p:nvGrpSpPr>
        <p:grpSpPr bwMode="auto">
          <a:xfrm>
            <a:off x="2084040" y="3140968"/>
            <a:ext cx="4648200" cy="685800"/>
            <a:chOff x="1296" y="1200"/>
            <a:chExt cx="2928" cy="432"/>
          </a:xfrm>
        </p:grpSpPr>
        <p:sp>
          <p:nvSpPr>
            <p:cNvPr id="39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的实现示例</a:t>
              </a:r>
              <a:endParaRPr lang="en-US" altLang="zh-CN" sz="2400" b="1" dirty="0"/>
            </a:p>
          </p:txBody>
        </p:sp>
        <p:grpSp>
          <p:nvGrpSpPr>
            <p:cNvPr id="41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3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46" name="Group 19"/>
          <p:cNvGrpSpPr>
            <a:grpSpLocks/>
          </p:cNvGrpSpPr>
          <p:nvPr/>
        </p:nvGrpSpPr>
        <p:grpSpPr bwMode="auto">
          <a:xfrm>
            <a:off x="2057400" y="4017118"/>
            <a:ext cx="4648200" cy="685800"/>
            <a:chOff x="1296" y="1680"/>
            <a:chExt cx="2928" cy="432"/>
          </a:xfrm>
        </p:grpSpPr>
        <p:sp>
          <p:nvSpPr>
            <p:cNvPr id="47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8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leanback.widget</a:t>
              </a:r>
              <a:r>
                <a:rPr lang="zh-CN" altLang="en-US" sz="2400" b="1" dirty="0"/>
                <a:t>汇总</a:t>
              </a:r>
              <a:endParaRPr lang="en-US" altLang="zh-CN" sz="2400" b="1" dirty="0"/>
            </a:p>
          </p:txBody>
        </p:sp>
        <p:grpSp>
          <p:nvGrpSpPr>
            <p:cNvPr id="49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1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53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是可以直接访问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/>
              <a:t>View</a:t>
            </a:r>
            <a:r>
              <a:rPr lang="zh-CN" altLang="en-US" dirty="0"/>
              <a:t>里会包含</a:t>
            </a:r>
            <a:r>
              <a:rPr lang="en-US" altLang="zh-CN" dirty="0"/>
              <a:t>Model</a:t>
            </a:r>
            <a:r>
              <a:rPr lang="zh-CN" altLang="en-US" dirty="0"/>
              <a:t>信息，不可避免的还要包括一些业务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可以由不同的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r>
              <a:rPr lang="en-US" altLang="zh-CN" dirty="0"/>
              <a:t>Model</a:t>
            </a:r>
            <a:r>
              <a:rPr lang="zh-CN" altLang="en-US" dirty="0"/>
              <a:t>不依赖于</a:t>
            </a:r>
            <a:r>
              <a:rPr lang="en-US" altLang="zh-CN" dirty="0"/>
              <a:t>View</a:t>
            </a:r>
            <a:r>
              <a:rPr lang="zh-CN" altLang="en-US" dirty="0"/>
              <a:t>，但是</a:t>
            </a:r>
            <a:r>
              <a:rPr lang="en-US" altLang="zh-CN" dirty="0"/>
              <a:t>View</a:t>
            </a:r>
            <a:r>
              <a:rPr lang="zh-CN" altLang="en-US" dirty="0"/>
              <a:t>是依赖于</a:t>
            </a:r>
            <a:r>
              <a:rPr lang="en-US" altLang="zh-CN" dirty="0"/>
              <a:t>Model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/>
              <a:t>不建议在 </a:t>
            </a:r>
            <a:r>
              <a:rPr lang="en-US" altLang="zh-CN" dirty="0"/>
              <a:t>View </a:t>
            </a:r>
            <a:r>
              <a:rPr lang="zh-CN" altLang="en-US" dirty="0"/>
              <a:t>中依赖 </a:t>
            </a:r>
            <a:r>
              <a:rPr lang="en-US" altLang="zh-CN" dirty="0" smtClean="0"/>
              <a:t>Model</a:t>
            </a:r>
          </a:p>
          <a:p>
            <a:pPr lvl="1"/>
            <a:r>
              <a:rPr lang="zh-CN" altLang="en-US" dirty="0"/>
              <a:t>尽可能把所有业务逻辑都放在 </a:t>
            </a:r>
            <a:r>
              <a:rPr lang="en-US" altLang="zh-CN" dirty="0"/>
              <a:t>Controller </a:t>
            </a:r>
            <a:r>
              <a:rPr lang="zh-CN" altLang="en-US" dirty="0"/>
              <a:t>中处理，而 </a:t>
            </a:r>
            <a:r>
              <a:rPr lang="en-US" altLang="zh-CN" dirty="0"/>
              <a:t>View </a:t>
            </a:r>
            <a:r>
              <a:rPr lang="zh-CN" altLang="en-US" dirty="0"/>
              <a:t>只和 </a:t>
            </a:r>
            <a:r>
              <a:rPr lang="en-US" altLang="zh-CN" dirty="0"/>
              <a:t>Controller </a:t>
            </a:r>
            <a:r>
              <a:rPr lang="zh-CN" altLang="en-US" dirty="0"/>
              <a:t>交互</a:t>
            </a:r>
            <a:endParaRPr lang="en-US" altLang="zh-CN" dirty="0" smtClean="0"/>
          </a:p>
          <a:p>
            <a:r>
              <a:rPr lang="zh-CN" altLang="en-US" dirty="0"/>
              <a:t>有一些业务逻辑在</a:t>
            </a:r>
            <a:r>
              <a:rPr lang="en-US" altLang="zh-CN" dirty="0"/>
              <a:t>View</a:t>
            </a:r>
            <a:r>
              <a:rPr lang="zh-CN" altLang="en-US" dirty="0"/>
              <a:t>里实现了，导致要更改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是</a:t>
            </a:r>
            <a:r>
              <a:rPr lang="zh-CN" altLang="en-US" dirty="0"/>
              <a:t>比较困难</a:t>
            </a:r>
            <a:r>
              <a:rPr lang="zh-CN" altLang="en-US" dirty="0" smtClean="0"/>
              <a:t>的，重用性差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5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1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14141"/>
            <a:ext cx="6624736" cy="37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dirty="0"/>
              <a:t>Model-View-Presenter 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zh-CN" altLang="en-US" dirty="0"/>
              <a:t>经典的模式</a:t>
            </a:r>
            <a:r>
              <a:rPr lang="en-US" altLang="zh-CN" dirty="0"/>
              <a:t>MVC</a:t>
            </a:r>
            <a:r>
              <a:rPr lang="zh-CN" altLang="en-US" dirty="0"/>
              <a:t>演变而</a:t>
            </a:r>
            <a:r>
              <a:rPr lang="zh-CN" altLang="en-US" dirty="0" smtClean="0"/>
              <a:t>来</a:t>
            </a:r>
            <a:endParaRPr lang="en-US" altLang="zh-CN" dirty="0" smtClean="0"/>
          </a:p>
          <a:p>
            <a:r>
              <a:rPr lang="en-US" altLang="zh-CN" dirty="0"/>
              <a:t>Presenter</a:t>
            </a:r>
            <a:r>
              <a:rPr lang="zh-CN" altLang="en-US" dirty="0"/>
              <a:t>负责逻辑的</a:t>
            </a:r>
            <a:r>
              <a:rPr lang="zh-CN" altLang="en-US" dirty="0" smtClean="0"/>
              <a:t>处理，</a:t>
            </a:r>
            <a:r>
              <a:rPr lang="en-US" altLang="zh-CN" dirty="0"/>
              <a:t>Model</a:t>
            </a:r>
            <a:r>
              <a:rPr lang="zh-CN" altLang="en-US" dirty="0"/>
              <a:t>提供数据，</a:t>
            </a:r>
            <a:r>
              <a:rPr lang="en-US" altLang="zh-CN" dirty="0"/>
              <a:t>View</a:t>
            </a:r>
            <a:r>
              <a:rPr lang="zh-CN" altLang="en-US" dirty="0"/>
              <a:t>负责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r>
              <a:rPr lang="en-US" altLang="zh-CN" dirty="0"/>
              <a:t>Presenter</a:t>
            </a:r>
            <a:r>
              <a:rPr lang="zh-CN" altLang="en-US" dirty="0"/>
              <a:t>完全把</a:t>
            </a:r>
            <a:r>
              <a:rPr lang="en-US" altLang="zh-CN" dirty="0"/>
              <a:t>Model</a:t>
            </a:r>
            <a:r>
              <a:rPr lang="zh-CN" altLang="en-US" dirty="0"/>
              <a:t>和</a:t>
            </a:r>
            <a:r>
              <a:rPr lang="en-US" altLang="zh-CN" dirty="0"/>
              <a:t>View</a:t>
            </a:r>
            <a:r>
              <a:rPr lang="zh-CN" altLang="en-US" dirty="0"/>
              <a:t>进行了分离，主要的程序逻辑在</a:t>
            </a:r>
            <a:r>
              <a:rPr lang="en-US" altLang="zh-CN" dirty="0"/>
              <a:t>Presenter</a:t>
            </a:r>
            <a:r>
              <a:rPr lang="zh-CN" altLang="en-US" dirty="0"/>
              <a:t>里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/>
              <a:t>Presenter</a:t>
            </a:r>
            <a:r>
              <a:rPr lang="zh-CN" altLang="en-US" dirty="0"/>
              <a:t>与具体的</a:t>
            </a:r>
            <a:r>
              <a:rPr lang="en-US" altLang="zh-CN" dirty="0" smtClean="0"/>
              <a:t>View</a:t>
            </a:r>
            <a:r>
              <a:rPr lang="zh-CN" altLang="en-US" dirty="0"/>
              <a:t>通过定义好的接口进行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 lvl="1"/>
            <a:r>
              <a:rPr lang="zh-CN" altLang="en-US" dirty="0"/>
              <a:t>变更</a:t>
            </a:r>
            <a:r>
              <a:rPr lang="en-US" altLang="zh-CN" dirty="0"/>
              <a:t>View</a:t>
            </a:r>
            <a:r>
              <a:rPr lang="zh-CN" altLang="en-US" dirty="0"/>
              <a:t>时候可以保持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不变，重用性好</a:t>
            </a:r>
            <a:endParaRPr lang="en-US" altLang="zh-CN" dirty="0" smtClean="0"/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比较复杂时，相关的显示</a:t>
            </a:r>
            <a:r>
              <a:rPr lang="zh-CN" altLang="en-US" dirty="0" smtClean="0"/>
              <a:t>逻辑跟</a:t>
            </a:r>
            <a:r>
              <a:rPr lang="en-US" altLang="zh-CN" dirty="0"/>
              <a:t>Model</a:t>
            </a:r>
            <a:r>
              <a:rPr lang="zh-CN" altLang="en-US" dirty="0"/>
              <a:t>有关系，可以在</a:t>
            </a:r>
            <a:r>
              <a:rPr lang="en-US" altLang="zh-CN" dirty="0"/>
              <a:t>View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之间放置一个</a:t>
            </a:r>
            <a:r>
              <a:rPr lang="en-US" altLang="zh-CN" dirty="0"/>
              <a:t>Adapter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15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模型与视图完全分离，我们可以修改视图而不影响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/>
              <a:t>更高效地使用模型，因为所有的交互都发生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内部</a:t>
            </a:r>
            <a:endParaRPr lang="en-US" altLang="zh-CN" dirty="0" smtClean="0"/>
          </a:p>
          <a:p>
            <a:pPr lvl="1"/>
            <a:r>
              <a:rPr lang="zh-CN" altLang="en-US" dirty="0"/>
              <a:t>可以将一个</a:t>
            </a:r>
            <a:r>
              <a:rPr lang="en-US" altLang="zh-CN" dirty="0"/>
              <a:t>Presenter</a:t>
            </a:r>
            <a:r>
              <a:rPr lang="zh-CN" altLang="en-US" dirty="0"/>
              <a:t>用于多个视图，而不需要改变</a:t>
            </a:r>
            <a:r>
              <a:rPr lang="en-US" altLang="zh-CN" dirty="0"/>
              <a:t>Presenter</a:t>
            </a:r>
            <a:r>
              <a:rPr lang="zh-CN" altLang="en-US" dirty="0"/>
              <a:t>的逻辑（视图的变化总是比模型的变化频繁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把逻辑放在</a:t>
            </a:r>
            <a:r>
              <a:rPr lang="en-US" altLang="zh-CN" dirty="0"/>
              <a:t>Presenter</a:t>
            </a:r>
            <a:r>
              <a:rPr lang="zh-CN" altLang="en-US" dirty="0"/>
              <a:t>中</a:t>
            </a:r>
            <a:r>
              <a:rPr lang="zh-CN" altLang="en-US" dirty="0" smtClean="0"/>
              <a:t>，就</a:t>
            </a:r>
            <a:r>
              <a:rPr lang="zh-CN" altLang="en-US" dirty="0"/>
              <a:t>可以脱离用户接口来测试这些逻辑（单元测试）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161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对视图的渲染放在了</a:t>
            </a:r>
            <a:r>
              <a:rPr lang="en-US" altLang="zh-CN" dirty="0"/>
              <a:t>Presenter</a:t>
            </a:r>
            <a:r>
              <a:rPr lang="zh-CN" altLang="en-US" dirty="0"/>
              <a:t>中，所以视图和</a:t>
            </a:r>
            <a:r>
              <a:rPr lang="en-US" altLang="zh-CN" dirty="0"/>
              <a:t>Presenter</a:t>
            </a:r>
            <a:r>
              <a:rPr lang="zh-CN" altLang="en-US" dirty="0"/>
              <a:t>的交互会过于</a:t>
            </a:r>
            <a:r>
              <a:rPr lang="zh-CN" altLang="en-US" dirty="0" smtClean="0"/>
              <a:t>频繁</a:t>
            </a:r>
            <a:endParaRPr lang="en-US" altLang="zh-CN" dirty="0" smtClean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Presenter</a:t>
            </a:r>
            <a:r>
              <a:rPr lang="zh-CN" altLang="en-US" dirty="0"/>
              <a:t>过多地渲染了视图，往往会使得它与特定的视图的联系过于紧密。一旦视图需要变更，那么</a:t>
            </a:r>
            <a:r>
              <a:rPr lang="en-US" altLang="zh-CN" dirty="0"/>
              <a:t>Presenter</a:t>
            </a:r>
            <a:r>
              <a:rPr lang="zh-CN" altLang="en-US" dirty="0"/>
              <a:t>也需要变更了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34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概述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在</a:t>
              </a:r>
              <a:r>
                <a:rPr lang="en-US" altLang="zh-CN" sz="2400" b="1" dirty="0" smtClean="0"/>
                <a:t>Android</a:t>
              </a:r>
              <a:r>
                <a:rPr lang="zh-CN" altLang="en-US" sz="2400" b="1" dirty="0" smtClean="0"/>
                <a:t>中的应用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40968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MVP</a:t>
              </a:r>
              <a:r>
                <a:rPr lang="zh-CN" altLang="en-US" sz="2400" b="1" dirty="0" smtClean="0"/>
                <a:t>的实现示例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0" name="Group 19"/>
          <p:cNvGrpSpPr>
            <a:grpSpLocks/>
          </p:cNvGrpSpPr>
          <p:nvPr/>
        </p:nvGrpSpPr>
        <p:grpSpPr bwMode="auto">
          <a:xfrm>
            <a:off x="2057400" y="4017118"/>
            <a:ext cx="4648200" cy="685800"/>
            <a:chOff x="1296" y="1680"/>
            <a:chExt cx="2928" cy="432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leanback.widget</a:t>
              </a:r>
              <a:r>
                <a:rPr lang="zh-CN" altLang="en-US" sz="2400" b="1" dirty="0"/>
                <a:t>汇总</a:t>
              </a:r>
              <a:endParaRPr lang="en-US" altLang="zh-CN" sz="2400" b="1" dirty="0"/>
            </a:p>
          </p:txBody>
        </p:sp>
        <p:grpSp>
          <p:nvGrpSpPr>
            <p:cNvPr id="33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5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7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92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2539</TotalTime>
  <Words>2065</Words>
  <Application>Microsoft Office PowerPoint</Application>
  <PresentationFormat>全屏显示(4:3)</PresentationFormat>
  <Paragraphs>303</Paragraphs>
  <Slides>33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Consolas</vt:lpstr>
      <vt:lpstr>2_Office 主题</vt:lpstr>
      <vt:lpstr>AndroidTV</vt:lpstr>
      <vt:lpstr>目录</vt:lpstr>
      <vt:lpstr>引入</vt:lpstr>
      <vt:lpstr>MVC模式</vt:lpstr>
      <vt:lpstr>MVP模式</vt:lpstr>
      <vt:lpstr>MVP</vt:lpstr>
      <vt:lpstr>MVP</vt:lpstr>
      <vt:lpstr>MVP</vt:lpstr>
      <vt:lpstr>目录</vt:lpstr>
      <vt:lpstr>MVP模式的要素</vt:lpstr>
      <vt:lpstr>MVP模式的要素</vt:lpstr>
      <vt:lpstr>MVP的缘由</vt:lpstr>
      <vt:lpstr>MVP的特点</vt:lpstr>
      <vt:lpstr>MVC与MVP的区别</vt:lpstr>
      <vt:lpstr>目录</vt:lpstr>
      <vt:lpstr>MVP示例</vt:lpstr>
      <vt:lpstr>MVP示例</vt:lpstr>
      <vt:lpstr>MVP示例</vt:lpstr>
      <vt:lpstr>MVP示例</vt:lpstr>
      <vt:lpstr>MVP示例</vt:lpstr>
      <vt:lpstr>MVP示例</vt:lpstr>
      <vt:lpstr>MVP示例</vt:lpstr>
      <vt:lpstr>MVP示例</vt:lpstr>
      <vt:lpstr>MVP示例</vt:lpstr>
      <vt:lpstr>目录</vt:lpstr>
      <vt:lpstr>support.v17.leanback.widget</vt:lpstr>
      <vt:lpstr>support.v17.leanback.widget</vt:lpstr>
      <vt:lpstr>support.v17.leanback.widget</vt:lpstr>
      <vt:lpstr>support.v17.leanback.widget</vt:lpstr>
      <vt:lpstr>support.v17.leanback.widget</vt:lpstr>
      <vt:lpstr>参考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296</cp:revision>
  <dcterms:created xsi:type="dcterms:W3CDTF">2012-01-28T13:55:28Z</dcterms:created>
  <dcterms:modified xsi:type="dcterms:W3CDTF">2017-03-09T00:59:18Z</dcterms:modified>
</cp:coreProperties>
</file>