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1"/>
  </p:notesMasterIdLst>
  <p:sldIdLst>
    <p:sldId id="351" r:id="rId2"/>
    <p:sldId id="422" r:id="rId3"/>
    <p:sldId id="362" r:id="rId4"/>
    <p:sldId id="430" r:id="rId5"/>
    <p:sldId id="431" r:id="rId6"/>
    <p:sldId id="433" r:id="rId7"/>
    <p:sldId id="435" r:id="rId8"/>
    <p:sldId id="400" r:id="rId9"/>
    <p:sldId id="432" r:id="rId10"/>
    <p:sldId id="434" r:id="rId11"/>
    <p:sldId id="436" r:id="rId12"/>
    <p:sldId id="442" r:id="rId13"/>
    <p:sldId id="437" r:id="rId14"/>
    <p:sldId id="440" r:id="rId15"/>
    <p:sldId id="441" r:id="rId16"/>
    <p:sldId id="439" r:id="rId17"/>
    <p:sldId id="438" r:id="rId18"/>
    <p:sldId id="418" r:id="rId19"/>
    <p:sldId id="26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80591" autoAdjust="0"/>
  </p:normalViewPr>
  <p:slideViewPr>
    <p:cSldViewPr>
      <p:cViewPr varScale="1">
        <p:scale>
          <a:sx n="53" d="100"/>
          <a:sy n="53" d="100"/>
        </p:scale>
        <p:origin x="16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cursorRes</a:t>
            </a:r>
            <a:r>
              <a:rPr lang="en-US" altLang="zh-CN" dirty="0" smtClean="0"/>
              <a:t> : </a:t>
            </a:r>
            <a:r>
              <a:rPr lang="zh-CN" altLang="en-US" dirty="0" smtClean="0"/>
              <a:t>设置选中框图片 建议使用</a:t>
            </a:r>
            <a:r>
              <a:rPr lang="en-US" altLang="zh-CN" dirty="0" smtClean="0"/>
              <a:t>.9.png</a:t>
            </a:r>
            <a:r>
              <a:rPr lang="zh-CN" altLang="en-US" dirty="0" smtClean="0"/>
              <a:t>格式图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当选中框为细边圆角时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建议同时为每种分辨率设置选中图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cursorRes_1280,cursorRes_1920,cursorRes_2560,cursorRes_3840 </a:t>
            </a:r>
          </a:p>
          <a:p>
            <a:r>
              <a:rPr lang="en-US" altLang="zh-CN" dirty="0" smtClean="0"/>
              <a:t>boarder:</a:t>
            </a:r>
            <a:r>
              <a:rPr lang="zh-CN" altLang="en-US" dirty="0" smtClean="0"/>
              <a:t>用于调效选中框相对位置 选中框为</a:t>
            </a:r>
            <a:r>
              <a:rPr lang="en-US" altLang="zh-CN" dirty="0" smtClean="0"/>
              <a:t>.9.png</a:t>
            </a:r>
            <a:r>
              <a:rPr lang="zh-CN" altLang="en-US" dirty="0" smtClean="0"/>
              <a:t>图时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建议使</a:t>
            </a:r>
            <a:r>
              <a:rPr lang="en-US" altLang="zh-CN" dirty="0" err="1" smtClean="0"/>
              <a:t>boarderInt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boarderLeftInt,boarderTopInt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并设固定宽度 </a:t>
            </a:r>
            <a:endParaRPr lang="en-US" altLang="zh-CN" dirty="0" smtClean="0"/>
          </a:p>
          <a:p>
            <a:r>
              <a:rPr lang="en-US" altLang="zh-CN" dirty="0" err="1" smtClean="0"/>
              <a:t>paddingLeft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paddingTop</a:t>
            </a:r>
            <a:r>
              <a:rPr lang="en-US" altLang="zh-CN" dirty="0" smtClean="0"/>
              <a:t> :</a:t>
            </a:r>
            <a:r>
              <a:rPr lang="zh-CN" altLang="en-US" dirty="0" smtClean="0"/>
              <a:t>容器内边距 防止选中框超出容器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411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http://blog.csdn.net/u012910985/article/details/21553591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http://www.cnblogs.com/cyanfei/archive/2012/07/27/2612023.html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921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21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962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41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9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70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90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534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9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3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31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88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26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683" y="83671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370050" cy="36004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3928" y="2996952"/>
            <a:ext cx="384847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0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2017/3/20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8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2017/3/20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35" y="2060848"/>
            <a:ext cx="34194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619672" y="1268760"/>
            <a:ext cx="5715604" cy="216024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100000">
                    <a:srgbClr val="FF0000"/>
                  </a:gs>
                  <a:gs pos="0">
                    <a:srgbClr val="00FF00"/>
                  </a:gs>
                  <a:gs pos="100000">
                    <a:srgbClr val="0000FF"/>
                  </a:gs>
                </a:gsLst>
                <a:lin ang="2700000" scaled="1"/>
                <a:tileRect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26409" y="764704"/>
            <a:ext cx="7772400" cy="1470025"/>
          </a:xfrm>
        </p:spPr>
        <p:txBody>
          <a:bodyPr/>
          <a:lstStyle/>
          <a:p>
            <a:r>
              <a:rPr lang="en-US" altLang="zh-CN"/>
              <a:t>RecoTvFrame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3707904" y="2852936"/>
            <a:ext cx="3960440" cy="1080120"/>
          </a:xfrm>
        </p:spPr>
        <p:txBody>
          <a:bodyPr>
            <a:noAutofit/>
          </a:bodyPr>
          <a:lstStyle/>
          <a:p>
            <a:r>
              <a:rPr lang="zh-CN" altLang="en-US" sz="2700" dirty="0" smtClean="0">
                <a:solidFill>
                  <a:schemeClr val="bg1"/>
                </a:solidFill>
              </a:rPr>
              <a:t>第二讲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r>
              <a:rPr lang="zh-CN" altLang="en-US" sz="2700" dirty="0" smtClean="0">
                <a:solidFill>
                  <a:schemeClr val="bg1"/>
                </a:solidFill>
              </a:rPr>
              <a:t>专用控件之</a:t>
            </a:r>
            <a:r>
              <a:rPr lang="en-US" altLang="zh-CN" sz="2400" dirty="0" err="1" smtClean="0"/>
              <a:t>TvRelativeLayoutAsGroup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TvButton</a:t>
            </a:r>
            <a:endParaRPr lang="en-US" altLang="zh-CN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reco.frame.tv.view.TvButton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xmlns:tv</a:t>
            </a:r>
            <a:r>
              <a:rPr lang="en-US" altLang="zh-CN" dirty="0" smtClean="0">
                <a:solidFill>
                  <a:srgbClr val="FF0000"/>
                </a:solidFill>
              </a:rPr>
              <a:t>="http://schemas.android.com/</a:t>
            </a:r>
            <a:r>
              <a:rPr lang="en-US" altLang="zh-CN" dirty="0" err="1" smtClean="0">
                <a:solidFill>
                  <a:srgbClr val="FF0000"/>
                </a:solidFill>
              </a:rPr>
              <a:t>apk</a:t>
            </a:r>
            <a:r>
              <a:rPr lang="en-US" altLang="zh-CN" dirty="0" smtClean="0">
                <a:solidFill>
                  <a:srgbClr val="FF0000"/>
                </a:solidFill>
              </a:rPr>
              <a:t>/res/</a:t>
            </a:r>
            <a:r>
              <a:rPr lang="en-US" altLang="zh-CN" dirty="0" err="1" smtClean="0">
                <a:solidFill>
                  <a:srgbClr val="FF0000"/>
                </a:solidFill>
              </a:rPr>
              <a:t>reco.frame.demo</a:t>
            </a:r>
            <a:r>
              <a:rPr lang="en-US" altLang="zh-CN" dirty="0" smtClean="0">
                <a:solidFill>
                  <a:srgbClr val="FF0000"/>
                </a:solidFill>
              </a:rPr>
              <a:t>"</a:t>
            </a:r>
          </a:p>
          <a:p>
            <a:r>
              <a:rPr lang="zh-CN" altLang="en-US" dirty="0" smtClean="0"/>
              <a:t>属性（略，详见框架源码）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3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TvRelativeLayoutAsGroup</a:t>
            </a:r>
            <a:endParaRPr lang="en-US" altLang="zh-CN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reco.frame.tv.view</a:t>
            </a:r>
            <a:r>
              <a:rPr lang="en-US" altLang="zh-CN" dirty="0"/>
              <a:t>. </a:t>
            </a:r>
            <a:r>
              <a:rPr lang="en-US" altLang="zh-CN" dirty="0" err="1" smtClean="0"/>
              <a:t>TvRelativeLayoutAsGroup</a:t>
            </a:r>
            <a:endParaRPr lang="en-US" altLang="zh-CN" dirty="0" smtClean="0"/>
          </a:p>
          <a:p>
            <a:r>
              <a:rPr lang="zh-CN" altLang="en-US" dirty="0" smtClean="0"/>
              <a:t>用于</a:t>
            </a:r>
            <a:r>
              <a:rPr lang="zh-CN" altLang="en-US" dirty="0"/>
              <a:t>取代</a:t>
            </a:r>
            <a:r>
              <a:rPr lang="en-US" altLang="zh-CN" dirty="0" err="1"/>
              <a:t>TvRelativeLayout</a:t>
            </a:r>
            <a:r>
              <a:rPr lang="zh-CN" altLang="en-US" dirty="0"/>
              <a:t>及 </a:t>
            </a:r>
            <a:r>
              <a:rPr lang="en-US" altLang="zh-CN" dirty="0" err="1" smtClean="0"/>
              <a:t>TvButton</a:t>
            </a:r>
            <a:endParaRPr lang="en-US" altLang="zh-CN" dirty="0" smtClean="0"/>
          </a:p>
          <a:p>
            <a:r>
              <a:rPr lang="zh-CN" altLang="en-US" dirty="0"/>
              <a:t>属性（略，详见框架源码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属性用法</a:t>
            </a:r>
            <a:endParaRPr lang="en-US" altLang="zh-CN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744" y="5293062"/>
            <a:ext cx="8032968" cy="10156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TvButton tvb1 = (TvButton) findViewById(R.id.</a:t>
            </a:r>
            <a:r>
              <a:rPr kumimoji="0" lang="zh-CN" altLang="zh-CN" sz="2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tvb1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tvb1.setScalable(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tvb1.setScale(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2281" y="3778957"/>
            <a:ext cx="4493538" cy="132343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:animationType=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"TRANSLATE"</a:t>
            </a:r>
            <a:b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:boarderInt=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b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:scalable =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:scale=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"2.5"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TvRelativeLayoutAsGroup</a:t>
            </a:r>
            <a:endParaRPr lang="en-US" altLang="zh-CN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reco.frame.demo.sample.TvRelativeLayoutAsGroupActivity</a:t>
            </a:r>
            <a:endParaRPr lang="en-US" altLang="zh-CN" dirty="0" smtClean="0"/>
          </a:p>
          <a:p>
            <a:r>
              <a:rPr lang="zh-CN" altLang="en-US" dirty="0" smtClean="0"/>
              <a:t>选中方法容器的</a:t>
            </a:r>
            <a:r>
              <a:rPr lang="en-US" altLang="zh-CN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440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补充</a:t>
            </a:r>
            <a:endParaRPr lang="en-US" altLang="zh-CN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53136"/>
          </a:xfrm>
        </p:spPr>
        <p:txBody>
          <a:bodyPr>
            <a:normAutofit/>
          </a:bodyPr>
          <a:lstStyle/>
          <a:p>
            <a:r>
              <a:rPr lang="en-US" altLang="zh-CN" dirty="0"/>
              <a:t>shape</a:t>
            </a:r>
            <a:r>
              <a:rPr lang="zh-CN" altLang="en-US" dirty="0"/>
              <a:t>用于设定形状，可以在</a:t>
            </a:r>
            <a:r>
              <a:rPr lang="en-US" altLang="zh-CN" dirty="0"/>
              <a:t>selector</a:t>
            </a:r>
            <a:r>
              <a:rPr lang="zh-CN" altLang="en-US" dirty="0"/>
              <a:t>，</a:t>
            </a:r>
            <a:r>
              <a:rPr lang="en-US" altLang="zh-CN" dirty="0"/>
              <a:t>layout</a:t>
            </a:r>
            <a:r>
              <a:rPr lang="zh-CN" altLang="en-US" dirty="0"/>
              <a:t>等里面使用，有</a:t>
            </a:r>
            <a:r>
              <a:rPr lang="en-US" altLang="zh-CN" dirty="0"/>
              <a:t>6</a:t>
            </a:r>
            <a:r>
              <a:rPr lang="zh-CN" altLang="en-US" dirty="0"/>
              <a:t>个子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 smtClean="0"/>
              <a:t>corners</a:t>
            </a:r>
            <a:r>
              <a:rPr lang="zh-CN" altLang="en-US" dirty="0"/>
              <a:t>：同时设置五个属性，则</a:t>
            </a:r>
            <a:r>
              <a:rPr lang="en-US" altLang="zh-CN" dirty="0"/>
              <a:t>Radius</a:t>
            </a:r>
            <a:r>
              <a:rPr lang="zh-CN" altLang="en-US" dirty="0"/>
              <a:t>属性</a:t>
            </a:r>
            <a:r>
              <a:rPr lang="zh-CN" altLang="en-US" dirty="0" smtClean="0"/>
              <a:t>无效</a:t>
            </a:r>
            <a:endParaRPr lang="en-US" altLang="zh-CN" dirty="0" smtClean="0"/>
          </a:p>
          <a:p>
            <a:pPr lvl="1"/>
            <a:r>
              <a:rPr lang="en-US" altLang="zh-CN" dirty="0" err="1"/>
              <a:t>android:Radius</a:t>
            </a:r>
            <a:r>
              <a:rPr lang="en-US" altLang="zh-CN" dirty="0"/>
              <a:t>="</a:t>
            </a:r>
            <a:r>
              <a:rPr lang="en-US" altLang="zh-CN" dirty="0" smtClean="0"/>
              <a:t>20dp		</a:t>
            </a:r>
            <a:r>
              <a:rPr lang="zh-CN" altLang="en-US" dirty="0" smtClean="0"/>
              <a:t>设置</a:t>
            </a:r>
            <a:r>
              <a:rPr lang="zh-CN" altLang="en-US" dirty="0"/>
              <a:t>四个角的</a:t>
            </a:r>
            <a:r>
              <a:rPr lang="zh-CN" altLang="en-US" dirty="0" smtClean="0"/>
              <a:t>半径</a:t>
            </a:r>
            <a:endParaRPr lang="zh-CN" altLang="en-US" dirty="0"/>
          </a:p>
          <a:p>
            <a:pPr lvl="1"/>
            <a:r>
              <a:rPr lang="en-US" altLang="zh-CN" dirty="0" err="1"/>
              <a:t>android:topLeftRadius</a:t>
            </a:r>
            <a:r>
              <a:rPr lang="en-US" altLang="zh-CN" dirty="0"/>
              <a:t>="20dp" </a:t>
            </a:r>
            <a:r>
              <a:rPr lang="en-US" altLang="zh-CN" dirty="0" smtClean="0"/>
              <a:t>	</a:t>
            </a:r>
            <a:r>
              <a:rPr lang="zh-CN" altLang="en-US" dirty="0" smtClean="0"/>
              <a:t>设置</a:t>
            </a:r>
            <a:r>
              <a:rPr lang="zh-CN" altLang="en-US" dirty="0"/>
              <a:t>左上角的半径 </a:t>
            </a:r>
          </a:p>
          <a:p>
            <a:pPr lvl="1"/>
            <a:r>
              <a:rPr lang="en-US" altLang="zh-CN" dirty="0" err="1" smtClean="0"/>
              <a:t>android:topRightRadius</a:t>
            </a:r>
            <a:r>
              <a:rPr lang="en-US" altLang="zh-CN" dirty="0" smtClean="0"/>
              <a:t>=</a:t>
            </a:r>
            <a:r>
              <a:rPr lang="en-US" altLang="zh-CN" dirty="0"/>
              <a:t>"</a:t>
            </a:r>
            <a:r>
              <a:rPr lang="en-US" altLang="zh-CN" dirty="0" smtClean="0"/>
              <a:t>20dp</a:t>
            </a:r>
            <a:r>
              <a:rPr lang="zh-CN" altLang="en-US" dirty="0" smtClean="0"/>
              <a:t>”设置</a:t>
            </a:r>
            <a:r>
              <a:rPr lang="zh-CN" altLang="en-US" dirty="0"/>
              <a:t>右上角的半径 </a:t>
            </a:r>
          </a:p>
          <a:p>
            <a:pPr lvl="1"/>
            <a:r>
              <a:rPr lang="en-US" altLang="zh-CN" dirty="0" err="1"/>
              <a:t>android:bottomLeftRadius</a:t>
            </a:r>
            <a:r>
              <a:rPr lang="en-US" altLang="zh-CN" dirty="0"/>
              <a:t>="20dp" </a:t>
            </a:r>
            <a:r>
              <a:rPr lang="zh-CN" altLang="en-US" dirty="0" smtClean="0"/>
              <a:t>设置右</a:t>
            </a:r>
            <a:r>
              <a:rPr lang="zh-CN" altLang="en-US" dirty="0"/>
              <a:t>下角的半径 </a:t>
            </a:r>
          </a:p>
          <a:p>
            <a:pPr lvl="1"/>
            <a:r>
              <a:rPr lang="en-US" altLang="zh-CN" dirty="0" err="1"/>
              <a:t>android:bottomRightRadius</a:t>
            </a:r>
            <a:r>
              <a:rPr lang="en-US" altLang="zh-CN" dirty="0"/>
              <a:t>="20dp</a:t>
            </a:r>
            <a:r>
              <a:rPr lang="en-US" altLang="zh-CN" dirty="0" smtClean="0"/>
              <a:t>"</a:t>
            </a:r>
            <a:r>
              <a:rPr lang="zh-CN" altLang="en-US" dirty="0" smtClean="0"/>
              <a:t>设置</a:t>
            </a:r>
            <a:r>
              <a:rPr lang="zh-CN" altLang="en-US" dirty="0"/>
              <a:t>左下角的</a:t>
            </a:r>
            <a:r>
              <a:rPr lang="zh-CN" altLang="en-US" dirty="0" smtClean="0"/>
              <a:t>半径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1059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补充</a:t>
            </a:r>
            <a:endParaRPr lang="en-US" altLang="zh-CN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gradient</a:t>
            </a:r>
            <a:r>
              <a:rPr lang="zh-CN" altLang="en-US" dirty="0" smtClean="0"/>
              <a:t>：渐变</a:t>
            </a:r>
            <a:endParaRPr lang="en-US" altLang="zh-CN" dirty="0" smtClean="0"/>
          </a:p>
          <a:p>
            <a:pPr lvl="1"/>
            <a:r>
              <a:rPr lang="zh-CN" altLang="en-US" dirty="0"/>
              <a:t>当设置填充颜色后，无渐变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lvl="1"/>
            <a:r>
              <a:rPr lang="en-US" altLang="zh-CN" dirty="0"/>
              <a:t>angle</a:t>
            </a:r>
            <a:r>
              <a:rPr lang="zh-CN" altLang="en-US" dirty="0"/>
              <a:t>的值必须是</a:t>
            </a:r>
            <a:r>
              <a:rPr lang="en-US" altLang="zh-CN" dirty="0"/>
              <a:t>45</a:t>
            </a:r>
            <a:r>
              <a:rPr lang="zh-CN" altLang="en-US" dirty="0"/>
              <a:t>的倍数（包括</a:t>
            </a:r>
            <a:r>
              <a:rPr lang="en-US" altLang="zh-CN" dirty="0"/>
              <a:t>0</a:t>
            </a:r>
            <a:r>
              <a:rPr lang="zh-CN" altLang="en-US" dirty="0"/>
              <a:t>），仅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type</a:t>
            </a:r>
            <a:r>
              <a:rPr lang="en-US" altLang="zh-CN" dirty="0"/>
              <a:t>="linear"</a:t>
            </a:r>
            <a:r>
              <a:rPr lang="zh-CN" altLang="en-US" dirty="0"/>
              <a:t>有效，不然会报</a:t>
            </a:r>
            <a:r>
              <a:rPr lang="zh-CN" altLang="en-US" dirty="0" smtClean="0"/>
              <a:t>错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643230"/>
            <a:ext cx="3024336" cy="29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补充</a:t>
            </a:r>
            <a:endParaRPr lang="en-US" altLang="zh-CN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padding</a:t>
            </a:r>
            <a:r>
              <a:rPr lang="zh-CN" altLang="en-US" dirty="0" smtClean="0"/>
              <a:t>：设置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个方向上的间隔</a:t>
            </a:r>
            <a:endParaRPr lang="en-US" altLang="zh-CN" dirty="0" smtClean="0"/>
          </a:p>
          <a:p>
            <a:r>
              <a:rPr lang="en-US" altLang="zh-CN" dirty="0" smtClean="0"/>
              <a:t>size</a:t>
            </a:r>
            <a:r>
              <a:rPr lang="zh-CN" altLang="en-US" dirty="0" smtClean="0"/>
              <a:t>：设置大小</a:t>
            </a:r>
            <a:endParaRPr lang="en-US" altLang="zh-CN" dirty="0" smtClean="0"/>
          </a:p>
          <a:p>
            <a:r>
              <a:rPr lang="en-US" altLang="zh-CN" dirty="0" smtClean="0"/>
              <a:t>solid</a:t>
            </a:r>
            <a:r>
              <a:rPr lang="zh-CN" altLang="en-US" dirty="0" smtClean="0"/>
              <a:t>：设置填充颜色</a:t>
            </a:r>
            <a:endParaRPr lang="en-US" altLang="zh-CN" dirty="0" smtClean="0"/>
          </a:p>
          <a:p>
            <a:r>
              <a:rPr lang="en-US" altLang="zh-CN" dirty="0" smtClean="0"/>
              <a:t>stroke</a:t>
            </a:r>
            <a:r>
              <a:rPr lang="zh-CN" altLang="en-US" dirty="0" smtClean="0"/>
              <a:t>：描边</a:t>
            </a:r>
            <a:endParaRPr lang="en-US" altLang="zh-CN" dirty="0" smtClean="0"/>
          </a:p>
          <a:p>
            <a:pPr lvl="1"/>
            <a:r>
              <a:rPr lang="en-US" altLang="zh-CN" dirty="0" err="1"/>
              <a:t>dashWidth</a:t>
            </a:r>
            <a:r>
              <a:rPr lang="zh-CN" altLang="en-US" dirty="0"/>
              <a:t>和</a:t>
            </a:r>
            <a:r>
              <a:rPr lang="en-US" altLang="zh-CN" dirty="0" err="1"/>
              <a:t>dashGap</a:t>
            </a:r>
            <a:r>
              <a:rPr lang="zh-CN" altLang="en-US" dirty="0"/>
              <a:t>属性，只要其中一个设置为</a:t>
            </a:r>
            <a:r>
              <a:rPr lang="en-US" altLang="zh-CN" dirty="0"/>
              <a:t>0dp</a:t>
            </a:r>
            <a:r>
              <a:rPr lang="zh-CN" altLang="en-US" dirty="0"/>
              <a:t>，则边框为实现</a:t>
            </a:r>
            <a:r>
              <a:rPr lang="zh-CN" altLang="en-US" dirty="0" smtClean="0"/>
              <a:t>边框</a:t>
            </a:r>
            <a:endParaRPr lang="en-US" altLang="zh-CN" dirty="0" smtClean="0"/>
          </a:p>
          <a:p>
            <a:pPr lvl="1"/>
            <a:r>
              <a:rPr lang="en-US" altLang="zh-CN" dirty="0" err="1"/>
              <a:t>android:width</a:t>
            </a:r>
            <a:r>
              <a:rPr lang="en-US" altLang="zh-CN" dirty="0"/>
              <a:t>="20dp" </a:t>
            </a:r>
            <a:r>
              <a:rPr lang="en-US" altLang="zh-CN" dirty="0" smtClean="0"/>
              <a:t>	</a:t>
            </a:r>
            <a:r>
              <a:rPr lang="zh-CN" altLang="en-US" dirty="0" smtClean="0"/>
              <a:t>设置</a:t>
            </a:r>
            <a:r>
              <a:rPr lang="zh-CN" altLang="en-US" dirty="0"/>
              <a:t>边边的宽度 </a:t>
            </a:r>
          </a:p>
          <a:p>
            <a:pPr lvl="1"/>
            <a:r>
              <a:rPr lang="en-US" altLang="zh-CN" dirty="0" err="1"/>
              <a:t>android:color</a:t>
            </a:r>
            <a:r>
              <a:rPr lang="en-US" altLang="zh-CN" dirty="0"/>
              <a:t>="@</a:t>
            </a:r>
            <a:r>
              <a:rPr lang="en-US" altLang="zh-CN" dirty="0" err="1"/>
              <a:t>android:color</a:t>
            </a:r>
            <a:r>
              <a:rPr lang="en-US" altLang="zh-CN" dirty="0"/>
              <a:t>/black"  </a:t>
            </a:r>
            <a:r>
              <a:rPr lang="zh-CN" altLang="en-US" dirty="0"/>
              <a:t>设置边边的颜色 </a:t>
            </a:r>
          </a:p>
          <a:p>
            <a:pPr lvl="1"/>
            <a:r>
              <a:rPr lang="en-US" altLang="zh-CN" dirty="0" err="1"/>
              <a:t>android:dashWidth</a:t>
            </a:r>
            <a:r>
              <a:rPr lang="en-US" altLang="zh-CN" dirty="0"/>
              <a:t>="2dp"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设置</a:t>
            </a:r>
            <a:r>
              <a:rPr lang="zh-CN" altLang="en-US" dirty="0"/>
              <a:t>虚线的宽度 </a:t>
            </a:r>
          </a:p>
          <a:p>
            <a:pPr lvl="1"/>
            <a:r>
              <a:rPr lang="en-US" altLang="zh-CN" dirty="0" err="1"/>
              <a:t>android:dashGap</a:t>
            </a:r>
            <a:r>
              <a:rPr lang="en-US" altLang="zh-CN" dirty="0"/>
              <a:t>="20dp" 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设置</a:t>
            </a:r>
            <a:r>
              <a:rPr lang="zh-CN" altLang="en-US" dirty="0"/>
              <a:t>虚线的间隔宽度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17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补充</a:t>
            </a:r>
            <a:endParaRPr lang="en-US" altLang="zh-CN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43508" y="476672"/>
            <a:ext cx="8856984" cy="62478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&lt;?</a:t>
            </a:r>
            <a:r>
              <a:rPr lang="en-US" altLang="zh-CN" sz="2000" dirty="0">
                <a:solidFill>
                  <a:srgbClr val="FF00FF"/>
                </a:solidFill>
              </a:rPr>
              <a:t>xml version="1.0" encoding="utf-8"</a:t>
            </a:r>
            <a:r>
              <a:rPr lang="en-US" altLang="zh-CN" sz="2000" dirty="0">
                <a:solidFill>
                  <a:srgbClr val="0000FF"/>
                </a:solidFill>
              </a:rPr>
              <a:t>?&gt;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0000FF"/>
                </a:solidFill>
              </a:rPr>
              <a:t>&lt;</a:t>
            </a:r>
            <a:r>
              <a:rPr lang="en-US" altLang="zh-CN" sz="2000" dirty="0">
                <a:solidFill>
                  <a:srgbClr val="800000"/>
                </a:solidFill>
              </a:rPr>
              <a:t>shape </a:t>
            </a:r>
            <a:r>
              <a:rPr lang="en-US" altLang="zh-CN" sz="2000" dirty="0" err="1">
                <a:solidFill>
                  <a:srgbClr val="FF0000"/>
                </a:solidFill>
              </a:rPr>
              <a:t>xmlns:android</a:t>
            </a:r>
            <a:r>
              <a:rPr lang="en-US" altLang="zh-CN" sz="2000" dirty="0">
                <a:solidFill>
                  <a:srgbClr val="0000FF"/>
                </a:solidFill>
              </a:rPr>
              <a:t>="http://schemas.android.com/</a:t>
            </a:r>
            <a:r>
              <a:rPr lang="en-US" altLang="zh-CN" sz="2000" dirty="0" err="1">
                <a:solidFill>
                  <a:srgbClr val="0000FF"/>
                </a:solidFill>
              </a:rPr>
              <a:t>apk</a:t>
            </a:r>
            <a:r>
              <a:rPr lang="en-US" altLang="zh-CN" sz="2000" dirty="0">
                <a:solidFill>
                  <a:srgbClr val="0000FF"/>
                </a:solidFill>
              </a:rPr>
              <a:t>/res/android"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&gt;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r>
              <a:rPr lang="en-US" altLang="zh-CN" sz="2000" dirty="0">
                <a:solidFill>
                  <a:srgbClr val="008000"/>
                </a:solidFill>
              </a:rPr>
              <a:t>	</a:t>
            </a:r>
            <a:r>
              <a:rPr lang="en-US" altLang="zh-CN" sz="2000" dirty="0" smtClean="0">
                <a:solidFill>
                  <a:srgbClr val="008000"/>
                </a:solidFill>
              </a:rPr>
              <a:t>&lt;!-- </a:t>
            </a:r>
            <a:r>
              <a:rPr lang="zh-CN" altLang="en-US" sz="2000" dirty="0">
                <a:solidFill>
                  <a:srgbClr val="008000"/>
                </a:solidFill>
              </a:rPr>
              <a:t>圆角 </a:t>
            </a:r>
            <a:r>
              <a:rPr lang="en-US" altLang="zh-CN" sz="2000" dirty="0" smtClean="0">
                <a:solidFill>
                  <a:srgbClr val="008000"/>
                </a:solidFill>
              </a:rPr>
              <a:t>--&gt;</a:t>
            </a:r>
          </a:p>
          <a:p>
            <a:r>
              <a:rPr lang="en-US" altLang="zh-CN" sz="2000" dirty="0">
                <a:solidFill>
                  <a:srgbClr val="008000"/>
                </a:solidFill>
              </a:rPr>
              <a:t>	</a:t>
            </a:r>
            <a:r>
              <a:rPr lang="zh-CN" altLang="en-US" sz="2000" dirty="0" smtClean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&lt;</a:t>
            </a:r>
            <a:r>
              <a:rPr lang="en-US" altLang="zh-CN" sz="2000" dirty="0">
                <a:solidFill>
                  <a:srgbClr val="800000"/>
                </a:solidFill>
              </a:rPr>
              <a:t>corners </a:t>
            </a:r>
            <a:endParaRPr lang="en-US" altLang="zh-CN" sz="2000" dirty="0" smtClean="0">
              <a:solidFill>
                <a:srgbClr val="800000"/>
              </a:solidFill>
            </a:endParaRPr>
          </a:p>
          <a:p>
            <a:r>
              <a:rPr lang="en-US" altLang="zh-CN" sz="2000" dirty="0">
                <a:solidFill>
                  <a:srgbClr val="800000"/>
                </a:solidFill>
              </a:rPr>
              <a:t>	</a:t>
            </a:r>
            <a:r>
              <a:rPr lang="en-US" altLang="zh-CN" sz="2000" dirty="0" smtClean="0">
                <a:solidFill>
                  <a:srgbClr val="800000"/>
                </a:solidFill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android:radius</a:t>
            </a:r>
            <a:r>
              <a:rPr lang="en-US" altLang="zh-CN" sz="2000" dirty="0">
                <a:solidFill>
                  <a:srgbClr val="0000FF"/>
                </a:solidFill>
              </a:rPr>
              <a:t>="</a:t>
            </a:r>
            <a:r>
              <a:rPr lang="en-US" altLang="zh-CN" sz="2000" dirty="0" smtClean="0">
                <a:solidFill>
                  <a:srgbClr val="0000FF"/>
                </a:solidFill>
              </a:rPr>
              <a:t>9dp“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android:topLeftRadius</a:t>
            </a:r>
            <a:r>
              <a:rPr lang="en-US" altLang="zh-CN" sz="2000" dirty="0">
                <a:solidFill>
                  <a:srgbClr val="0000FF"/>
                </a:solidFill>
              </a:rPr>
              <a:t>="2dp"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					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android:topRightRadius</a:t>
            </a:r>
            <a:r>
              <a:rPr lang="en-US" altLang="zh-CN" sz="2000" dirty="0">
                <a:solidFill>
                  <a:srgbClr val="0000FF"/>
                </a:solidFill>
              </a:rPr>
              <a:t>="2dp"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android:bottomLeftRadius</a:t>
            </a:r>
            <a:r>
              <a:rPr lang="en-US" altLang="zh-CN" sz="2000" dirty="0">
                <a:solidFill>
                  <a:srgbClr val="0000FF"/>
                </a:solidFill>
              </a:rPr>
              <a:t>="2dp"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					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android:bottomRightRadius</a:t>
            </a:r>
            <a:r>
              <a:rPr lang="en-US" altLang="zh-CN" sz="2000" dirty="0">
                <a:solidFill>
                  <a:srgbClr val="0000FF"/>
                </a:solidFill>
              </a:rPr>
              <a:t>="2dp</a:t>
            </a:r>
            <a:r>
              <a:rPr lang="en-US" altLang="zh-CN" sz="2000" dirty="0" smtClean="0">
                <a:solidFill>
                  <a:srgbClr val="0000FF"/>
                </a:solidFill>
              </a:rPr>
              <a:t>"/&gt;</a:t>
            </a:r>
            <a:r>
              <a:rPr lang="en-US" altLang="zh-CN" sz="2000" dirty="0" smtClean="0">
                <a:solidFill>
                  <a:srgbClr val="008000"/>
                </a:solidFill>
              </a:rPr>
              <a:t>&lt;!-- </a:t>
            </a:r>
            <a:r>
              <a:rPr lang="zh-CN" altLang="en-US" sz="2000" dirty="0">
                <a:solidFill>
                  <a:srgbClr val="008000"/>
                </a:solidFill>
              </a:rPr>
              <a:t>设置圆角半径 </a:t>
            </a:r>
            <a:r>
              <a:rPr lang="en-US" altLang="zh-CN" sz="2000" dirty="0" smtClean="0">
                <a:solidFill>
                  <a:srgbClr val="008000"/>
                </a:solidFill>
              </a:rPr>
              <a:t>--&gt;</a:t>
            </a:r>
          </a:p>
          <a:p>
            <a:r>
              <a:rPr lang="en-US" altLang="zh-CN" sz="2000" dirty="0">
                <a:solidFill>
                  <a:srgbClr val="008000"/>
                </a:solidFill>
              </a:rPr>
              <a:t>	</a:t>
            </a:r>
            <a:r>
              <a:rPr lang="zh-CN" altLang="en-US" sz="2000" dirty="0" smtClean="0"/>
              <a:t> </a:t>
            </a:r>
            <a:r>
              <a:rPr lang="en-US" altLang="zh-CN" sz="2000" dirty="0">
                <a:solidFill>
                  <a:srgbClr val="008000"/>
                </a:solidFill>
              </a:rPr>
              <a:t>&lt;!-- </a:t>
            </a:r>
            <a:r>
              <a:rPr lang="zh-CN" altLang="en-US" sz="2000" dirty="0">
                <a:solidFill>
                  <a:srgbClr val="008000"/>
                </a:solidFill>
              </a:rPr>
              <a:t>渐变 </a:t>
            </a:r>
            <a:r>
              <a:rPr lang="en-US" altLang="zh-CN" sz="2000" dirty="0">
                <a:solidFill>
                  <a:srgbClr val="008000"/>
                </a:solidFill>
              </a:rPr>
              <a:t>--&gt;</a:t>
            </a:r>
            <a:r>
              <a:rPr lang="zh-CN" altLang="en-US" sz="2000" dirty="0"/>
              <a:t> </a:t>
            </a:r>
            <a:endParaRPr lang="en-US" altLang="zh-CN" sz="2000" dirty="0" smtClean="0"/>
          </a:p>
          <a:p>
            <a:r>
              <a:rPr lang="en-US" altLang="zh-CN" sz="2000" dirty="0">
                <a:solidFill>
                  <a:srgbClr val="0000FF"/>
                </a:solidFill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</a:rPr>
              <a:t>&lt;</a:t>
            </a:r>
            <a:r>
              <a:rPr lang="en-US" altLang="zh-CN" sz="2000" dirty="0">
                <a:solidFill>
                  <a:srgbClr val="800000"/>
                </a:solidFill>
              </a:rPr>
              <a:t>gradient </a:t>
            </a:r>
            <a:endParaRPr lang="en-US" altLang="zh-CN" sz="2000" dirty="0" smtClean="0">
              <a:solidFill>
                <a:srgbClr val="800000"/>
              </a:solidFill>
            </a:endParaRPr>
          </a:p>
          <a:p>
            <a:r>
              <a:rPr lang="en-US" altLang="zh-CN" sz="2000" dirty="0">
                <a:solidFill>
                  <a:srgbClr val="800000"/>
                </a:solidFill>
              </a:rPr>
              <a:t>	</a:t>
            </a:r>
            <a:r>
              <a:rPr lang="en-US" altLang="zh-CN" sz="2000" dirty="0" smtClean="0">
                <a:solidFill>
                  <a:srgbClr val="800000"/>
                </a:solidFill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android:startColor</a:t>
            </a:r>
            <a:r>
              <a:rPr lang="en-US" altLang="zh-CN" sz="2000" dirty="0">
                <a:solidFill>
                  <a:srgbClr val="0000FF"/>
                </a:solidFill>
              </a:rPr>
              <a:t>="@</a:t>
            </a:r>
            <a:r>
              <a:rPr lang="en-US" altLang="zh-CN" sz="2000" dirty="0" err="1">
                <a:solidFill>
                  <a:srgbClr val="0000FF"/>
                </a:solidFill>
              </a:rPr>
              <a:t>android:color</a:t>
            </a:r>
            <a:r>
              <a:rPr lang="en-US" altLang="zh-CN" sz="2000" dirty="0">
                <a:solidFill>
                  <a:srgbClr val="0000FF"/>
                </a:solidFill>
              </a:rPr>
              <a:t>/white"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			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android:centerColor</a:t>
            </a:r>
            <a:r>
              <a:rPr lang="en-US" altLang="zh-CN" sz="2000" dirty="0">
                <a:solidFill>
                  <a:srgbClr val="0000FF"/>
                </a:solidFill>
              </a:rPr>
              <a:t>="@</a:t>
            </a:r>
            <a:r>
              <a:rPr lang="en-US" altLang="zh-CN" sz="2000" dirty="0" err="1">
                <a:solidFill>
                  <a:srgbClr val="0000FF"/>
                </a:solidFill>
              </a:rPr>
              <a:t>android:color</a:t>
            </a:r>
            <a:r>
              <a:rPr lang="en-US" altLang="zh-CN" sz="2000" dirty="0">
                <a:solidFill>
                  <a:srgbClr val="0000FF"/>
                </a:solidFill>
              </a:rPr>
              <a:t>/black"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			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android:endColor</a:t>
            </a:r>
            <a:r>
              <a:rPr lang="en-US" altLang="zh-CN" sz="2000" dirty="0">
                <a:solidFill>
                  <a:srgbClr val="0000FF"/>
                </a:solidFill>
              </a:rPr>
              <a:t>="@</a:t>
            </a:r>
            <a:r>
              <a:rPr lang="en-US" altLang="zh-CN" sz="2000" dirty="0" err="1">
                <a:solidFill>
                  <a:srgbClr val="0000FF"/>
                </a:solidFill>
              </a:rPr>
              <a:t>android:color</a:t>
            </a:r>
            <a:r>
              <a:rPr lang="en-US" altLang="zh-CN" sz="2000" dirty="0">
                <a:solidFill>
                  <a:srgbClr val="0000FF"/>
                </a:solidFill>
              </a:rPr>
              <a:t>/black"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				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android:useLevel</a:t>
            </a:r>
            <a:r>
              <a:rPr lang="en-US" altLang="zh-CN" sz="2000" dirty="0">
                <a:solidFill>
                  <a:srgbClr val="0000FF"/>
                </a:solidFill>
              </a:rPr>
              <a:t>="true"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android:angle</a:t>
            </a:r>
            <a:r>
              <a:rPr lang="en-US" altLang="zh-CN" sz="2000" dirty="0">
                <a:solidFill>
                  <a:srgbClr val="0000FF"/>
                </a:solidFill>
              </a:rPr>
              <a:t>="45"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android:type</a:t>
            </a:r>
            <a:r>
              <a:rPr lang="en-US" altLang="zh-CN" sz="2000" dirty="0">
                <a:solidFill>
                  <a:srgbClr val="0000FF"/>
                </a:solidFill>
              </a:rPr>
              <a:t>="radial"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android:centerX</a:t>
            </a:r>
            <a:r>
              <a:rPr lang="en-US" altLang="zh-CN" sz="2000" dirty="0">
                <a:solidFill>
                  <a:srgbClr val="0000FF"/>
                </a:solidFill>
              </a:rPr>
              <a:t>="0"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android:centerY</a:t>
            </a:r>
            <a:r>
              <a:rPr lang="en-US" altLang="zh-CN" sz="2000" dirty="0">
                <a:solidFill>
                  <a:srgbClr val="0000FF"/>
                </a:solidFill>
              </a:rPr>
              <a:t>="0"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android:gradientRadius</a:t>
            </a:r>
            <a:r>
              <a:rPr lang="en-US" altLang="zh-CN" sz="2000" dirty="0">
                <a:solidFill>
                  <a:srgbClr val="0000FF"/>
                </a:solidFill>
              </a:rPr>
              <a:t>="90</a:t>
            </a:r>
            <a:r>
              <a:rPr lang="en-US" altLang="zh-CN" sz="2000" dirty="0" smtClean="0">
                <a:solidFill>
                  <a:srgbClr val="0000FF"/>
                </a:solidFill>
              </a:rPr>
              <a:t>"/&gt;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58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补充</a:t>
            </a:r>
            <a:endParaRPr lang="en-US" altLang="zh-CN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395536" y="1635750"/>
            <a:ext cx="8229600" cy="50167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8000"/>
                </a:solidFill>
              </a:rPr>
              <a:t>	&lt;!-- </a:t>
            </a:r>
            <a:r>
              <a:rPr lang="zh-CN" altLang="en-US" sz="2000" dirty="0" smtClean="0">
                <a:solidFill>
                  <a:srgbClr val="008000"/>
                </a:solidFill>
              </a:rPr>
              <a:t>间隔：各方</a:t>
            </a:r>
            <a:r>
              <a:rPr lang="zh-CN" altLang="en-US" sz="2000" dirty="0">
                <a:solidFill>
                  <a:srgbClr val="008000"/>
                </a:solidFill>
              </a:rPr>
              <a:t>向的间隔</a:t>
            </a:r>
            <a:r>
              <a:rPr lang="en-US" altLang="zh-CN" sz="2000" dirty="0" smtClean="0">
                <a:solidFill>
                  <a:srgbClr val="008000"/>
                </a:solidFill>
              </a:rPr>
              <a:t>--&gt;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r>
              <a:rPr lang="en-US" altLang="zh-CN" sz="2000" dirty="0">
                <a:solidFill>
                  <a:srgbClr val="0000FF"/>
                </a:solidFill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</a:rPr>
              <a:t>&lt;</a:t>
            </a:r>
            <a:r>
              <a:rPr lang="en-US" altLang="zh-CN" sz="2000" dirty="0">
                <a:solidFill>
                  <a:srgbClr val="800000"/>
                </a:solidFill>
              </a:rPr>
              <a:t>padding </a:t>
            </a:r>
            <a:endParaRPr lang="en-US" altLang="zh-CN" sz="2000" dirty="0" smtClean="0">
              <a:solidFill>
                <a:srgbClr val="800000"/>
              </a:solidFill>
            </a:endParaRPr>
          </a:p>
          <a:p>
            <a:r>
              <a:rPr lang="en-US" altLang="zh-CN" sz="2000" dirty="0">
                <a:solidFill>
                  <a:srgbClr val="800000"/>
                </a:solidFill>
              </a:rPr>
              <a:t>	</a:t>
            </a:r>
            <a:r>
              <a:rPr lang="en-US" altLang="zh-CN" sz="2000" dirty="0" smtClean="0">
                <a:solidFill>
                  <a:srgbClr val="800000"/>
                </a:solidFill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android:left</a:t>
            </a:r>
            <a:r>
              <a:rPr lang="en-US" altLang="zh-CN" sz="2000" dirty="0">
                <a:solidFill>
                  <a:srgbClr val="0000FF"/>
                </a:solidFill>
              </a:rPr>
              <a:t>="2dp"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android:top</a:t>
            </a:r>
            <a:r>
              <a:rPr lang="en-US" altLang="zh-CN" sz="2000" dirty="0">
                <a:solidFill>
                  <a:srgbClr val="0000FF"/>
                </a:solidFill>
              </a:rPr>
              <a:t>="2dp"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android:right</a:t>
            </a:r>
            <a:r>
              <a:rPr lang="en-US" altLang="zh-CN" sz="2000" dirty="0">
                <a:solidFill>
                  <a:srgbClr val="0000FF"/>
                </a:solidFill>
              </a:rPr>
              <a:t>="2dp"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android:bottom</a:t>
            </a:r>
            <a:r>
              <a:rPr lang="en-US" altLang="zh-CN" sz="2000" dirty="0">
                <a:solidFill>
                  <a:srgbClr val="0000FF"/>
                </a:solidFill>
              </a:rPr>
              <a:t>="2dp</a:t>
            </a:r>
            <a:r>
              <a:rPr lang="en-US" altLang="zh-CN" sz="2000" dirty="0" smtClean="0">
                <a:solidFill>
                  <a:srgbClr val="0000FF"/>
                </a:solidFill>
              </a:rPr>
              <a:t>"/&gt;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r>
              <a:rPr lang="en-US" altLang="zh-CN" sz="2000" dirty="0">
                <a:solidFill>
                  <a:srgbClr val="008000"/>
                </a:solidFill>
              </a:rPr>
              <a:t>	</a:t>
            </a:r>
            <a:r>
              <a:rPr lang="en-US" altLang="zh-CN" sz="2000" dirty="0" smtClean="0">
                <a:solidFill>
                  <a:srgbClr val="008000"/>
                </a:solidFill>
              </a:rPr>
              <a:t>&lt;!-- </a:t>
            </a:r>
            <a:r>
              <a:rPr lang="zh-CN" altLang="en-US" sz="2000" dirty="0" smtClean="0">
                <a:solidFill>
                  <a:srgbClr val="008000"/>
                </a:solidFill>
              </a:rPr>
              <a:t>大小：宽度</a:t>
            </a:r>
            <a:r>
              <a:rPr lang="zh-CN" altLang="en-US" sz="2000" dirty="0">
                <a:solidFill>
                  <a:srgbClr val="008000"/>
                </a:solidFill>
              </a:rPr>
              <a:t>和高度 </a:t>
            </a:r>
            <a:r>
              <a:rPr lang="zh-CN" altLang="en-US" sz="2000" dirty="0" smtClean="0">
                <a:solidFill>
                  <a:srgbClr val="008000"/>
                </a:solidFill>
              </a:rPr>
              <a:t> </a:t>
            </a:r>
            <a:r>
              <a:rPr lang="en-US" altLang="zh-CN" sz="2000" dirty="0">
                <a:solidFill>
                  <a:srgbClr val="008000"/>
                </a:solidFill>
              </a:rPr>
              <a:t>--&gt;</a:t>
            </a:r>
            <a:r>
              <a:rPr lang="zh-CN" altLang="en-US" sz="2000" dirty="0"/>
              <a:t> </a:t>
            </a:r>
            <a:endParaRPr lang="en-US" altLang="zh-CN" sz="2000" dirty="0" smtClean="0"/>
          </a:p>
          <a:p>
            <a:r>
              <a:rPr lang="en-US" altLang="zh-CN" sz="2000" dirty="0">
                <a:solidFill>
                  <a:srgbClr val="0000FF"/>
                </a:solidFill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</a:rPr>
              <a:t>&lt;</a:t>
            </a:r>
            <a:r>
              <a:rPr lang="en-US" altLang="zh-CN" sz="2000" dirty="0">
                <a:solidFill>
                  <a:srgbClr val="800000"/>
                </a:solidFill>
              </a:rPr>
              <a:t>size </a:t>
            </a:r>
            <a:endParaRPr lang="en-US" altLang="zh-CN" sz="2000" dirty="0" smtClean="0">
              <a:solidFill>
                <a:srgbClr val="800000"/>
              </a:solidFill>
            </a:endParaRPr>
          </a:p>
          <a:p>
            <a:r>
              <a:rPr lang="en-US" altLang="zh-CN" sz="2000" dirty="0">
                <a:solidFill>
                  <a:srgbClr val="800000"/>
                </a:solidFill>
              </a:rPr>
              <a:t>	</a:t>
            </a:r>
            <a:r>
              <a:rPr lang="en-US" altLang="zh-CN" sz="2000" dirty="0" smtClean="0">
                <a:solidFill>
                  <a:srgbClr val="800000"/>
                </a:solidFill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android:width</a:t>
            </a:r>
            <a:r>
              <a:rPr lang="en-US" altLang="zh-CN" sz="2000" dirty="0">
                <a:solidFill>
                  <a:srgbClr val="0000FF"/>
                </a:solidFill>
              </a:rPr>
              <a:t>="50dp"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android:height</a:t>
            </a:r>
            <a:r>
              <a:rPr lang="en-US" altLang="zh-CN" sz="2000" dirty="0">
                <a:solidFill>
                  <a:srgbClr val="0000FF"/>
                </a:solidFill>
              </a:rPr>
              <a:t>="50dp</a:t>
            </a:r>
            <a:r>
              <a:rPr lang="en-US" altLang="zh-CN" sz="2000" dirty="0" smtClean="0">
                <a:solidFill>
                  <a:srgbClr val="0000FF"/>
                </a:solidFill>
              </a:rPr>
              <a:t>"/&gt;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r>
              <a:rPr lang="en-US" altLang="zh-CN" sz="2000" dirty="0">
                <a:solidFill>
                  <a:srgbClr val="008000"/>
                </a:solidFill>
              </a:rPr>
              <a:t>	</a:t>
            </a:r>
            <a:r>
              <a:rPr lang="en-US" altLang="zh-CN" sz="2000" dirty="0" smtClean="0">
                <a:solidFill>
                  <a:srgbClr val="008000"/>
                </a:solidFill>
              </a:rPr>
              <a:t>&lt;!-- </a:t>
            </a:r>
            <a:r>
              <a:rPr lang="zh-CN" altLang="en-US" sz="2000" dirty="0">
                <a:solidFill>
                  <a:srgbClr val="008000"/>
                </a:solidFill>
              </a:rPr>
              <a:t>填充 </a:t>
            </a:r>
            <a:r>
              <a:rPr lang="en-US" altLang="zh-CN" sz="2000" dirty="0">
                <a:solidFill>
                  <a:srgbClr val="008000"/>
                </a:solidFill>
              </a:rPr>
              <a:t>--&gt;</a:t>
            </a:r>
            <a:r>
              <a:rPr lang="zh-CN" altLang="en-US" sz="2000" dirty="0"/>
              <a:t> </a:t>
            </a:r>
            <a:endParaRPr lang="en-US" altLang="zh-CN" sz="2000" dirty="0" smtClean="0"/>
          </a:p>
          <a:p>
            <a:r>
              <a:rPr lang="en-US" altLang="zh-CN" sz="2000" dirty="0">
                <a:solidFill>
                  <a:srgbClr val="0000FF"/>
                </a:solidFill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</a:rPr>
              <a:t>&lt;</a:t>
            </a:r>
            <a:r>
              <a:rPr lang="en-US" altLang="zh-CN" sz="2000" dirty="0">
                <a:solidFill>
                  <a:srgbClr val="800000"/>
                </a:solidFill>
              </a:rPr>
              <a:t>solid </a:t>
            </a:r>
            <a:r>
              <a:rPr lang="en-US" altLang="zh-CN" sz="2000" dirty="0" err="1">
                <a:solidFill>
                  <a:srgbClr val="FF0000"/>
                </a:solidFill>
              </a:rPr>
              <a:t>android:color</a:t>
            </a:r>
            <a:r>
              <a:rPr lang="en-US" altLang="zh-CN" sz="2000" dirty="0" smtClean="0">
                <a:solidFill>
                  <a:srgbClr val="0000FF"/>
                </a:solidFill>
              </a:rPr>
              <a:t>=“@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android:color</a:t>
            </a:r>
            <a:r>
              <a:rPr lang="en-US" altLang="zh-CN" sz="2000" dirty="0" smtClean="0">
                <a:solidFill>
                  <a:srgbClr val="0000FF"/>
                </a:solidFill>
              </a:rPr>
              <a:t>/white”/&gt;</a:t>
            </a:r>
            <a:r>
              <a:rPr lang="en-US" altLang="zh-CN" sz="2000" dirty="0" smtClean="0">
                <a:solidFill>
                  <a:srgbClr val="008000"/>
                </a:solidFill>
              </a:rPr>
              <a:t>&lt;!– </a:t>
            </a:r>
            <a:r>
              <a:rPr lang="zh-CN" altLang="en-US" sz="2000" dirty="0" smtClean="0">
                <a:solidFill>
                  <a:srgbClr val="008000"/>
                </a:solidFill>
              </a:rPr>
              <a:t>透明</a:t>
            </a:r>
            <a:r>
              <a:rPr lang="en-US" altLang="zh-CN" sz="2000" dirty="0" smtClean="0">
                <a:solidFill>
                  <a:srgbClr val="008000"/>
                </a:solidFill>
              </a:rPr>
              <a:t>--&gt;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r>
              <a:rPr lang="en-US" altLang="zh-CN" sz="2000" dirty="0">
                <a:solidFill>
                  <a:srgbClr val="008000"/>
                </a:solidFill>
              </a:rPr>
              <a:t>	</a:t>
            </a:r>
            <a:r>
              <a:rPr lang="en-US" altLang="zh-CN" sz="2000" dirty="0" smtClean="0">
                <a:solidFill>
                  <a:srgbClr val="008000"/>
                </a:solidFill>
              </a:rPr>
              <a:t>&lt;!-- </a:t>
            </a:r>
            <a:r>
              <a:rPr lang="zh-CN" altLang="en-US" sz="2000" dirty="0">
                <a:solidFill>
                  <a:srgbClr val="008000"/>
                </a:solidFill>
              </a:rPr>
              <a:t>描边 </a:t>
            </a:r>
            <a:r>
              <a:rPr lang="en-US" altLang="zh-CN" sz="2000" dirty="0">
                <a:solidFill>
                  <a:srgbClr val="008000"/>
                </a:solidFill>
              </a:rPr>
              <a:t>--&gt;</a:t>
            </a:r>
            <a:r>
              <a:rPr lang="zh-CN" altLang="en-US" sz="2000" dirty="0"/>
              <a:t> </a:t>
            </a:r>
            <a:endParaRPr lang="en-US" altLang="zh-CN" sz="2000" dirty="0" smtClean="0"/>
          </a:p>
          <a:p>
            <a:r>
              <a:rPr lang="en-US" altLang="zh-CN" sz="2000" dirty="0">
                <a:solidFill>
                  <a:srgbClr val="0000FF"/>
                </a:solidFill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</a:rPr>
              <a:t>&lt;</a:t>
            </a:r>
            <a:r>
              <a:rPr lang="en-US" altLang="zh-CN" sz="2000" dirty="0">
                <a:solidFill>
                  <a:srgbClr val="800000"/>
                </a:solidFill>
              </a:rPr>
              <a:t>stroke </a:t>
            </a:r>
            <a:endParaRPr lang="en-US" altLang="zh-CN" sz="2000" dirty="0" smtClean="0">
              <a:solidFill>
                <a:srgbClr val="800000"/>
              </a:solidFill>
            </a:endParaRPr>
          </a:p>
          <a:p>
            <a:r>
              <a:rPr lang="en-US" altLang="zh-CN" sz="2000" dirty="0">
                <a:solidFill>
                  <a:srgbClr val="800000"/>
                </a:solidFill>
              </a:rPr>
              <a:t>	</a:t>
            </a:r>
            <a:r>
              <a:rPr lang="en-US" altLang="zh-CN" sz="2000" dirty="0" smtClean="0">
                <a:solidFill>
                  <a:srgbClr val="800000"/>
                </a:solidFill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android:width</a:t>
            </a:r>
            <a:r>
              <a:rPr lang="en-US" altLang="zh-CN" sz="2000" dirty="0">
                <a:solidFill>
                  <a:srgbClr val="0000FF"/>
                </a:solidFill>
              </a:rPr>
              <a:t>="2dp"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android:color</a:t>
            </a:r>
            <a:r>
              <a:rPr lang="en-US" altLang="zh-CN" sz="2000" dirty="0">
                <a:solidFill>
                  <a:srgbClr val="0000FF"/>
                </a:solidFill>
              </a:rPr>
              <a:t>="@</a:t>
            </a:r>
            <a:r>
              <a:rPr lang="en-US" altLang="zh-CN" sz="2000" dirty="0" err="1">
                <a:solidFill>
                  <a:srgbClr val="0000FF"/>
                </a:solidFill>
              </a:rPr>
              <a:t>android:color</a:t>
            </a:r>
            <a:r>
              <a:rPr lang="en-US" altLang="zh-CN" sz="2000" dirty="0">
                <a:solidFill>
                  <a:srgbClr val="0000FF"/>
                </a:solidFill>
              </a:rPr>
              <a:t>/black"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			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android:dashWidth</a:t>
            </a:r>
            <a:r>
              <a:rPr lang="en-US" altLang="zh-CN" sz="2000" dirty="0">
                <a:solidFill>
                  <a:srgbClr val="0000FF"/>
                </a:solidFill>
              </a:rPr>
              <a:t>="1dp"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android:dashGap</a:t>
            </a:r>
            <a:r>
              <a:rPr lang="en-US" altLang="zh-CN" sz="2000" dirty="0">
                <a:solidFill>
                  <a:srgbClr val="0000FF"/>
                </a:solidFill>
              </a:rPr>
              <a:t>="2dp</a:t>
            </a:r>
            <a:r>
              <a:rPr lang="en-US" altLang="zh-CN" sz="2000" dirty="0" smtClean="0">
                <a:solidFill>
                  <a:srgbClr val="0000FF"/>
                </a:solidFill>
              </a:rPr>
              <a:t>"/&gt;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&lt;/</a:t>
            </a:r>
            <a:r>
              <a:rPr lang="en-US" altLang="zh-CN" sz="2000" dirty="0">
                <a:solidFill>
                  <a:srgbClr val="800000"/>
                </a:solidFill>
              </a:rPr>
              <a:t>shape</a:t>
            </a:r>
            <a:r>
              <a:rPr lang="en-US" altLang="zh-CN" sz="2000" dirty="0">
                <a:solidFill>
                  <a:srgbClr val="0000FF"/>
                </a:solidFill>
              </a:rPr>
              <a:t>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256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grpSp>
        <p:nvGrpSpPr>
          <p:cNvPr id="62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63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4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专有控件介绍</a:t>
              </a:r>
              <a:endParaRPr lang="en-US" altLang="zh-CN" sz="2400" b="1" dirty="0"/>
            </a:p>
          </p:txBody>
        </p:sp>
        <p:grpSp>
          <p:nvGrpSpPr>
            <p:cNvPr id="65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67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9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6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70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2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 err="1"/>
                <a:t>TvRelativeLayoutAsGroup</a:t>
              </a:r>
              <a:endParaRPr lang="en-US" altLang="zh-CN" sz="2400" b="1" dirty="0"/>
            </a:p>
          </p:txBody>
        </p:sp>
        <p:grpSp>
          <p:nvGrpSpPr>
            <p:cNvPr id="73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75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77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4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专用控件介绍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3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 err="1"/>
                <a:t>TvRelativeLayoutAsGroup</a:t>
              </a:r>
              <a:endParaRPr lang="en-US" altLang="zh-CN" sz="2400" b="1" dirty="0"/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1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2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专用控件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674" y="1628800"/>
            <a:ext cx="809572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zh-CN" altLang="en-US" dirty="0"/>
              <a:t>自带选中框</a:t>
            </a:r>
            <a:r>
              <a:rPr lang="en-US" altLang="zh-CN" dirty="0"/>
              <a:t>(</a:t>
            </a:r>
            <a:r>
              <a:rPr lang="zh-CN" altLang="en-US" dirty="0"/>
              <a:t>即控件焦点选中效果</a:t>
            </a:r>
            <a:r>
              <a:rPr lang="en-US" altLang="zh-CN" dirty="0"/>
              <a:t>),</a:t>
            </a:r>
            <a:r>
              <a:rPr lang="zh-CN" altLang="en-US" dirty="0"/>
              <a:t>使用方法与原生</a:t>
            </a:r>
            <a:r>
              <a:rPr lang="zh-CN" altLang="en-US" dirty="0" smtClean="0"/>
              <a:t>控件一样</a:t>
            </a:r>
            <a:endParaRPr lang="en-US" altLang="zh-CN" dirty="0" smtClean="0"/>
          </a:p>
          <a:p>
            <a:r>
              <a:rPr lang="zh-CN" altLang="en-US" dirty="0" smtClean="0"/>
              <a:t>自定义控件使用方法</a:t>
            </a:r>
            <a:endParaRPr lang="en-US" altLang="zh-CN" dirty="0" smtClean="0"/>
          </a:p>
          <a:p>
            <a:pPr lvl="1"/>
            <a:r>
              <a:rPr lang="zh-CN" altLang="en-US" dirty="0"/>
              <a:t>在自定义控件所在</a:t>
            </a:r>
            <a:r>
              <a:rPr lang="en-US" altLang="zh-CN" dirty="0"/>
              <a:t>xml</a:t>
            </a:r>
            <a:r>
              <a:rPr lang="zh-CN" altLang="en-US" dirty="0"/>
              <a:t>布局文件中头部</a:t>
            </a:r>
            <a:r>
              <a:rPr lang="zh-CN" altLang="en-US" dirty="0" smtClean="0"/>
              <a:t>声明    </a:t>
            </a:r>
            <a:r>
              <a:rPr lang="en-US" altLang="zh-CN" dirty="0" err="1" smtClean="0"/>
              <a:t>xmlns:tv</a:t>
            </a:r>
            <a:r>
              <a:rPr lang="en-US" altLang="zh-CN" dirty="0"/>
              <a:t>="http://schemas.android.com/</a:t>
            </a:r>
            <a:r>
              <a:rPr lang="en-US" altLang="zh-CN" dirty="0" err="1"/>
              <a:t>apk</a:t>
            </a:r>
            <a:r>
              <a:rPr lang="en-US" altLang="zh-CN" dirty="0"/>
              <a:t>/res/</a:t>
            </a:r>
            <a:r>
              <a:rPr lang="zh-CN" altLang="en-US" dirty="0"/>
              <a:t>工程包名”后</a:t>
            </a:r>
            <a:r>
              <a:rPr lang="en-US" altLang="zh-CN" dirty="0"/>
              <a:t>,</a:t>
            </a:r>
            <a:r>
              <a:rPr lang="zh-CN" altLang="en-US" dirty="0"/>
              <a:t>方能使用自定义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/>
              <a:t>容器通用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err="1"/>
              <a:t>cursorRes</a:t>
            </a:r>
            <a:r>
              <a:rPr lang="en-US" altLang="zh-CN" dirty="0"/>
              <a:t> : </a:t>
            </a:r>
            <a:r>
              <a:rPr lang="zh-CN" altLang="en-US" dirty="0"/>
              <a:t>设置选中框图片 </a:t>
            </a:r>
            <a:endParaRPr lang="en-US" altLang="zh-CN" dirty="0" smtClean="0"/>
          </a:p>
          <a:p>
            <a:pPr lvl="1"/>
            <a:r>
              <a:rPr lang="en-US" altLang="zh-CN" dirty="0"/>
              <a:t>boarder:</a:t>
            </a:r>
            <a:r>
              <a:rPr lang="zh-CN" altLang="en-US" dirty="0"/>
              <a:t>用于调效选中框相对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paddingLeft</a:t>
            </a:r>
            <a:r>
              <a:rPr lang="en-US" altLang="zh-CN" dirty="0" smtClean="0"/>
              <a:t> </a:t>
            </a:r>
            <a:r>
              <a:rPr lang="en-US" altLang="zh-CN" dirty="0" err="1"/>
              <a:t>paddingTop</a:t>
            </a:r>
            <a:r>
              <a:rPr lang="en-US" altLang="zh-CN" dirty="0"/>
              <a:t> :</a:t>
            </a:r>
            <a:r>
              <a:rPr lang="zh-CN" altLang="en-US" dirty="0"/>
              <a:t>容器内边距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76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专用控件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674" y="1628800"/>
            <a:ext cx="809572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zh-CN" altLang="en-US" dirty="0" smtClean="0"/>
              <a:t>专用控件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TvTabHost</a:t>
            </a:r>
            <a:r>
              <a:rPr lang="zh-CN" altLang="en-US" dirty="0"/>
              <a:t>：自带标题栏的</a:t>
            </a:r>
            <a:r>
              <a:rPr lang="en-US" altLang="zh-CN" dirty="0" err="1"/>
              <a:t>ViewPager</a:t>
            </a:r>
            <a:r>
              <a:rPr lang="en-US" altLang="zh-CN" dirty="0"/>
              <a:t>, </a:t>
            </a:r>
            <a:r>
              <a:rPr lang="zh-CN" altLang="en-US" dirty="0"/>
              <a:t>实现多页面切换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TvListView</a:t>
            </a:r>
            <a:endParaRPr lang="en-US" altLang="zh-CN" dirty="0"/>
          </a:p>
          <a:p>
            <a:pPr lvl="1"/>
            <a:r>
              <a:rPr lang="en-US" altLang="zh-CN" dirty="0" err="1"/>
              <a:t>TvGridView</a:t>
            </a:r>
            <a:r>
              <a:rPr lang="en-US" altLang="zh-CN" dirty="0"/>
              <a:t>(</a:t>
            </a:r>
            <a:r>
              <a:rPr lang="zh-CN" altLang="en-US" dirty="0"/>
              <a:t>纵向</a:t>
            </a:r>
            <a:r>
              <a:rPr lang="en-US" altLang="zh-CN" dirty="0"/>
              <a:t>) </a:t>
            </a:r>
            <a:r>
              <a:rPr lang="zh-CN" altLang="en-US" dirty="0"/>
              <a:t>及 </a:t>
            </a:r>
            <a:r>
              <a:rPr lang="en-US" altLang="zh-CN" dirty="0" err="1"/>
              <a:t>TvHorizontalGridView</a:t>
            </a:r>
            <a:r>
              <a:rPr lang="en-US" altLang="zh-CN" dirty="0"/>
              <a:t>(</a:t>
            </a:r>
            <a:r>
              <a:rPr lang="zh-CN" altLang="en-US" dirty="0"/>
              <a:t>横向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TvRelativeLayoutAsGroup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TvImageView</a:t>
            </a:r>
            <a:r>
              <a:rPr lang="zh-CN" altLang="en-US" dirty="0"/>
              <a:t>：专用于显示网络</a:t>
            </a:r>
            <a:r>
              <a:rPr lang="zh-CN" altLang="en-US" dirty="0" smtClean="0"/>
              <a:t>图片，不</a:t>
            </a:r>
            <a:r>
              <a:rPr lang="zh-CN" altLang="en-US" dirty="0"/>
              <a:t>支持</a:t>
            </a:r>
            <a:r>
              <a:rPr lang="zh-CN" altLang="en-US" dirty="0" smtClean="0"/>
              <a:t>前景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TvMarqueeText</a:t>
            </a:r>
            <a:r>
              <a:rPr lang="zh-CN" altLang="en-US" dirty="0"/>
              <a:t>：无需焦点的跑马灯</a:t>
            </a:r>
            <a:r>
              <a:rPr lang="zh-CN" altLang="en-US" dirty="0" smtClean="0"/>
              <a:t>控件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TvProgressBar</a:t>
            </a:r>
            <a:r>
              <a:rPr lang="zh-CN" altLang="en-US" dirty="0" smtClean="0"/>
              <a:t>：进度条控件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38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专用控件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674" y="1628800"/>
            <a:ext cx="809572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>
                <a:latin typeface="微软雅黑" pitchFamily="34" charset="-122"/>
                <a:ea typeface="微软雅黑" pitchFamily="34" charset="-122"/>
              </a:defRPr>
            </a:lvl1pPr>
            <a:lvl2pPr marL="742950" lvl="1" indent="-285750">
              <a:spcBef>
                <a:spcPct val="20000"/>
              </a:spcBef>
              <a:buFont typeface="Arial" pitchFamily="34" charset="0"/>
              <a:buChar char="–"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/>
            <a:r>
              <a:rPr lang="zh-CN" altLang="en-US" dirty="0"/>
              <a:t>除</a:t>
            </a:r>
            <a:r>
              <a:rPr lang="en-US" altLang="zh-CN" dirty="0"/>
              <a:t>TvTabHost </a:t>
            </a:r>
            <a:r>
              <a:rPr lang="zh-CN" altLang="en-US" dirty="0" smtClean="0"/>
              <a:t>外，其余</a:t>
            </a:r>
            <a:r>
              <a:rPr lang="zh-CN" altLang="en-US" dirty="0"/>
              <a:t>控件不支持互相</a:t>
            </a:r>
            <a:r>
              <a:rPr lang="zh-CN" altLang="en-US" dirty="0" smtClean="0"/>
              <a:t>嵌套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特有属性的使用：必须加入命名空间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xmlns:tv</a:t>
            </a:r>
            <a:r>
              <a:rPr lang="en-US" altLang="zh-CN" dirty="0">
                <a:solidFill>
                  <a:srgbClr val="FF0000"/>
                </a:solidFill>
              </a:rPr>
              <a:t>="http://schemas.android.com/</a:t>
            </a:r>
            <a:r>
              <a:rPr lang="en-US" altLang="zh-CN" dirty="0" err="1">
                <a:solidFill>
                  <a:srgbClr val="FF0000"/>
                </a:solidFill>
              </a:rPr>
              <a:t>apk</a:t>
            </a:r>
            <a:r>
              <a:rPr lang="en-US" altLang="zh-CN" dirty="0">
                <a:solidFill>
                  <a:srgbClr val="FF0000"/>
                </a:solidFill>
              </a:rPr>
              <a:t>/res/</a:t>
            </a:r>
            <a:r>
              <a:rPr lang="en-US" altLang="zh-CN" dirty="0" err="1">
                <a:solidFill>
                  <a:srgbClr val="FF0000"/>
                </a:solidFill>
              </a:rPr>
              <a:t>reco.frame.demo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6441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/>
                <a:t>专用控件介绍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54" name="Group 19"/>
          <p:cNvGrpSpPr>
            <a:grpSpLocks/>
          </p:cNvGrpSpPr>
          <p:nvPr/>
        </p:nvGrpSpPr>
        <p:grpSpPr bwMode="auto">
          <a:xfrm>
            <a:off x="2057400" y="2318793"/>
            <a:ext cx="4648200" cy="685800"/>
            <a:chOff x="1296" y="1680"/>
            <a:chExt cx="2928" cy="432"/>
          </a:xfrm>
        </p:grpSpPr>
        <p:sp>
          <p:nvSpPr>
            <p:cNvPr id="55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2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 err="1"/>
                <a:t>TvRelativeLayoutAsGroup</a:t>
              </a:r>
              <a:endParaRPr lang="en-US" altLang="zh-CN" sz="2400" b="1" dirty="0"/>
            </a:p>
          </p:txBody>
        </p:sp>
        <p:grpSp>
          <p:nvGrpSpPr>
            <p:cNvPr id="57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59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1" name="Picture 25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403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TvRelativeLayoutAsGroup</a:t>
            </a:r>
            <a:endParaRPr lang="en-US" altLang="zh-CN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reco.frame.tv.view</a:t>
            </a:r>
            <a:r>
              <a:rPr lang="en-US" altLang="zh-CN" dirty="0"/>
              <a:t>. </a:t>
            </a:r>
            <a:r>
              <a:rPr lang="en-US" altLang="zh-CN" dirty="0" err="1" smtClean="0"/>
              <a:t>TvRelativeLayoutAsGroup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xmlns:tv</a:t>
            </a:r>
            <a:r>
              <a:rPr lang="en-US" altLang="zh-CN" dirty="0" smtClean="0">
                <a:solidFill>
                  <a:srgbClr val="FF0000"/>
                </a:solidFill>
              </a:rPr>
              <a:t>="http://schemas.android.com/</a:t>
            </a:r>
            <a:r>
              <a:rPr lang="en-US" altLang="zh-CN" dirty="0" err="1" smtClean="0">
                <a:solidFill>
                  <a:srgbClr val="FF0000"/>
                </a:solidFill>
              </a:rPr>
              <a:t>apk</a:t>
            </a:r>
            <a:r>
              <a:rPr lang="en-US" altLang="zh-CN" dirty="0" smtClean="0">
                <a:solidFill>
                  <a:srgbClr val="FF0000"/>
                </a:solidFill>
              </a:rPr>
              <a:t>/res/</a:t>
            </a:r>
            <a:r>
              <a:rPr lang="en-US" altLang="zh-CN" dirty="0" err="1" smtClean="0">
                <a:solidFill>
                  <a:srgbClr val="FF0000"/>
                </a:solidFill>
              </a:rPr>
              <a:t>reco.frame.demo</a:t>
            </a:r>
            <a:r>
              <a:rPr lang="en-US" altLang="zh-CN" dirty="0" smtClean="0">
                <a:solidFill>
                  <a:srgbClr val="FF0000"/>
                </a:solidFill>
              </a:rPr>
              <a:t>"</a:t>
            </a:r>
          </a:p>
          <a:p>
            <a:r>
              <a:rPr lang="zh-CN" altLang="en-US" dirty="0"/>
              <a:t>用于取代</a:t>
            </a:r>
            <a:r>
              <a:rPr lang="en-US" altLang="zh-CN" dirty="0" err="1"/>
              <a:t>TvRelativeLayout</a:t>
            </a:r>
            <a:r>
              <a:rPr lang="zh-CN" altLang="en-US" dirty="0"/>
              <a:t>及 </a:t>
            </a:r>
            <a:r>
              <a:rPr lang="en-US" altLang="zh-CN" dirty="0" err="1" smtClean="0"/>
              <a:t>TvButton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566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TvRelativeLayout</a:t>
            </a:r>
            <a:endParaRPr lang="en-US" altLang="zh-CN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reco.frame.tv.view.TvRelativeLayout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xmlns:tv</a:t>
            </a:r>
            <a:r>
              <a:rPr lang="en-US" altLang="zh-CN" dirty="0">
                <a:solidFill>
                  <a:srgbClr val="FF0000"/>
                </a:solidFill>
              </a:rPr>
              <a:t>="http://schemas.android.com/</a:t>
            </a:r>
            <a:r>
              <a:rPr lang="en-US" altLang="zh-CN" dirty="0" err="1">
                <a:solidFill>
                  <a:srgbClr val="FF0000"/>
                </a:solidFill>
              </a:rPr>
              <a:t>apk</a:t>
            </a:r>
            <a:r>
              <a:rPr lang="en-US" altLang="zh-CN" dirty="0">
                <a:solidFill>
                  <a:srgbClr val="FF0000"/>
                </a:solidFill>
              </a:rPr>
              <a:t>/res/</a:t>
            </a:r>
            <a:r>
              <a:rPr lang="en-US" altLang="zh-CN" dirty="0" err="1">
                <a:solidFill>
                  <a:srgbClr val="FF0000"/>
                </a:solidFill>
              </a:rPr>
              <a:t>reco.frame.demo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</a:p>
          <a:p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smtClean="0"/>
              <a:t>scalable</a:t>
            </a:r>
            <a:r>
              <a:rPr lang="zh-CN" altLang="en-US" dirty="0" smtClean="0"/>
              <a:t>：是否支持缩放</a:t>
            </a:r>
            <a:endParaRPr lang="en-US" altLang="zh-CN" dirty="0" smtClean="0"/>
          </a:p>
          <a:p>
            <a:pPr lvl="1"/>
            <a:r>
              <a:rPr lang="en-US" altLang="zh-CN" dirty="0"/>
              <a:t>float 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：放大比例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animationType</a:t>
            </a:r>
            <a:r>
              <a:rPr lang="zh-CN" altLang="en-US" dirty="0" smtClean="0"/>
              <a:t>：漂移动画</a:t>
            </a:r>
            <a:endParaRPr lang="en-US" altLang="zh-CN" dirty="0" smtClean="0"/>
          </a:p>
          <a:p>
            <a:pPr lvl="2"/>
            <a:r>
              <a:rPr lang="en-US" altLang="zh-CN" dirty="0"/>
              <a:t>final static </a:t>
            </a:r>
            <a:r>
              <a:rPr lang="en-US" altLang="zh-CN" dirty="0" err="1"/>
              <a:t>int</a:t>
            </a:r>
            <a:r>
              <a:rPr lang="en-US" altLang="zh-CN" dirty="0"/>
              <a:t> ANIM_DEFAULT = 0;// </a:t>
            </a:r>
            <a:r>
              <a:rPr lang="zh-CN" altLang="en-US" dirty="0"/>
              <a:t>无效果</a:t>
            </a:r>
          </a:p>
          <a:p>
            <a:pPr lvl="2"/>
            <a:r>
              <a:rPr lang="en-US" altLang="zh-CN" dirty="0" smtClean="0"/>
              <a:t>final </a:t>
            </a:r>
            <a:r>
              <a:rPr lang="en-US" altLang="zh-CN" dirty="0"/>
              <a:t>static </a:t>
            </a:r>
            <a:r>
              <a:rPr lang="en-US" altLang="zh-CN" dirty="0" err="1"/>
              <a:t>int</a:t>
            </a:r>
            <a:r>
              <a:rPr lang="en-US" altLang="zh-CN" dirty="0"/>
              <a:t> ANIM_TRASLATE = 1;// </a:t>
            </a:r>
            <a:r>
              <a:rPr lang="zh-CN" altLang="en-US" dirty="0" smtClean="0"/>
              <a:t>平移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TvRelativeLayout</a:t>
            </a:r>
            <a:endParaRPr lang="en-US" altLang="zh-CN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xmlns:tv</a:t>
            </a:r>
            <a:r>
              <a:rPr lang="en-US" altLang="zh-CN" dirty="0">
                <a:solidFill>
                  <a:srgbClr val="FF0000"/>
                </a:solidFill>
              </a:rPr>
              <a:t>="http://schemas.android.com/</a:t>
            </a:r>
            <a:r>
              <a:rPr lang="en-US" altLang="zh-CN" dirty="0" err="1">
                <a:solidFill>
                  <a:srgbClr val="FF0000"/>
                </a:solidFill>
              </a:rPr>
              <a:t>apk</a:t>
            </a:r>
            <a:r>
              <a:rPr lang="en-US" altLang="zh-CN" dirty="0">
                <a:solidFill>
                  <a:srgbClr val="FF0000"/>
                </a:solidFill>
              </a:rPr>
              <a:t>/res/</a:t>
            </a:r>
            <a:r>
              <a:rPr lang="en-US" altLang="zh-CN" dirty="0" err="1">
                <a:solidFill>
                  <a:srgbClr val="FF0000"/>
                </a:solidFill>
              </a:rPr>
              <a:t>reco.frame.demo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</a:p>
          <a:p>
            <a:r>
              <a:rPr lang="zh-CN" altLang="en-US" dirty="0" smtClean="0"/>
              <a:t>属性用法</a:t>
            </a:r>
            <a:endParaRPr lang="en-US" altLang="zh-CN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3138626"/>
            <a:ext cx="8640960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reco.frame.tv.view.TvRelativeLayout 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endParaRPr lang="en-US" altLang="zh-CN" sz="2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xmlns:tv="http://schemas.android.com/apk/res/reco.frame.demo"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"@dimen/px1080"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:layout_height=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"@dimen/px1920"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tv:scalable = "false"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reco.frame.tv.view.TvRelativeLayout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28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2073</TotalTime>
  <Words>559</Words>
  <Application>Microsoft Office PowerPoint</Application>
  <PresentationFormat>全屏显示(4:3)</PresentationFormat>
  <Paragraphs>149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Courier New</vt:lpstr>
      <vt:lpstr>2_Office 主题</vt:lpstr>
      <vt:lpstr>RecoTvFrame</vt:lpstr>
      <vt:lpstr>目录</vt:lpstr>
      <vt:lpstr>专用控件</vt:lpstr>
      <vt:lpstr>专用控件</vt:lpstr>
      <vt:lpstr>专用控件</vt:lpstr>
      <vt:lpstr>目录</vt:lpstr>
      <vt:lpstr>TvRelativeLayoutAsGroup</vt:lpstr>
      <vt:lpstr>TvRelativeLayout</vt:lpstr>
      <vt:lpstr>TvRelativeLayout</vt:lpstr>
      <vt:lpstr>TvButton</vt:lpstr>
      <vt:lpstr>TvRelativeLayoutAsGroup</vt:lpstr>
      <vt:lpstr>TvRelativeLayoutAsGroup</vt:lpstr>
      <vt:lpstr>补充</vt:lpstr>
      <vt:lpstr>补充</vt:lpstr>
      <vt:lpstr>补充</vt:lpstr>
      <vt:lpstr>补充</vt:lpstr>
      <vt:lpstr>补充</vt:lpstr>
      <vt:lpstr>课程回顾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武永亮</dc:creator>
  <cp:lastModifiedBy>李玮玮</cp:lastModifiedBy>
  <cp:revision>218</cp:revision>
  <dcterms:created xsi:type="dcterms:W3CDTF">2012-01-28T13:55:28Z</dcterms:created>
  <dcterms:modified xsi:type="dcterms:W3CDTF">2017-03-20T05:50:21Z</dcterms:modified>
</cp:coreProperties>
</file>