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4"/>
  </p:notesMasterIdLst>
  <p:sldIdLst>
    <p:sldId id="351" r:id="rId2"/>
    <p:sldId id="422" r:id="rId3"/>
    <p:sldId id="400" r:id="rId4"/>
    <p:sldId id="423" r:id="rId5"/>
    <p:sldId id="424" r:id="rId6"/>
    <p:sldId id="427" r:id="rId7"/>
    <p:sldId id="426" r:id="rId8"/>
    <p:sldId id="425" r:id="rId9"/>
    <p:sldId id="428" r:id="rId10"/>
    <p:sldId id="429" r:id="rId11"/>
    <p:sldId id="431" r:id="rId12"/>
    <p:sldId id="432" r:id="rId13"/>
    <p:sldId id="439" r:id="rId14"/>
    <p:sldId id="430" r:id="rId15"/>
    <p:sldId id="433" r:id="rId16"/>
    <p:sldId id="434" r:id="rId17"/>
    <p:sldId id="435" r:id="rId18"/>
    <p:sldId id="436" r:id="rId19"/>
    <p:sldId id="437" r:id="rId20"/>
    <p:sldId id="438" r:id="rId21"/>
    <p:sldId id="418" r:id="rId22"/>
    <p:sldId id="262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5" autoAdjust="0"/>
    <p:restoredTop sz="80591" autoAdjust="0"/>
  </p:normalViewPr>
  <p:slideViewPr>
    <p:cSldViewPr>
      <p:cViewPr varScale="1">
        <p:scale>
          <a:sx n="53" d="100"/>
          <a:sy n="53" d="100"/>
        </p:scale>
        <p:origin x="16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593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43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92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943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954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493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736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152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599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23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542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767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776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364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690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66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0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683" y="83671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7370050" cy="36004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23928" y="2996952"/>
            <a:ext cx="3848472" cy="720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08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2017/3/27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矩形 52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8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2017/3/27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735" y="2060848"/>
            <a:ext cx="34194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1619672" y="1268760"/>
            <a:ext cx="5715604" cy="216024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 flip="none" rotWithShape="1">
                <a:gsLst>
                  <a:gs pos="100000">
                    <a:srgbClr val="FF0000"/>
                  </a:gs>
                  <a:gs pos="0">
                    <a:srgbClr val="00FF00"/>
                  </a:gs>
                  <a:gs pos="100000">
                    <a:srgbClr val="0000FF"/>
                  </a:gs>
                </a:gsLst>
                <a:lin ang="2700000" scaled="1"/>
                <a:tileRect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26409" y="764704"/>
            <a:ext cx="7772400" cy="1470025"/>
          </a:xfrm>
        </p:spPr>
        <p:txBody>
          <a:bodyPr/>
          <a:lstStyle/>
          <a:p>
            <a:r>
              <a:rPr lang="en-US" altLang="zh-CN"/>
              <a:t>RecoTvFrame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3635896" y="2780928"/>
            <a:ext cx="4176464" cy="1584176"/>
          </a:xfrm>
        </p:spPr>
        <p:txBody>
          <a:bodyPr>
            <a:noAutofit/>
          </a:bodyPr>
          <a:lstStyle/>
          <a:p>
            <a:r>
              <a:rPr lang="zh-CN" altLang="en-US" sz="2700" dirty="0" smtClean="0">
                <a:solidFill>
                  <a:schemeClr val="bg1"/>
                </a:solidFill>
              </a:rPr>
              <a:t>第二讲</a:t>
            </a:r>
            <a:endParaRPr lang="en-US" altLang="zh-CN" sz="2700" dirty="0" smtClean="0">
              <a:solidFill>
                <a:schemeClr val="bg1"/>
              </a:solidFill>
            </a:endParaRPr>
          </a:p>
          <a:p>
            <a:r>
              <a:rPr lang="zh-CN" altLang="en-US" sz="2700" dirty="0" smtClean="0">
                <a:solidFill>
                  <a:schemeClr val="bg1"/>
                </a:solidFill>
              </a:rPr>
              <a:t>专用控件之</a:t>
            </a:r>
            <a:endParaRPr lang="en-US" altLang="zh-CN" sz="2700" dirty="0" smtClean="0">
              <a:solidFill>
                <a:schemeClr val="bg1"/>
              </a:solidFill>
            </a:endParaRPr>
          </a:p>
          <a:p>
            <a:r>
              <a:rPr lang="en-US" altLang="zh-CN" sz="2400" dirty="0" err="1" smtClean="0"/>
              <a:t>TVTabHost</a:t>
            </a: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TvImageView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TvImageView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11" y="2204864"/>
            <a:ext cx="8235589" cy="405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6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TvImageView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zh-CN" altLang="en-US" dirty="0"/>
              <a:t>用于显示网络</a:t>
            </a:r>
            <a:r>
              <a:rPr lang="zh-CN" altLang="en-US" dirty="0" smtClean="0"/>
              <a:t>图片</a:t>
            </a:r>
            <a:endParaRPr lang="en-US" altLang="zh-CN" dirty="0" smtClean="0"/>
          </a:p>
          <a:p>
            <a:r>
              <a:rPr lang="zh-CN" altLang="en-US" dirty="0"/>
              <a:t>不支持</a:t>
            </a:r>
            <a:r>
              <a:rPr lang="zh-CN" altLang="en-US" dirty="0" smtClean="0"/>
              <a:t>前景</a:t>
            </a:r>
            <a:endParaRPr lang="en-US" altLang="zh-CN" dirty="0" smtClean="0"/>
          </a:p>
          <a:p>
            <a:r>
              <a:rPr lang="zh-CN" altLang="en-US" dirty="0" smtClean="0"/>
              <a:t>方便、易用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6234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TvImageView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加载图片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configImageUrl</a:t>
            </a:r>
            <a:r>
              <a:rPr lang="en-US" altLang="zh-CN" dirty="0" smtClean="0"/>
              <a:t>(String </a:t>
            </a:r>
            <a:r>
              <a:rPr lang="en-US" altLang="zh-CN" dirty="0" err="1"/>
              <a:t>url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：设置</a:t>
            </a:r>
            <a:r>
              <a:rPr lang="zh-CN" altLang="en-US" dirty="0"/>
              <a:t>并显示网络</a:t>
            </a:r>
            <a:r>
              <a:rPr lang="zh-CN" altLang="en-US" dirty="0" smtClean="0"/>
              <a:t>图片</a:t>
            </a:r>
            <a:endParaRPr lang="en-US" altLang="zh-CN" dirty="0" smtClean="0"/>
          </a:p>
          <a:p>
            <a:r>
              <a:rPr lang="zh-CN" altLang="en-US" dirty="0"/>
              <a:t>不局限</a:t>
            </a:r>
            <a:r>
              <a:rPr lang="zh-CN" altLang="en-US" dirty="0" smtClean="0"/>
              <a:t>于</a:t>
            </a:r>
            <a:r>
              <a:rPr lang="en-US" altLang="zh-CN" dirty="0" err="1" smtClean="0"/>
              <a:t>TVImageView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TvImageView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TvRelativeLayout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TvButton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TvRelativeLayoutAsGroup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514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TvImageView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674" y="1628800"/>
            <a:ext cx="809572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>
                <a:latin typeface="微软雅黑" pitchFamily="34" charset="-122"/>
                <a:ea typeface="微软雅黑" pitchFamily="34" charset="-122"/>
              </a:defRPr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zh-CN" dirty="0" err="1" smtClean="0"/>
              <a:t>TvBitmap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reco.frame.tv.TvBitmap</a:t>
            </a:r>
            <a:endParaRPr lang="en-US" altLang="zh-CN" dirty="0" smtClean="0"/>
          </a:p>
          <a:p>
            <a:pPr lvl="1"/>
            <a:r>
              <a:rPr lang="en-US" altLang="zh-CN" dirty="0"/>
              <a:t>display(View </a:t>
            </a:r>
            <a:r>
              <a:rPr lang="en-US" altLang="zh-CN" dirty="0" err="1"/>
              <a:t>view,String</a:t>
            </a:r>
            <a:r>
              <a:rPr lang="en-US" altLang="zh-CN" dirty="0"/>
              <a:t> </a:t>
            </a:r>
            <a:r>
              <a:rPr lang="en-US" altLang="zh-CN" dirty="0" err="1"/>
              <a:t>url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：加载</a:t>
            </a:r>
            <a:r>
              <a:rPr lang="zh-CN" altLang="en-US" dirty="0"/>
              <a:t>网络图片</a:t>
            </a:r>
            <a:r>
              <a:rPr lang="en-US" altLang="zh-CN" dirty="0"/>
              <a:t>,</a:t>
            </a:r>
            <a:r>
              <a:rPr lang="zh-CN" altLang="en-US" dirty="0"/>
              <a:t>只支持背景</a:t>
            </a:r>
            <a:r>
              <a:rPr lang="zh-CN" altLang="en-US" dirty="0" smtClean="0"/>
              <a:t>加载</a:t>
            </a:r>
            <a:endParaRPr lang="en-US" altLang="zh-CN" dirty="0" smtClean="0"/>
          </a:p>
          <a:p>
            <a:pPr lvl="1"/>
            <a:r>
              <a:rPr lang="en-US" altLang="zh-CN" dirty="0"/>
              <a:t>display(View </a:t>
            </a:r>
            <a:r>
              <a:rPr lang="en-US" altLang="zh-CN" dirty="0" err="1"/>
              <a:t>view,String</a:t>
            </a:r>
            <a:r>
              <a:rPr lang="en-US" altLang="zh-CN" dirty="0"/>
              <a:t> </a:t>
            </a:r>
            <a:r>
              <a:rPr lang="en-US" altLang="zh-CN" dirty="0" err="1"/>
              <a:t>url,Bitmap</a:t>
            </a:r>
            <a:r>
              <a:rPr lang="en-US" altLang="zh-CN" dirty="0"/>
              <a:t> </a:t>
            </a:r>
            <a:r>
              <a:rPr lang="en-US" altLang="zh-CN" dirty="0" err="1"/>
              <a:t>loadingBitmap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：第三</a:t>
            </a:r>
            <a:r>
              <a:rPr lang="zh-CN" altLang="en-US" dirty="0"/>
              <a:t>个参数用来设置加载显示图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695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TvImageView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zh-CN" altLang="en-US" dirty="0"/>
              <a:t>源码</a:t>
            </a:r>
            <a:r>
              <a:rPr lang="zh-CN" altLang="en-US" dirty="0" smtClean="0"/>
              <a:t>分析图片加载过程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TvBitmap</a:t>
            </a:r>
            <a:r>
              <a:rPr lang="en-US" altLang="zh-CN" dirty="0" smtClean="0"/>
              <a:t>  </a:t>
            </a:r>
            <a:r>
              <a:rPr lang="en-US" altLang="zh-CN" dirty="0" smtClean="0">
                <a:sym typeface="Wingdings" panose="05000000000000000000" pitchFamily="2" charset="2"/>
              </a:rPr>
              <a:t>  display()</a:t>
            </a:r>
            <a:r>
              <a:rPr lang="zh-CN" altLang="en-US" dirty="0" smtClean="0">
                <a:sym typeface="Wingdings" panose="05000000000000000000" pitchFamily="2" charset="2"/>
              </a:rPr>
              <a:t>（重载的方法）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err="1">
                <a:sym typeface="Wingdings" panose="05000000000000000000" pitchFamily="2" charset="2"/>
              </a:rPr>
              <a:t>TvBitmap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err="1" smtClean="0"/>
              <a:t>BitmapCache</a:t>
            </a:r>
            <a:r>
              <a:rPr lang="zh-CN" altLang="en-US" dirty="0" smtClean="0"/>
              <a:t>：图片缓冲池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BitmapLoadAndDisplayTask</a:t>
            </a:r>
            <a:r>
              <a:rPr lang="zh-CN" altLang="en-US" dirty="0" smtClean="0"/>
              <a:t>：下载图片的异步任务类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2522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AsyncTask</a:t>
            </a:r>
            <a:r>
              <a:rPr lang="zh-CN" altLang="en-US" dirty="0" smtClean="0"/>
              <a:t>（抽象类）补充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三</a:t>
            </a:r>
            <a:r>
              <a:rPr lang="zh-CN" altLang="en-US" dirty="0"/>
              <a:t>种泛型类型 </a:t>
            </a:r>
            <a:r>
              <a:rPr lang="en-US" altLang="zh-CN" dirty="0" err="1"/>
              <a:t>Params</a:t>
            </a:r>
            <a:r>
              <a:rPr lang="zh-CN" altLang="en-US" dirty="0"/>
              <a:t>，</a:t>
            </a:r>
            <a:r>
              <a:rPr lang="en-US" altLang="zh-CN" dirty="0"/>
              <a:t>Progress</a:t>
            </a:r>
            <a:r>
              <a:rPr lang="zh-CN" altLang="en-US" dirty="0"/>
              <a:t>和</a:t>
            </a:r>
            <a:r>
              <a:rPr lang="en-US" altLang="zh-CN" dirty="0" smtClean="0"/>
              <a:t>Result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 err="1"/>
              <a:t>Params</a:t>
            </a:r>
            <a:r>
              <a:rPr lang="en-US" altLang="zh-CN" dirty="0"/>
              <a:t> </a:t>
            </a:r>
            <a:r>
              <a:rPr lang="zh-CN" altLang="en-US" dirty="0"/>
              <a:t>启动任务执行的输入</a:t>
            </a:r>
            <a:r>
              <a:rPr lang="zh-CN" altLang="en-US" dirty="0" smtClean="0"/>
              <a:t>参数，如</a:t>
            </a:r>
            <a:r>
              <a:rPr lang="en-US" altLang="zh-CN" dirty="0"/>
              <a:t>HTTP</a:t>
            </a:r>
            <a:r>
              <a:rPr lang="zh-CN" altLang="en-US" dirty="0"/>
              <a:t>请求的</a:t>
            </a:r>
            <a:r>
              <a:rPr lang="en-US" altLang="zh-CN" dirty="0" smtClean="0"/>
              <a:t>URL</a:t>
            </a:r>
            <a:endParaRPr lang="zh-CN" altLang="en-US" dirty="0"/>
          </a:p>
          <a:p>
            <a:pPr lvl="1"/>
            <a:r>
              <a:rPr lang="en-US" altLang="zh-CN" dirty="0" smtClean="0"/>
              <a:t> Progress </a:t>
            </a:r>
            <a:r>
              <a:rPr lang="zh-CN" altLang="en-US" dirty="0"/>
              <a:t>后台任务执行的</a:t>
            </a:r>
            <a:r>
              <a:rPr lang="zh-CN" altLang="en-US" dirty="0" smtClean="0"/>
              <a:t>百分比 </a:t>
            </a:r>
            <a:endParaRPr lang="zh-CN" altLang="en-US" dirty="0"/>
          </a:p>
          <a:p>
            <a:pPr lvl="1"/>
            <a:r>
              <a:rPr lang="en-US" altLang="zh-CN" dirty="0" smtClean="0"/>
              <a:t> Result </a:t>
            </a:r>
            <a:r>
              <a:rPr lang="zh-CN" altLang="en-US" dirty="0"/>
              <a:t>后台执行任务最终返回的</a:t>
            </a:r>
            <a:r>
              <a:rPr lang="zh-CN" altLang="en-US" dirty="0" smtClean="0"/>
              <a:t>结果，比如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Void</a:t>
            </a:r>
          </a:p>
          <a:p>
            <a:r>
              <a:rPr lang="zh-CN" altLang="en-US" dirty="0" smtClean="0"/>
              <a:t>主要方法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doInBackground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Params</a:t>
            </a:r>
            <a:r>
              <a:rPr lang="en-US" altLang="zh-CN" dirty="0"/>
              <a:t>... p) </a:t>
            </a:r>
            <a:r>
              <a:rPr lang="zh-CN" altLang="en-US" dirty="0" smtClean="0"/>
              <a:t>（抽象方法，须实现）</a:t>
            </a:r>
            <a:endParaRPr lang="en-US" altLang="zh-CN" dirty="0" smtClean="0"/>
          </a:p>
          <a:p>
            <a:pPr lvl="1"/>
            <a:r>
              <a:rPr lang="en-US" altLang="zh-CN" dirty="0" err="1"/>
              <a:t>onPostExecute</a:t>
            </a:r>
            <a:r>
              <a:rPr lang="en-US" altLang="zh-CN" dirty="0"/>
              <a:t>(Result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/>
              <a:t>onPreExecute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/>
              <a:t>onProgressUpdate</a:t>
            </a:r>
            <a:r>
              <a:rPr lang="en-US" altLang="zh-CN" dirty="0"/>
              <a:t>(Progress...)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458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AsyncTask</a:t>
            </a:r>
            <a:r>
              <a:rPr lang="zh-CN" altLang="en-US" dirty="0" smtClean="0"/>
              <a:t>泛型参数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Params</a:t>
            </a:r>
            <a:endParaRPr lang="en-US" altLang="zh-CN" dirty="0" smtClean="0"/>
          </a:p>
          <a:p>
            <a:pPr lvl="1"/>
            <a:r>
              <a:rPr lang="zh-CN" altLang="en-US" dirty="0"/>
              <a:t>代表输入到任务的参数类型，</a:t>
            </a:r>
            <a:r>
              <a:rPr lang="zh-CN" altLang="en-US" dirty="0" smtClean="0"/>
              <a:t>也是</a:t>
            </a:r>
            <a:r>
              <a:rPr lang="en-US" altLang="zh-CN" dirty="0" err="1"/>
              <a:t>doInBackground</a:t>
            </a:r>
            <a:r>
              <a:rPr lang="en-US" altLang="zh-CN" dirty="0"/>
              <a:t>()</a:t>
            </a:r>
            <a:r>
              <a:rPr lang="zh-CN" altLang="en-US" dirty="0"/>
              <a:t>的参数类型</a:t>
            </a:r>
            <a:endParaRPr lang="en-US" altLang="zh-CN" dirty="0" smtClean="0"/>
          </a:p>
          <a:p>
            <a:r>
              <a:rPr lang="en-US" altLang="zh-CN" dirty="0" smtClean="0"/>
              <a:t>Progress</a:t>
            </a:r>
          </a:p>
          <a:p>
            <a:pPr lvl="1"/>
            <a:r>
              <a:rPr lang="zh-CN" altLang="en-US" dirty="0"/>
              <a:t>处理过程中的参数类型，</a:t>
            </a:r>
            <a:r>
              <a:rPr lang="zh-CN" altLang="en-US" dirty="0" smtClean="0"/>
              <a:t>也是</a:t>
            </a:r>
            <a:r>
              <a:rPr lang="en-US" altLang="zh-CN" dirty="0" err="1"/>
              <a:t>doInBackground</a:t>
            </a:r>
            <a:r>
              <a:rPr lang="en-US" altLang="zh-CN" dirty="0"/>
              <a:t>()</a:t>
            </a:r>
            <a:r>
              <a:rPr lang="zh-CN" altLang="en-US" dirty="0"/>
              <a:t>执行过程</a:t>
            </a:r>
            <a:r>
              <a:rPr lang="zh-CN" altLang="en-US" dirty="0" smtClean="0"/>
              <a:t>中产生的参数</a:t>
            </a:r>
            <a:r>
              <a:rPr lang="zh-CN" altLang="en-US" dirty="0"/>
              <a:t>类型，通过</a:t>
            </a:r>
            <a:r>
              <a:rPr lang="en-US" altLang="zh-CN" dirty="0" err="1"/>
              <a:t>publishProgress</a:t>
            </a:r>
            <a:r>
              <a:rPr lang="en-US" altLang="zh-CN" dirty="0"/>
              <a:t>()</a:t>
            </a:r>
            <a:r>
              <a:rPr lang="zh-CN" altLang="en-US" dirty="0"/>
              <a:t>发消息</a:t>
            </a:r>
          </a:p>
          <a:p>
            <a:pPr lvl="1"/>
            <a:r>
              <a:rPr lang="zh-CN" altLang="en-US" dirty="0" smtClean="0"/>
              <a:t>传递</a:t>
            </a:r>
            <a:r>
              <a:rPr lang="zh-CN" altLang="en-US" dirty="0"/>
              <a:t>给</a:t>
            </a:r>
            <a:r>
              <a:rPr lang="en-US" altLang="zh-CN" dirty="0" err="1"/>
              <a:t>onProgressUpdate</a:t>
            </a:r>
            <a:r>
              <a:rPr lang="en-US" altLang="zh-CN" dirty="0"/>
              <a:t>()</a:t>
            </a:r>
            <a:r>
              <a:rPr lang="zh-CN" altLang="en-US" dirty="0"/>
              <a:t>一般用来更新界面</a:t>
            </a:r>
            <a:endParaRPr lang="en-US" altLang="zh-CN" dirty="0" smtClean="0"/>
          </a:p>
          <a:p>
            <a:r>
              <a:rPr lang="en-US" altLang="zh-CN" dirty="0" smtClean="0"/>
              <a:t>Result</a:t>
            </a:r>
          </a:p>
          <a:p>
            <a:pPr lvl="1"/>
            <a:r>
              <a:rPr lang="zh-CN" altLang="en-US" dirty="0"/>
              <a:t>任务结束的</a:t>
            </a:r>
            <a:r>
              <a:rPr lang="zh-CN" altLang="en-US" dirty="0" smtClean="0"/>
              <a:t>产生的参数类型</a:t>
            </a:r>
            <a:r>
              <a:rPr lang="zh-CN" altLang="en-US" dirty="0"/>
              <a:t>，</a:t>
            </a:r>
            <a:r>
              <a:rPr lang="zh-CN" altLang="en-US" dirty="0" smtClean="0"/>
              <a:t>也是</a:t>
            </a:r>
            <a:r>
              <a:rPr lang="en-US" altLang="zh-CN" dirty="0" err="1"/>
              <a:t>doInBackground</a:t>
            </a:r>
            <a:r>
              <a:rPr lang="en-US" altLang="zh-CN" dirty="0"/>
              <a:t>()</a:t>
            </a:r>
            <a:r>
              <a:rPr lang="zh-CN" altLang="en-US" dirty="0"/>
              <a:t>的返回值类型，和</a:t>
            </a:r>
            <a:r>
              <a:rPr lang="en-US" altLang="zh-CN" dirty="0" err="1"/>
              <a:t>onPostExecute</a:t>
            </a:r>
            <a:r>
              <a:rPr lang="en-US" altLang="zh-CN" dirty="0"/>
              <a:t>()</a:t>
            </a:r>
            <a:r>
              <a:rPr lang="zh-CN" altLang="en-US" dirty="0"/>
              <a:t>的参数</a:t>
            </a:r>
            <a:r>
              <a:rPr lang="zh-CN" altLang="en-US" dirty="0" smtClean="0"/>
              <a:t>类型一致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36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AsyncTask</a:t>
            </a:r>
            <a:r>
              <a:rPr lang="zh-CN" altLang="en-US" dirty="0" smtClean="0"/>
              <a:t>执行过程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AsyncTask</a:t>
            </a:r>
            <a:r>
              <a:rPr lang="zh-CN" altLang="en-US" dirty="0"/>
              <a:t>一定要在主线程中创建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r>
              <a:rPr lang="zh-CN" altLang="en-US" dirty="0" smtClean="0"/>
              <a:t>异步任务执行</a:t>
            </a:r>
            <a:r>
              <a:rPr lang="zh-CN" altLang="en-US" dirty="0"/>
              <a:t>分为四个</a:t>
            </a:r>
            <a:r>
              <a:rPr lang="zh-CN" altLang="en-US" dirty="0" smtClean="0"/>
              <a:t>步骤，分别对应一个回调方法</a:t>
            </a:r>
            <a:endParaRPr lang="en-US" altLang="zh-CN" dirty="0" smtClean="0"/>
          </a:p>
          <a:p>
            <a:pPr lvl="1"/>
            <a:r>
              <a:rPr lang="en-US" altLang="zh-CN" dirty="0" err="1"/>
              <a:t>onPreExecute</a:t>
            </a:r>
            <a:r>
              <a:rPr lang="en-US" altLang="zh-CN" dirty="0"/>
              <a:t>() </a:t>
            </a:r>
            <a:r>
              <a:rPr lang="zh-CN" altLang="en-US" dirty="0" smtClean="0"/>
              <a:t>任务</a:t>
            </a:r>
            <a:r>
              <a:rPr lang="zh-CN" altLang="en-US" dirty="0"/>
              <a:t>执行之前开始调用此</a:t>
            </a:r>
            <a:r>
              <a:rPr lang="zh-CN" altLang="en-US" dirty="0" smtClean="0"/>
              <a:t>方法（如显示</a:t>
            </a:r>
            <a:r>
              <a:rPr lang="zh-CN" altLang="en-US" dirty="0"/>
              <a:t>进度</a:t>
            </a:r>
            <a:r>
              <a:rPr lang="zh-CN" altLang="en-US" dirty="0" smtClean="0"/>
              <a:t>对话框），被</a:t>
            </a:r>
            <a:r>
              <a:rPr lang="en-US" altLang="zh-CN" dirty="0" smtClean="0">
                <a:solidFill>
                  <a:srgbClr val="FF0000"/>
                </a:solidFill>
              </a:rPr>
              <a:t>UI</a:t>
            </a:r>
            <a:r>
              <a:rPr lang="zh-CN" altLang="en-US" dirty="0" smtClean="0">
                <a:solidFill>
                  <a:srgbClr val="FF0000"/>
                </a:solidFill>
              </a:rPr>
              <a:t>线程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doInBackground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Params</a:t>
            </a:r>
            <a:r>
              <a:rPr lang="en-US" altLang="zh-CN" dirty="0"/>
              <a:t>...) </a:t>
            </a:r>
            <a:r>
              <a:rPr lang="zh-CN" altLang="en-US" dirty="0"/>
              <a:t>此方法在</a:t>
            </a:r>
            <a:r>
              <a:rPr lang="zh-CN" altLang="en-US" dirty="0">
                <a:solidFill>
                  <a:srgbClr val="FF0000"/>
                </a:solidFill>
              </a:rPr>
              <a:t>后台</a:t>
            </a:r>
            <a:r>
              <a:rPr lang="zh-CN" altLang="en-US" dirty="0" smtClean="0">
                <a:solidFill>
                  <a:srgbClr val="FF0000"/>
                </a:solidFill>
              </a:rPr>
              <a:t>线程</a:t>
            </a:r>
            <a:r>
              <a:rPr lang="zh-CN" altLang="en-US" dirty="0" smtClean="0"/>
              <a:t>执行，完成异步任务的主要工作，通常</a:t>
            </a:r>
            <a:r>
              <a:rPr lang="zh-CN" altLang="en-US" dirty="0"/>
              <a:t>需要较长的时间。在执行过程中可以调用</a:t>
            </a:r>
            <a:r>
              <a:rPr lang="en-US" altLang="zh-CN" dirty="0" err="1"/>
              <a:t>publicProgress</a:t>
            </a:r>
            <a:r>
              <a:rPr lang="en-US" altLang="zh-CN" dirty="0"/>
              <a:t>(Progress...)</a:t>
            </a:r>
            <a:r>
              <a:rPr lang="zh-CN" altLang="en-US" dirty="0"/>
              <a:t>来更新任务的进度。 </a:t>
            </a:r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err="1" smtClean="0"/>
              <a:t>onProgressUpdate</a:t>
            </a:r>
            <a:r>
              <a:rPr lang="en-US" altLang="zh-CN" dirty="0" smtClean="0"/>
              <a:t>(Progress</a:t>
            </a:r>
            <a:r>
              <a:rPr lang="en-US" altLang="zh-CN" dirty="0"/>
              <a:t>...) </a:t>
            </a:r>
            <a:r>
              <a:rPr lang="zh-CN" altLang="en-US" dirty="0"/>
              <a:t>此方法</a:t>
            </a:r>
            <a:r>
              <a:rPr lang="zh-CN" altLang="en-US" dirty="0" smtClean="0"/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UI</a:t>
            </a:r>
            <a:r>
              <a:rPr lang="zh-CN" altLang="en-US" dirty="0" smtClean="0">
                <a:solidFill>
                  <a:srgbClr val="FF0000"/>
                </a:solidFill>
              </a:rPr>
              <a:t>线程</a:t>
            </a:r>
            <a:r>
              <a:rPr lang="zh-CN" altLang="en-US" dirty="0" smtClean="0"/>
              <a:t>执行</a:t>
            </a:r>
            <a:r>
              <a:rPr lang="zh-CN" altLang="en-US" dirty="0"/>
              <a:t>，用于显示任务执行的</a:t>
            </a:r>
            <a:r>
              <a:rPr lang="zh-CN" altLang="en-US" dirty="0" smtClean="0"/>
              <a:t>进度（如更新进度条） </a:t>
            </a:r>
            <a:endParaRPr lang="zh-CN" altLang="en-US" dirty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err="1" smtClean="0"/>
              <a:t>onPostExecute</a:t>
            </a:r>
            <a:r>
              <a:rPr lang="en-US" altLang="zh-CN" dirty="0" smtClean="0"/>
              <a:t>(Result</a:t>
            </a:r>
            <a:r>
              <a:rPr lang="en-US" altLang="zh-CN" dirty="0"/>
              <a:t>) </a:t>
            </a:r>
            <a:r>
              <a:rPr lang="zh-CN" altLang="en-US" dirty="0"/>
              <a:t>此方法</a:t>
            </a:r>
            <a:r>
              <a:rPr lang="zh-CN" altLang="en-US" dirty="0" smtClean="0"/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UI</a:t>
            </a:r>
            <a:r>
              <a:rPr lang="zh-CN" altLang="en-US" dirty="0" smtClean="0">
                <a:solidFill>
                  <a:srgbClr val="FF0000"/>
                </a:solidFill>
              </a:rPr>
              <a:t>线程</a:t>
            </a:r>
            <a:r>
              <a:rPr lang="zh-CN" altLang="en-US" dirty="0" smtClean="0"/>
              <a:t>执行</a:t>
            </a:r>
            <a:r>
              <a:rPr lang="zh-CN" altLang="en-US" dirty="0"/>
              <a:t>，任务执行的结果作为此方法的参数</a:t>
            </a:r>
            <a:r>
              <a:rPr lang="zh-CN" altLang="en-US" dirty="0" smtClean="0"/>
              <a:t>返回（如界面结果展示）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8410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AsyncTask</a:t>
            </a:r>
            <a:r>
              <a:rPr lang="zh-CN" altLang="en-US" dirty="0" smtClean="0"/>
              <a:t>执行过程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AsyncTask</a:t>
            </a:r>
            <a:r>
              <a:rPr lang="zh-CN" altLang="en-US" dirty="0"/>
              <a:t>一定要在主线程中创建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r>
              <a:rPr lang="zh-CN" altLang="en-US" dirty="0" smtClean="0"/>
              <a:t>异步任务执行</a:t>
            </a:r>
            <a:r>
              <a:rPr lang="zh-CN" altLang="en-US" dirty="0"/>
              <a:t>分为四个</a:t>
            </a:r>
            <a:r>
              <a:rPr lang="zh-CN" altLang="en-US" dirty="0" smtClean="0"/>
              <a:t>步骤，分别对应一个回调方法</a:t>
            </a:r>
            <a:endParaRPr lang="en-US" altLang="zh-CN" dirty="0" smtClean="0"/>
          </a:p>
          <a:p>
            <a:pPr lvl="1"/>
            <a:r>
              <a:rPr lang="en-US" altLang="zh-CN" dirty="0" err="1"/>
              <a:t>onCancelled</a:t>
            </a:r>
            <a:r>
              <a:rPr lang="en-US" altLang="zh-CN" dirty="0"/>
              <a:t>(),</a:t>
            </a:r>
            <a:r>
              <a:rPr lang="zh-CN" altLang="en-US" dirty="0"/>
              <a:t>在用户取消线程操作的时候调用。在主线程中调用</a:t>
            </a:r>
            <a:r>
              <a:rPr lang="en-US" altLang="zh-CN" dirty="0" err="1"/>
              <a:t>onCancelled</a:t>
            </a:r>
            <a:r>
              <a:rPr lang="en-US" altLang="zh-CN" dirty="0"/>
              <a:t>()</a:t>
            </a:r>
            <a:r>
              <a:rPr lang="zh-CN" altLang="en-US" dirty="0"/>
              <a:t>的时候调用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558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AsyncTask</a:t>
            </a:r>
            <a:r>
              <a:rPr lang="zh-CN" altLang="en-US" dirty="0" smtClean="0"/>
              <a:t>执行过程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AsyncTask</a:t>
            </a:r>
            <a:r>
              <a:rPr lang="zh-CN" altLang="en-US" dirty="0" smtClean="0"/>
              <a:t>泛型参数与方法的关系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第一</a:t>
            </a:r>
            <a:r>
              <a:rPr lang="zh-CN" altLang="en-US" dirty="0"/>
              <a:t>个参数：传入</a:t>
            </a:r>
            <a:r>
              <a:rPr lang="en-US" altLang="zh-CN" dirty="0" err="1"/>
              <a:t>doInBackground</a:t>
            </a:r>
            <a:r>
              <a:rPr lang="en-US" altLang="zh-CN" dirty="0"/>
              <a:t>()</a:t>
            </a:r>
            <a:r>
              <a:rPr lang="zh-CN" altLang="en-US" dirty="0"/>
              <a:t>方法的</a:t>
            </a:r>
            <a:r>
              <a:rPr lang="zh-CN" altLang="en-US" dirty="0" smtClean="0"/>
              <a:t>参数</a:t>
            </a:r>
            <a:endParaRPr lang="zh-CN" altLang="en-US" dirty="0"/>
          </a:p>
          <a:p>
            <a:pPr lvl="1"/>
            <a:r>
              <a:rPr lang="zh-CN" altLang="en-US" dirty="0" smtClean="0"/>
              <a:t> 第二</a:t>
            </a:r>
            <a:r>
              <a:rPr lang="zh-CN" altLang="en-US" dirty="0"/>
              <a:t>个参数：传入</a:t>
            </a:r>
            <a:r>
              <a:rPr lang="en-US" altLang="zh-CN" dirty="0" err="1"/>
              <a:t>onProgressUpdate</a:t>
            </a:r>
            <a:r>
              <a:rPr lang="en-US" altLang="zh-CN" dirty="0"/>
              <a:t>()</a:t>
            </a:r>
            <a:r>
              <a:rPr lang="zh-CN" altLang="en-US" dirty="0"/>
              <a:t>方法的</a:t>
            </a:r>
            <a:r>
              <a:rPr lang="zh-CN" altLang="en-US" dirty="0" smtClean="0"/>
              <a:t>参数；在</a:t>
            </a:r>
            <a:r>
              <a:rPr lang="en-US" altLang="zh-CN" dirty="0" err="1" smtClean="0"/>
              <a:t>doInBackground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方法中调用</a:t>
            </a:r>
            <a:r>
              <a:rPr lang="en-US" altLang="zh-CN" dirty="0" err="1"/>
              <a:t>publicProgress</a:t>
            </a:r>
            <a:r>
              <a:rPr lang="en-US" altLang="zh-CN" dirty="0"/>
              <a:t>(Progress</a:t>
            </a:r>
            <a:r>
              <a:rPr lang="en-US" altLang="zh-CN" dirty="0" smtClean="0"/>
              <a:t>...)</a:t>
            </a:r>
            <a:r>
              <a:rPr lang="zh-CN" altLang="en-US" dirty="0" smtClean="0"/>
              <a:t>方法时传递参数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第三</a:t>
            </a:r>
            <a:r>
              <a:rPr lang="zh-CN" altLang="en-US" dirty="0"/>
              <a:t>个参数：传入</a:t>
            </a:r>
            <a:r>
              <a:rPr lang="en-US" altLang="zh-CN" dirty="0" err="1"/>
              <a:t>onPostExecute</a:t>
            </a:r>
            <a:r>
              <a:rPr lang="en-US" altLang="zh-CN" dirty="0"/>
              <a:t>()</a:t>
            </a:r>
            <a:r>
              <a:rPr lang="zh-CN" altLang="en-US" dirty="0"/>
              <a:t>方法的</a:t>
            </a:r>
            <a:r>
              <a:rPr lang="zh-CN" altLang="en-US" dirty="0" smtClean="0"/>
              <a:t>参数，</a:t>
            </a:r>
            <a:r>
              <a:rPr lang="zh-CN" altLang="en-US" dirty="0"/>
              <a:t>也是</a:t>
            </a:r>
            <a:r>
              <a:rPr lang="en-US" altLang="zh-CN" dirty="0" err="1"/>
              <a:t>doInBackground</a:t>
            </a:r>
            <a:r>
              <a:rPr lang="en-US" altLang="zh-CN" dirty="0"/>
              <a:t>()</a:t>
            </a:r>
            <a:r>
              <a:rPr lang="zh-CN" altLang="en-US" dirty="0"/>
              <a:t>方法返回的类型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9513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err="1" smtClean="0"/>
                <a:t>TVTabHost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err="1"/>
                <a:t>TvImageView</a:t>
              </a:r>
              <a:endParaRPr lang="en-US" altLang="zh-CN" sz="2400" b="1" dirty="0"/>
            </a:p>
          </p:txBody>
        </p: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19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1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2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AsyncTask</a:t>
            </a:r>
            <a:r>
              <a:rPr lang="zh-CN" altLang="en-US" dirty="0" smtClean="0"/>
              <a:t>执行过程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PageTask</a:t>
            </a:r>
            <a:r>
              <a:rPr lang="en-US" altLang="zh-CN" dirty="0"/>
              <a:t> extends </a:t>
            </a:r>
            <a:r>
              <a:rPr lang="en-US" altLang="zh-CN" dirty="0" err="1"/>
              <a:t>AsyncTask</a:t>
            </a:r>
            <a:r>
              <a:rPr lang="en-US" altLang="zh-CN" dirty="0"/>
              <a:t>&lt;String, Integer, String&gt;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class </a:t>
            </a:r>
            <a:r>
              <a:rPr lang="en-US" altLang="zh-CN" dirty="0" err="1"/>
              <a:t>MAsyncTask</a:t>
            </a:r>
            <a:r>
              <a:rPr lang="en-US" altLang="zh-CN" dirty="0"/>
              <a:t> extends </a:t>
            </a:r>
            <a:r>
              <a:rPr lang="en-US" altLang="zh-CN" dirty="0" err="1"/>
              <a:t>AsyncTask</a:t>
            </a:r>
            <a:r>
              <a:rPr lang="en-US" altLang="zh-CN" dirty="0"/>
              <a:t>&lt;Void, Integer, String</a:t>
            </a:r>
            <a:r>
              <a:rPr lang="en-US" altLang="zh-CN" dirty="0" smtClean="0"/>
              <a:t>&gt;</a:t>
            </a:r>
          </a:p>
          <a:p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1043608" y="4869160"/>
            <a:ext cx="6400800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333333"/>
                </a:solidFill>
                <a:latin typeface="Source Code Pro"/>
              </a:rPr>
              <a:t>MAsyncTask</a:t>
            </a:r>
            <a:r>
              <a:rPr lang="en-US" altLang="zh-CN" sz="2000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zh-CN" sz="2000" dirty="0" err="1">
                <a:solidFill>
                  <a:srgbClr val="333333"/>
                </a:solidFill>
                <a:latin typeface="Source Code Pro"/>
              </a:rPr>
              <a:t>asyncTask</a:t>
            </a:r>
            <a:r>
              <a:rPr lang="en-US" altLang="zh-CN" sz="2000" dirty="0">
                <a:solidFill>
                  <a:srgbClr val="333333"/>
                </a:solidFill>
                <a:latin typeface="Source Code Pro"/>
              </a:rPr>
              <a:t> = </a:t>
            </a:r>
            <a:r>
              <a:rPr lang="en-US" altLang="zh-CN" sz="2000" dirty="0">
                <a:solidFill>
                  <a:srgbClr val="000088"/>
                </a:solidFill>
                <a:latin typeface="Source Code Pro"/>
              </a:rPr>
              <a:t>new</a:t>
            </a:r>
            <a:r>
              <a:rPr lang="en-US" altLang="zh-CN" sz="2000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zh-CN" sz="2000" dirty="0" err="1" smtClean="0">
                <a:solidFill>
                  <a:srgbClr val="333333"/>
                </a:solidFill>
                <a:latin typeface="Source Code Pro"/>
              </a:rPr>
              <a:t>MAsyncTask</a:t>
            </a:r>
            <a:r>
              <a:rPr lang="en-US" altLang="zh-CN" sz="2000" dirty="0" smtClean="0">
                <a:solidFill>
                  <a:srgbClr val="333333"/>
                </a:solidFill>
                <a:latin typeface="Source Code Pro"/>
              </a:rPr>
              <a:t>(</a:t>
            </a:r>
            <a:r>
              <a:rPr lang="zh-CN" altLang="en-US" sz="2000" dirty="0" smtClean="0">
                <a:solidFill>
                  <a:srgbClr val="333333"/>
                </a:solidFill>
                <a:latin typeface="Source Code Pro"/>
              </a:rPr>
              <a:t>参数列表</a:t>
            </a:r>
            <a:r>
              <a:rPr lang="en-US" altLang="zh-CN" sz="2000" dirty="0" smtClean="0">
                <a:solidFill>
                  <a:srgbClr val="333333"/>
                </a:solidFill>
                <a:latin typeface="Source Code Pro"/>
              </a:rPr>
              <a:t>); </a:t>
            </a:r>
            <a:r>
              <a:rPr lang="en-US" altLang="zh-CN" sz="2000" dirty="0" err="1">
                <a:solidFill>
                  <a:srgbClr val="333333"/>
                </a:solidFill>
                <a:latin typeface="Source Code Pro"/>
              </a:rPr>
              <a:t>asyncTask.execute</a:t>
            </a:r>
            <a:r>
              <a:rPr lang="en-US" altLang="zh-CN" sz="2000" dirty="0">
                <a:solidFill>
                  <a:srgbClr val="333333"/>
                </a:solidFill>
                <a:latin typeface="Source Code Pro"/>
              </a:rPr>
              <a:t>();</a:t>
            </a:r>
            <a:r>
              <a:rPr lang="en-US" altLang="zh-CN" sz="2000" dirty="0">
                <a:solidFill>
                  <a:srgbClr val="880000"/>
                </a:solidFill>
                <a:latin typeface="Source Code Pro"/>
              </a:rPr>
              <a:t>//</a:t>
            </a:r>
            <a:r>
              <a:rPr lang="zh-CN" altLang="en-US" sz="2000" dirty="0">
                <a:solidFill>
                  <a:srgbClr val="880000"/>
                </a:solidFill>
                <a:latin typeface="Source Code Pro"/>
              </a:rPr>
              <a:t>开始执行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1043608" y="2651735"/>
            <a:ext cx="64008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PageTask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 task = 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PageTask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b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task.execute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url.getText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toString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8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grpSp>
        <p:nvGrpSpPr>
          <p:cNvPr id="62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63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4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err="1" smtClean="0"/>
                <a:t>TVTabHost</a:t>
              </a:r>
              <a:endParaRPr lang="en-US" altLang="zh-CN" sz="2400" b="1" dirty="0"/>
            </a:p>
          </p:txBody>
        </p:sp>
        <p:grpSp>
          <p:nvGrpSpPr>
            <p:cNvPr id="65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67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69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6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70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71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err="1"/>
                <a:t>TvImageView</a:t>
              </a:r>
              <a:endParaRPr lang="en-US" altLang="zh-CN" sz="2400" b="1" dirty="0"/>
            </a:p>
          </p:txBody>
        </p:sp>
        <p:grpSp>
          <p:nvGrpSpPr>
            <p:cNvPr id="73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75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77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4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TvTabHost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712" y="1417638"/>
            <a:ext cx="6036575" cy="530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8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TvTabHost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</a:t>
            </a:r>
            <a:r>
              <a:rPr lang="zh-CN" altLang="en-US" dirty="0"/>
              <a:t>带标题栏的</a:t>
            </a:r>
            <a:r>
              <a:rPr lang="en-US" altLang="zh-CN" dirty="0" err="1" smtClean="0"/>
              <a:t>ViewPager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zh-CN" altLang="en-US" dirty="0"/>
              <a:t>多页面</a:t>
            </a:r>
            <a:r>
              <a:rPr lang="zh-CN" altLang="en-US" dirty="0" smtClean="0"/>
              <a:t>切换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7739" y="2636912"/>
            <a:ext cx="8648521" cy="40934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reco.frame.tv.view.TvTabHost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:textColorDefault=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"@android:color/holo_blue_dark"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:textColorSelected=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"@android:color/white"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:textSize=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"@dimen/px36"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:titleWidth=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"@dimen/px150"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:titleHeight=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"@dimen/px70"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:cursorWidth=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"@dimen/px150"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:cursorHeight=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"@dimen/px60"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:cursorMarginTop=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"@dimen/px30"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:titleSpace=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"@dimen/px30"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:dividerHeight=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"@dimen/px30"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:durationScroll=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"400"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TvTabHost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reco.frame.tv.view.TvTabHost</a:t>
            </a:r>
            <a:endParaRPr lang="en-US" altLang="zh-CN" dirty="0" smtClean="0"/>
          </a:p>
          <a:p>
            <a:r>
              <a:rPr lang="en-US" altLang="zh-CN" dirty="0" err="1"/>
              <a:t>xmlns:tv</a:t>
            </a:r>
            <a:r>
              <a:rPr lang="en-US" altLang="zh-CN" dirty="0"/>
              <a:t>="http://schemas.android.com/</a:t>
            </a:r>
            <a:r>
              <a:rPr lang="en-US" altLang="zh-CN" dirty="0" err="1"/>
              <a:t>apk</a:t>
            </a:r>
            <a:r>
              <a:rPr lang="en-US" altLang="zh-CN" dirty="0"/>
              <a:t>/res/</a:t>
            </a:r>
            <a:r>
              <a:rPr lang="en-US" altLang="zh-CN" dirty="0" err="1"/>
              <a:t>reco.frame.demo</a:t>
            </a:r>
            <a:r>
              <a:rPr lang="en-US" altLang="zh-CN" dirty="0"/>
              <a:t>"</a:t>
            </a:r>
            <a:endParaRPr lang="en-US" altLang="zh-CN" dirty="0" smtClean="0"/>
          </a:p>
          <a:p>
            <a:r>
              <a:rPr lang="zh-CN" altLang="en-US" dirty="0" smtClean="0"/>
              <a:t>主要属性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tv:cursorRes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获取焦点后光标资源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tv:textColorDefault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默认字体颜色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tv:textColorSelected</a:t>
            </a:r>
            <a:r>
              <a:rPr lang="zh-CN" altLang="en-US" dirty="0" smtClean="0"/>
              <a:t>：</a:t>
            </a:r>
            <a:r>
              <a:rPr lang="en-US" altLang="zh-CN" dirty="0"/>
              <a:t>title</a:t>
            </a:r>
            <a:r>
              <a:rPr lang="zh-CN" altLang="en-US" dirty="0"/>
              <a:t>获取焦点后的字体</a:t>
            </a:r>
            <a:r>
              <a:rPr lang="zh-CN" altLang="en-US" dirty="0" smtClean="0"/>
              <a:t>颜色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tv:textSize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文本大小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tv:titleWidth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宽度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tv:titleHeight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高度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tv:titleSpace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间距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302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TvTabHost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主要属性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tv:cursorWidth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获取焦点后的光标宽度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tv:cursorHeight</a:t>
            </a:r>
            <a:r>
              <a:rPr lang="zh-CN" altLang="en-US" dirty="0" smtClean="0"/>
              <a:t>：</a:t>
            </a:r>
            <a:r>
              <a:rPr lang="en-US" altLang="zh-CN" dirty="0"/>
              <a:t>title</a:t>
            </a:r>
            <a:r>
              <a:rPr lang="zh-CN" altLang="en-US" dirty="0"/>
              <a:t>获取焦点后的</a:t>
            </a:r>
            <a:r>
              <a:rPr lang="zh-CN" altLang="en-US" dirty="0" smtClean="0"/>
              <a:t>光标高度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</a:t>
            </a:r>
            <a:r>
              <a:rPr lang="en-US" altLang="zh-CN" dirty="0" smtClean="0"/>
              <a:t>:[</a:t>
            </a:r>
            <a:r>
              <a:rPr lang="en-US" altLang="zh-CN" dirty="0" err="1" smtClean="0"/>
              <a:t>cursorMarginLeft|cursorMarginTop</a:t>
            </a:r>
            <a:r>
              <a:rPr lang="en-US" altLang="zh-CN" dirty="0" smtClean="0"/>
              <a:t>| </a:t>
            </a:r>
            <a:r>
              <a:rPr lang="en-US" altLang="zh-CN" dirty="0" err="1" smtClean="0"/>
              <a:t>cursorMarginRight|cursorMarginBottom</a:t>
            </a:r>
            <a:r>
              <a:rPr lang="en-US" altLang="zh-CN" dirty="0" smtClean="0"/>
              <a:t>]</a:t>
            </a:r>
            <a:r>
              <a:rPr lang="zh-CN" altLang="en-US" dirty="0" smtClean="0"/>
              <a:t>：光标相对位置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tv:dividerHeight</a:t>
            </a:r>
            <a:r>
              <a:rPr lang="zh-CN" altLang="en-US" dirty="0"/>
              <a:t>：顶部栏与页间隔</a:t>
            </a:r>
            <a:r>
              <a:rPr lang="zh-CN" altLang="en-US" dirty="0" smtClean="0"/>
              <a:t>高度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tv:durationScroll</a:t>
            </a:r>
            <a:r>
              <a:rPr lang="zh-CN" altLang="en-US" dirty="0"/>
              <a:t>：翻页滚动时间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252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TvTabHost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主要方法</a:t>
            </a:r>
            <a:endParaRPr lang="en-US" altLang="zh-CN" dirty="0" smtClean="0"/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addPage</a:t>
            </a:r>
            <a:r>
              <a:rPr lang="en-US" altLang="zh-CN" dirty="0"/>
              <a:t>(</a:t>
            </a:r>
            <a:r>
              <a:rPr lang="en-US" altLang="zh-CN" dirty="0" err="1"/>
              <a:t>FragmentManager</a:t>
            </a:r>
            <a:r>
              <a:rPr lang="en-US" altLang="zh-CN" dirty="0"/>
              <a:t> </a:t>
            </a:r>
            <a:r>
              <a:rPr lang="en-US" altLang="zh-CN" dirty="0" err="1"/>
              <a:t>fm</a:t>
            </a:r>
            <a:r>
              <a:rPr lang="en-US" altLang="zh-CN" dirty="0"/>
              <a:t>, Fragment frag, String title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：添加</a:t>
            </a:r>
            <a:r>
              <a:rPr lang="en-US" altLang="zh-CN" dirty="0"/>
              <a:t>fragment</a:t>
            </a:r>
            <a:r>
              <a:rPr lang="zh-CN" altLang="en-US" dirty="0" smtClean="0"/>
              <a:t>对象及标题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public </a:t>
            </a:r>
            <a:r>
              <a:rPr lang="en-US" altLang="zh-CN" dirty="0"/>
              <a:t>void </a:t>
            </a:r>
            <a:r>
              <a:rPr lang="en-US" altLang="zh-CN" dirty="0" err="1"/>
              <a:t>buildLayout</a:t>
            </a:r>
            <a:r>
              <a:rPr lang="en-US" altLang="zh-CN" dirty="0" smtClean="0"/>
              <a:t>()</a:t>
            </a:r>
            <a:r>
              <a:rPr lang="zh-CN" altLang="en-US" dirty="0"/>
              <a:t>：生成布局</a:t>
            </a:r>
            <a:r>
              <a:rPr lang="en-US" altLang="zh-CN" dirty="0"/>
              <a:t>,</a:t>
            </a:r>
            <a:r>
              <a:rPr lang="zh-CN" altLang="en-US" dirty="0"/>
              <a:t>添加页面后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pPr lvl="1"/>
            <a:r>
              <a:rPr lang="en-US" altLang="zh-CN" dirty="0" err="1"/>
              <a:t>setCurrentPage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position</a:t>
            </a:r>
            <a:r>
              <a:rPr lang="en-US" altLang="zh-CN" dirty="0" smtClean="0"/>
              <a:t>)</a:t>
            </a:r>
            <a:r>
              <a:rPr lang="zh-CN" altLang="en-US" dirty="0"/>
              <a:t>：滑至指定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r>
              <a:rPr lang="zh-CN" altLang="en-US" dirty="0" smtClean="0"/>
              <a:t>监听器</a:t>
            </a:r>
            <a:endParaRPr lang="en-US" altLang="zh-CN" dirty="0" smtClean="0"/>
          </a:p>
          <a:p>
            <a:pPr lvl="1"/>
            <a:r>
              <a:rPr lang="en-US" altLang="zh-CN" dirty="0" err="1"/>
              <a:t>setOnPageChangeListener</a:t>
            </a:r>
            <a:r>
              <a:rPr lang="en-US" altLang="zh-CN" dirty="0"/>
              <a:t>(</a:t>
            </a:r>
            <a:r>
              <a:rPr lang="en-US" altLang="zh-CN" dirty="0" err="1"/>
              <a:t>ScrollPageChangerListener</a:t>
            </a:r>
            <a:r>
              <a:rPr lang="en-US" altLang="zh-CN" dirty="0"/>
              <a:t> listener)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95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TvTabHost</a:t>
            </a:r>
            <a:r>
              <a:rPr lang="zh-CN" altLang="en-US" b="1" dirty="0" smtClean="0"/>
              <a:t>用法</a:t>
            </a:r>
            <a:endParaRPr lang="en-US" altLang="zh-CN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TvTabHostActivity</a:t>
            </a:r>
            <a:endParaRPr lang="en-US" altLang="zh-CN" dirty="0"/>
          </a:p>
          <a:p>
            <a:r>
              <a:rPr lang="en-US" altLang="zh-CN" dirty="0" smtClean="0"/>
              <a:t>Activity</a:t>
            </a:r>
            <a:r>
              <a:rPr lang="zh-CN" altLang="en-US" dirty="0"/>
              <a:t>需继承</a:t>
            </a:r>
            <a:r>
              <a:rPr lang="en-US" altLang="zh-CN" dirty="0" err="1" smtClean="0"/>
              <a:t>FragmentActivity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添加页面</a:t>
            </a:r>
            <a:endParaRPr lang="en-US" altLang="zh-CN" dirty="0" smtClean="0"/>
          </a:p>
          <a:p>
            <a:pPr lvl="1"/>
            <a:r>
              <a:rPr lang="zh-CN" altLang="en-US" dirty="0"/>
              <a:t>设置</a:t>
            </a:r>
            <a:r>
              <a:rPr lang="zh-CN" altLang="en-US" dirty="0" smtClean="0"/>
              <a:t>页面切换监听器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设置默认页面</a:t>
            </a:r>
            <a:endParaRPr lang="en-US" altLang="zh-CN" dirty="0" smtClean="0"/>
          </a:p>
          <a:p>
            <a:r>
              <a:rPr lang="zh-CN" altLang="en-US" dirty="0" smtClean="0"/>
              <a:t>自定义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页面）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093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err="1" smtClean="0"/>
                <a:t>TVTabHost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err="1"/>
                <a:t>TvImageView</a:t>
              </a:r>
              <a:endParaRPr lang="en-US" altLang="zh-CN" sz="2400" b="1" dirty="0"/>
            </a:p>
          </p:txBody>
        </p: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19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1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661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2268</TotalTime>
  <Words>742</Words>
  <Application>Microsoft Office PowerPoint</Application>
  <PresentationFormat>全屏显示(4:3)</PresentationFormat>
  <Paragraphs>139</Paragraphs>
  <Slides>22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Source Code Pro</vt:lpstr>
      <vt:lpstr>宋体</vt:lpstr>
      <vt:lpstr>微软雅黑</vt:lpstr>
      <vt:lpstr>Arial</vt:lpstr>
      <vt:lpstr>Calibri</vt:lpstr>
      <vt:lpstr>Courier New</vt:lpstr>
      <vt:lpstr>Wingdings</vt:lpstr>
      <vt:lpstr>2_Office 主题</vt:lpstr>
      <vt:lpstr>RecoTvFrame</vt:lpstr>
      <vt:lpstr>目录</vt:lpstr>
      <vt:lpstr>TvTabHost</vt:lpstr>
      <vt:lpstr>TvTabHost</vt:lpstr>
      <vt:lpstr>TvTabHost</vt:lpstr>
      <vt:lpstr>TvTabHost</vt:lpstr>
      <vt:lpstr>TvTabHost</vt:lpstr>
      <vt:lpstr>TvTabHost用法</vt:lpstr>
      <vt:lpstr>目录</vt:lpstr>
      <vt:lpstr>TvImageView</vt:lpstr>
      <vt:lpstr>TvImageView</vt:lpstr>
      <vt:lpstr>TvImageView</vt:lpstr>
      <vt:lpstr>TvImageView</vt:lpstr>
      <vt:lpstr>TvImageView</vt:lpstr>
      <vt:lpstr>AsyncTask（抽象类）补充</vt:lpstr>
      <vt:lpstr>AsyncTask泛型参数</vt:lpstr>
      <vt:lpstr>AsyncTask执行过程</vt:lpstr>
      <vt:lpstr>AsyncTask执行过程</vt:lpstr>
      <vt:lpstr>AsyncTask执行过程</vt:lpstr>
      <vt:lpstr>AsyncTask执行过程</vt:lpstr>
      <vt:lpstr>课程回顾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武永亮</dc:creator>
  <cp:lastModifiedBy>李玮玮</cp:lastModifiedBy>
  <cp:revision>247</cp:revision>
  <dcterms:created xsi:type="dcterms:W3CDTF">2012-01-28T13:55:28Z</dcterms:created>
  <dcterms:modified xsi:type="dcterms:W3CDTF">2017-03-27T07:17:39Z</dcterms:modified>
</cp:coreProperties>
</file>