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00" r:id="rId2"/>
    <p:sldId id="419" r:id="rId3"/>
    <p:sldId id="420" r:id="rId4"/>
    <p:sldId id="421" r:id="rId5"/>
    <p:sldId id="503" r:id="rId6"/>
    <p:sldId id="504" r:id="rId7"/>
    <p:sldId id="505" r:id="rId8"/>
    <p:sldId id="506" r:id="rId9"/>
    <p:sldId id="507" r:id="rId10"/>
    <p:sldId id="508" r:id="rId11"/>
    <p:sldId id="500" r:id="rId12"/>
    <p:sldId id="426" r:id="rId13"/>
    <p:sldId id="509" r:id="rId14"/>
    <p:sldId id="429" r:id="rId15"/>
    <p:sldId id="422" r:id="rId16"/>
    <p:sldId id="423" r:id="rId17"/>
    <p:sldId id="425" r:id="rId18"/>
    <p:sldId id="428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99" r:id="rId27"/>
    <p:sldId id="424" r:id="rId28"/>
    <p:sldId id="427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50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502" r:id="rId62"/>
    <p:sldId id="472" r:id="rId63"/>
    <p:sldId id="473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95" r:id="rId86"/>
    <p:sldId id="496" r:id="rId87"/>
    <p:sldId id="498" r:id="rId88"/>
    <p:sldId id="497" r:id="rId89"/>
    <p:sldId id="418" r:id="rId90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5079" autoAdjust="0"/>
  </p:normalViewPr>
  <p:slideViewPr>
    <p:cSldViewPr>
      <p:cViewPr varScale="1">
        <p:scale>
          <a:sx n="79" d="100"/>
          <a:sy n="79" d="100"/>
        </p:scale>
        <p:origin x="225" y="3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688632" cy="1732180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语言课程组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67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算法的特征：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穷性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确切性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一个算法有零个或多个输入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一个算法有一个或多个输出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4" name="图片 3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938198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8326660" y="908720"/>
            <a:ext cx="3240286" cy="2447479"/>
          </a:xfrm>
          <a:prstGeom prst="cloudCallout">
            <a:avLst>
              <a:gd name="adj1" fmla="val -59762"/>
              <a:gd name="adj2" fmla="val 81524"/>
            </a:avLst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marL="85725" indent="-857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有了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算法。我们如何用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语言表示出来呢？？</a:t>
            </a:r>
          </a:p>
        </p:txBody>
      </p:sp>
    </p:spTree>
    <p:extLst>
      <p:ext uri="{BB962C8B-B14F-4D97-AF65-F5344CB8AC3E}">
        <p14:creationId xmlns:p14="http://schemas.microsoft.com/office/powerpoint/2010/main" val="3482014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334772" y="26441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6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进制的转换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black">
          <a:xfrm>
            <a:off x="1413892" y="3970799"/>
            <a:ext cx="9725993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二进制：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latin typeface="Consolas" panose="020B0609020204030204" pitchFamily="49" charset="0"/>
                <a:ea typeface="微软雅黑" panose="020B0503020204020204" pitchFamily="34" charset="-122"/>
              </a:rPr>
              <a:t>八进制：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十进制： 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5 6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</a:p>
          <a:p>
            <a:pPr eaLnBrk="1" hangingPunct="1"/>
            <a:r>
              <a:rPr lang="zh-CN" altLang="en-US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十六进制</a:t>
            </a:r>
            <a:r>
              <a:rPr lang="en-US" altLang="zh-CN" sz="28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 8 9 A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B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C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D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E F</a:t>
            </a:r>
            <a:endParaRPr lang="en-US" altLang="zh-CN" sz="3200" b="1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    0 1 2 3 4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6 7 8 9 a b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c </a:t>
            </a:r>
            <a:r>
              <a:rPr lang="en-US" altLang="zh-CN" sz="32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d e 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769734" y="476672"/>
            <a:ext cx="6709054" cy="3327538"/>
            <a:chOff x="2769734" y="476672"/>
            <a:chExt cx="6709054" cy="3327538"/>
          </a:xfrm>
        </p:grpSpPr>
        <p:sp>
          <p:nvSpPr>
            <p:cNvPr id="40" name="任意多边形 39"/>
            <p:cNvSpPr/>
            <p:nvPr/>
          </p:nvSpPr>
          <p:spPr>
            <a:xfrm>
              <a:off x="5153939" y="476672"/>
              <a:ext cx="1800000" cy="756000"/>
            </a:xfrm>
            <a:custGeom>
              <a:avLst/>
              <a:gdLst>
                <a:gd name="connsiteX0" fmla="*/ 0 w 1088046"/>
                <a:gd name="connsiteY0" fmla="*/ 53884 h 538837"/>
                <a:gd name="connsiteX1" fmla="*/ 53884 w 1088046"/>
                <a:gd name="connsiteY1" fmla="*/ 0 h 538837"/>
                <a:gd name="connsiteX2" fmla="*/ 1034162 w 1088046"/>
                <a:gd name="connsiteY2" fmla="*/ 0 h 538837"/>
                <a:gd name="connsiteX3" fmla="*/ 1088046 w 1088046"/>
                <a:gd name="connsiteY3" fmla="*/ 53884 h 538837"/>
                <a:gd name="connsiteX4" fmla="*/ 1088046 w 1088046"/>
                <a:gd name="connsiteY4" fmla="*/ 484953 h 538837"/>
                <a:gd name="connsiteX5" fmla="*/ 1034162 w 1088046"/>
                <a:gd name="connsiteY5" fmla="*/ 538837 h 538837"/>
                <a:gd name="connsiteX6" fmla="*/ 53884 w 1088046"/>
                <a:gd name="connsiteY6" fmla="*/ 538837 h 538837"/>
                <a:gd name="connsiteX7" fmla="*/ 0 w 1088046"/>
                <a:gd name="connsiteY7" fmla="*/ 484953 h 538837"/>
                <a:gd name="connsiteX8" fmla="*/ 0 w 1088046"/>
                <a:gd name="connsiteY8" fmla="*/ 53884 h 5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046" h="538837">
                  <a:moveTo>
                    <a:pt x="0" y="53884"/>
                  </a:moveTo>
                  <a:cubicBezTo>
                    <a:pt x="0" y="24125"/>
                    <a:pt x="24125" y="0"/>
                    <a:pt x="53884" y="0"/>
                  </a:cubicBezTo>
                  <a:lnTo>
                    <a:pt x="1034162" y="0"/>
                  </a:lnTo>
                  <a:cubicBezTo>
                    <a:pt x="1063921" y="0"/>
                    <a:pt x="1088046" y="24125"/>
                    <a:pt x="1088046" y="53884"/>
                  </a:cubicBezTo>
                  <a:lnTo>
                    <a:pt x="1088046" y="484953"/>
                  </a:lnTo>
                  <a:cubicBezTo>
                    <a:pt x="1088046" y="514712"/>
                    <a:pt x="1063921" y="538837"/>
                    <a:pt x="1034162" y="538837"/>
                  </a:cubicBezTo>
                  <a:lnTo>
                    <a:pt x="53884" y="538837"/>
                  </a:lnTo>
                  <a:cubicBezTo>
                    <a:pt x="24125" y="538837"/>
                    <a:pt x="0" y="514712"/>
                    <a:pt x="0" y="484953"/>
                  </a:cubicBezTo>
                  <a:lnTo>
                    <a:pt x="0" y="5388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52" tIns="80552" rIns="80552" bIns="8055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3047590">
              <a:off x="6855239" y="1823580"/>
              <a:ext cx="1590537" cy="420193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3" tIns="50841" rIns="76262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678788" y="3048210"/>
              <a:ext cx="1800000" cy="756000"/>
            </a:xfrm>
            <a:custGeom>
              <a:avLst/>
              <a:gdLst>
                <a:gd name="connsiteX0" fmla="*/ 0 w 1043406"/>
                <a:gd name="connsiteY0" fmla="*/ 51238 h 512377"/>
                <a:gd name="connsiteX1" fmla="*/ 51238 w 1043406"/>
                <a:gd name="connsiteY1" fmla="*/ 0 h 512377"/>
                <a:gd name="connsiteX2" fmla="*/ 992168 w 1043406"/>
                <a:gd name="connsiteY2" fmla="*/ 0 h 512377"/>
                <a:gd name="connsiteX3" fmla="*/ 1043406 w 1043406"/>
                <a:gd name="connsiteY3" fmla="*/ 51238 h 512377"/>
                <a:gd name="connsiteX4" fmla="*/ 1043406 w 1043406"/>
                <a:gd name="connsiteY4" fmla="*/ 461139 h 512377"/>
                <a:gd name="connsiteX5" fmla="*/ 992168 w 1043406"/>
                <a:gd name="connsiteY5" fmla="*/ 512377 h 512377"/>
                <a:gd name="connsiteX6" fmla="*/ 51238 w 1043406"/>
                <a:gd name="connsiteY6" fmla="*/ 512377 h 512377"/>
                <a:gd name="connsiteX7" fmla="*/ 0 w 1043406"/>
                <a:gd name="connsiteY7" fmla="*/ 461139 h 512377"/>
                <a:gd name="connsiteX8" fmla="*/ 0 w 1043406"/>
                <a:gd name="connsiteY8" fmla="*/ 51238 h 5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406" h="512377">
                  <a:moveTo>
                    <a:pt x="0" y="51238"/>
                  </a:moveTo>
                  <a:cubicBezTo>
                    <a:pt x="0" y="22940"/>
                    <a:pt x="22940" y="0"/>
                    <a:pt x="51238" y="0"/>
                  </a:cubicBezTo>
                  <a:lnTo>
                    <a:pt x="992168" y="0"/>
                  </a:lnTo>
                  <a:cubicBezTo>
                    <a:pt x="1020466" y="0"/>
                    <a:pt x="1043406" y="22940"/>
                    <a:pt x="1043406" y="51238"/>
                  </a:cubicBezTo>
                  <a:lnTo>
                    <a:pt x="1043406" y="461139"/>
                  </a:lnTo>
                  <a:cubicBezTo>
                    <a:pt x="1043406" y="489437"/>
                    <a:pt x="1020466" y="512377"/>
                    <a:pt x="992168" y="512377"/>
                  </a:cubicBezTo>
                  <a:lnTo>
                    <a:pt x="51238" y="512377"/>
                  </a:lnTo>
                  <a:cubicBezTo>
                    <a:pt x="22940" y="512377"/>
                    <a:pt x="0" y="489437"/>
                    <a:pt x="0" y="461139"/>
                  </a:cubicBezTo>
                  <a:lnTo>
                    <a:pt x="0" y="51238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777" tIns="79777" rIns="79777" bIns="79777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21588632">
              <a:off x="5286023" y="3040128"/>
              <a:ext cx="1590538" cy="254210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1590537" y="127104"/>
                  </a:moveTo>
                  <a:lnTo>
                    <a:pt x="1463432" y="254208"/>
                  </a:lnTo>
                  <a:lnTo>
                    <a:pt x="1463432" y="203366"/>
                  </a:lnTo>
                  <a:lnTo>
                    <a:pt x="127104" y="203366"/>
                  </a:lnTo>
                  <a:lnTo>
                    <a:pt x="127104" y="254208"/>
                  </a:lnTo>
                  <a:lnTo>
                    <a:pt x="0" y="127104"/>
                  </a:lnTo>
                  <a:lnTo>
                    <a:pt x="127104" y="1"/>
                  </a:lnTo>
                  <a:lnTo>
                    <a:pt x="127104" y="50843"/>
                  </a:lnTo>
                  <a:lnTo>
                    <a:pt x="1463432" y="50843"/>
                  </a:lnTo>
                  <a:lnTo>
                    <a:pt x="1463432" y="1"/>
                  </a:lnTo>
                  <a:lnTo>
                    <a:pt x="1590537" y="127104"/>
                  </a:lnTo>
                  <a:close/>
                </a:path>
              </a:pathLst>
            </a:cu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4" bIns="5084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769734" y="3048210"/>
              <a:ext cx="1800000" cy="756000"/>
            </a:xfrm>
            <a:custGeom>
              <a:avLst/>
              <a:gdLst>
                <a:gd name="connsiteX0" fmla="*/ 0 w 1098998"/>
                <a:gd name="connsiteY0" fmla="*/ 48794 h 487937"/>
                <a:gd name="connsiteX1" fmla="*/ 48794 w 1098998"/>
                <a:gd name="connsiteY1" fmla="*/ 0 h 487937"/>
                <a:gd name="connsiteX2" fmla="*/ 1050204 w 1098998"/>
                <a:gd name="connsiteY2" fmla="*/ 0 h 487937"/>
                <a:gd name="connsiteX3" fmla="*/ 1098998 w 1098998"/>
                <a:gd name="connsiteY3" fmla="*/ 48794 h 487937"/>
                <a:gd name="connsiteX4" fmla="*/ 1098998 w 1098998"/>
                <a:gd name="connsiteY4" fmla="*/ 439143 h 487937"/>
                <a:gd name="connsiteX5" fmla="*/ 1050204 w 1098998"/>
                <a:gd name="connsiteY5" fmla="*/ 487937 h 487937"/>
                <a:gd name="connsiteX6" fmla="*/ 48794 w 1098998"/>
                <a:gd name="connsiteY6" fmla="*/ 487937 h 487937"/>
                <a:gd name="connsiteX7" fmla="*/ 0 w 1098998"/>
                <a:gd name="connsiteY7" fmla="*/ 439143 h 487937"/>
                <a:gd name="connsiteX8" fmla="*/ 0 w 1098998"/>
                <a:gd name="connsiteY8" fmla="*/ 48794 h 48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8998" h="487937">
                  <a:moveTo>
                    <a:pt x="0" y="48794"/>
                  </a:moveTo>
                  <a:cubicBezTo>
                    <a:pt x="0" y="21846"/>
                    <a:pt x="21846" y="0"/>
                    <a:pt x="48794" y="0"/>
                  </a:cubicBezTo>
                  <a:lnTo>
                    <a:pt x="1050204" y="0"/>
                  </a:lnTo>
                  <a:cubicBezTo>
                    <a:pt x="1077152" y="0"/>
                    <a:pt x="1098998" y="21846"/>
                    <a:pt x="1098998" y="48794"/>
                  </a:cubicBezTo>
                  <a:lnTo>
                    <a:pt x="1098998" y="439143"/>
                  </a:lnTo>
                  <a:cubicBezTo>
                    <a:pt x="1098998" y="466091"/>
                    <a:pt x="1077152" y="487937"/>
                    <a:pt x="1050204" y="487937"/>
                  </a:cubicBezTo>
                  <a:lnTo>
                    <a:pt x="48794" y="487937"/>
                  </a:lnTo>
                  <a:cubicBezTo>
                    <a:pt x="21846" y="487937"/>
                    <a:pt x="0" y="466091"/>
                    <a:pt x="0" y="439143"/>
                  </a:cubicBezTo>
                  <a:lnTo>
                    <a:pt x="0" y="4879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061" tIns="79061" rIns="79061" bIns="7906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  <a:endParaRPr lang="zh-CN" altLang="en-US" sz="2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8524240">
              <a:off x="3710578" y="1827363"/>
              <a:ext cx="1590537" cy="385764"/>
            </a:xfrm>
            <a:custGeom>
              <a:avLst/>
              <a:gdLst>
                <a:gd name="connsiteX0" fmla="*/ 0 w 1590537"/>
                <a:gd name="connsiteY0" fmla="*/ 127105 h 254209"/>
                <a:gd name="connsiteX1" fmla="*/ 127105 w 1590537"/>
                <a:gd name="connsiteY1" fmla="*/ 0 h 254209"/>
                <a:gd name="connsiteX2" fmla="*/ 127105 w 1590537"/>
                <a:gd name="connsiteY2" fmla="*/ 50842 h 254209"/>
                <a:gd name="connsiteX3" fmla="*/ 1463433 w 1590537"/>
                <a:gd name="connsiteY3" fmla="*/ 50842 h 254209"/>
                <a:gd name="connsiteX4" fmla="*/ 1463433 w 1590537"/>
                <a:gd name="connsiteY4" fmla="*/ 0 h 254209"/>
                <a:gd name="connsiteX5" fmla="*/ 1590537 w 1590537"/>
                <a:gd name="connsiteY5" fmla="*/ 127105 h 254209"/>
                <a:gd name="connsiteX6" fmla="*/ 1463433 w 1590537"/>
                <a:gd name="connsiteY6" fmla="*/ 254209 h 254209"/>
                <a:gd name="connsiteX7" fmla="*/ 1463433 w 1590537"/>
                <a:gd name="connsiteY7" fmla="*/ 203367 h 254209"/>
                <a:gd name="connsiteX8" fmla="*/ 127105 w 1590537"/>
                <a:gd name="connsiteY8" fmla="*/ 203367 h 254209"/>
                <a:gd name="connsiteX9" fmla="*/ 127105 w 1590537"/>
                <a:gd name="connsiteY9" fmla="*/ 254209 h 254209"/>
                <a:gd name="connsiteX10" fmla="*/ 0 w 1590537"/>
                <a:gd name="connsiteY10" fmla="*/ 127105 h 2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537" h="254209">
                  <a:moveTo>
                    <a:pt x="0" y="127105"/>
                  </a:moveTo>
                  <a:lnTo>
                    <a:pt x="127105" y="0"/>
                  </a:lnTo>
                  <a:lnTo>
                    <a:pt x="127105" y="50842"/>
                  </a:lnTo>
                  <a:lnTo>
                    <a:pt x="1463433" y="50842"/>
                  </a:lnTo>
                  <a:lnTo>
                    <a:pt x="1463433" y="0"/>
                  </a:lnTo>
                  <a:lnTo>
                    <a:pt x="1590537" y="127105"/>
                  </a:lnTo>
                  <a:lnTo>
                    <a:pt x="1463433" y="254209"/>
                  </a:lnTo>
                  <a:lnTo>
                    <a:pt x="1463433" y="203367"/>
                  </a:lnTo>
                  <a:lnTo>
                    <a:pt x="127105" y="203367"/>
                  </a:lnTo>
                  <a:lnTo>
                    <a:pt x="127105" y="254209"/>
                  </a:lnTo>
                  <a:lnTo>
                    <a:pt x="0" y="1271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62" tIns="50842" rIns="76263" bIns="508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33" name="上下箭头 32"/>
            <p:cNvSpPr/>
            <p:nvPr/>
          </p:nvSpPr>
          <p:spPr>
            <a:xfrm>
              <a:off x="5910620" y="1340768"/>
              <a:ext cx="285750" cy="5715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上下箭头 33"/>
            <p:cNvSpPr/>
            <p:nvPr/>
          </p:nvSpPr>
          <p:spPr>
            <a:xfrm rot="3782230">
              <a:off x="4869772" y="2856082"/>
              <a:ext cx="323850" cy="622300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上下箭头 34"/>
            <p:cNvSpPr/>
            <p:nvPr/>
          </p:nvSpPr>
          <p:spPr>
            <a:xfrm rot="18205121">
              <a:off x="7033784" y="2854766"/>
              <a:ext cx="344487" cy="642938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85007" y="1954987"/>
              <a:ext cx="1768932" cy="1185981"/>
              <a:chOff x="2928995" y="928678"/>
              <a:chExt cx="1047578" cy="571669"/>
            </a:xfr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椭圆 37"/>
              <p:cNvSpPr/>
              <p:nvPr/>
            </p:nvSpPr>
            <p:spPr>
              <a:xfrm>
                <a:off x="2928995" y="928678"/>
                <a:ext cx="1047578" cy="571669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 txBox="1"/>
              <p:nvPr/>
            </p:nvSpPr>
            <p:spPr>
              <a:xfrm>
                <a:off x="3082409" y="1072025"/>
                <a:ext cx="744170" cy="29068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  <a:endParaRPr lang="zh-CN" altLang="en-US" sz="2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57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内存结构</a:t>
            </a:r>
            <a:endParaRPr lang="zh-CN" altLang="en-US" b="1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1809" y="1844824"/>
            <a:ext cx="7522843" cy="407196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常用的表示存储空间大小单位：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一个位有多大？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只能是“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，这叫二进制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一个字节有多大？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位二进制数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保存一个字符（英文字母、数字、符号）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可以表示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0~255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之间的整数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内存以字节编址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2339" y="1988840"/>
            <a:ext cx="3696529" cy="3753442"/>
            <a:chOff x="7102690" y="2195838"/>
            <a:chExt cx="3696529" cy="3753442"/>
          </a:xfrm>
        </p:grpSpPr>
        <p:sp>
          <p:nvSpPr>
            <p:cNvPr id="6" name="Rectangle 1045"/>
            <p:cNvSpPr>
              <a:spLocks noChangeArrowheads="1"/>
            </p:cNvSpPr>
            <p:nvPr/>
          </p:nvSpPr>
          <p:spPr bwMode="auto">
            <a:xfrm>
              <a:off x="8534814" y="2195838"/>
              <a:ext cx="2255776" cy="3681434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46"/>
            <p:cNvSpPr>
              <a:spLocks noChangeShapeType="1"/>
            </p:cNvSpPr>
            <p:nvPr/>
          </p:nvSpPr>
          <p:spPr bwMode="auto">
            <a:xfrm>
              <a:off x="8534814" y="24972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47"/>
            <p:cNvSpPr>
              <a:spLocks noChangeShapeType="1"/>
            </p:cNvSpPr>
            <p:nvPr/>
          </p:nvSpPr>
          <p:spPr bwMode="auto">
            <a:xfrm>
              <a:off x="8534814" y="278463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48"/>
            <p:cNvSpPr>
              <a:spLocks noChangeShapeType="1"/>
            </p:cNvSpPr>
            <p:nvPr/>
          </p:nvSpPr>
          <p:spPr bwMode="auto">
            <a:xfrm>
              <a:off x="8534814" y="307356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49"/>
            <p:cNvSpPr>
              <a:spLocks noChangeShapeType="1"/>
            </p:cNvSpPr>
            <p:nvPr/>
          </p:nvSpPr>
          <p:spPr bwMode="auto">
            <a:xfrm>
              <a:off x="8534814" y="33608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50"/>
            <p:cNvSpPr>
              <a:spLocks noChangeShapeType="1"/>
            </p:cNvSpPr>
            <p:nvPr/>
          </p:nvSpPr>
          <p:spPr bwMode="auto">
            <a:xfrm flipV="1">
              <a:off x="8534814" y="3649823"/>
              <a:ext cx="2255776" cy="4773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51"/>
            <p:cNvSpPr>
              <a:spLocks noChangeShapeType="1"/>
            </p:cNvSpPr>
            <p:nvPr/>
          </p:nvSpPr>
          <p:spPr bwMode="auto">
            <a:xfrm>
              <a:off x="8534814" y="39387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52"/>
            <p:cNvSpPr>
              <a:spLocks noChangeShapeType="1"/>
            </p:cNvSpPr>
            <p:nvPr/>
          </p:nvSpPr>
          <p:spPr bwMode="auto">
            <a:xfrm>
              <a:off x="8534814" y="4226087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53"/>
            <p:cNvSpPr>
              <a:spLocks noChangeShapeType="1"/>
            </p:cNvSpPr>
            <p:nvPr/>
          </p:nvSpPr>
          <p:spPr bwMode="auto">
            <a:xfrm>
              <a:off x="8534814" y="4515012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54"/>
            <p:cNvSpPr>
              <a:spLocks noChangeShapeType="1"/>
            </p:cNvSpPr>
            <p:nvPr/>
          </p:nvSpPr>
          <p:spPr bwMode="auto">
            <a:xfrm>
              <a:off x="8534814" y="480234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55"/>
            <p:cNvSpPr>
              <a:spLocks noChangeShapeType="1"/>
            </p:cNvSpPr>
            <p:nvPr/>
          </p:nvSpPr>
          <p:spPr bwMode="auto">
            <a:xfrm>
              <a:off x="8534814" y="5091274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56"/>
            <p:cNvSpPr>
              <a:spLocks noChangeShapeType="1"/>
            </p:cNvSpPr>
            <p:nvPr/>
          </p:nvSpPr>
          <p:spPr bwMode="auto">
            <a:xfrm>
              <a:off x="8543807" y="5380199"/>
              <a:ext cx="2255412" cy="0"/>
            </a:xfrm>
            <a:prstGeom prst="lin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062"/>
            <p:cNvSpPr txBox="1">
              <a:spLocks noChangeArrowheads="1"/>
            </p:cNvSpPr>
            <p:nvPr/>
          </p:nvSpPr>
          <p:spPr bwMode="auto">
            <a:xfrm>
              <a:off x="7102690" y="22048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0012FF78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063"/>
            <p:cNvSpPr txBox="1">
              <a:spLocks noChangeArrowheads="1"/>
            </p:cNvSpPr>
            <p:nvPr/>
          </p:nvSpPr>
          <p:spPr bwMode="auto">
            <a:xfrm>
              <a:off x="7102691" y="24937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0012FF79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065"/>
            <p:cNvSpPr txBox="1">
              <a:spLocks noChangeArrowheads="1"/>
            </p:cNvSpPr>
            <p:nvPr/>
          </p:nvSpPr>
          <p:spPr bwMode="auto">
            <a:xfrm>
              <a:off x="7102691" y="2782714"/>
              <a:ext cx="15120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0012FF7A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066"/>
            <p:cNvSpPr txBox="1">
              <a:spLocks noChangeArrowheads="1"/>
            </p:cNvSpPr>
            <p:nvPr/>
          </p:nvSpPr>
          <p:spPr bwMode="auto">
            <a:xfrm>
              <a:off x="7102691" y="3061610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0012FF7B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067"/>
            <p:cNvSpPr txBox="1">
              <a:spLocks noChangeArrowheads="1"/>
            </p:cNvSpPr>
            <p:nvPr/>
          </p:nvSpPr>
          <p:spPr bwMode="auto">
            <a:xfrm>
              <a:off x="7102691" y="33605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0012FF7C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1068"/>
            <p:cNvSpPr txBox="1">
              <a:spLocks noChangeArrowheads="1"/>
            </p:cNvSpPr>
            <p:nvPr/>
          </p:nvSpPr>
          <p:spPr bwMode="auto">
            <a:xfrm>
              <a:off x="7102691" y="364948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0012FF7D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1069"/>
            <p:cNvSpPr txBox="1">
              <a:spLocks noChangeArrowheads="1"/>
            </p:cNvSpPr>
            <p:nvPr/>
          </p:nvSpPr>
          <p:spPr bwMode="auto">
            <a:xfrm>
              <a:off x="7102691" y="393841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0012FF7E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1070"/>
            <p:cNvSpPr txBox="1">
              <a:spLocks noChangeArrowheads="1"/>
            </p:cNvSpPr>
            <p:nvPr/>
          </p:nvSpPr>
          <p:spPr bwMode="auto">
            <a:xfrm>
              <a:off x="7102691" y="4227339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0012FF7F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071"/>
            <p:cNvSpPr txBox="1">
              <a:spLocks noChangeArrowheads="1"/>
            </p:cNvSpPr>
            <p:nvPr/>
          </p:nvSpPr>
          <p:spPr bwMode="auto">
            <a:xfrm>
              <a:off x="7102691" y="4516264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0012FF80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1072"/>
            <p:cNvSpPr txBox="1">
              <a:spLocks noChangeArrowheads="1"/>
            </p:cNvSpPr>
            <p:nvPr/>
          </p:nvSpPr>
          <p:spPr bwMode="auto">
            <a:xfrm>
              <a:off x="7102691" y="4825827"/>
              <a:ext cx="1313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0012FF81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1073"/>
            <p:cNvSpPr txBox="1">
              <a:spLocks noChangeArrowheads="1"/>
            </p:cNvSpPr>
            <p:nvPr/>
          </p:nvSpPr>
          <p:spPr bwMode="auto">
            <a:xfrm>
              <a:off x="9490403" y="5452207"/>
              <a:ext cx="492443" cy="4970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  <a:endParaRPr lang="en-US" altLang="zh-CN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black">
          <a:xfrm>
            <a:off x="1139986" y="2132856"/>
            <a:ext cx="628490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b, B, KB, MB, GB, TB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 descr="C:\Users\Eetze\Desktop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260648"/>
            <a:ext cx="6240835" cy="146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88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内存结构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13876"/>
              </p:ext>
            </p:extLst>
          </p:nvPr>
        </p:nvGraphicFramePr>
        <p:xfrm>
          <a:off x="741096" y="2986509"/>
          <a:ext cx="109699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121888" marR="121888"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0880"/>
              </p:ext>
            </p:extLst>
          </p:nvPr>
        </p:nvGraphicFramePr>
        <p:xfrm>
          <a:off x="703006" y="4343822"/>
          <a:ext cx="81258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10800000" flipV="1">
            <a:off x="703007" y="3357984"/>
            <a:ext cx="4380359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26067" y="3357984"/>
            <a:ext cx="2571080" cy="1000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3007" y="4715297"/>
            <a:ext cx="8527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wenhuayongpinyi2_004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8583" y="2916656"/>
            <a:ext cx="1237927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5167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40663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318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45709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2594" y="3967583"/>
            <a:ext cx="138182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（位）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987870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4895" y="3967583"/>
            <a:ext cx="857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92915" y="3967583"/>
            <a:ext cx="85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bit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06705" y="2544489"/>
            <a:ext cx="180927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（字节）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black">
          <a:xfrm>
            <a:off x="5223030" y="1392658"/>
            <a:ext cx="10538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Data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0"/>
          <p:cNvCxnSpPr/>
          <p:nvPr/>
        </p:nvCxnSpPr>
        <p:spPr>
          <a:xfrm flipH="1">
            <a:off x="798231" y="1786359"/>
            <a:ext cx="4380359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2"/>
          <p:cNvCxnSpPr/>
          <p:nvPr/>
        </p:nvCxnSpPr>
        <p:spPr>
          <a:xfrm>
            <a:off x="6321293" y="1786359"/>
            <a:ext cx="3169941" cy="1128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63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765820" y="4509120"/>
            <a:ext cx="1110329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程序中通过数据类型定义变量</a:t>
            </a:r>
            <a:r>
              <a:rPr lang="zh-CN" altLang="en-US" sz="2800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来表示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自己需要的数据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可以给内存中</a:t>
            </a: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一块连续的</a:t>
            </a:r>
            <a:r>
              <a:rPr lang="zh-CN" altLang="en-US" sz="28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r>
              <a:rPr lang="zh-CN" altLang="en-US" sz="2800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起</a:t>
            </a:r>
            <a:r>
              <a:rPr lang="zh-CN" altLang="en-US" sz="28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一个名字，通过这个名字来操作它，这个名字就是变量名，也叫做标识符。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6161089" y="1277069"/>
            <a:ext cx="5383398" cy="3160043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程序和数据</a:t>
            </a:r>
            <a:endParaRPr lang="en-US" altLang="zh-CN" b="1" ker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程序中常量、变量表示数据。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整型数据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实数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char[20]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用户可以自定义自己的类型。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65820" y="1277069"/>
            <a:ext cx="5904003" cy="316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b="1" kern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求两个数的和、差、积、商。</a:t>
            </a:r>
            <a:endParaRPr lang="en-US" altLang="zh-CN" b="1" kern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计算机如何表示数？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计算机能够表示年龄吗？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计算机能够表工资吗？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计算机能够表示字母吗？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计算机能够表示人名吗？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……….</a:t>
            </a: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81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761764" y="1285860"/>
            <a:ext cx="10474845" cy="4643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/*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计算两个数的和并输出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marL="365760" marR="0" lvl="0" indent="-25603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2400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add1, add2, sum;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add1 = 21;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add2 = 34;       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sum = add1 + add2;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add1+add2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的和赋给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sum</a:t>
            </a:r>
          </a:p>
          <a:p>
            <a:pPr marL="365760" lvl="0" indent="-256032" eaLnBrk="0" hangingPunct="0">
              <a:buClr>
                <a:schemeClr val="accent1"/>
              </a:buClr>
              <a:buSzPct val="68000"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printf("The sum is %</a:t>
            </a:r>
            <a:r>
              <a:rPr lang="en-US" altLang="zh-CN" sz="2400" b="1" ker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400" b="1" kern="0" smtClean="0">
                <a:latin typeface="Consolas" pitchFamily="49" charset="0"/>
                <a:cs typeface="Consolas" pitchFamily="49" charset="0"/>
              </a:rPr>
              <a:t>",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sum); 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marL="365760" marR="0" lvl="0" indent="-25603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4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579274" y="1414463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60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en-US" altLang="zh-CN" sz="360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3600" smtClean="0">
                <a:latin typeface="Consolas" pitchFamily="49" charset="0"/>
                <a:cs typeface="Consolas" pitchFamily="49" charset="0"/>
              </a:rPr>
              <a:t>3;</a:t>
            </a:r>
            <a:endParaRPr lang="zh-CN" altLang="en-US" sz="3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845940" y="1828017"/>
            <a:ext cx="1647728" cy="1296988"/>
          </a:xfrm>
          <a:prstGeom prst="wedgeEllipseCallout">
            <a:avLst>
              <a:gd name="adj1" fmla="val 115522"/>
              <a:gd name="adj2" fmla="val -46134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80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1702" y="4068521"/>
            <a:ext cx="2285421" cy="785818"/>
          </a:xfrm>
          <a:prstGeom prst="rect">
            <a:avLst/>
          </a:prstGeom>
          <a:solidFill>
            <a:srgbClr val="BBE0E3"/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4413" y="4854339"/>
            <a:ext cx="0" cy="633276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237123" y="4425711"/>
            <a:ext cx="958601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3798421" y="4425711"/>
            <a:ext cx="1153282" cy="0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094413" y="3492259"/>
            <a:ext cx="0" cy="576262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46146" y="2996952"/>
            <a:ext cx="1999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存储空间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46146" y="5559623"/>
            <a:ext cx="23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数值范围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998930" y="4211397"/>
            <a:ext cx="2018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存储形式</a:t>
            </a:r>
            <a:endParaRPr lang="zh-CN" altLang="en-US" sz="2400" b="1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28345" y="4211398"/>
            <a:ext cx="23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运算种类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17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Consolas" pitchFamily="49" charset="0"/>
                <a:cs typeface="Consolas" pitchFamily="49" charset="0"/>
              </a:rPr>
              <a:t>使用</a:t>
            </a:r>
            <a:r>
              <a:rPr lang="en-US" altLang="zh-CN" b="1" err="1">
                <a:latin typeface="Consolas" pitchFamily="49" charset="0"/>
                <a:cs typeface="Consolas" pitchFamily="49" charset="0"/>
              </a:rPr>
              <a:t>sizeof</a:t>
            </a:r>
            <a:r>
              <a:rPr lang="zh-CN" altLang="en-US" b="1">
                <a:latin typeface="Consolas" pitchFamily="49" charset="0"/>
                <a:cs typeface="Consolas" pitchFamily="49" charset="0"/>
              </a:rPr>
              <a:t>测试数据类型长度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09836" y="1238542"/>
            <a:ext cx="10287000" cy="4464496"/>
          </a:xfrm>
        </p:spPr>
        <p:txBody>
          <a:bodyPr/>
          <a:lstStyle/>
          <a:p>
            <a:r>
              <a:rPr lang="en-US" altLang="zh-CN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可以得到变量或数据类型占用的字节数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基本形式：</a:t>
            </a: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/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数据值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lvl="1"/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sizeof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数据类型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r>
              <a:rPr lang="zh-CN" altLang="en-US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举例：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6060" y="3429000"/>
            <a:ext cx="5903962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 = 2;</a:t>
            </a:r>
          </a:p>
          <a:p>
            <a:pPr>
              <a:defRPr/>
            </a:pPr>
            <a:endParaRPr lang="en-US" altLang="zh-CN" sz="240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);          // </a:t>
            </a:r>
            <a:r>
              <a:rPr lang="zh-CN" altLang="en-US" sz="2400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(i</a:t>
            </a: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);            // </a:t>
            </a:r>
            <a:r>
              <a:rPr lang="zh-CN" altLang="en-US" sz="2400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240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);            // </a:t>
            </a:r>
            <a:r>
              <a:rPr lang="zh-CN" altLang="en-US" sz="2400" smtClean="0">
                <a:latin typeface="Consolas" pitchFamily="49" charset="0"/>
                <a:cs typeface="Consolas" pitchFamily="49" charset="0"/>
              </a:rPr>
              <a:t>结果</a:t>
            </a:r>
            <a:r>
              <a:rPr lang="en-US" altLang="zh-CN" sz="2400">
                <a:latin typeface="Consolas" pitchFamily="49" charset="0"/>
                <a:cs typeface="Consolas" pitchFamily="49" charset="0"/>
              </a:rPr>
              <a:t>4</a:t>
            </a:r>
          </a:p>
          <a:p>
            <a:pPr>
              <a:defRPr/>
            </a:pPr>
            <a:endParaRPr lang="en-US" altLang="zh-CN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6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47972" y="980728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变量声明的基本语法：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  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 …,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n;</a:t>
            </a:r>
          </a:p>
          <a:p>
            <a:pPr marL="0" indent="0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unsigned  </a:t>
            </a:r>
            <a:r>
              <a:rPr lang="en-US" altLang="zh-CN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age = 3;</a:t>
            </a:r>
          </a:p>
          <a:p>
            <a:pPr>
              <a:buFont typeface="Wingdings" pitchFamily="2" charset="2"/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extern const </a:t>
            </a:r>
            <a:r>
              <a:rPr lang="en-US" altLang="zh-CN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err="1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x,  y;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3467546" y="2102841"/>
            <a:ext cx="357188" cy="216024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615694" y="2570893"/>
            <a:ext cx="357188" cy="122413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54052" y="3432993"/>
            <a:ext cx="151216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42284" y="3432993"/>
            <a:ext cx="1656184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916128" y="2534299"/>
            <a:ext cx="357187" cy="5023717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156314" y="4717317"/>
            <a:ext cx="357187" cy="666576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0076" y="5377209"/>
            <a:ext cx="4000989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（带附加声明）数据类型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606580" y="5373216"/>
            <a:ext cx="1512513" cy="5000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变量列表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6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352028" y="126876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什么是程序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两种注释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函数写法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程序开发步骤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32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896544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类型说明：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类型说明符</a:t>
            </a:r>
            <a:endParaRPr lang="en-US" altLang="zh-CN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类型说明符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限定说明符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zh-CN" sz="10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名（标识符、变量名）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变量名由数字，字母和下划线组成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数字不能打头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不能使用</a:t>
            </a:r>
            <a:r>
              <a:rPr lang="en-US" altLang="zh-CN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语言中的关键字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语言的变量名中的</a:t>
            </a:r>
            <a:r>
              <a:rPr lang="zh-CN" altLang="en-US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字母区分大小写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变量名应该尽量有意义，参考编程规范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​​ 1"/>
          <p:cNvSpPr/>
          <p:nvPr/>
        </p:nvSpPr>
        <p:spPr>
          <a:xfrm rot="10800000" flipV="1">
            <a:off x="5374332" y="1412776"/>
            <a:ext cx="2975258" cy="720725"/>
          </a:xfrm>
          <a:prstGeom prst="rightArrow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有且只有一个</a:t>
            </a:r>
          </a:p>
        </p:txBody>
      </p:sp>
    </p:spTree>
    <p:extLst>
      <p:ext uri="{BB962C8B-B14F-4D97-AF65-F5344CB8AC3E}">
        <p14:creationId xmlns:p14="http://schemas.microsoft.com/office/powerpoint/2010/main" val="3388007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1218882" y="2247900"/>
            <a:ext cx="4155450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goodname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_</a:t>
            </a: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ma_ma</a:t>
            </a: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_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Cup123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F1f4_333</a:t>
            </a:r>
            <a:endParaRPr lang="zh-CN" altLang="en-US" sz="3200" b="1" ker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内容占位符 10"/>
          <p:cNvSpPr txBox="1">
            <a:spLocks/>
          </p:cNvSpPr>
          <p:nvPr/>
        </p:nvSpPr>
        <p:spPr>
          <a:xfrm>
            <a:off x="6602280" y="2247900"/>
            <a:ext cx="3956628" cy="388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endParaRPr lang="en-US" altLang="zh-CN" sz="3200" b="1" kern="0">
              <a:latin typeface="Consolas" pitchFamily="49" charset="0"/>
              <a:ea typeface="+mn-ea"/>
              <a:cs typeface="Consolas" pitchFamily="49" charset="0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123f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@edu2act.org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$php6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>
                <a:latin typeface="Consolas" pitchFamily="49" charset="0"/>
                <a:ea typeface="+mn-ea"/>
                <a:cs typeface="Consolas" pitchFamily="49" charset="0"/>
              </a:rPr>
              <a:t>!</a:t>
            </a:r>
            <a:r>
              <a:rPr lang="en-US" altLang="zh-CN" sz="3200" b="1" kern="0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endParaRPr lang="zh-CN" altLang="en-US" sz="3200" b="1" kern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1142702" y="1738313"/>
            <a:ext cx="49771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符合规则的命名</a:t>
            </a:r>
          </a:p>
        </p:txBody>
      </p:sp>
      <p:sp>
        <p:nvSpPr>
          <p:cNvPr id="8" name="文本占位符 9"/>
          <p:cNvSpPr txBox="1">
            <a:spLocks/>
          </p:cNvSpPr>
          <p:nvPr/>
        </p:nvSpPr>
        <p:spPr>
          <a:xfrm>
            <a:off x="6370081" y="1738313"/>
            <a:ext cx="5484971" cy="76200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400" kern="0">
                <a:latin typeface="微软雅黑" pitchFamily="34" charset="-122"/>
                <a:ea typeface="微软雅黑" pitchFamily="34" charset="-122"/>
              </a:rPr>
              <a:t> 非法的名称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1218882" y="1052736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标识符辨认</a:t>
            </a:r>
          </a:p>
        </p:txBody>
      </p:sp>
    </p:spTree>
    <p:extLst>
      <p:ext uri="{BB962C8B-B14F-4D97-AF65-F5344CB8AC3E}">
        <p14:creationId xmlns:p14="http://schemas.microsoft.com/office/powerpoint/2010/main" val="1747640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80795" y="980728"/>
            <a:ext cx="9218073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未初始化的变量的值是随机数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在定义时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= 10;                      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好的风格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num1 = 1, num2, num3;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坏的风格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num1 = num2 = 2;          /*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错误的赋值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*/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在定义后赋值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num;</a:t>
            </a:r>
          </a:p>
          <a:p>
            <a:pPr lvl="1"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= 10;</a:t>
            </a:r>
          </a:p>
          <a:p>
            <a:pPr>
              <a:buClr>
                <a:schemeClr val="bg2">
                  <a:lumMod val="50000"/>
                </a:schemeClr>
              </a:buClr>
              <a:buSzPct val="107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变量的使用规则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先定义，后使用</a:t>
            </a:r>
            <a:endParaRPr lang="en-US" altLang="zh-CN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7000"/>
            </a:pPr>
            <a:r>
              <a:rPr lang="zh-CN" altLang="en-US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先赋值，后参加运算</a:t>
            </a:r>
            <a:endParaRPr lang="en-US" altLang="zh-CN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08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grpSp>
        <p:nvGrpSpPr>
          <p:cNvPr id="4" name="Group 7"/>
          <p:cNvGrpSpPr>
            <a:grpSpLocks noGrp="1"/>
          </p:cNvGrpSpPr>
          <p:nvPr/>
        </p:nvGrpSpPr>
        <p:grpSpPr bwMode="auto">
          <a:xfrm>
            <a:off x="3286100" y="2384519"/>
            <a:ext cx="7272808" cy="3451225"/>
            <a:chOff x="3560" y="2387"/>
            <a:chExt cx="1905" cy="13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</p:txBody>
        </p:sp>
        <p:pic>
          <p:nvPicPr>
            <p:cNvPr id="6" name="Picture 6" descr="c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274" y="1268760"/>
            <a:ext cx="285464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360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  a = 3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black">
          <a:xfrm>
            <a:off x="8723551" y="4097012"/>
            <a:ext cx="239544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（字面值）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black">
          <a:xfrm>
            <a:off x="1344167" y="4286550"/>
            <a:ext cx="239544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变量地址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black">
          <a:xfrm>
            <a:off x="8766455" y="2587519"/>
            <a:ext cx="239544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（标识符）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black">
          <a:xfrm>
            <a:off x="1344167" y="3787353"/>
            <a:ext cx="273402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0x0012FF1C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5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29916" y="1285860"/>
            <a:ext cx="8928992" cy="50720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>
                <a:latin typeface="Consolas" panose="020B0609020204030204" pitchFamily="49" charset="0"/>
                <a:cs typeface="Consolas" pitchFamily="49" charset="0"/>
              </a:rPr>
              <a:t>#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include 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student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, age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if = 1;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float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score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90.5;</a:t>
            </a: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stadent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Age = 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20;</a:t>
            </a: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student = Age + 10;</a:t>
            </a: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("%d %d %d %f", if, student, age, score);</a:t>
            </a:r>
          </a:p>
          <a:p>
            <a:pPr eaLnBrk="0" hangingPunct="0">
              <a:lnSpc>
                <a:spcPct val="80000"/>
              </a:lnSpc>
              <a:defRPr/>
            </a:pPr>
            <a:endParaRPr kumimoji="0"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kumimoji="0"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zh-CN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7988" y="3601110"/>
            <a:ext cx="2218274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42084" y="2771990"/>
            <a:ext cx="1354178" cy="2815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77988" y="3929066"/>
            <a:ext cx="720080" cy="3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2" y="4472674"/>
            <a:ext cx="1707002" cy="360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31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数据如何在计算机中表示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053852" y="98072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变量声明小结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变量名符合命名规范。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可以在定义变量的同时进行初始化。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80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x = 5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对于变量一定要“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先定义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后使用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变量一定要“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先赋值后参加运算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同一个命名空间内变量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不能重名。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11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759744" y="365045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637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常双精度实型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383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/>
      <p:bldP spid="9" grpId="0" animBg="1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+mj-ea"/>
              </a:rPr>
              <a:t>数据类型</a:t>
            </a:r>
            <a:endParaRPr lang="zh-CN" altLang="en-US" b="1">
              <a:latin typeface="+mj-ea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7828" y="3119258"/>
            <a:ext cx="952252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整型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317701" y="3938418"/>
            <a:ext cx="2475855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长整型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12927" y="3081162"/>
            <a:ext cx="1714054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316192" y="2282647"/>
            <a:ext cx="2190179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左大括号 18"/>
          <p:cNvSpPr>
            <a:spLocks/>
          </p:cNvSpPr>
          <p:nvPr/>
        </p:nvSpPr>
        <p:spPr bwMode="auto">
          <a:xfrm>
            <a:off x="1574056" y="2401982"/>
            <a:ext cx="784671" cy="1885950"/>
          </a:xfrm>
          <a:prstGeom prst="leftBrace">
            <a:avLst>
              <a:gd name="adj1" fmla="val 28640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大括号 14"/>
          <p:cNvSpPr>
            <a:spLocks/>
          </p:cNvSpPr>
          <p:nvPr/>
        </p:nvSpPr>
        <p:spPr bwMode="auto">
          <a:xfrm>
            <a:off x="4484664" y="2375580"/>
            <a:ext cx="952250" cy="1885950"/>
          </a:xfrm>
          <a:prstGeom prst="rightBrace">
            <a:avLst>
              <a:gd name="adj1" fmla="val 25337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15"/>
          <p:cNvSpPr>
            <a:spLocks noChangeArrowheads="1"/>
          </p:cNvSpPr>
          <p:nvPr/>
        </p:nvSpPr>
        <p:spPr bwMode="auto">
          <a:xfrm>
            <a:off x="5477120" y="3193993"/>
            <a:ext cx="1809278" cy="235743"/>
          </a:xfrm>
          <a:prstGeom prst="rightArrow">
            <a:avLst>
              <a:gd name="adj1" fmla="val 50000"/>
              <a:gd name="adj2" fmla="val 49992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648574" y="2795408"/>
            <a:ext cx="1809278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5743799" y="336690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signed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7817547" y="379553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7817547" y="4224158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1333153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7817546" y="2438222"/>
            <a:ext cx="3332881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7817547" y="5081408"/>
            <a:ext cx="1891807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en-US" sz="2400" b="1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18"/>
          <p:cNvSpPr>
            <a:spLocks/>
          </p:cNvSpPr>
          <p:nvPr/>
        </p:nvSpPr>
        <p:spPr bwMode="auto">
          <a:xfrm>
            <a:off x="7341419" y="1118280"/>
            <a:ext cx="476127" cy="4400550"/>
          </a:xfrm>
          <a:prstGeom prst="leftBrace">
            <a:avLst>
              <a:gd name="adj1" fmla="val 8296"/>
              <a:gd name="adj2" fmla="val 50000"/>
            </a:avLst>
          </a:prstGeom>
          <a:noFill/>
          <a:ln w="38100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7817546" y="1509533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7817546" y="1996897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7817546" y="3795533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7817546" y="4224158"/>
            <a:ext cx="3047206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7817547" y="4652783"/>
            <a:ext cx="3142431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7817546" y="1047572"/>
            <a:ext cx="2951980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short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7817546" y="2419756"/>
            <a:ext cx="3744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unsigned long </a:t>
            </a:r>
            <a:r>
              <a:rPr lang="en-US" altLang="zh-CN" sz="2400" b="1" err="1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7817546" y="5081408"/>
            <a:ext cx="3332881" cy="50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long long 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(8)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3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整数在内存中表示形式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48478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无符号整数在内存中表示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有符号整数在内存中表示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750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</a:t>
            </a:r>
            <a:r>
              <a:rPr lang="zh-CN" altLang="en-US" b="1"/>
              <a:t>讲</a:t>
            </a:r>
            <a:r>
              <a:rPr lang="zh-CN" altLang="en-US" b="1" smtClean="0"/>
              <a:t>教学</a:t>
            </a:r>
            <a:r>
              <a:rPr lang="zh-CN" altLang="en-US" b="1"/>
              <a:t>目标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269876" y="1340768"/>
            <a:ext cx="11903149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35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无符号整数在内存中的表示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09442" y="1076325"/>
            <a:ext cx="11245038" cy="524827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unsigned short 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无符号整数的表示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80829"/>
              </p:ext>
            </p:extLst>
          </p:nvPr>
        </p:nvGraphicFramePr>
        <p:xfrm>
          <a:off x="2094954" y="2770189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72571"/>
              </p:ext>
            </p:extLst>
          </p:nvPr>
        </p:nvGraphicFramePr>
        <p:xfrm>
          <a:off x="3745524" y="1712914"/>
          <a:ext cx="177753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90" marR="121890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10800000" flipV="1">
            <a:off x="2094955" y="2070101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23061" y="2070101"/>
            <a:ext cx="466603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678"/>
              </p:ext>
            </p:extLst>
          </p:nvPr>
        </p:nvGraphicFramePr>
        <p:xfrm>
          <a:off x="2063213" y="5229226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..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65423"/>
              </p:ext>
            </p:extLst>
          </p:nvPr>
        </p:nvGraphicFramePr>
        <p:xfrm>
          <a:off x="3713783" y="4171950"/>
          <a:ext cx="35508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2" marR="121882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连接符 6"/>
          <p:cNvCxnSpPr/>
          <p:nvPr/>
        </p:nvCxnSpPr>
        <p:spPr>
          <a:xfrm rot="10800000" flipV="1">
            <a:off x="2063214" y="4529139"/>
            <a:ext cx="1714054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7"/>
          <p:cNvCxnSpPr/>
          <p:nvPr/>
        </p:nvCxnSpPr>
        <p:spPr>
          <a:xfrm>
            <a:off x="7438147" y="4529139"/>
            <a:ext cx="271920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3213" y="3168650"/>
            <a:ext cx="812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</a:t>
            </a:r>
            <a:r>
              <a:rPr lang="en-US" altLang="zh-CN" b="1" smtClean="0"/>
              <a:t>   …         </a:t>
            </a:r>
            <a:r>
              <a:rPr lang="en-US" altLang="zh-CN" b="1"/>
              <a:t>…     …   </a:t>
            </a:r>
            <a:r>
              <a:rPr lang="en-US" altLang="zh-CN" b="1" smtClean="0"/>
              <a:t>    …      </a:t>
            </a:r>
            <a:r>
              <a:rPr lang="en-US" altLang="zh-CN" b="1"/>
              <a:t>… </a:t>
            </a:r>
            <a:r>
              <a:rPr lang="en-US" altLang="zh-CN" b="1" smtClean="0"/>
              <a:t>     </a:t>
            </a:r>
            <a:r>
              <a:rPr lang="en-US" altLang="zh-CN" b="1"/>
              <a:t>…  </a:t>
            </a:r>
            <a:r>
              <a:rPr lang="en-US" altLang="zh-CN" b="1" smtClean="0"/>
              <a:t> 7      6      5      4      3      2     1      </a:t>
            </a:r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99730" y="5589589"/>
            <a:ext cx="812588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</a:t>
            </a:r>
            <a:r>
              <a:rPr lang="en-US" altLang="zh-CN" b="1" smtClean="0"/>
              <a:t>   </a:t>
            </a:r>
            <a:r>
              <a:rPr lang="en-US" altLang="zh-CN" b="1"/>
              <a:t>…    </a:t>
            </a:r>
            <a:r>
              <a:rPr lang="en-US" altLang="zh-CN" b="1" smtClean="0"/>
              <a:t>  …       </a:t>
            </a:r>
            <a:r>
              <a:rPr lang="en-US" altLang="zh-CN" b="1"/>
              <a:t>…  </a:t>
            </a:r>
            <a:r>
              <a:rPr lang="en-US" altLang="zh-CN" b="1" smtClean="0"/>
              <a:t>   </a:t>
            </a:r>
            <a:r>
              <a:rPr lang="en-US" altLang="zh-CN" b="1"/>
              <a:t>… </a:t>
            </a:r>
            <a:r>
              <a:rPr lang="en-US" altLang="zh-CN" b="1" smtClean="0"/>
              <a:t>   </a:t>
            </a:r>
            <a:r>
              <a:rPr lang="en-US" altLang="zh-CN" b="1"/>
              <a:t>…  </a:t>
            </a:r>
            <a:r>
              <a:rPr lang="en-US" altLang="zh-CN" b="1" smtClean="0"/>
              <a:t>  …      7      6      </a:t>
            </a:r>
            <a:r>
              <a:rPr lang="en-US" altLang="zh-CN" b="1"/>
              <a:t>5    </a:t>
            </a:r>
            <a:r>
              <a:rPr lang="en-US" altLang="zh-CN" b="1" smtClean="0"/>
              <a:t>  4      3      </a:t>
            </a:r>
            <a:r>
              <a:rPr lang="en-US" altLang="zh-CN" b="1"/>
              <a:t>2    </a:t>
            </a:r>
            <a:r>
              <a:rPr lang="en-US" altLang="zh-CN" b="1" smtClean="0"/>
              <a:t>  1      </a:t>
            </a:r>
            <a:r>
              <a:rPr lang="en-US" altLang="zh-CN" b="1"/>
              <a:t>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33335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有符号整数在内存中的表示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46001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短整型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short)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整型、长整型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signed long)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9323"/>
              </p:ext>
            </p:extLst>
          </p:nvPr>
        </p:nvGraphicFramePr>
        <p:xfrm>
          <a:off x="2648905" y="1705624"/>
          <a:ext cx="190450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04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9937"/>
              </p:ext>
            </p:extLst>
          </p:nvPr>
        </p:nvGraphicFramePr>
        <p:xfrm>
          <a:off x="839627" y="2762900"/>
          <a:ext cx="101890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68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839627" y="2062813"/>
            <a:ext cx="180927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3409" y="2062813"/>
            <a:ext cx="6475313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31636"/>
              </p:ext>
            </p:extLst>
          </p:nvPr>
        </p:nvGraphicFramePr>
        <p:xfrm>
          <a:off x="3791607" y="4386913"/>
          <a:ext cx="418991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53948"/>
              </p:ext>
            </p:extLst>
          </p:nvPr>
        </p:nvGraphicFramePr>
        <p:xfrm>
          <a:off x="839627" y="5315600"/>
          <a:ext cx="1012561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28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rot="10800000" flipV="1">
            <a:off x="839627" y="4744099"/>
            <a:ext cx="29519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981516" y="4744099"/>
            <a:ext cx="295198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39627" y="310103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  </a:t>
            </a:r>
            <a:r>
              <a:rPr lang="en-US" altLang="zh-CN" b="1" smtClean="0"/>
              <a:t>  14      13      12      11      10       9        8        7        </a:t>
            </a:r>
            <a:r>
              <a:rPr lang="en-US" altLang="zh-CN" b="1"/>
              <a:t>6     </a:t>
            </a:r>
            <a:r>
              <a:rPr lang="en-US" altLang="zh-CN" b="1" smtClean="0"/>
              <a:t>   </a:t>
            </a:r>
            <a:r>
              <a:rPr lang="en-US" altLang="zh-CN" b="1"/>
              <a:t>5      </a:t>
            </a:r>
            <a:r>
              <a:rPr lang="en-US" altLang="zh-CN" b="1" smtClean="0"/>
              <a:t>  4        3        2        1        0</a:t>
            </a:r>
            <a:endParaRPr lang="zh-CN" altLang="en-US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50651" y="5672788"/>
            <a:ext cx="10284321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</a:t>
            </a:r>
            <a:r>
              <a:rPr lang="en-US" altLang="zh-CN" b="1" smtClean="0"/>
              <a:t>   </a:t>
            </a:r>
            <a:r>
              <a:rPr lang="en-US" altLang="zh-CN" b="1"/>
              <a:t>… </a:t>
            </a:r>
            <a:r>
              <a:rPr lang="en-US" altLang="zh-CN" b="1" smtClean="0"/>
              <a:t>     </a:t>
            </a:r>
            <a:r>
              <a:rPr lang="en-US" altLang="zh-CN" b="1"/>
              <a:t>… </a:t>
            </a:r>
            <a:r>
              <a:rPr lang="en-US" altLang="zh-CN" b="1" smtClean="0"/>
              <a:t>      </a:t>
            </a:r>
            <a:r>
              <a:rPr lang="en-US" altLang="zh-CN" b="1"/>
              <a:t>… </a:t>
            </a:r>
            <a:r>
              <a:rPr lang="en-US" altLang="zh-CN" b="1" smtClean="0"/>
              <a:t>    </a:t>
            </a:r>
            <a:r>
              <a:rPr lang="en-US" altLang="zh-CN" b="1"/>
              <a:t>… </a:t>
            </a:r>
            <a:r>
              <a:rPr lang="en-US" altLang="zh-CN" b="1" smtClean="0"/>
              <a:t>      </a:t>
            </a:r>
            <a:r>
              <a:rPr lang="en-US" altLang="zh-CN" b="1"/>
              <a:t>… </a:t>
            </a:r>
            <a:r>
              <a:rPr lang="en-US" altLang="zh-CN" b="1" smtClean="0"/>
              <a:t>     ...       …      7        6        5        </a:t>
            </a:r>
            <a:r>
              <a:rPr lang="en-US" altLang="zh-CN" b="1"/>
              <a:t>4     </a:t>
            </a:r>
            <a:r>
              <a:rPr lang="en-US" altLang="zh-CN" b="1" smtClean="0"/>
              <a:t>   </a:t>
            </a:r>
            <a:r>
              <a:rPr lang="en-US" altLang="zh-CN" b="1"/>
              <a:t>3     </a:t>
            </a:r>
            <a:r>
              <a:rPr lang="en-US" altLang="zh-CN" b="1" smtClean="0"/>
              <a:t>   2        1        0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整数在内存中的表示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1197868" y="2492896"/>
            <a:ext cx="10142984" cy="338437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在内存中数值是以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的形式存储的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有符号整数在内存中的存储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正数：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原码、补码和反码相同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负数：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原码：数值的二进制表示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反码：符号位不变，数值的二进制按位取反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补码：数值的反码加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039"/>
              </p:ext>
            </p:extLst>
          </p:nvPr>
        </p:nvGraphicFramePr>
        <p:xfrm>
          <a:off x="2063213" y="1124744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9643"/>
              </p:ext>
            </p:extLst>
          </p:nvPr>
        </p:nvGraphicFramePr>
        <p:xfrm>
          <a:off x="2063213" y="1767681"/>
          <a:ext cx="812588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7478" y="1162843"/>
            <a:ext cx="92897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正数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246" y="1754980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负数</a:t>
            </a:r>
          </a:p>
        </p:txBody>
      </p:sp>
    </p:spTree>
    <p:extLst>
      <p:ext uri="{BB962C8B-B14F-4D97-AF65-F5344CB8AC3E}">
        <p14:creationId xmlns:p14="http://schemas.microsoft.com/office/powerpoint/2010/main" val="53910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71351" y="3143250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700" kern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700" kern="0" smtClean="0">
                <a:latin typeface="微软雅黑" pitchFamily="34" charset="-122"/>
                <a:ea typeface="微软雅黑" pitchFamily="34" charset="-122"/>
              </a:rPr>
              <a:t>揭示</a:t>
            </a:r>
            <a:r>
              <a:rPr lang="zh-CN" altLang="en-US" sz="2700" kern="0">
                <a:latin typeface="微软雅黑" pitchFamily="34" charset="-122"/>
                <a:ea typeface="微软雅黑" pitchFamily="34" charset="-122"/>
              </a:rPr>
              <a:t>正数和负数的内存表示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586801" y="1556792"/>
            <a:ext cx="1096994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8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700" b="1" kern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的和</a:t>
            </a:r>
            <a:endParaRPr lang="zh-CN" altLang="en-US" sz="2700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13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分析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4104384"/>
              </p:ext>
            </p:extLst>
          </p:nvPr>
        </p:nvGraphicFramePr>
        <p:xfrm>
          <a:off x="3288964" y="1343026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390310"/>
              </p:ext>
            </p:extLst>
          </p:nvPr>
        </p:nvGraphicFramePr>
        <p:xfrm>
          <a:off x="3288964" y="1928814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27435" y="12144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sp>
        <p:nvSpPr>
          <p:cNvPr id="7" name="右箭头 6"/>
          <p:cNvSpPr/>
          <p:nvPr/>
        </p:nvSpPr>
        <p:spPr>
          <a:xfrm>
            <a:off x="527435" y="178593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14688"/>
              </p:ext>
            </p:extLst>
          </p:nvPr>
        </p:nvGraphicFramePr>
        <p:xfrm>
          <a:off x="3288964" y="4129089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160837"/>
              </p:ext>
            </p:extLst>
          </p:nvPr>
        </p:nvGraphicFramePr>
        <p:xfrm>
          <a:off x="3288964" y="47148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27435" y="40005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27435" y="457200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74013"/>
              </p:ext>
            </p:extLst>
          </p:nvPr>
        </p:nvGraphicFramePr>
        <p:xfrm>
          <a:off x="3288964" y="2700339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527435" y="2571750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graphicFrame>
        <p:nvGraphicFramePr>
          <p:cNvPr id="1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385925"/>
              </p:ext>
            </p:extLst>
          </p:nvPr>
        </p:nvGraphicFramePr>
        <p:xfrm>
          <a:off x="3288964" y="3343276"/>
          <a:ext cx="847504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6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7" marR="12188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>
            <a:off x="527435" y="3214688"/>
            <a:ext cx="209495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补码</a:t>
            </a:r>
          </a:p>
        </p:txBody>
      </p:sp>
      <p:graphicFrame>
        <p:nvGraphicFramePr>
          <p:cNvPr id="16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38714"/>
              </p:ext>
            </p:extLst>
          </p:nvPr>
        </p:nvGraphicFramePr>
        <p:xfrm>
          <a:off x="3288964" y="5357814"/>
          <a:ext cx="849408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8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622659" y="5214938"/>
            <a:ext cx="199973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result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 bwMode="black">
          <a:xfrm>
            <a:off x="2622362" y="5336366"/>
            <a:ext cx="666581" cy="40011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smtClean="0">
                <a:ea typeface="宋体" pitchFamily="2" charset="-122"/>
              </a:rPr>
              <a:t>1</a:t>
            </a:r>
            <a:endParaRPr lang="zh-CN" altLang="en-US" sz="2000" b="1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42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数据在内存中的表示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280" y="1000126"/>
            <a:ext cx="8951168" cy="5072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 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main(void)</a:t>
            </a: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num1 = 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num2 = -1;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short 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result;</a:t>
            </a:r>
            <a:endParaRPr lang="en-US" altLang="zh-CN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result = num1 + num2;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</a:t>
            </a:r>
            <a:r>
              <a:rPr lang="en-US" altLang="zh-CN" sz="2700" b="1" err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(“%d\n</a:t>
            </a:r>
            <a:r>
              <a:rPr lang="en-US" altLang="zh-CN" sz="27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”, result</a:t>
            </a: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nsolas" pitchFamily="49" charset="0"/>
                <a:ea typeface="Arial Unicode MS" pitchFamily="34" charset="-122"/>
                <a:cs typeface="Consolas" pitchFamily="49" charset="0"/>
              </a:rPr>
              <a:t>} </a:t>
            </a:r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endParaRPr lang="zh-CN" altLang="en-US" sz="27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01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整型小结</a:t>
            </a:r>
          </a:p>
        </p:txBody>
      </p:sp>
      <p:grpSp>
        <p:nvGrpSpPr>
          <p:cNvPr id="5" name="Group 1149"/>
          <p:cNvGrpSpPr>
            <a:grpSpLocks/>
          </p:cNvGrpSpPr>
          <p:nvPr/>
        </p:nvGrpSpPr>
        <p:grpSpPr bwMode="auto">
          <a:xfrm>
            <a:off x="945905" y="1336694"/>
            <a:ext cx="10938197" cy="4470400"/>
            <a:chOff x="447" y="580"/>
            <a:chExt cx="5169" cy="2816"/>
          </a:xfrm>
        </p:grpSpPr>
        <p:sp>
          <p:nvSpPr>
            <p:cNvPr id="7" name="Line 1074"/>
            <p:cNvSpPr>
              <a:spLocks noChangeShapeType="1"/>
            </p:cNvSpPr>
            <p:nvPr/>
          </p:nvSpPr>
          <p:spPr bwMode="auto">
            <a:xfrm>
              <a:off x="528" y="94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075"/>
            <p:cNvSpPr>
              <a:spLocks noChangeShapeType="1"/>
            </p:cNvSpPr>
            <p:nvPr/>
          </p:nvSpPr>
          <p:spPr bwMode="auto">
            <a:xfrm flipV="1">
              <a:off x="1170" y="2475"/>
              <a:ext cx="4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1076"/>
            <p:cNvSpPr>
              <a:spLocks noChangeShapeType="1"/>
            </p:cNvSpPr>
            <p:nvPr/>
          </p:nvSpPr>
          <p:spPr bwMode="auto">
            <a:xfrm flipV="1">
              <a:off x="1170" y="3095"/>
              <a:ext cx="4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77"/>
            <p:cNvSpPr>
              <a:spLocks noChangeShapeType="1"/>
            </p:cNvSpPr>
            <p:nvPr/>
          </p:nvSpPr>
          <p:spPr bwMode="auto">
            <a:xfrm>
              <a:off x="840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078"/>
            <p:cNvSpPr>
              <a:spLocks noChangeShapeType="1"/>
            </p:cNvSpPr>
            <p:nvPr/>
          </p:nvSpPr>
          <p:spPr bwMode="auto">
            <a:xfrm>
              <a:off x="1176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79"/>
            <p:cNvSpPr>
              <a:spLocks noChangeShapeType="1"/>
            </p:cNvSpPr>
            <p:nvPr/>
          </p:nvSpPr>
          <p:spPr bwMode="auto">
            <a:xfrm>
              <a:off x="2916" y="580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80"/>
            <p:cNvSpPr>
              <a:spLocks noChangeShapeType="1"/>
            </p:cNvSpPr>
            <p:nvPr/>
          </p:nvSpPr>
          <p:spPr bwMode="auto">
            <a:xfrm>
              <a:off x="3720" y="582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81"/>
            <p:cNvSpPr>
              <a:spLocks noChangeShapeType="1"/>
            </p:cNvSpPr>
            <p:nvPr/>
          </p:nvSpPr>
          <p:spPr bwMode="auto">
            <a:xfrm flipV="1">
              <a:off x="1188" y="1889"/>
              <a:ext cx="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082"/>
            <p:cNvSpPr>
              <a:spLocks noChangeShapeType="1"/>
            </p:cNvSpPr>
            <p:nvPr/>
          </p:nvSpPr>
          <p:spPr bwMode="auto">
            <a:xfrm>
              <a:off x="1170" y="2763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084"/>
            <p:cNvSpPr>
              <a:spLocks noChangeShapeType="1"/>
            </p:cNvSpPr>
            <p:nvPr/>
          </p:nvSpPr>
          <p:spPr bwMode="auto">
            <a:xfrm>
              <a:off x="1176" y="1268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087"/>
            <p:cNvSpPr>
              <a:spLocks noChangeShapeType="1"/>
            </p:cNvSpPr>
            <p:nvPr/>
          </p:nvSpPr>
          <p:spPr bwMode="auto">
            <a:xfrm>
              <a:off x="1176" y="1583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090"/>
            <p:cNvSpPr>
              <a:spLocks noChangeShapeType="1"/>
            </p:cNvSpPr>
            <p:nvPr/>
          </p:nvSpPr>
          <p:spPr bwMode="auto">
            <a:xfrm>
              <a:off x="837" y="2179"/>
              <a:ext cx="4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092"/>
            <p:cNvSpPr txBox="1">
              <a:spLocks noChangeArrowheads="1"/>
            </p:cNvSpPr>
            <p:nvPr/>
          </p:nvSpPr>
          <p:spPr bwMode="auto">
            <a:xfrm>
              <a:off x="4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20" name="Text Box 1093"/>
            <p:cNvSpPr txBox="1">
              <a:spLocks noChangeArrowheads="1"/>
            </p:cNvSpPr>
            <p:nvPr/>
          </p:nvSpPr>
          <p:spPr bwMode="auto">
            <a:xfrm>
              <a:off x="847" y="634"/>
              <a:ext cx="43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符号</a:t>
              </a:r>
            </a:p>
          </p:txBody>
        </p:sp>
        <p:sp>
          <p:nvSpPr>
            <p:cNvPr id="21" name="Text Box 1094"/>
            <p:cNvSpPr txBox="1">
              <a:spLocks noChangeArrowheads="1"/>
            </p:cNvSpPr>
            <p:nvPr/>
          </p:nvSpPr>
          <p:spPr bwMode="auto">
            <a:xfrm>
              <a:off x="1755" y="634"/>
              <a:ext cx="59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  <p:sp>
          <p:nvSpPr>
            <p:cNvPr id="22" name="Text Box 1095"/>
            <p:cNvSpPr txBox="1">
              <a:spLocks noChangeArrowheads="1"/>
            </p:cNvSpPr>
            <p:nvPr/>
          </p:nvSpPr>
          <p:spPr bwMode="auto">
            <a:xfrm>
              <a:off x="4191" y="634"/>
              <a:ext cx="116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数的表示范围</a:t>
              </a:r>
            </a:p>
          </p:txBody>
        </p:sp>
        <p:sp>
          <p:nvSpPr>
            <p:cNvPr id="23" name="Text Box 1096"/>
            <p:cNvSpPr txBox="1">
              <a:spLocks noChangeArrowheads="1"/>
            </p:cNvSpPr>
            <p:nvPr/>
          </p:nvSpPr>
          <p:spPr bwMode="auto">
            <a:xfrm>
              <a:off x="2967" y="646"/>
              <a:ext cx="91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所占位数</a:t>
              </a:r>
            </a:p>
          </p:txBody>
        </p:sp>
      </p:grpSp>
      <p:sp>
        <p:nvSpPr>
          <p:cNvPr id="24" name="Text Box 1099"/>
          <p:cNvSpPr txBox="1">
            <a:spLocks noChangeArrowheads="1"/>
          </p:cNvSpPr>
          <p:nvPr/>
        </p:nvSpPr>
        <p:spPr bwMode="auto">
          <a:xfrm>
            <a:off x="1053852" y="3429001"/>
            <a:ext cx="55109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102"/>
          <p:cNvSpPr txBox="1">
            <a:spLocks noChangeArrowheads="1"/>
          </p:cNvSpPr>
          <p:nvPr/>
        </p:nvSpPr>
        <p:spPr bwMode="auto">
          <a:xfrm>
            <a:off x="1864299" y="2567951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  <p:sp>
        <p:nvSpPr>
          <p:cNvPr id="26" name="Text Box 1105"/>
          <p:cNvSpPr txBox="1">
            <a:spLocks noChangeArrowheads="1"/>
          </p:cNvSpPr>
          <p:nvPr/>
        </p:nvSpPr>
        <p:spPr bwMode="auto">
          <a:xfrm>
            <a:off x="1860067" y="4572009"/>
            <a:ext cx="43823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grpSp>
        <p:nvGrpSpPr>
          <p:cNvPr id="27" name="Group 1150"/>
          <p:cNvGrpSpPr>
            <a:grpSpLocks/>
          </p:cNvGrpSpPr>
          <p:nvPr/>
        </p:nvGrpSpPr>
        <p:grpSpPr bwMode="auto">
          <a:xfrm>
            <a:off x="2571056" y="2500307"/>
            <a:ext cx="7338690" cy="482601"/>
            <a:chOff x="1228" y="919"/>
            <a:chExt cx="3468" cy="304"/>
          </a:xfrm>
        </p:grpSpPr>
        <p:sp>
          <p:nvSpPr>
            <p:cNvPr id="28" name="Text Box 1108"/>
            <p:cNvSpPr txBox="1">
              <a:spLocks noChangeArrowheads="1"/>
            </p:cNvSpPr>
            <p:nvPr/>
          </p:nvSpPr>
          <p:spPr bwMode="auto">
            <a:xfrm>
              <a:off x="1228" y="919"/>
              <a:ext cx="70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signed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en-US" altLang="zh-CN" sz="200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10"/>
            <p:cNvSpPr txBox="1">
              <a:spLocks noChangeArrowheads="1"/>
            </p:cNvSpPr>
            <p:nvPr/>
          </p:nvSpPr>
          <p:spPr bwMode="auto">
            <a:xfrm>
              <a:off x="3135" y="931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111"/>
            <p:cNvSpPr txBox="1">
              <a:spLocks noChangeArrowheads="1"/>
            </p:cNvSpPr>
            <p:nvPr/>
          </p:nvSpPr>
          <p:spPr bwMode="auto">
            <a:xfrm>
              <a:off x="3760" y="971"/>
              <a:ext cx="9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   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1" name="Group 1151"/>
          <p:cNvGrpSpPr>
            <a:grpSpLocks/>
          </p:cNvGrpSpPr>
          <p:nvPr/>
        </p:nvGrpSpPr>
        <p:grpSpPr bwMode="auto">
          <a:xfrm>
            <a:off x="2571056" y="1965318"/>
            <a:ext cx="7400056" cy="463551"/>
            <a:chOff x="1228" y="1177"/>
            <a:chExt cx="3497" cy="292"/>
          </a:xfrm>
        </p:grpSpPr>
        <p:sp>
          <p:nvSpPr>
            <p:cNvPr id="32" name="Text Box 1112"/>
            <p:cNvSpPr txBox="1">
              <a:spLocks noChangeArrowheads="1"/>
            </p:cNvSpPr>
            <p:nvPr/>
          </p:nvSpPr>
          <p:spPr bwMode="auto">
            <a:xfrm>
              <a:off x="1228" y="1185"/>
              <a:ext cx="8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1118"/>
            <p:cNvSpPr txBox="1">
              <a:spLocks noChangeArrowheads="1"/>
            </p:cNvSpPr>
            <p:nvPr/>
          </p:nvSpPr>
          <p:spPr bwMode="auto">
            <a:xfrm>
              <a:off x="3135" y="117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122"/>
            <p:cNvSpPr txBox="1">
              <a:spLocks noChangeArrowheads="1"/>
            </p:cNvSpPr>
            <p:nvPr/>
          </p:nvSpPr>
          <p:spPr bwMode="auto">
            <a:xfrm>
              <a:off x="3932" y="1217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5" name="Group 1153"/>
          <p:cNvGrpSpPr>
            <a:grpSpLocks/>
          </p:cNvGrpSpPr>
          <p:nvPr/>
        </p:nvGrpSpPr>
        <p:grpSpPr bwMode="auto">
          <a:xfrm>
            <a:off x="2571056" y="2924204"/>
            <a:ext cx="7400056" cy="463551"/>
            <a:chOff x="1228" y="1422"/>
            <a:chExt cx="3497" cy="292"/>
          </a:xfrm>
        </p:grpSpPr>
        <p:sp>
          <p:nvSpPr>
            <p:cNvPr id="36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8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(signed)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1123"/>
            <p:cNvSpPr txBox="1">
              <a:spLocks noChangeArrowheads="1"/>
            </p:cNvSpPr>
            <p:nvPr/>
          </p:nvSpPr>
          <p:spPr bwMode="auto">
            <a:xfrm>
              <a:off x="393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31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9" name="Group 1162"/>
          <p:cNvGrpSpPr>
            <a:grpSpLocks/>
          </p:cNvGrpSpPr>
          <p:nvPr/>
        </p:nvGrpSpPr>
        <p:grpSpPr bwMode="auto">
          <a:xfrm>
            <a:off x="2598591" y="4140210"/>
            <a:ext cx="7002227" cy="717550"/>
            <a:chOff x="1228" y="1507"/>
            <a:chExt cx="3309" cy="452"/>
          </a:xfrm>
        </p:grpSpPr>
        <p:sp>
          <p:nvSpPr>
            <p:cNvPr id="40" name="Text Box 1119"/>
            <p:cNvSpPr txBox="1">
              <a:spLocks noChangeArrowheads="1"/>
            </p:cNvSpPr>
            <p:nvPr/>
          </p:nvSpPr>
          <p:spPr bwMode="auto">
            <a:xfrm>
              <a:off x="3135" y="1667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1114"/>
            <p:cNvSpPr txBox="1">
              <a:spLocks noChangeArrowheads="1"/>
            </p:cNvSpPr>
            <p:nvPr/>
          </p:nvSpPr>
          <p:spPr bwMode="auto">
            <a:xfrm>
              <a:off x="1228" y="1507"/>
              <a:ext cx="9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err="1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1124"/>
            <p:cNvSpPr txBox="1">
              <a:spLocks noChangeArrowheads="1"/>
            </p:cNvSpPr>
            <p:nvPr/>
          </p:nvSpPr>
          <p:spPr bwMode="auto">
            <a:xfrm>
              <a:off x="3891" y="170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3" name="Group 1157"/>
          <p:cNvGrpSpPr>
            <a:grpSpLocks/>
          </p:cNvGrpSpPr>
          <p:nvPr/>
        </p:nvGrpSpPr>
        <p:grpSpPr bwMode="auto">
          <a:xfrm>
            <a:off x="2598590" y="4656152"/>
            <a:ext cx="7002226" cy="708025"/>
            <a:chOff x="1228" y="2027"/>
            <a:chExt cx="3309" cy="446"/>
          </a:xfrm>
        </p:grpSpPr>
        <p:sp>
          <p:nvSpPr>
            <p:cNvPr id="44" name="Text Box 1121"/>
            <p:cNvSpPr txBox="1">
              <a:spLocks noChangeArrowheads="1"/>
            </p:cNvSpPr>
            <p:nvPr/>
          </p:nvSpPr>
          <p:spPr bwMode="auto">
            <a:xfrm>
              <a:off x="3135" y="215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1125"/>
            <p:cNvSpPr txBox="1">
              <a:spLocks noChangeArrowheads="1"/>
            </p:cNvSpPr>
            <p:nvPr/>
          </p:nvSpPr>
          <p:spPr bwMode="auto">
            <a:xfrm>
              <a:off x="3891" y="2197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32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6" name="Text Box 1116"/>
            <p:cNvSpPr txBox="1">
              <a:spLocks noChangeArrowheads="1"/>
            </p:cNvSpPr>
            <p:nvPr/>
          </p:nvSpPr>
          <p:spPr bwMode="auto">
            <a:xfrm>
              <a:off x="1228" y="2027"/>
              <a:ext cx="9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Group 1156"/>
          <p:cNvGrpSpPr>
            <a:grpSpLocks/>
          </p:cNvGrpSpPr>
          <p:nvPr/>
        </p:nvGrpSpPr>
        <p:grpSpPr bwMode="auto">
          <a:xfrm>
            <a:off x="2590102" y="3661004"/>
            <a:ext cx="7002227" cy="712788"/>
            <a:chOff x="1228" y="1755"/>
            <a:chExt cx="3309" cy="449"/>
          </a:xfrm>
        </p:grpSpPr>
        <p:sp>
          <p:nvSpPr>
            <p:cNvPr id="48" name="Text Box 1115"/>
            <p:cNvSpPr txBox="1">
              <a:spLocks noChangeArrowheads="1"/>
            </p:cNvSpPr>
            <p:nvPr/>
          </p:nvSpPr>
          <p:spPr bwMode="auto">
            <a:xfrm>
              <a:off x="1228" y="1755"/>
              <a:ext cx="100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4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short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1120"/>
            <p:cNvSpPr txBox="1">
              <a:spLocks noChangeArrowheads="1"/>
            </p:cNvSpPr>
            <p:nvPr/>
          </p:nvSpPr>
          <p:spPr bwMode="auto">
            <a:xfrm>
              <a:off x="3135" y="1912"/>
              <a:ext cx="2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1126"/>
            <p:cNvSpPr txBox="1">
              <a:spLocks noChangeArrowheads="1"/>
            </p:cNvSpPr>
            <p:nvPr/>
          </p:nvSpPr>
          <p:spPr bwMode="auto">
            <a:xfrm>
              <a:off x="3891" y="1952"/>
              <a:ext cx="6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16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51" name="Text Box 1141"/>
          <p:cNvSpPr txBox="1">
            <a:spLocks noChangeArrowheads="1"/>
          </p:cNvSpPr>
          <p:nvPr/>
        </p:nvSpPr>
        <p:spPr bwMode="auto">
          <a:xfrm>
            <a:off x="1618797" y="5955668"/>
            <a:ext cx="10093941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≤</a:t>
            </a:r>
            <a:r>
              <a:rPr lang="en-US" altLang="zh-CN" sz="20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Group 1153"/>
          <p:cNvGrpSpPr>
            <a:grpSpLocks/>
          </p:cNvGrpSpPr>
          <p:nvPr/>
        </p:nvGrpSpPr>
        <p:grpSpPr bwMode="auto">
          <a:xfrm>
            <a:off x="2571056" y="3394078"/>
            <a:ext cx="7442380" cy="463551"/>
            <a:chOff x="1228" y="1422"/>
            <a:chExt cx="3517" cy="292"/>
          </a:xfrm>
        </p:grpSpPr>
        <p:sp>
          <p:nvSpPr>
            <p:cNvPr id="53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1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signed)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  </a:t>
              </a:r>
              <a:r>
                <a:rPr lang="en-US" altLang="zh-CN" sz="200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123"/>
            <p:cNvSpPr txBox="1">
              <a:spLocks noChangeArrowheads="1"/>
            </p:cNvSpPr>
            <p:nvPr/>
          </p:nvSpPr>
          <p:spPr bwMode="auto">
            <a:xfrm>
              <a:off x="3952" y="1462"/>
              <a:ext cx="7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-2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6" name="Group 1153"/>
          <p:cNvGrpSpPr>
            <a:grpSpLocks/>
          </p:cNvGrpSpPr>
          <p:nvPr/>
        </p:nvGrpSpPr>
        <p:grpSpPr bwMode="auto">
          <a:xfrm>
            <a:off x="2613429" y="5322904"/>
            <a:ext cx="6959905" cy="463551"/>
            <a:chOff x="1228" y="1422"/>
            <a:chExt cx="3289" cy="292"/>
          </a:xfrm>
        </p:grpSpPr>
        <p:sp>
          <p:nvSpPr>
            <p:cNvPr id="57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25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unsigned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solidFill>
                    <a:schemeClr val="folHlink"/>
                  </a:solidFill>
                  <a:latin typeface="微软雅黑" pitchFamily="34" charset="-122"/>
                  <a:ea typeface="微软雅黑" pitchFamily="34" charset="-122"/>
                </a:rPr>
                <a:t>long  long</a:t>
              </a:r>
              <a:endParaRPr lang="en-US" altLang="zh-CN" sz="2000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1123"/>
            <p:cNvSpPr txBox="1">
              <a:spLocks noChangeArrowheads="1"/>
            </p:cNvSpPr>
            <p:nvPr/>
          </p:nvSpPr>
          <p:spPr bwMode="auto">
            <a:xfrm>
              <a:off x="3907" y="1462"/>
              <a:ext cx="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~ 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aseline="30000" smtClean="0">
                  <a:latin typeface="微软雅黑" pitchFamily="34" charset="-122"/>
                  <a:ea typeface="微软雅黑" pitchFamily="34" charset="-122"/>
                </a:rPr>
                <a:t>64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</a:rPr>
                <a:t> -1</a:t>
              </a:r>
              <a:endPara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97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75545" y="1556792"/>
            <a:ext cx="10174283" cy="48936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/* </a:t>
            </a:r>
            <a:r>
              <a:rPr lang="en-US" altLang="zh-CN" sz="2000" err="1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limits.h</a:t>
            </a:r>
            <a:r>
              <a:rPr lang="zh-CN" altLang="en-US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中的部分</a:t>
            </a:r>
            <a:r>
              <a:rPr lang="zh-CN" altLang="en-US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内容 </a:t>
            </a: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*/</a:t>
            </a:r>
            <a:endParaRPr lang="en-US" altLang="zh-CN" sz="200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SHRT_MIN                                        (-32768)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SHRT_MAX                                       32767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USHRT_MAX                                     0xffff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INT_MIN </a:t>
            </a:r>
            <a:r>
              <a:rPr lang="en-US" altLang="zh-CN" sz="200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                                   (-</a:t>
            </a: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INT_MAX                                           2147483647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UINT_MAX                                        0xffffffff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LONG_MIN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#define LONG_MAX                                      2147483647L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………</a:t>
            </a:r>
            <a:endParaRPr lang="zh-CN" altLang="en-US" sz="200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9836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数据的范围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--&lt;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limits.h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538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整型溢出</a:t>
            </a:r>
          </a:p>
        </p:txBody>
      </p:sp>
      <p:sp>
        <p:nvSpPr>
          <p:cNvPr id="4" name="矩形 3"/>
          <p:cNvSpPr/>
          <p:nvPr/>
        </p:nvSpPr>
        <p:spPr>
          <a:xfrm>
            <a:off x="808526" y="908720"/>
            <a:ext cx="8094198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#include &lt;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stdio.h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&gt;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int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main(void)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{	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short y = -32768;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unsigned short x = 65535;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y = y - 1;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("%d\n", y);</a:t>
            </a:r>
          </a:p>
          <a:p>
            <a:endParaRPr lang="zh-CN" altLang="en-US" sz="2200" b="1" smtClean="0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x = x + 1;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</a:t>
            </a:r>
            <a:r>
              <a:rPr lang="en-US" altLang="zh-CN" sz="2200" b="1" err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printf</a:t>
            </a:r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("%u\n", x);</a:t>
            </a:r>
          </a:p>
          <a:p>
            <a:r>
              <a:rPr lang="zh-CN" altLang="en-US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 return 0;</a:t>
            </a:r>
          </a:p>
          <a:p>
            <a:r>
              <a:rPr lang="en-US" altLang="zh-CN" sz="2200" b="1" smtClean="0">
                <a:latin typeface="Consolas" pitchFamily="49" charset="0"/>
                <a:ea typeface="Arial Unicode MS" pitchFamily="34" charset="-122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ea typeface="Arial Unicode MS" pitchFamily="34" charset="-122"/>
              <a:cs typeface="Consolas" pitchFamily="49" charset="0"/>
            </a:endParaRP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0403" y="4958913"/>
            <a:ext cx="1811395" cy="135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云形标注 5"/>
          <p:cNvSpPr/>
          <p:nvPr/>
        </p:nvSpPr>
        <p:spPr>
          <a:xfrm>
            <a:off x="6760994" y="2996952"/>
            <a:ext cx="2666324" cy="1428760"/>
          </a:xfrm>
          <a:prstGeom prst="cloudCallout">
            <a:avLst>
              <a:gd name="adj1" fmla="val 57534"/>
              <a:gd name="adj2" fmla="val 93992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?</a:t>
            </a:r>
          </a:p>
          <a:p>
            <a:pPr algn="ctr"/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?</a:t>
            </a:r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28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常双精度实型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</p:grp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407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542684" y="174922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594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837828" y="1146833"/>
            <a:ext cx="10287000" cy="5097717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型的数据在内存中保存的是字母的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vs2012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中字符型是按补码存放的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(signed char)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补充：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美国信息交换标准代码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merican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tandard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ode for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nformation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nterchange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2161" y="2357431"/>
          <a:ext cx="123792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A</a:t>
                      </a:r>
                      <a:endParaRPr lang="zh-CN" altLang="en-US" sz="1800"/>
                    </a:p>
                  </a:txBody>
                  <a:tcPr marL="121890" marR="12189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72364"/>
              </p:ext>
            </p:extLst>
          </p:nvPr>
        </p:nvGraphicFramePr>
        <p:xfrm>
          <a:off x="2380631" y="3357556"/>
          <a:ext cx="799892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2380631" y="2728906"/>
            <a:ext cx="2761530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80090" y="2728906"/>
            <a:ext cx="3999458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49996" y="3695692"/>
            <a:ext cx="799891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        </a:t>
            </a:r>
            <a:r>
              <a:rPr lang="zh-CN" altLang="en-US" smtClean="0"/>
              <a:t>      </a:t>
            </a:r>
            <a:r>
              <a:rPr lang="en-US" altLang="zh-CN" smtClean="0"/>
              <a:t>6</a:t>
            </a:r>
            <a:r>
              <a:rPr lang="zh-CN" altLang="en-US" smtClean="0"/>
              <a:t>             </a:t>
            </a:r>
            <a:r>
              <a:rPr lang="en-US" altLang="zh-CN" smtClean="0"/>
              <a:t>5</a:t>
            </a:r>
            <a:r>
              <a:rPr lang="zh-CN" altLang="en-US" smtClean="0"/>
              <a:t>              </a:t>
            </a:r>
            <a:r>
              <a:rPr lang="en-US" altLang="zh-CN" smtClean="0"/>
              <a:t>4</a:t>
            </a:r>
            <a:r>
              <a:rPr lang="zh-CN" altLang="en-US" smtClean="0"/>
              <a:t>              </a:t>
            </a:r>
            <a:r>
              <a:rPr lang="en-US" altLang="zh-CN" smtClean="0"/>
              <a:t>3</a:t>
            </a:r>
            <a:r>
              <a:rPr lang="zh-CN" altLang="en-US" smtClean="0"/>
              <a:t>              </a:t>
            </a:r>
            <a:r>
              <a:rPr lang="en-US" altLang="zh-CN" smtClean="0"/>
              <a:t>2</a:t>
            </a:r>
            <a:r>
              <a:rPr lang="zh-CN" altLang="en-US" smtClean="0"/>
              <a:t>             </a:t>
            </a:r>
            <a:r>
              <a:rPr lang="en-US" altLang="zh-CN" smtClean="0"/>
              <a:t>1</a:t>
            </a:r>
            <a:r>
              <a:rPr lang="zh-CN" altLang="en-US" smtClean="0"/>
              <a:t>              </a:t>
            </a:r>
            <a:r>
              <a:rPr lang="en-US" altLang="zh-CN" smtClean="0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99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ASCII</a:t>
            </a:r>
            <a:r>
              <a:rPr lang="zh-CN" altLang="en-US" b="1"/>
              <a:t>表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99701" y="928670"/>
            <a:ext cx="7998972" cy="544119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91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char</a:t>
            </a:r>
            <a:r>
              <a:rPr lang="zh-CN" altLang="en-US" b="1"/>
              <a:t>类型内存占位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237929" y="1277242"/>
            <a:ext cx="923684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Consolas" pitchFamily="49" charset="0"/>
                <a:cs typeface="Consolas" pitchFamily="49" charset="0"/>
              </a:rPr>
              <a:t>char  a1 =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'A';    </a:t>
            </a:r>
            <a:r>
              <a:rPr lang="en-US" altLang="zh-CN" sz="3200" b="1">
                <a:latin typeface="Consolas" pitchFamily="49" charset="0"/>
                <a:cs typeface="Consolas" pitchFamily="49" charset="0"/>
                <a:sym typeface="Wingdings" pitchFamily="2" charset="2"/>
              </a:rPr>
              <a:t>  char  a1 = 65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1102497" y="3429001"/>
            <a:ext cx="1013619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注：有些以“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开头的特殊字符称为转义字符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72418" y="4000500"/>
            <a:ext cx="8612590" cy="206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n’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换行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t’ 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横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跳格</a:t>
            </a: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</a:t>
            </a:r>
            <a:r>
              <a:rPr lang="en-US" altLang="en-US" sz="3200">
                <a:latin typeface="微软雅黑" pitchFamily="34" charset="-122"/>
                <a:ea typeface="微软雅黑" pitchFamily="34" charset="-122"/>
              </a:rPr>
              <a:t>r’    </a:t>
            </a:r>
            <a:r>
              <a:rPr lang="en-US" altLang="en-US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回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车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‘\\’    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3200" smtClean="0">
                <a:latin typeface="微软雅黑" pitchFamily="34" charset="-122"/>
                <a:ea typeface="微软雅黑" pitchFamily="34" charset="-122"/>
              </a:rPr>
              <a:t>反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斜杠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237929" y="2063055"/>
            <a:ext cx="847504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("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a1 = %c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, a1);</a:t>
            </a:r>
          </a:p>
          <a:p>
            <a:r>
              <a:rPr lang="en-US" altLang="zh-CN" sz="3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("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a1 = %d </a:t>
            </a:r>
            <a:r>
              <a:rPr lang="en-US" altLang="zh-CN" sz="3200" b="1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zh-CN" sz="3200" b="1">
                <a:latin typeface="Consolas" pitchFamily="49" charset="0"/>
                <a:cs typeface="Consolas" pitchFamily="49" charset="0"/>
              </a:rPr>
              <a:t>, a1);</a:t>
            </a:r>
            <a:endParaRPr lang="zh-CN" altLang="en-US" sz="3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7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字符型与整型的关系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969065" y="856092"/>
            <a:ext cx="10093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以字符型和整数型两种格式输出字符变量</a:t>
            </a:r>
            <a:endParaRPr lang="zh-CN" altLang="en-US" sz="28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9208" y="3714753"/>
            <a:ext cx="1122387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marR="0" lvl="0" indent="-255588" defTabSz="914400" eaLnBrk="1" latinLnBrk="0" hangingPunct="1">
              <a:lnSpc>
                <a:spcPct val="10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8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小写字母转换为大写字母</a:t>
            </a:r>
            <a:endParaRPr lang="zh-CN" altLang="en-US" sz="28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21082" y="4142241"/>
            <a:ext cx="9108000" cy="24551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'b'; 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'b' - 32;   </a:t>
            </a:r>
          </a:p>
          <a:p>
            <a:pPr eaLnBrk="0" hangingPunct="0"/>
            <a:r>
              <a:rPr lang="en-US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printf("%c, %d\n", ch, ch);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/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}  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1082" y="1429305"/>
            <a:ext cx="9108000" cy="21414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/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= 'a';             /*</a:t>
            </a: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定义 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b="1" smtClean="0">
                <a:latin typeface="Consolas" pitchFamily="49" charset="0"/>
                <a:cs typeface="Consolas" pitchFamily="49" charset="0"/>
              </a:rPr>
              <a:t>为字符型变量*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/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printf("%c, %d\n", ch, ch);/*</a:t>
            </a:r>
            <a:r>
              <a:rPr lang="zh-CN" altLang="fr-FR" sz="2000" b="1" smtClean="0">
                <a:latin typeface="Consolas" pitchFamily="49" charset="0"/>
                <a:cs typeface="Consolas" pitchFamily="49" charset="0"/>
              </a:rPr>
              <a:t>以字符、整数形式输出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ch */</a:t>
            </a:r>
          </a:p>
          <a:p>
            <a:pPr eaLnBrk="0" hangingPunct="0"/>
            <a:r>
              <a:rPr lang="fr-FR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pPr eaLnBrk="0" hangingPunct="0"/>
            <a:r>
              <a:rPr lang="fr-FR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0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047845" y="1687288"/>
            <a:ext cx="4455279" cy="1369458"/>
            <a:chOff x="7606580" y="1783085"/>
            <a:chExt cx="4455279" cy="1369458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013731" y="2783211"/>
              <a:ext cx="4048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长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</a:t>
              </a: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实型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long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double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013731" y="1783085"/>
              <a:ext cx="3074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单精度实型   </a:t>
              </a:r>
              <a:r>
                <a:rPr lang="zh-CN" altLang="en-US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float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013731" y="2283148"/>
              <a:ext cx="2783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双精度实型</a:t>
              </a:r>
              <a:r>
                <a:rPr lang="zh-CN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2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double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7606580" y="1962473"/>
              <a:ext cx="406294" cy="1066800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8457723" y="2686635"/>
            <a:ext cx="404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双精度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double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</a:t>
            </a:r>
            <a:endParaRPr lang="zh-CN" altLang="en-US" b="1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2747" y="3738017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80007" y="3612524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80007" y="4764652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80007" y="5700756"/>
            <a:ext cx="4573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空类型（无值类型）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void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935277" y="1958751"/>
            <a:ext cx="507868" cy="4034392"/>
          </a:xfrm>
          <a:prstGeom prst="leftBrace">
            <a:avLst>
              <a:gd name="adj1" fmla="val 36657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672725" y="2901155"/>
            <a:ext cx="2500701" cy="2000310"/>
            <a:chOff x="5158308" y="2892749"/>
            <a:chExt cx="2500701" cy="200031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589212" y="4492949"/>
              <a:ext cx="20649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枚举类型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enum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589212" y="2892749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89212" y="3426149"/>
              <a:ext cx="20569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结构类型  </a:t>
              </a:r>
              <a:r>
                <a:rPr lang="en-US" altLang="zh-CN" sz="200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struct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589212" y="3959549"/>
              <a:ext cx="20697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联合类型  </a:t>
              </a: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union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158308" y="3138811"/>
              <a:ext cx="406294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80007" y="1625377"/>
            <a:ext cx="183255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25151" y="1196752"/>
            <a:ext cx="1548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整型  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27267" y="1730152"/>
            <a:ext cx="1705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字符型  </a:t>
            </a:r>
            <a:r>
              <a:rPr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char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>
            <a:off x="5671581" y="1366614"/>
            <a:ext cx="406294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796069" y="1081659"/>
            <a:ext cx="2855932" cy="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数据类型介绍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14571" y="226355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实型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8457723" y="1686509"/>
            <a:ext cx="3074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单精度实型 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float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8457723" y="2186572"/>
            <a:ext cx="2783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双精度实型</a:t>
            </a:r>
            <a:r>
              <a:rPr lang="zh-CN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double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7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7" grpId="0"/>
      <p:bldP spid="30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实型内存占位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919382" y="1275875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27038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阶码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86262" y="3578407"/>
            <a:ext cx="4159225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尾数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  <a:p>
            <a:pPr algn="just" eaLnBrk="0" hangingPunct="0"/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2464997" y="1671191"/>
            <a:ext cx="6293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22.625 = (10110.101)</a:t>
            </a:r>
            <a:r>
              <a:rPr lang="en-US" altLang="zh-CN" sz="2400" baseline="-2500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= (1.0110101)</a:t>
            </a:r>
            <a:r>
              <a:rPr lang="en-US" altLang="zh-CN" sz="2400" baseline="-250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×2</a:t>
            </a:r>
            <a:r>
              <a:rPr lang="en-US" altLang="zh-CN" sz="2400" baseline="3000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aseline="30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13222" y="3578407"/>
            <a:ext cx="1320467" cy="542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91882" y="2201491"/>
            <a:ext cx="252241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N=S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i="1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3200" b="1" i="1" baseline="30000">
                <a:latin typeface="微软雅黑" pitchFamily="34" charset="-122"/>
                <a:ea typeface="微软雅黑" pitchFamily="34" charset="-122"/>
              </a:rPr>
              <a:t>j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412723" y="4335039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584373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46384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5884063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black">
          <a:xfrm>
            <a:off x="3960200" y="419155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取值范围</a:t>
            </a: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0735617" y="4334245"/>
            <a:ext cx="428628" cy="2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55669" y="4405153"/>
            <a:ext cx="95225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10035307" y="4406741"/>
            <a:ext cx="85703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8169484" y="41770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有效位数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1960456" y="4971865"/>
            <a:ext cx="365806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 bwMode="black">
          <a:xfrm>
            <a:off x="2531811" y="4971865"/>
            <a:ext cx="276155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10000011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black">
          <a:xfrm>
            <a:off x="5293361" y="4971865"/>
            <a:ext cx="571355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0110101000000000000000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black">
          <a:xfrm>
            <a:off x="627295" y="4997136"/>
            <a:ext cx="1164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22.625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2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实数范围</a:t>
            </a:r>
          </a:p>
        </p:txBody>
      </p:sp>
      <p:graphicFrame>
        <p:nvGraphicFramePr>
          <p:cNvPr id="4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77709"/>
              </p:ext>
            </p:extLst>
          </p:nvPr>
        </p:nvGraphicFramePr>
        <p:xfrm>
          <a:off x="571312" y="1348728"/>
          <a:ext cx="10969943" cy="2081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123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6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9576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符号位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关键字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位数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范围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itchFamily="34" charset="-122"/>
                          <a:ea typeface="微软雅黑" pitchFamily="34" charset="-122"/>
                        </a:rPr>
                        <a:t>实数</a:t>
                      </a:r>
                      <a:endParaRPr lang="zh-CN" altLang="en-US" sz="28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float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kumimoji="1" lang="en-US" altLang="zh-CN" sz="2000" b="1" smtClean="0">
                        <a:solidFill>
                          <a:srgbClr val="2A4F8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62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long double</a:t>
                      </a:r>
                      <a:endParaRPr lang="zh-CN" altLang="en-US" sz="2400" kern="120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r>
                        <a:rPr kumimoji="1"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~</a:t>
                      </a:r>
                      <a:r>
                        <a:rPr kumimoji="1"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1" lang="en-US" altLang="zh-CN" sz="2000" baseline="30000" smtClean="0">
                          <a:latin typeface="微软雅黑" pitchFamily="34" charset="-122"/>
                          <a:ea typeface="微软雅黑" pitchFamily="34" charset="-122"/>
                        </a:rPr>
                        <a:t>308</a:t>
                      </a:r>
                      <a:endParaRPr lang="zh-CN" altLang="en-US" sz="20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1141"/>
          <p:cNvSpPr txBox="1">
            <a:spLocks noChangeArrowheads="1"/>
          </p:cNvSpPr>
          <p:nvPr/>
        </p:nvSpPr>
        <p:spPr bwMode="auto">
          <a:xfrm>
            <a:off x="693812" y="3714752"/>
            <a:ext cx="10093941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double)</a:t>
            </a:r>
            <a:r>
              <a:rPr lang="zh-CN" altLang="en-US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≤ </a:t>
            </a:r>
            <a:r>
              <a:rPr lang="en-US" altLang="zh-CN" sz="240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double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57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252" y="1570040"/>
            <a:ext cx="10424741" cy="48885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  <a:defRPr/>
            </a:pP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/* </a:t>
            </a:r>
            <a:r>
              <a:rPr lang="en-US" altLang="zh-CN" sz="2800" b="1" err="1" smtClean="0">
                <a:latin typeface="Consolas" panose="020B0609020204030204" pitchFamily="49" charset="0"/>
                <a:ea typeface="微软雅黑" pitchFamily="34" charset="-122"/>
              </a:rPr>
              <a:t>float.h</a:t>
            </a: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zh-CN" altLang="en-US" sz="2800" b="1">
                <a:latin typeface="Consolas" panose="020B0609020204030204" pitchFamily="49" charset="0"/>
                <a:ea typeface="微软雅黑" pitchFamily="34" charset="-122"/>
              </a:rPr>
              <a:t>中的部分</a:t>
            </a:r>
            <a:r>
              <a:rPr lang="zh-CN" altLang="en-US" sz="2800" b="1" smtClean="0">
                <a:latin typeface="Consolas" panose="020B0609020204030204" pitchFamily="49" charset="0"/>
                <a:ea typeface="微软雅黑" pitchFamily="34" charset="-122"/>
              </a:rPr>
              <a:t>内容 *</a:t>
            </a:r>
            <a:r>
              <a:rPr lang="en-US" altLang="zh-CN" sz="2800" b="1" smtClean="0">
                <a:latin typeface="Consolas" panose="020B0609020204030204" pitchFamily="49" charset="0"/>
                <a:ea typeface="微软雅黑" pitchFamily="34" charset="-122"/>
              </a:rPr>
              <a:t>/</a:t>
            </a:r>
            <a:endParaRPr lang="en-US" altLang="zh-CN" sz="2800" b="1"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FLT_DIG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6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FLT_EPSILON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1.192092896e-07F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FLT_MANT_DIG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24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3.402823466e+38F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FLT_MAX_10_EXP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38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FLT_MAX_EXP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128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                  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1.175494351e-38F</a:t>
            </a:r>
            <a:endParaRPr lang="en-US" altLang="zh-CN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FLT_MIN_10_EXP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        (-</a:t>
            </a: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37)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#define FLT_MIN_EXP 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              (-</a:t>
            </a:r>
            <a:r>
              <a:rPr lang="en-US" altLang="zh-CN" sz="2800" b="1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125</a:t>
            </a: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)          </a:t>
            </a:r>
          </a:p>
          <a:p>
            <a:pPr>
              <a:lnSpc>
                <a:spcPts val="3360"/>
              </a:lnSpc>
              <a:defRPr/>
            </a:pPr>
            <a:r>
              <a:rPr lang="en-US" altLang="zh-CN" sz="2800" b="1" smtClean="0">
                <a:solidFill>
                  <a:srgbClr val="000066"/>
                </a:solidFill>
                <a:latin typeface="Consolas" panose="020B0609020204030204" pitchFamily="49" charset="0"/>
                <a:ea typeface="微软雅黑" pitchFamily="34" charset="-122"/>
              </a:rPr>
              <a:t>………</a:t>
            </a:r>
            <a:endParaRPr lang="zh-CN" altLang="en-US" sz="2800" b="1">
              <a:solidFill>
                <a:srgbClr val="000066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828" y="908720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数据的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3200" err="1">
                <a:latin typeface="微软雅黑" pitchFamily="34" charset="-122"/>
                <a:ea typeface="微软雅黑" pitchFamily="34" charset="-122"/>
              </a:rPr>
              <a:t>float.h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835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实型数据小结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53852" y="126876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实型数据无法精确表示所有的数字。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每一种实型数据都有自己的有效位数和精度。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实型数据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无法直接判等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37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6004" y="1124744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根据实际需要设计相应类型的变量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char style = ‘A’;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short age = 3;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income = 2000;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long stars = 3799900;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float money = 6.32;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double distance;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long double root;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534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16757" y="1160449"/>
            <a:ext cx="10009112" cy="133992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任意给定一元二次方程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sz="3200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+bx+c=0(a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不为零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，设计一个算法，求解这个方程。</a:t>
            </a:r>
            <a:endParaRPr lang="zh-CN" altLang="en-US" sz="3200" baseline="30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5833" y="2924944"/>
            <a:ext cx="5791106" cy="200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32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数据类型练习</a:t>
            </a:r>
            <a:endParaRPr lang="zh-CN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053852" y="2060848"/>
            <a:ext cx="10174283" cy="46079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pt-BR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int </a:t>
            </a:r>
            <a:r>
              <a:rPr lang="pt-BR" altLang="zh-CN" sz="2400" b="1">
                <a:latin typeface="Consolas" pitchFamily="49" charset="0"/>
                <a:cs typeface="Consolas" pitchFamily="49" charset="0"/>
              </a:rPr>
              <a:t>n;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unsigned long </a:t>
            </a:r>
            <a:r>
              <a:rPr lang="en-US" altLang="zh-CN" sz="2400" b="1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sum;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400" b="1">
                <a:latin typeface="Consolas" pitchFamily="49" charset="0"/>
                <a:cs typeface="Consolas" pitchFamily="49" charset="0"/>
              </a:rPr>
              <a:t>请</a:t>
            </a:r>
            <a:r>
              <a:rPr lang="zh-CN" altLang="en-US" sz="2400" b="1" smtClean="0">
                <a:latin typeface="Consolas" pitchFamily="49" charset="0"/>
                <a:cs typeface="Consolas" pitchFamily="49" charset="0"/>
              </a:rPr>
              <a:t>输入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400" b="1" smtClean="0">
                <a:latin typeface="Consolas" pitchFamily="49" charset="0"/>
                <a:cs typeface="Consolas" pitchFamily="49" charset="0"/>
              </a:rPr>
              <a:t>值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:");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("%u", &amp;n);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sum = n * (n +1) /2;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("1+2+...+n(n=%u)=%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llu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.\n", n, sum);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814" y="1084496"/>
            <a:ext cx="924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编程输出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1+2+...+n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的值，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由用户从键盘上输入。</a:t>
            </a:r>
          </a:p>
        </p:txBody>
      </p:sp>
    </p:spTree>
    <p:extLst>
      <p:ext uri="{BB962C8B-B14F-4D97-AF65-F5344CB8AC3E}">
        <p14:creationId xmlns:p14="http://schemas.microsoft.com/office/powerpoint/2010/main" val="39424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每种数据类型所占内存字节数、所能表示的数据范围、数据表示的形式以及这个类型数据所能进行的操作都是不同。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要根据实际需要选择合适的数据类型定义变量。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 descr="C:\Documents and Settings\Administrator.9D8004145E8544A\Local Settings\Temporary Internet Files\Content.IE5\4DEBS5Y3\MCj043527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4692" y="4077072"/>
            <a:ext cx="2708628" cy="140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373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78788" y="460218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990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721" y="1052736"/>
            <a:ext cx="9526211" cy="48965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double PI = 3.14;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area = 0.0;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double r = 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10.0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area = PI * r * r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2400" b="1"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PI = 3.14159; </a:t>
            </a: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altLang="zh-CN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38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33311" y="1076325"/>
            <a:ext cx="11293749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当变量声明中包括类型限定符“</a:t>
            </a:r>
            <a:r>
              <a:rPr lang="en-US" altLang="zh-CN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”关键字时，可以声明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字面值：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整型： 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100    0x1EA0    0376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浮点型：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1.0      3e2    .3415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字符型：  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‘a’  ‘\’’  ‘\\’  ‘\n’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字符串型：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“hello”  “a”  “0”  “”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x = 1;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double y = 2;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float a = 1.0,b = 2.0,c = 3.0;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usigned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m = 3,n = 4;</a:t>
            </a: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</p:spTree>
    <p:extLst>
      <p:ext uri="{BB962C8B-B14F-4D97-AF65-F5344CB8AC3E}">
        <p14:creationId xmlns:p14="http://schemas.microsoft.com/office/powerpoint/2010/main" val="263480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常量分类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36004" y="112474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常量可分为：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字面常量（直接常量）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字符型常量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符号常量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常量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682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41093" y="1052736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字面值类型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浮点型字面值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59474" y="2500307"/>
            <a:ext cx="9903490" cy="354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475573" y="1434890"/>
            <a:ext cx="6094413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字符型字面值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字符串型字面值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07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52736"/>
            <a:ext cx="10287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整型字面值表示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十进制整数：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123, -456, 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八进制整数：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0123, 011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十六进制整数：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0x123, 0Xff</a:t>
            </a:r>
          </a:p>
          <a:p>
            <a:pPr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整型常量的类型</a:t>
            </a:r>
          </a:p>
          <a:p>
            <a:pPr lvl="1">
              <a:lnSpc>
                <a:spcPct val="13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默认整型常量为</a:t>
            </a:r>
            <a:r>
              <a:rPr lang="en-US" altLang="zh-CN" b="1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。也可以根据其值所在范围或后缀确定其数据类型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长整型字面值   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123L, 23l,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无符号整型字面值 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123U, 123u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无符号长整型字面值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123UL,123ul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型字面值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123ll  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123LL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7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浮点型字面值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10844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浮点型字面值表示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科学计数法：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5e3 , 12.3e3 ,123E2, 1.23e4 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自然数计数：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5.3 ,0.123, .123, 123.0, 123.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型，也可以使用后缀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确定类型。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5446" y="3412579"/>
            <a:ext cx="11109606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125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字符型字面值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33714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字符型字面值是用单引号括起来单个普通字符或转义字符。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执行字符集：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‘0’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‘9’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‘$’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宽字符集（</a:t>
            </a:r>
            <a:r>
              <a:rPr lang="en-US" altLang="zh-CN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wchar_t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转义字符：用来表示很难输入的字符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899" y="2928394"/>
            <a:ext cx="11201145" cy="3092894"/>
            <a:chOff x="214282" y="3349647"/>
            <a:chExt cx="8651875" cy="3372583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Oval 2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965368" y="5102248"/>
              <a:ext cx="536947" cy="381000"/>
            </a:xfrm>
            <a:prstGeom prst="ellipse">
              <a:avLst/>
            </a:prstGeom>
            <a:grp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&lt;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4282" y="3349649"/>
              <a:ext cx="8651875" cy="3372581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61981" y="3438554"/>
              <a:ext cx="7568393" cy="3216276"/>
              <a:chOff x="333" y="1928"/>
              <a:chExt cx="4736" cy="2026"/>
            </a:xfrm>
            <a:grpFill/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333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677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10" y="2227"/>
                <a:ext cx="21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\n</a:t>
                </a:r>
                <a:endParaRPr lang="en-US" altLang="zh-CN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10" y="2521"/>
                <a:ext cx="206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\v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10" y="2815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\r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10" y="3109"/>
                <a:ext cx="20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\a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10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\‘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410" y="3679"/>
                <a:ext cx="39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ddd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184"/>
                <a:ext cx="188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\t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941" y="2500"/>
                <a:ext cx="220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\b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941" y="2815"/>
                <a:ext cx="184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\f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941" y="3109"/>
                <a:ext cx="19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\\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941" y="3359"/>
                <a:ext cx="26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\“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2941" y="3672"/>
                <a:ext cx="35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\</a:t>
                </a:r>
                <a:r>
                  <a:rPr lang="en-US" altLang="zh-CN" sz="200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xhh</a:t>
                </a:r>
                <a:endParaRPr lang="en-US" altLang="zh-CN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2757" y="1928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转义字符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70" y="1928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含义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1620" y="2227"/>
                <a:ext cx="68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1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rPr>
                  <a:t>换行</a:t>
                </a:r>
                <a:endParaRPr lang="zh-CN" altLang="en-US" sz="4000" b="1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1444" y="2500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垂直制表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回车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620" y="3109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响铃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518" y="335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单引号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1058" y="3672"/>
                <a:ext cx="122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8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</a:t>
                </a:r>
                <a:r>
                  <a:rPr lang="zh-CN" altLang="en-US" sz="2000" smtClean="0">
                    <a:latin typeface="微软雅黑" pitchFamily="34" charset="-122"/>
                    <a:ea typeface="微软雅黑" pitchFamily="34" charset="-122"/>
                  </a:rPr>
                  <a:t>代表字符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4304" y="2227"/>
                <a:ext cx="585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水平制表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4315" y="2500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退格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4315" y="2815"/>
                <a:ext cx="337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换页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4315" y="3109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反斜线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315" y="3403"/>
                <a:ext cx="461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双引号</a:t>
                </a: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3646" y="3653"/>
                <a:ext cx="1423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位</a:t>
                </a:r>
                <a:r>
                  <a:rPr lang="en-US" altLang="zh-CN" sz="2000">
                    <a:latin typeface="微软雅黑" pitchFamily="34" charset="-122"/>
                    <a:ea typeface="微软雅黑" pitchFamily="34" charset="-122"/>
                  </a:rPr>
                  <a:t>16</a:t>
                </a:r>
                <a:r>
                  <a:rPr lang="zh-CN" altLang="en-US" sz="2000">
                    <a:latin typeface="微软雅黑" pitchFamily="34" charset="-122"/>
                    <a:ea typeface="微软雅黑" pitchFamily="34" charset="-122"/>
                  </a:rPr>
                  <a:t>进制数代表的字符</a:t>
                </a:r>
                <a:endParaRPr lang="zh-CN" altLang="en-US" sz="4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35667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620570" y="3349647"/>
              <a:ext cx="1" cy="3372582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756341" y="3349648"/>
              <a:ext cx="1597" cy="3372581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4282" y="3844948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4282" y="43100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14282" y="477681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4282" y="524353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4282" y="5710260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4282" y="6176985"/>
              <a:ext cx="8651875" cy="0"/>
            </a:xfrm>
            <a:prstGeom prst="lin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871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求解上述的算法如下：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step1: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smtClean="0">
                <a:latin typeface="+mj-ea"/>
                <a:ea typeface="+mj-ea"/>
              </a:rPr>
              <a:t>△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b</a:t>
            </a:r>
            <a:r>
              <a:rPr lang="en-US" altLang="zh-CN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 4ac</a:t>
            </a:r>
          </a:p>
          <a:p>
            <a:pPr>
              <a:lnSpc>
                <a:spcPct val="15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b="1" smtClean="0">
                <a:latin typeface="+mn-ea"/>
              </a:rPr>
              <a:t>△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并输出结果，否则无实根。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pic>
        <p:nvPicPr>
          <p:cNvPr id="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896" y="3068960"/>
            <a:ext cx="4402732" cy="152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02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常量与字面值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1804" y="1124744"/>
            <a:ext cx="109933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字符串字面值是由一对双引号括起来的字符序列（以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’\0’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结束）。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表示空串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只包含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’\0’)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”a”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的不同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3610" y="2420888"/>
            <a:ext cx="1074140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7190" y="4725144"/>
            <a:ext cx="113318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1.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字符串字面值会自动在字符串最后加上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‘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’，占据一个字节的内存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6632575" algn="l"/>
              </a:tabLst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求字符串长度的时候注意转义字符占据一个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字节，例如：’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b="1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xdd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970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492558" y="549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0700" y="4584991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常量与字面值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530700" y="2603562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数据如何在计算机中表示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701924" y="1732028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问题求解与算法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52293" y="3600377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 smtClean="0">
                  <a:latin typeface="微软雅黑" pitchFamily="34" charset="-122"/>
                  <a:ea typeface="微软雅黑" pitchFamily="34" charset="-122"/>
                </a:rPr>
                <a:t>数据类型</a:t>
              </a:r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7650" y="5461203"/>
            <a:ext cx="6599358" cy="537071"/>
            <a:chOff x="1964483" y="5461203"/>
            <a:chExt cx="6599358" cy="537071"/>
          </a:xfrm>
        </p:grpSpPr>
        <p:sp>
          <p:nvSpPr>
            <p:cNvPr id="42" name="自选图形 5"/>
            <p:cNvSpPr>
              <a:spLocks noChangeArrowheads="1"/>
            </p:cNvSpPr>
            <p:nvPr/>
          </p:nvSpPr>
          <p:spPr bwMode="gray">
            <a:xfrm>
              <a:off x="2403828" y="5490274"/>
              <a:ext cx="616001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数据的输出与输入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4483" y="5461203"/>
              <a:ext cx="520552" cy="519261"/>
              <a:chOff x="1984929" y="5010002"/>
              <a:chExt cx="520552" cy="519261"/>
            </a:xfrm>
          </p:grpSpPr>
          <p:sp>
            <p:nvSpPr>
              <p:cNvPr id="47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21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数据的输出与输入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51189" y="3786191"/>
            <a:ext cx="2331959" cy="1749425"/>
            <a:chOff x="6715140" y="3786190"/>
            <a:chExt cx="1749425" cy="1749425"/>
          </a:xfrm>
        </p:grpSpPr>
        <p:pic>
          <p:nvPicPr>
            <p:cNvPr id="6" name="Picture 6" descr="C:\Documents and Settings\Administrator\Local Settings\Temporary Internet Files\Content.IE5\I39QK569\MCj0424236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5140" y="3786190"/>
              <a:ext cx="1749425" cy="174942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841687" y="4171898"/>
              <a:ext cx="1145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/>
                <a:t>Hello world!</a:t>
              </a:r>
              <a:endParaRPr lang="zh-CN" altLang="en-US" sz="2000"/>
            </a:p>
          </p:txBody>
        </p:sp>
      </p:grpSp>
      <p:pic>
        <p:nvPicPr>
          <p:cNvPr id="8" name="Picture 3" descr="C:\Documents and Settings\Administrator\Local Settings\Temporary Internet Files\Content.IE5\CKAB02M9\MCj022335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0285" y="5643578"/>
            <a:ext cx="2876831" cy="633952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7828" y="1277520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所谓输入输出是相对于计算机主机而言的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从计算机向外部输出设备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显示器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打印机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输出数据。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从输入设备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键盘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扫描仪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向计算机输入数据。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318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</a:t>
            </a:r>
            <a:r>
              <a:rPr lang="en-US" altLang="zh-CN" b="1"/>
              <a:t>C</a:t>
            </a:r>
            <a:r>
              <a:rPr lang="zh-CN" altLang="en-US" b="1"/>
              <a:t>语言的输出与输入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语言本身不提供输入输出语句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输入和输出操作是由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函数库中的函数来实现的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:scanf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:printf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:getchar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:putchar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字符串输入函数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:gets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字数串输出函数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:puts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使用这些函数需要包含“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”头文件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printf  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scanf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putchar  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  getchar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puts       gets</a:t>
            </a:r>
            <a:r>
              <a:rPr lang="en-US" altLang="zh-CN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924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5860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函数作用：将结果按要求输出到标准设备上（通常是屏幕）。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参数可能为变量、常量、字面值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字符串字面值里的非转义字符和非转换说明符原样输出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返回值 大于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表示输出的字符个数，小于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表示输出错误。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个参数的输出：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printf(“hello”);     // 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x);    // 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8);    // 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个字面值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printf(“x=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”, x, y);    // 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261868" y="5560061"/>
            <a:ext cx="2568848" cy="677251"/>
          </a:xfrm>
          <a:prstGeom prst="wedgeRoundRectCallout">
            <a:avLst>
              <a:gd name="adj1" fmla="val -105237"/>
              <a:gd name="adj2" fmla="val -496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格式转换说明符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28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1983" y="1268760"/>
            <a:ext cx="1080119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而言，转换说明的一般形式：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%[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]&lt;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en-US" altLang="zh-CN" sz="250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转换说明以</a:t>
            </a:r>
            <a:r>
              <a:rPr lang="en-US" altLang="zh-CN" sz="2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500" smtClean="0">
                <a:latin typeface="微软雅黑" pitchFamily="34" charset="-122"/>
                <a:ea typeface="微软雅黑" pitchFamily="34" charset="-122"/>
              </a:rPr>
              <a:t>开始，依次出现下列元素：</a:t>
            </a:r>
            <a:endParaRPr lang="en-US" altLang="zh-CN" sz="25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标志字符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（可选）。包括：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或空格。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最小宽度说明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（可选）。用十进制整型字面值或星号表示。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（可选）。小数点后加一个十进制整型字面值表示。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长度修正说明符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。包括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:ll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hh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2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必选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）。包括：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3313927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903532"/>
              </p:ext>
            </p:extLst>
          </p:nvPr>
        </p:nvGraphicFramePr>
        <p:xfrm>
          <a:off x="837828" y="1052736"/>
          <a:ext cx="10729192" cy="50545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8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</a:t>
                      </a:r>
                      <a:r>
                        <a:rPr lang="en-US" sz="1800" b="1" u="none" strike="noStrike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无符号整数按八进制输出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无符号整数按十六进制输出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float/double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浮点数按科学计数法输出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法或科学计数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8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一个字符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一个字符串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输出一个百分号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将输出流里当前的字符个数输出到一个整数里，要求操作数为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常用的转换操作符</a:t>
            </a:r>
          </a:p>
        </p:txBody>
      </p:sp>
    </p:spTree>
    <p:extLst>
      <p:ext uri="{BB962C8B-B14F-4D97-AF65-F5344CB8AC3E}">
        <p14:creationId xmlns:p14="http://schemas.microsoft.com/office/powerpoint/2010/main" val="909401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长度修正说明符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893440" y="1268760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长度修正说明符有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34966"/>
              </p:ext>
            </p:extLst>
          </p:nvPr>
        </p:nvGraphicFramePr>
        <p:xfrm>
          <a:off x="1118020" y="1916832"/>
          <a:ext cx="10093939" cy="40757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9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5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对有符号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signed  long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对有符号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short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unsigned long </a:t>
                      </a:r>
                      <a:r>
                        <a:rPr lang="en-US" altLang="zh-CN" sz="1800" b="1" i="0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对无符号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433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关于转换操作符的使用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52736"/>
            <a:ext cx="10287000" cy="8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不匹配的转换操作符，后果不可预料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0247" y="1556792"/>
            <a:ext cx="8530629" cy="4680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pPr eaLnBrk="0" hangingPunct="0"/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float n1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double n2 = 3.0;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long n3 = 20000000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n4 = 1234567;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printf("%.1e %.1e %.1e %.1e\n",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printf("%ld %ld\n",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printf("%ld %ld %ld %ld\n", n1, n2, n3, n4);</a:t>
            </a:r>
          </a:p>
          <a:p>
            <a:pPr eaLnBrk="0" hangingPunct="0">
              <a:tabLst>
                <a:tab pos="363538" algn="l"/>
                <a:tab pos="900113" algn="l"/>
              </a:tabLst>
            </a:pPr>
            <a:endParaRPr lang="pt-BR" altLang="zh-CN" sz="2000" b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tabLst>
                <a:tab pos="363538" algn="l"/>
                <a:tab pos="900113" algn="l"/>
              </a:tabLst>
            </a:pPr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/>
            <a:r>
              <a:rPr lang="pt-BR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18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printf</a:t>
            </a:r>
            <a:r>
              <a:rPr lang="zh-CN" altLang="en-US" b="1"/>
              <a:t>函数的工作过程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761764" y="1109947"/>
            <a:ext cx="9713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smtClean="0">
                <a:latin typeface="Consolas" pitchFamily="49" charset="0"/>
                <a:cs typeface="Consolas" pitchFamily="49" charset="0"/>
              </a:rPr>
              <a:t>printf("%ld %ld %ld %ld\n", n1, n2, n3, n4);</a:t>
            </a:r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">
          <a:xfrm>
            <a:off x="761764" y="3989167"/>
            <a:ext cx="1107996" cy="4616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输出流</a:t>
            </a:r>
          </a:p>
        </p:txBody>
      </p:sp>
      <p:sp>
        <p:nvSpPr>
          <p:cNvPr id="6" name="矩形 5"/>
          <p:cNvSpPr/>
          <p:nvPr/>
        </p:nvSpPr>
        <p:spPr>
          <a:xfrm>
            <a:off x="2205980" y="3076198"/>
            <a:ext cx="2232248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4587" y="1861751"/>
            <a:ext cx="1755609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n1, n2, n3, n4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849835" y="2653641"/>
            <a:ext cx="84511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black">
          <a:xfrm>
            <a:off x="2361442" y="3219074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2361442" y="3738905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2361442" y="4258736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20000000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361442" y="4778568"/>
            <a:ext cx="1904517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altLang="zh-CN" b="1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1234567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14" idx="1"/>
          </p:cNvCxnSpPr>
          <p:nvPr/>
        </p:nvCxnSpPr>
        <p:spPr>
          <a:xfrm flipV="1">
            <a:off x="4438228" y="4247687"/>
            <a:ext cx="1351344" cy="72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89572" y="3068960"/>
            <a:ext cx="1714066" cy="235745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函数根据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转换操作符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从输出流中提取相应的数据显示到屏幕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03638" y="42192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7384327" y="4218942"/>
            <a:ext cx="2143140" cy="211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455896" y="314763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black">
          <a:xfrm>
            <a:off x="9503382" y="2933322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8552632" y="279044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n1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454387" y="384890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black">
          <a:xfrm>
            <a:off x="8551123" y="349171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n2</a:t>
            </a:r>
          </a:p>
        </p:txBody>
      </p:sp>
      <p:sp>
        <p:nvSpPr>
          <p:cNvPr id="22" name="矩形 21"/>
          <p:cNvSpPr/>
          <p:nvPr/>
        </p:nvSpPr>
        <p:spPr>
          <a:xfrm>
            <a:off x="9503382" y="3671515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03382" y="5147900"/>
            <a:ext cx="1476000" cy="36933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1074266112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454387" y="4640994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black">
          <a:xfrm>
            <a:off x="8551123" y="4283804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n3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454387" y="5290776"/>
            <a:ext cx="95225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black">
          <a:xfrm>
            <a:off x="8551123" y="4933586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n4</a:t>
            </a:r>
          </a:p>
        </p:txBody>
      </p:sp>
      <p:sp>
        <p:nvSpPr>
          <p:cNvPr id="28" name="TextBox 27"/>
          <p:cNvSpPr txBox="1"/>
          <p:nvPr/>
        </p:nvSpPr>
        <p:spPr bwMode="black">
          <a:xfrm>
            <a:off x="9503382" y="4409708"/>
            <a:ext cx="1476000" cy="36933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161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269876" y="933311"/>
            <a:ext cx="9577064" cy="5701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stdio.h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math.h</a:t>
            </a:r>
            <a:r>
              <a:rPr lang="en-US" altLang="zh-CN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 </a:t>
            </a:r>
            <a:r>
              <a:rPr lang="en-US" altLang="zh-CN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sqrt</a:t>
            </a:r>
            <a:r>
              <a:rPr lang="zh-CN" alt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函数在此头文件</a:t>
            </a:r>
            <a:r>
              <a:rPr lang="zh-CN" altLang="en-US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  <a:r>
              <a:rPr lang="zh-CN" alt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main(void)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a, b,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delta;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double x1, x2;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a, b, c(a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不为，数据间以空格隔开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pPr>
              <a:lnSpc>
                <a:spcPts val="2300"/>
              </a:lnSpc>
              <a:defRPr/>
            </a:pPr>
            <a:r>
              <a:rPr lang="it-IT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scanf("%d %d %d", &amp;a, &amp;b, &amp;c);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delta = b * b - 4 * a * c;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	if(delta &gt;= 0)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sv-SE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x1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+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sv-SE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sv-SE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    x2 </a:t>
            </a:r>
            <a:r>
              <a:rPr lang="sv-SE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 (-b - sqrt( delta ))/(2.0 * a);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else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{   printf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方程无实根。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\n");    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8" name="矩形​​ 1"/>
          <p:cNvSpPr/>
          <p:nvPr/>
        </p:nvSpPr>
        <p:spPr>
          <a:xfrm>
            <a:off x="2205979" y="3260023"/>
            <a:ext cx="7092000" cy="312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​​ 6"/>
          <p:cNvSpPr/>
          <p:nvPr/>
        </p:nvSpPr>
        <p:spPr>
          <a:xfrm>
            <a:off x="2205979" y="3573016"/>
            <a:ext cx="7092000" cy="28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​​ 7"/>
          <p:cNvSpPr/>
          <p:nvPr/>
        </p:nvSpPr>
        <p:spPr>
          <a:xfrm>
            <a:off x="2205978" y="3861048"/>
            <a:ext cx="7092000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​​ 3"/>
          <p:cNvSpPr/>
          <p:nvPr/>
        </p:nvSpPr>
        <p:spPr>
          <a:xfrm rot="5400000">
            <a:off x="9674596" y="280151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step1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下箭头​​ 10"/>
          <p:cNvSpPr/>
          <p:nvPr/>
        </p:nvSpPr>
        <p:spPr>
          <a:xfrm rot="5400000">
            <a:off x="9674596" y="316155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step2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下箭头​​ 11"/>
          <p:cNvSpPr/>
          <p:nvPr/>
        </p:nvSpPr>
        <p:spPr>
          <a:xfrm rot="5400000">
            <a:off x="9688626" y="4241676"/>
            <a:ext cx="545232" cy="108012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step3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77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宽度说明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最小宽度说明用于指定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显示的最小宽度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最小宽度说明时，则使用填充符将数值填充到最小宽度。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当转换值的字符数（含前缀）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最小宽度说明时，最小宽度说明失效。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int x = 45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y = -4567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printf(“%9d, %4d”, x, y);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语句的输出结果。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补充：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宽度还可以使用*号，然后给出参数值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	printf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("%*d", 5, x);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510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精度说明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1844" y="141277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.digit(s)</a:t>
            </a:r>
          </a:p>
          <a:p>
            <a:pPr lvl="1">
              <a:buFont typeface="Corbel" pitchFamily="34" charset="0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printf(“%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f”,8.1234);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对于整数转换，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指出要输出的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最少位数，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如果少于最少位数，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补齐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小数点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后面的数字位数。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有效位数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当转换操作符为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精度说明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指出要从字符串输出的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最大字符数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200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737" y="1124744"/>
            <a:ext cx="9382195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endParaRPr lang="zh-CN" altLang="en-US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x = 31;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float f = 30.45;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char a[10] = "</a:t>
            </a:r>
            <a:r>
              <a:rPr lang="en-US" altLang="zh-CN" sz="2000" b="1" err="1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"; </a:t>
            </a: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%7.3d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%7.3x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%7.3o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x);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%7.3e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f); 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%7.3s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\n", a);</a:t>
            </a:r>
          </a:p>
          <a:p>
            <a:pPr eaLnBrk="0" hangingPunct="0">
              <a:defRPr/>
            </a:pPr>
            <a:endParaRPr lang="en-US" altLang="zh-CN" sz="2000" b="1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81811" y="3613119"/>
            <a:ext cx="3332881" cy="226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1539906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(Ⅰ)</a:t>
            </a:r>
            <a:endParaRPr lang="zh-CN" altLang="en-US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标识字符的作用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81397"/>
              </p:ext>
            </p:extLst>
          </p:nvPr>
        </p:nvGraphicFramePr>
        <p:xfrm>
          <a:off x="909836" y="1845207"/>
          <a:ext cx="10474844" cy="3843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07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标识字符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左对齐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</a:t>
                      </a:r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20s”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如果输出的数值，当输出长度小于字段宽度时，用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填充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遇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无效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“%010d”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显示数值的符号，正数显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号，负数显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“%+d”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空格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输出的数是正数，显示前导空格，是负数显示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 “% 10.3f”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#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如果输出的是负数，显示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输出的是八进制数，显示前导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输出是十六进制数，显示前导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0x</a:t>
                      </a:r>
                    </a:p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对于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%g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来说，可以防止尾随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被删除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“%#d”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“%#o”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“%#x”</a:t>
                      </a:r>
                    </a:p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“%#g”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3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标识字符</a:t>
            </a:r>
            <a:r>
              <a:rPr lang="en-US" altLang="zh-CN" b="1"/>
              <a:t>(Ⅱ)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205980" y="1556792"/>
            <a:ext cx="7416824" cy="52322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printf("x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%-8d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, y = </a:t>
            </a:r>
            <a:r>
              <a:rPr lang="es-ES" altLang="zh-CN" sz="28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%08d</a:t>
            </a:r>
            <a:r>
              <a:rPr lang="es-ES" altLang="zh-CN" sz="28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\n", x, y);</a:t>
            </a:r>
            <a:endParaRPr lang="en-US" altLang="zh-CN" sz="28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284864" y="2502396"/>
            <a:ext cx="4240695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41865" y="2426196"/>
            <a:ext cx="416451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430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用法提示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关于宽度和精度说明符 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两个格式操作符中间要有空白字符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59150"/>
              </p:ext>
            </p:extLst>
          </p:nvPr>
        </p:nvGraphicFramePr>
        <p:xfrm>
          <a:off x="1053852" y="1916832"/>
          <a:ext cx="10009112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26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("%0*d",6,1234);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001234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将用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代替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("%*.*f\n",7,3,233.6782);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233.678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宽度为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，精度为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76686"/>
              </p:ext>
            </p:extLst>
          </p:nvPr>
        </p:nvGraphicFramePr>
        <p:xfrm>
          <a:off x="1053852" y="4314464"/>
          <a:ext cx="9998716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43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("%d%f",6,1.234);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err="1" smtClean="0">
                          <a:latin typeface="微软雅黑" pitchFamily="34" charset="-122"/>
                          <a:ea typeface="微软雅黑" pitchFamily="34" charset="-122"/>
                        </a:rPr>
                        <a:t>printf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"%d %f",6,1.234</a:t>
                      </a:r>
                      <a:r>
                        <a:rPr lang="en-US" altLang="zh-CN" sz="1800" kern="1200" smtClean="0">
                          <a:latin typeface="微软雅黑" pitchFamily="34" charset="-122"/>
                          <a:ea typeface="微软雅黑" pitchFamily="34" charset="-122"/>
                        </a:rPr>
                        <a:t>);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6 1.234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black">
          <a:xfrm>
            <a:off x="1189104" y="5426984"/>
            <a:ext cx="4000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空白字符包括：空格、回车、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TAB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39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printf</a:t>
            </a:r>
            <a:r>
              <a:rPr lang="zh-CN" altLang="en-US" b="1"/>
              <a:t>练一练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5820" y="1340769"/>
            <a:ext cx="1096994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以下语句的打印结果是？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 i=79;     printf("%o",i);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x=333.1234567890;     printf("%.2f",x);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i=79;   printf("%x",i);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double y=333.1234567890;   printf("%2.5f",y);</a:t>
            </a:r>
          </a:p>
          <a:p>
            <a:pPr lvl="1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i=7900;   printf("%2d",i);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x=1.23456789;         printf("%.5f",x);</a:t>
            </a:r>
          </a:p>
        </p:txBody>
      </p:sp>
    </p:spTree>
    <p:extLst>
      <p:ext uri="{BB962C8B-B14F-4D97-AF65-F5344CB8AC3E}">
        <p14:creationId xmlns:p14="http://schemas.microsoft.com/office/powerpoint/2010/main" val="2311547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959988" y="105901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格式输入函数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键盘上输入的数据“送到”内存中进行存储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参数必须是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变量的地址</a:t>
            </a:r>
            <a:endParaRPr lang="en-US" altLang="zh-CN" sz="2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字符串字面值里除了转换说明符外，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其它字符原样输入</a:t>
            </a:r>
            <a:endParaRPr lang="en-US" altLang="zh-CN" sz="2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返回值  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成功返回输入到内存的数据个数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失败返回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函数支持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个变量的输入：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scanf(“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”,  &amp;x);                       //1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SzPct val="100000"/>
              <a:defRPr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scanf(“x=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,y=</a:t>
            </a:r>
            <a:r>
              <a:rPr lang="en-US" altLang="zh-CN" sz="2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”,  &amp;x, &amp;y);   //2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个参数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60" y="2708920"/>
            <a:ext cx="10093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  <a:defRPr/>
            </a:pPr>
            <a:r>
              <a:rPr lang="en-US" altLang="zh-CN" sz="2400" err="1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n);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47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867" y="2060848"/>
            <a:ext cx="10174283" cy="41044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x, y;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float z;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请输入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x,y,z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的值（以逗号隔开）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:");</a:t>
            </a:r>
          </a:p>
          <a:p>
            <a:pPr eaLnBrk="0" hangingPunct="0">
              <a:defRPr/>
            </a:pPr>
            <a:r>
              <a:rPr lang="pl-PL" altLang="zh-CN" sz="2200" b="1">
                <a:latin typeface="Consolas" pitchFamily="49" charset="0"/>
                <a:cs typeface="Consolas" pitchFamily="49" charset="0"/>
              </a:rPr>
              <a:t>    scanf("</a:t>
            </a:r>
            <a:r>
              <a:rPr lang="pl-PL" altLang="zh-CN" sz="2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%d,%d,%f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", &amp;x, &amp;y, &amp;z);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00" b="1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2200" b="1">
                <a:latin typeface="Consolas" pitchFamily="49" charset="0"/>
                <a:cs typeface="Consolas" pitchFamily="49" charset="0"/>
              </a:rPr>
              <a:t>你输入的数是：</a:t>
            </a:r>
            <a:r>
              <a:rPr lang="pl-PL" altLang="zh-CN" sz="2200" b="1">
                <a:latin typeface="Consolas" pitchFamily="49" charset="0"/>
                <a:cs typeface="Consolas" pitchFamily="49" charset="0"/>
              </a:rPr>
              <a:t>x=%d,y=%d,z=%f\n", x, y, z);</a:t>
            </a:r>
          </a:p>
          <a:p>
            <a:pPr eaLnBrk="0" hangingPunct="0">
              <a:defRPr/>
            </a:pPr>
            <a:r>
              <a:rPr lang="zh-CN" altLang="en-US" sz="2200" b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37828" y="1196752"/>
            <a:ext cx="10287000" cy="57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例：从键盘上接收两个整数、一个浮点数，分别存于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68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916" y="1844824"/>
            <a:ext cx="6911233" cy="79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​​ 1"/>
          <p:cNvSpPr/>
          <p:nvPr/>
        </p:nvSpPr>
        <p:spPr>
          <a:xfrm>
            <a:off x="6382444" y="1844824"/>
            <a:ext cx="2111883" cy="2873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black">
          <a:xfrm>
            <a:off x="1701924" y="1113485"/>
            <a:ext cx="6099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err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scanf</a:t>
            </a:r>
            <a:r>
              <a:rPr lang="en-US" altLang="zh-CN" sz="2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(“</a:t>
            </a:r>
            <a:r>
              <a:rPr lang="en-US" altLang="zh-CN" sz="2800" b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%</a:t>
            </a:r>
            <a:r>
              <a:rPr lang="en-US" altLang="zh-CN" sz="2800" b="1" err="1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d,%d,%f</a:t>
            </a:r>
            <a:r>
              <a:rPr lang="en-US" altLang="zh-CN" sz="2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”, &amp;x, &amp;y, &amp;z);</a:t>
            </a:r>
            <a:endParaRPr lang="zh-CN" altLang="en-US" sz="2800" smtClean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9334772" y="1113485"/>
            <a:ext cx="1418456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C:\Users\Eetze\Desktop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708920"/>
            <a:ext cx="9793288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65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76325"/>
            <a:ext cx="8208912" cy="6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从问题到求解的大致过程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2422004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115966" y="1987819"/>
            <a:ext cx="1656000" cy="9000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7246780" y="1844944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799157" y="3252093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7246780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22004" y="4417715"/>
            <a:ext cx="2160000" cy="108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5115966" y="4489152"/>
            <a:ext cx="1656000" cy="900000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、链接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7"/>
          <p:cNvSpPr/>
          <p:nvPr/>
        </p:nvSpPr>
        <p:spPr>
          <a:xfrm rot="16200000">
            <a:off x="3102968" y="3252094"/>
            <a:ext cx="1054100" cy="83185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900700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09442" y="1076325"/>
            <a:ext cx="112450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一般格式：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2, ….,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n);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允许出现在控制字符串中的内容包括：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开始的转换说明、转义字符、其他单个字符（如：空格、逗号等）。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转换说明一般形式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254652" y="1340768"/>
            <a:ext cx="1872208" cy="576064"/>
          </a:xfrm>
          <a:prstGeom prst="wedgeRoundRectCallout">
            <a:avLst>
              <a:gd name="adj1" fmla="val -84910"/>
              <a:gd name="adj2" fmla="val 6861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169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转换操作符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071693"/>
              </p:ext>
            </p:extLst>
          </p:nvPr>
        </p:nvGraphicFramePr>
        <p:xfrm>
          <a:off x="837828" y="1124744"/>
          <a:ext cx="10570071" cy="499354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303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、i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八进制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x、X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按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十六进制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输入整数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0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、F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浮点数按科学计数法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r>
                        <a:rPr lang="en-US" sz="1800" b="1" u="none" strike="noStrike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、G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浮点数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按十进制计数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法或科学计数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法输入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err="1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p-</a:t>
                      </a:r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记数法（</a:t>
                      </a:r>
                      <a:r>
                        <a:rPr lang="en-US" altLang="zh-CN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c99</a:t>
                      </a:r>
                      <a:r>
                        <a:rPr lang="zh-CN" altLang="en-US" sz="1600" b="0" u="none" strike="noStrike" kern="120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个字符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lang="en-US" sz="1800" b="1" i="0" u="none" strike="noStrike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</a:t>
                      </a:r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个字符串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8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输入一个百分号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将输入流里当前的字符个数输</a:t>
                      </a:r>
                      <a:r>
                        <a:rPr lang="zh-CN" altLang="en-US" sz="16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到一个整数里，要求操作数为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有符号数的地址</a:t>
                      </a:r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了解</a:t>
                      </a:r>
                      <a:r>
                        <a:rPr lang="en-US" altLang="zh-CN" sz="16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052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长度修正符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81123"/>
              </p:ext>
            </p:extLst>
          </p:nvPr>
        </p:nvGraphicFramePr>
        <p:xfrm>
          <a:off x="909836" y="1340768"/>
          <a:ext cx="10474845" cy="43128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21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转换操作符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short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d、hi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long</a:t>
                      </a:r>
                      <a:r>
                        <a:rPr lang="zh-CN" altLang="en-US" sz="1800" b="1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ld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、li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</a:t>
                      </a:r>
                      <a:r>
                        <a:rPr lang="zh-CN" altLang="en-US" sz="1800" b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lld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lli</a:t>
                      </a:r>
                      <a:r>
                        <a:rPr lang="zh-CN" altLang="en-US" sz="1800" b="1" i="0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llu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llo</a:t>
                      </a:r>
                      <a:endParaRPr lang="en-US" altLang="zh-CN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llx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altLang="zh-CN" sz="1800" b="0" u="none" strike="noStrike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f、lF、</a:t>
                      </a:r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e、lE</a:t>
                      </a:r>
                      <a:endParaRPr lang="en-US" sz="1800" b="1" u="none" strike="noStrike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把输入的字符解释成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类型的数据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</a:t>
                      </a:r>
                      <a:r>
                        <a:rPr lang="en-US" sz="1800" b="1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Lf、LF、Le、LE</a:t>
                      </a:r>
                      <a:endParaRPr lang="en-US" sz="1800" b="1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Lg、LG</a:t>
                      </a:r>
                      <a:r>
                        <a:rPr lang="zh-CN" altLang="en-US" sz="1800" b="1" u="none" strike="noStrike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lang="en-US" sz="1800" b="1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a、LA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对</a:t>
                      </a:r>
                      <a:r>
                        <a:rPr lang="en-US" altLang="zh-CN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 double</a:t>
                      </a:r>
                      <a:r>
                        <a:rPr lang="zh-CN" altLang="en-US" sz="1800" b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800" b="1" i="0" u="none" strike="noStrike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en-US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hhd,hhi,hhu,hho,hhx,hhX</a:t>
                      </a:r>
                      <a:endParaRPr lang="en-US" sz="1800" b="1" i="0" u="none" strike="noStrike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将输入整数格式转换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347" marR="8347" marT="6262" marB="0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09836" y="3213064"/>
            <a:ext cx="10474845" cy="79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75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格式输入 </a:t>
            </a:r>
          </a:p>
        </p:txBody>
      </p:sp>
      <p:sp>
        <p:nvSpPr>
          <p:cNvPr id="50" name="矩形​​ 2"/>
          <p:cNvSpPr/>
          <p:nvPr/>
        </p:nvSpPr>
        <p:spPr>
          <a:xfrm>
            <a:off x="206431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​​ 9"/>
          <p:cNvSpPr/>
          <p:nvPr/>
        </p:nvSpPr>
        <p:spPr>
          <a:xfrm>
            <a:off x="5279755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52" name="矩形​​ 10"/>
          <p:cNvSpPr/>
          <p:nvPr/>
        </p:nvSpPr>
        <p:spPr>
          <a:xfrm>
            <a:off x="9215167" y="202490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53" name="矩形​​ 11"/>
          <p:cNvSpPr/>
          <p:nvPr/>
        </p:nvSpPr>
        <p:spPr>
          <a:xfrm>
            <a:off x="1824272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输入流</a:t>
            </a:r>
          </a:p>
        </p:txBody>
      </p:sp>
      <p:sp>
        <p:nvSpPr>
          <p:cNvPr id="54" name="矩形​​ 12"/>
          <p:cNvSpPr/>
          <p:nvPr/>
        </p:nvSpPr>
        <p:spPr>
          <a:xfrm>
            <a:off x="5039711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控制字符串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​​ 13"/>
          <p:cNvSpPr/>
          <p:nvPr/>
        </p:nvSpPr>
        <p:spPr>
          <a:xfrm>
            <a:off x="8975124" y="1052736"/>
            <a:ext cx="1295886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>
              <a:ln w="9525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​​ 14"/>
          <p:cNvSpPr/>
          <p:nvPr/>
        </p:nvSpPr>
        <p:spPr>
          <a:xfrm>
            <a:off x="211238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57" name="矩形​​ 15"/>
          <p:cNvSpPr/>
          <p:nvPr/>
        </p:nvSpPr>
        <p:spPr>
          <a:xfrm>
            <a:off x="5327828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​​ 16"/>
          <p:cNvSpPr/>
          <p:nvPr/>
        </p:nvSpPr>
        <p:spPr>
          <a:xfrm>
            <a:off x="9647183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59" name="矩形​​ 17"/>
          <p:cNvSpPr/>
          <p:nvPr/>
        </p:nvSpPr>
        <p:spPr>
          <a:xfrm>
            <a:off x="1392416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​​ 18"/>
          <p:cNvSpPr/>
          <p:nvPr/>
        </p:nvSpPr>
        <p:spPr>
          <a:xfrm>
            <a:off x="4607855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1" name="矩形​​ 19"/>
          <p:cNvSpPr/>
          <p:nvPr/>
        </p:nvSpPr>
        <p:spPr>
          <a:xfrm>
            <a:off x="892721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62" name="矩形​​ 20"/>
          <p:cNvSpPr/>
          <p:nvPr/>
        </p:nvSpPr>
        <p:spPr>
          <a:xfrm>
            <a:off x="2832201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​​ 21"/>
          <p:cNvSpPr/>
          <p:nvPr/>
        </p:nvSpPr>
        <p:spPr>
          <a:xfrm>
            <a:off x="6047640" y="2780928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4" name="矩形​​ 23"/>
          <p:cNvSpPr/>
          <p:nvPr/>
        </p:nvSpPr>
        <p:spPr>
          <a:xfrm>
            <a:off x="2133948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​​ 24"/>
          <p:cNvSpPr/>
          <p:nvPr/>
        </p:nvSpPr>
        <p:spPr>
          <a:xfrm>
            <a:off x="5302714" y="3645471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​​ 25"/>
          <p:cNvSpPr/>
          <p:nvPr/>
        </p:nvSpPr>
        <p:spPr>
          <a:xfrm>
            <a:off x="9623071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67" name="矩形​​ 26"/>
          <p:cNvSpPr/>
          <p:nvPr/>
        </p:nvSpPr>
        <p:spPr>
          <a:xfrm>
            <a:off x="141453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​​ 27"/>
          <p:cNvSpPr/>
          <p:nvPr/>
        </p:nvSpPr>
        <p:spPr>
          <a:xfrm>
            <a:off x="4582244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69" name="矩形​​ 28"/>
          <p:cNvSpPr/>
          <p:nvPr/>
        </p:nvSpPr>
        <p:spPr>
          <a:xfrm>
            <a:off x="8903098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70" name="矩形​​ 29"/>
          <p:cNvSpPr/>
          <p:nvPr/>
        </p:nvSpPr>
        <p:spPr>
          <a:xfrm>
            <a:off x="285431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​​ 30"/>
          <p:cNvSpPr/>
          <p:nvPr/>
        </p:nvSpPr>
        <p:spPr>
          <a:xfrm>
            <a:off x="6022029" y="3645144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72" name="矩形​​ 31"/>
          <p:cNvSpPr/>
          <p:nvPr/>
        </p:nvSpPr>
        <p:spPr>
          <a:xfrm>
            <a:off x="1152372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​​ 34"/>
          <p:cNvSpPr/>
          <p:nvPr/>
        </p:nvSpPr>
        <p:spPr>
          <a:xfrm>
            <a:off x="576458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​​ 37"/>
          <p:cNvSpPr/>
          <p:nvPr/>
        </p:nvSpPr>
        <p:spPr>
          <a:xfrm>
            <a:off x="1728286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​​ 39"/>
          <p:cNvSpPr/>
          <p:nvPr/>
        </p:nvSpPr>
        <p:spPr>
          <a:xfrm>
            <a:off x="2304200" y="4545184"/>
            <a:ext cx="57591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​​ 42"/>
          <p:cNvSpPr/>
          <p:nvPr/>
        </p:nvSpPr>
        <p:spPr>
          <a:xfrm>
            <a:off x="2880114" y="4545184"/>
            <a:ext cx="105584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3.45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​​ 43"/>
          <p:cNvSpPr/>
          <p:nvPr/>
        </p:nvSpPr>
        <p:spPr>
          <a:xfrm>
            <a:off x="4883706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​​ 44"/>
          <p:cNvSpPr/>
          <p:nvPr/>
        </p:nvSpPr>
        <p:spPr>
          <a:xfrm>
            <a:off x="422391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​​ 45"/>
          <p:cNvSpPr/>
          <p:nvPr/>
        </p:nvSpPr>
        <p:spPr>
          <a:xfrm>
            <a:off x="5553484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​​ 46"/>
          <p:cNvSpPr/>
          <p:nvPr/>
        </p:nvSpPr>
        <p:spPr>
          <a:xfrm>
            <a:off x="6225383" y="4545184"/>
            <a:ext cx="674022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​​ 47"/>
          <p:cNvSpPr/>
          <p:nvPr/>
        </p:nvSpPr>
        <p:spPr>
          <a:xfrm>
            <a:off x="6911512" y="4545184"/>
            <a:ext cx="617854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%f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​​ 48"/>
          <p:cNvSpPr/>
          <p:nvPr/>
        </p:nvSpPr>
        <p:spPr>
          <a:xfrm>
            <a:off x="9191291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&amp;y</a:t>
            </a:r>
          </a:p>
        </p:txBody>
      </p:sp>
      <p:sp>
        <p:nvSpPr>
          <p:cNvPr id="83" name="矩形​​ 49"/>
          <p:cNvSpPr/>
          <p:nvPr/>
        </p:nvSpPr>
        <p:spPr>
          <a:xfrm>
            <a:off x="8471318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4" name="矩形​​ 50"/>
          <p:cNvSpPr/>
          <p:nvPr/>
        </p:nvSpPr>
        <p:spPr>
          <a:xfrm>
            <a:off x="9911103" y="454183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&amp;z</a:t>
            </a:r>
          </a:p>
        </p:txBody>
      </p:sp>
      <p:sp>
        <p:nvSpPr>
          <p:cNvPr id="85" name="矩形​​ 51"/>
          <p:cNvSpPr/>
          <p:nvPr/>
        </p:nvSpPr>
        <p:spPr>
          <a:xfrm>
            <a:off x="2411361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​​ 52"/>
          <p:cNvSpPr/>
          <p:nvPr/>
        </p:nvSpPr>
        <p:spPr>
          <a:xfrm>
            <a:off x="5351704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</a:p>
        </p:txBody>
      </p:sp>
      <p:sp>
        <p:nvSpPr>
          <p:cNvPr id="87" name="矩形​​ 53"/>
          <p:cNvSpPr/>
          <p:nvPr/>
        </p:nvSpPr>
        <p:spPr>
          <a:xfrm>
            <a:off x="9287116" y="5229200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88" name="矩形​​ 54"/>
          <p:cNvSpPr/>
          <p:nvPr/>
        </p:nvSpPr>
        <p:spPr>
          <a:xfrm>
            <a:off x="1704017" y="5229796"/>
            <a:ext cx="719479" cy="5397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​​ 55"/>
          <p:cNvSpPr/>
          <p:nvPr/>
        </p:nvSpPr>
        <p:spPr>
          <a:xfrm>
            <a:off x="2424222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​​ 57"/>
          <p:cNvSpPr/>
          <p:nvPr/>
        </p:nvSpPr>
        <p:spPr>
          <a:xfrm>
            <a:off x="9299977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&amp;x</a:t>
            </a:r>
          </a:p>
        </p:txBody>
      </p:sp>
      <p:sp>
        <p:nvSpPr>
          <p:cNvPr id="91" name="矩形​​ 58"/>
          <p:cNvSpPr/>
          <p:nvPr/>
        </p:nvSpPr>
        <p:spPr>
          <a:xfrm>
            <a:off x="1715854" y="591333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zh-CN" altLang="en-US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肘形连接符​​ 8"/>
          <p:cNvCxnSpPr>
            <a:stCxn id="50" idx="0"/>
            <a:endCxn id="51" idx="0"/>
          </p:cNvCxnSpPr>
          <p:nvPr/>
        </p:nvCxnSpPr>
        <p:spPr>
          <a:xfrm rot="5400000" flipH="1" flipV="1">
            <a:off x="4032009" y="418238"/>
            <a:ext cx="1588" cy="3214379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​​ 60"/>
          <p:cNvCxnSpPr>
            <a:stCxn id="51" idx="0"/>
            <a:endCxn id="52" idx="0"/>
          </p:cNvCxnSpPr>
          <p:nvPr/>
        </p:nvCxnSpPr>
        <p:spPr>
          <a:xfrm rot="5400000" flipH="1" flipV="1">
            <a:off x="7607185" y="57440"/>
            <a:ext cx="1588" cy="3935975"/>
          </a:xfrm>
          <a:prstGeom prst="bentConnector3">
            <a:avLst>
              <a:gd name="adj1" fmla="val 14395466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​​ 16"/>
          <p:cNvSpPr/>
          <p:nvPr/>
        </p:nvSpPr>
        <p:spPr>
          <a:xfrm>
            <a:off x="5697612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%d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​​ 19"/>
          <p:cNvSpPr/>
          <p:nvPr/>
        </p:nvSpPr>
        <p:spPr>
          <a:xfrm>
            <a:off x="4977639" y="5889966"/>
            <a:ext cx="719813" cy="540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endParaRPr lang="en-US" altLang="zh-CN">
              <a:ln w="19050">
                <a:solidFill>
                  <a:schemeClr val="tx1"/>
                </a:solidFill>
              </a:ln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83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scanf</a:t>
            </a:r>
            <a:r>
              <a:rPr lang="zh-CN" altLang="en-US" b="1"/>
              <a:t>输入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5820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最大宽度说明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当某项输入达到最大宽度说明的时候，结束本项输入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赋值屏蔽符（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如果转换操作符前有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则该项输入不赋值给相应的参数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输入数据时，遇到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空白字符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（字符类型除外）、到达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指定宽度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非法输入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，认为该数据数据结束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18304"/>
              </p:ext>
            </p:extLst>
          </p:nvPr>
        </p:nvGraphicFramePr>
        <p:xfrm>
          <a:off x="1149330" y="3429000"/>
          <a:ext cx="9903490" cy="13615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553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格式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err="1" smtClean="0">
                          <a:latin typeface="微软雅黑" pitchFamily="34" charset="-122"/>
                          <a:ea typeface="微软雅黑" pitchFamily="34" charset="-122"/>
                        </a:rPr>
                        <a:t>scanf</a:t>
                      </a:r>
                      <a:r>
                        <a:rPr lang="en-US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(“%2d%2d”, &amp;a, &amp;b); 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1234↙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34</a:t>
                      </a:r>
                      <a:endParaRPr lang="zh-CN" altLang="en-US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smtClean="0">
                          <a:latin typeface="微软雅黑" pitchFamily="34" charset="-122"/>
                          <a:ea typeface="微软雅黑" pitchFamily="34" charset="-122"/>
                        </a:rPr>
                        <a:t>scanf("%2d%*2d%2d", &amp;a, &amp;b);</a:t>
                      </a:r>
                      <a:endParaRPr lang="zh-CN" altLang="en-US" sz="20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en-US" altLang="zh-CN" sz="1800" b="1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r>
                        <a:rPr lang="en-US" altLang="zh-CN" sz="1800" b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56↙</a:t>
                      </a:r>
                      <a:endParaRPr lang="zh-CN" altLang="en-US" smtClean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</a:t>
                      </a:r>
                      <a:r>
                        <a:rPr lang="en-US" altLang="zh-CN" baseline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b = 56</a:t>
                      </a:r>
                      <a:endParaRPr lang="zh-CN" altLang="en-US" smtClean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888" marR="121888" anchor="ctr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15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 字符数据的输入输出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7763" y="1340768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字符输出函数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函数作用：向终端输出一个字符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字符输入函数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（）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函数作用：从终端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或系统隐含指定的输入设备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输入一个字符。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函数值：从输入设备得到的字符。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670476" y="1322139"/>
            <a:ext cx="3456384" cy="874258"/>
          </a:xfrm>
          <a:prstGeom prst="wedgeRoundRectCallout">
            <a:avLst>
              <a:gd name="adj1" fmla="val -95763"/>
              <a:gd name="adj2" fmla="val 3334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字符型变量或整型变量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164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79273" y="1484313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输入三个字母，然后输出这三个字母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79273" y="3716338"/>
            <a:ext cx="10969943" cy="1428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getchar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2700" b="1" kern="0" err="1">
                <a:latin typeface="微软雅黑" pitchFamily="34" charset="-122"/>
                <a:ea typeface="微软雅黑" pitchFamily="34" charset="-122"/>
              </a:rPr>
              <a:t>putchar</a:t>
            </a:r>
            <a:r>
              <a:rPr lang="zh-CN" altLang="en-US" sz="2700" b="1" kern="0">
                <a:latin typeface="微软雅黑" pitchFamily="34" charset="-122"/>
                <a:ea typeface="微软雅黑" pitchFamily="34" charset="-122"/>
              </a:rPr>
              <a:t>函数的使用方法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019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496" y="1124744"/>
            <a:ext cx="5270972" cy="53063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defTabSz="762000" eaLnBrk="0" hangingPunct="0">
              <a:lnSpc>
                <a:spcPct val="95000"/>
              </a:lnSpc>
              <a:defRPr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main(void)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char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a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b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c =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(b);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(c);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putchar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(‘\n’);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return 0;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381141" y="1124743"/>
            <a:ext cx="2786082" cy="5306343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defRPr/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回车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65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09836" y="119675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讲述了实际问题向计算机程序转化的过程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讲述了数据在计算机内部的存储形式。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讲述了数据类型的种类和区别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讲述了变量的声明和命名规则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讲述了常量和字面值的区别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重点理解字面值是有类型的。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讲述了输入及输出函数的用法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8160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203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53852" y="1052736"/>
            <a:ext cx="9001000" cy="53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写出求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1+2+3+...+n(n=5)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逐一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相加法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step1: x1 = 1+2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x2 = x1+3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x3 = x2+4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step4: x4 = x3+5</a:t>
            </a:r>
          </a:p>
          <a:p>
            <a:pPr marL="730250" lvl="1" indent="-34290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求和公式法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step2: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 = n*(n+1)/2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step3: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问题求解与算法</a:t>
            </a:r>
          </a:p>
        </p:txBody>
      </p:sp>
    </p:spTree>
    <p:extLst>
      <p:ext uri="{BB962C8B-B14F-4D97-AF65-F5344CB8AC3E}">
        <p14:creationId xmlns:p14="http://schemas.microsoft.com/office/powerpoint/2010/main" val="2355986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5344</Words>
  <Application>Microsoft Office PowerPoint</Application>
  <PresentationFormat>自定义</PresentationFormat>
  <Paragraphs>1347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Arial Unicode MS</vt:lpstr>
      <vt:lpstr>HAKUYOXingShu3500</vt:lpstr>
      <vt:lpstr>Monotype Sorts</vt:lpstr>
      <vt:lpstr>宋体</vt:lpstr>
      <vt:lpstr>微软雅黑</vt:lpstr>
      <vt:lpstr>幼圆</vt:lpstr>
      <vt:lpstr>Arial</vt:lpstr>
      <vt:lpstr>Consolas</vt:lpstr>
      <vt:lpstr>Corbel</vt:lpstr>
      <vt:lpstr>Courier New</vt:lpstr>
      <vt:lpstr>Times New Roman</vt:lpstr>
      <vt:lpstr>Wingdings</vt:lpstr>
      <vt:lpstr>Marketing 16x9</vt:lpstr>
      <vt:lpstr>《 C语言程序设计》</vt:lpstr>
      <vt:lpstr>上一讲知识复习</vt:lpstr>
      <vt:lpstr>本讲教学目标</vt:lpstr>
      <vt:lpstr>本讲授课内容</vt:lpstr>
      <vt:lpstr>问题求解与算法</vt:lpstr>
      <vt:lpstr>问题求解与算法</vt:lpstr>
      <vt:lpstr>问题求解与算法</vt:lpstr>
      <vt:lpstr>问题求解与算法</vt:lpstr>
      <vt:lpstr>问题求解与算法</vt:lpstr>
      <vt:lpstr>问题求解与算法</vt:lpstr>
      <vt:lpstr>本讲授课内容</vt:lpstr>
      <vt:lpstr>进制的转换</vt:lpstr>
      <vt:lpstr>内存结构</vt:lpstr>
      <vt:lpstr>内存结构</vt:lpstr>
      <vt:lpstr>数据如何在计算机中表示</vt:lpstr>
      <vt:lpstr>数据如何在计算机中表示</vt:lpstr>
      <vt:lpstr>数据如何在计算机中表示</vt:lpstr>
      <vt:lpstr>使用sizeof测试数据类型长度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数据如何在计算机中表示</vt:lpstr>
      <vt:lpstr>本讲授课内容</vt:lpstr>
      <vt:lpstr>数据类型</vt:lpstr>
      <vt:lpstr>数据类型</vt:lpstr>
      <vt:lpstr>整数在内存中表示形式</vt:lpstr>
      <vt:lpstr>无符号整数在内存中的表示</vt:lpstr>
      <vt:lpstr>有符号整数在内存中的表示</vt:lpstr>
      <vt:lpstr>整数在内存中的表示</vt:lpstr>
      <vt:lpstr>数据在内存中的表示</vt:lpstr>
      <vt:lpstr>分析</vt:lpstr>
      <vt:lpstr>数据在内存中的表示</vt:lpstr>
      <vt:lpstr>整型小结</vt:lpstr>
      <vt:lpstr>数据类型</vt:lpstr>
      <vt:lpstr>整型溢出</vt:lpstr>
      <vt:lpstr>数据类型</vt:lpstr>
      <vt:lpstr>char类型</vt:lpstr>
      <vt:lpstr>ASCII表</vt:lpstr>
      <vt:lpstr>char类型内存占位</vt:lpstr>
      <vt:lpstr>字符型与整型的关系</vt:lpstr>
      <vt:lpstr>数据类型</vt:lpstr>
      <vt:lpstr>实型内存占位</vt:lpstr>
      <vt:lpstr>实数范围</vt:lpstr>
      <vt:lpstr>实型范围</vt:lpstr>
      <vt:lpstr>实型数据小结</vt:lpstr>
      <vt:lpstr>数据类型</vt:lpstr>
      <vt:lpstr>数据类型练习</vt:lpstr>
      <vt:lpstr>数据类型</vt:lpstr>
      <vt:lpstr>本讲授课内容</vt:lpstr>
      <vt:lpstr>常量与字面值</vt:lpstr>
      <vt:lpstr>常量与字面值</vt:lpstr>
      <vt:lpstr>常量分类</vt:lpstr>
      <vt:lpstr>常量与字面值</vt:lpstr>
      <vt:lpstr>整型字面值</vt:lpstr>
      <vt:lpstr>浮点型字面值</vt:lpstr>
      <vt:lpstr>字符型字面值</vt:lpstr>
      <vt:lpstr>常量与字面值</vt:lpstr>
      <vt:lpstr>本讲授课内容</vt:lpstr>
      <vt:lpstr>数据的输出与输入</vt:lpstr>
      <vt:lpstr> C语言的输出与输入</vt:lpstr>
      <vt:lpstr>printf格式输出</vt:lpstr>
      <vt:lpstr>printf格式输出</vt:lpstr>
      <vt:lpstr>常用的转换操作符</vt:lpstr>
      <vt:lpstr>长度修正说明符</vt:lpstr>
      <vt:lpstr>关于转换操作符的使用</vt:lpstr>
      <vt:lpstr>printf函数的工作过程</vt:lpstr>
      <vt:lpstr>宽度说明</vt:lpstr>
      <vt:lpstr>精度说明</vt:lpstr>
      <vt:lpstr>printf格式输出</vt:lpstr>
      <vt:lpstr>标识字符(Ⅰ)</vt:lpstr>
      <vt:lpstr>标识字符(Ⅱ)</vt:lpstr>
      <vt:lpstr>printf用法提示</vt:lpstr>
      <vt:lpstr>printf练一练</vt:lpstr>
      <vt:lpstr>scanf格式输入 </vt:lpstr>
      <vt:lpstr>scanf格式输入 </vt:lpstr>
      <vt:lpstr>scanf格式输入 </vt:lpstr>
      <vt:lpstr>scanf格式输入 </vt:lpstr>
      <vt:lpstr>scanf转换操作符</vt:lpstr>
      <vt:lpstr>scanf长度修正符</vt:lpstr>
      <vt:lpstr>scanf格式输入 </vt:lpstr>
      <vt:lpstr>scanf输入</vt:lpstr>
      <vt:lpstr> 字符数据的输入输出</vt:lpstr>
      <vt:lpstr>练习</vt:lpstr>
      <vt:lpstr>练习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 木木</cp:lastModifiedBy>
  <cp:revision>295</cp:revision>
  <dcterms:created xsi:type="dcterms:W3CDTF">2014-04-17T22:00:45Z</dcterms:created>
  <dcterms:modified xsi:type="dcterms:W3CDTF">2020-02-08T08:24:11Z</dcterms:modified>
</cp:coreProperties>
</file>