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91"/>
  </p:notesMasterIdLst>
  <p:handoutMasterIdLst>
    <p:handoutMasterId r:id="rId92"/>
  </p:handoutMasterIdLst>
  <p:sldIdLst>
    <p:sldId id="300" r:id="rId2"/>
    <p:sldId id="419" r:id="rId3"/>
    <p:sldId id="420" r:id="rId4"/>
    <p:sldId id="421" r:id="rId5"/>
    <p:sldId id="503" r:id="rId6"/>
    <p:sldId id="504" r:id="rId7"/>
    <p:sldId id="505" r:id="rId8"/>
    <p:sldId id="506" r:id="rId9"/>
    <p:sldId id="507" r:id="rId10"/>
    <p:sldId id="508" r:id="rId11"/>
    <p:sldId id="500" r:id="rId12"/>
    <p:sldId id="426" r:id="rId13"/>
    <p:sldId id="509" r:id="rId14"/>
    <p:sldId id="429" r:id="rId15"/>
    <p:sldId id="422" r:id="rId16"/>
    <p:sldId id="423" r:id="rId17"/>
    <p:sldId id="425" r:id="rId18"/>
    <p:sldId id="428" r:id="rId19"/>
    <p:sldId id="454" r:id="rId20"/>
    <p:sldId id="455" r:id="rId21"/>
    <p:sldId id="456" r:id="rId22"/>
    <p:sldId id="457" r:id="rId23"/>
    <p:sldId id="458" r:id="rId24"/>
    <p:sldId id="459" r:id="rId25"/>
    <p:sldId id="460" r:id="rId26"/>
    <p:sldId id="499" r:id="rId27"/>
    <p:sldId id="424" r:id="rId28"/>
    <p:sldId id="427" r:id="rId29"/>
    <p:sldId id="430" r:id="rId30"/>
    <p:sldId id="431" r:id="rId31"/>
    <p:sldId id="432" r:id="rId32"/>
    <p:sldId id="433" r:id="rId33"/>
    <p:sldId id="434" r:id="rId34"/>
    <p:sldId id="435" r:id="rId35"/>
    <p:sldId id="436" r:id="rId36"/>
    <p:sldId id="437" r:id="rId37"/>
    <p:sldId id="438" r:id="rId38"/>
    <p:sldId id="439" r:id="rId39"/>
    <p:sldId id="440" r:id="rId40"/>
    <p:sldId id="441" r:id="rId41"/>
    <p:sldId id="442" r:id="rId42"/>
    <p:sldId id="443" r:id="rId43"/>
    <p:sldId id="444" r:id="rId44"/>
    <p:sldId id="445" r:id="rId45"/>
    <p:sldId id="446" r:id="rId46"/>
    <p:sldId id="447" r:id="rId47"/>
    <p:sldId id="448" r:id="rId48"/>
    <p:sldId id="449" r:id="rId49"/>
    <p:sldId id="450" r:id="rId50"/>
    <p:sldId id="451" r:id="rId51"/>
    <p:sldId id="452" r:id="rId52"/>
    <p:sldId id="501" r:id="rId53"/>
    <p:sldId id="462" r:id="rId54"/>
    <p:sldId id="463" r:id="rId55"/>
    <p:sldId id="464" r:id="rId56"/>
    <p:sldId id="465" r:id="rId57"/>
    <p:sldId id="466" r:id="rId58"/>
    <p:sldId id="467" r:id="rId59"/>
    <p:sldId id="468" r:id="rId60"/>
    <p:sldId id="469" r:id="rId61"/>
    <p:sldId id="502" r:id="rId62"/>
    <p:sldId id="472" r:id="rId63"/>
    <p:sldId id="473" r:id="rId64"/>
    <p:sldId id="482" r:id="rId65"/>
    <p:sldId id="483" r:id="rId66"/>
    <p:sldId id="484" r:id="rId67"/>
    <p:sldId id="485" r:id="rId68"/>
    <p:sldId id="486" r:id="rId69"/>
    <p:sldId id="487" r:id="rId70"/>
    <p:sldId id="488" r:id="rId71"/>
    <p:sldId id="489" r:id="rId72"/>
    <p:sldId id="490" r:id="rId73"/>
    <p:sldId id="491" r:id="rId74"/>
    <p:sldId id="492" r:id="rId75"/>
    <p:sldId id="493" r:id="rId76"/>
    <p:sldId id="494" r:id="rId77"/>
    <p:sldId id="474" r:id="rId78"/>
    <p:sldId id="475" r:id="rId79"/>
    <p:sldId id="476" r:id="rId80"/>
    <p:sldId id="477" r:id="rId81"/>
    <p:sldId id="478" r:id="rId82"/>
    <p:sldId id="479" r:id="rId83"/>
    <p:sldId id="480" r:id="rId84"/>
    <p:sldId id="481" r:id="rId85"/>
    <p:sldId id="495" r:id="rId86"/>
    <p:sldId id="496" r:id="rId87"/>
    <p:sldId id="498" r:id="rId88"/>
    <p:sldId id="497" r:id="rId89"/>
    <p:sldId id="418" r:id="rId90"/>
  </p:sldIdLst>
  <p:sldSz cx="121888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20CB13"/>
    <a:srgbClr val="0080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94322" autoAdjust="0"/>
  </p:normalViewPr>
  <p:slideViewPr>
    <p:cSldViewPr>
      <p:cViewPr varScale="1">
        <p:scale>
          <a:sx n="80" d="100"/>
          <a:sy n="80" d="100"/>
        </p:scale>
        <p:origin x="420" y="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310994A-D9D6-45BB-BF4A-14339808A1A4}" type="datetimeFigureOut">
              <a:rPr lang="en-US"/>
              <a:pPr>
                <a:defRPr/>
              </a:pPr>
              <a:t>3/6/2017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2D0D88C-9335-44B6-B806-50A6EF6D802C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15474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B8305A0-012E-4CA3-9BDD-C21A18A976E8}" type="datetimeFigureOut">
              <a:rPr lang="en-US"/>
              <a:pPr>
                <a:defRPr/>
              </a:pPr>
              <a:t>3/6/2017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noProof="0"/>
              <a:t>Click to edit Master text styles</a:t>
            </a:r>
          </a:p>
          <a:p>
            <a:pPr lvl="1"/>
            <a:r>
              <a:rPr noProof="0"/>
              <a:t>Second level</a:t>
            </a:r>
          </a:p>
          <a:p>
            <a:pPr lvl="2"/>
            <a:r>
              <a:rPr noProof="0"/>
              <a:t>Third level</a:t>
            </a:r>
          </a:p>
          <a:p>
            <a:pPr lvl="3"/>
            <a:r>
              <a:rPr noProof="0"/>
              <a:t>Fourth level</a:t>
            </a:r>
          </a:p>
          <a:p>
            <a:pPr lvl="4"/>
            <a:r>
              <a:rPr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805123A-5685-498F-AC7F-D0275DAA221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38203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trans="80000" scaling="54"/>
                    </a14:imgEffect>
                    <a14:imgEffect>
                      <a14:sharpenSoften amount="43000"/>
                    </a14:imgEffect>
                    <a14:imgEffect>
                      <a14:colorTemperature colorTemp="7250"/>
                    </a14:imgEffect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2" y="-99392"/>
            <a:ext cx="6264696" cy="7056784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796" y="1117848"/>
            <a:ext cx="5544616" cy="17321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5820" y="2996952"/>
            <a:ext cx="5112568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53767-4FC8-4F7C-81DC-BD195C78A58F}" type="datetimeFigureOut">
              <a:rPr lang="en-US"/>
              <a:pPr>
                <a:defRPr/>
              </a:pPr>
              <a:t>3/6/2017</a:t>
            </a:fld>
            <a:endParaRPr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7545284" y="110817"/>
            <a:ext cx="3206327" cy="54784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Lef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zh-CN" sz="35000" b="1" i="0" cap="none" spc="0" smtClean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1270000" dist="63500" dir="2700000" algn="tl" rotWithShape="0">
                    <a:schemeClr val="tx2">
                      <a:alpha val="0"/>
                    </a:schemeClr>
                  </a:outerShdw>
                  <a:reflection blurRad="6350" stA="22000" endPos="200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C</a:t>
            </a:r>
            <a:endParaRPr lang="zh-CN" altLang="en-US" sz="35000" b="1" i="0" cap="none" spc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1270000" dist="63500" dir="2700000" algn="tl" rotWithShape="0">
                  <a:schemeClr val="tx2">
                    <a:alpha val="0"/>
                  </a:schemeClr>
                </a:outerShdw>
                <a:reflection blurRad="6350" stA="22000" endPos="20000" dir="5400000" sy="-100000" algn="bl" rotWithShape="0"/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02" y="164660"/>
            <a:ext cx="3815430" cy="71727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1542256"/>
            <a:ext cx="10287000" cy="4191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1F94C-04A9-49B4-9F8E-3248285880B9}" type="datetimeFigureOut">
              <a:rPr lang="en-US"/>
              <a:pPr>
                <a:defRPr/>
              </a:pPr>
              <a:t>3/6/2017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rPr/>
              <a:t>Click to edit Master title style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  <a:prstGeom prst="rect">
            <a:avLst/>
          </a:prstGeo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88D16-42AC-4890-870E-C38CF60D8899}" type="datetimeFigureOut">
              <a:rPr lang="en-US"/>
              <a:pPr>
                <a:defRPr/>
              </a:pPr>
              <a:t>3/6/2017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852" y="1628800"/>
            <a:ext cx="10287000" cy="4464496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E90CC-62C7-44CD-8DFE-E094F3B07BE4}" type="datetimeFigureOut">
              <a:rPr lang="en-US"/>
              <a:pPr>
                <a:defRPr/>
              </a:pPr>
              <a:t>3/6/2017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none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83C11-37EA-4C67-A719-3A70D2B6FC4E}" type="datetimeFigureOut">
              <a:rPr lang="en-US"/>
              <a:pPr>
                <a:defRPr/>
              </a:pPr>
              <a:t>3/6/2017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7868" y="1412776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5669" y="1412776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22DD-EAA9-439E-8AB1-0B873012FBB3}" type="datetimeFigureOut">
              <a:rPr lang="en-US"/>
              <a:pPr>
                <a:defRPr/>
              </a:pPr>
              <a:t>3/6/2017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rPr/>
              <a:t>Click to edit Master title style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1502296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2636912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502296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2636912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3E244-7AAD-4668-887C-457B456B5561}" type="datetimeFigureOut">
              <a:rPr lang="en-US"/>
              <a:pPr>
                <a:defRPr/>
              </a:pPr>
              <a:t>3/6/2017</a:t>
            </a:fld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rPr/>
              <a:t>Click to edit Master title style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97BD6-F9F3-4A25-9F69-D3EAD888290D}" type="datetimeFigureOut">
              <a:rPr lang="en-US"/>
              <a:pPr>
                <a:defRPr/>
              </a:pPr>
              <a:t>3/6/2017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rPr/>
              <a:t>Click to edit Master title style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27FAC-F845-4A1D-B266-4299BF2E6ED7}" type="datetimeFigureOut">
              <a:rPr lang="en-US"/>
              <a:pPr>
                <a:defRPr/>
              </a:pPr>
              <a:t>3/6/2017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23B7-A18E-47B0-938B-805489A1434A}" type="datetimeFigureOut">
              <a:rPr lang="en-US"/>
              <a:pPr>
                <a:defRPr/>
              </a:pPr>
              <a:t>3/6/2017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EAAA-B21E-42BA-B9C5-AE951C054F0D}" type="datetimeFigureOut">
              <a:rPr lang="en-US"/>
              <a:pPr>
                <a:defRPr/>
              </a:pPr>
              <a:t>3/6/2017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93813" y="1398240"/>
            <a:ext cx="10287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text styles</a:t>
            </a:r>
          </a:p>
          <a:p>
            <a:pPr lvl="1"/>
            <a:r>
              <a:rPr lang="zh-CN" altLang="zh-CN" smtClean="0"/>
              <a:t>Second level</a:t>
            </a:r>
          </a:p>
          <a:p>
            <a:pPr lvl="2"/>
            <a:r>
              <a:rPr lang="zh-CN" altLang="zh-CN" smtClean="0"/>
              <a:t>Third level</a:t>
            </a:r>
          </a:p>
          <a:p>
            <a:pPr lvl="3"/>
            <a:r>
              <a:rPr lang="zh-CN" altLang="zh-CN" smtClean="0"/>
              <a:t>Fourth level</a:t>
            </a:r>
          </a:p>
          <a:p>
            <a:pPr lvl="4"/>
            <a:r>
              <a:rPr lang="zh-CN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00C1DE-EA82-48C2-9C11-642FE3C6084E}" type="datetimeFigureOut">
              <a:rPr lang="en-US"/>
              <a:pPr>
                <a:defRPr/>
              </a:pPr>
              <a:t>3/6/2017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758708" y="6376243"/>
            <a:ext cx="2843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8C8C8C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D8FC858-655E-4B47-89A3-6D5457E537AB}" type="slidenum">
              <a:rPr lang="en-US" altLang="zh-CN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9538" indent="-282575" algn="l" rtl="0" fontAlgn="base">
        <a:lnSpc>
          <a:spcPct val="90000"/>
        </a:lnSpc>
        <a:spcBef>
          <a:spcPts val="600"/>
        </a:spcBef>
        <a:spcAft>
          <a:spcPct val="0"/>
        </a:spcAft>
        <a:buFont typeface="Corbe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6371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17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549796" y="1117848"/>
            <a:ext cx="5688632" cy="1732180"/>
          </a:xfrm>
        </p:spPr>
        <p:txBody>
          <a:bodyPr/>
          <a:lstStyle/>
          <a:p>
            <a:r>
              <a:rPr lang="en-US" altLang="zh-CN" b="1">
                <a:latin typeface="+mj-ea"/>
              </a:rPr>
              <a:t>《 C</a:t>
            </a:r>
            <a:r>
              <a:rPr lang="zh-CN" altLang="en-US" b="1">
                <a:latin typeface="+mj-ea"/>
              </a:rPr>
              <a:t>语言程序设计</a:t>
            </a:r>
            <a:r>
              <a:rPr lang="en-US" altLang="zh-CN" b="1">
                <a:latin typeface="+mj-ea"/>
              </a:rPr>
              <a:t>》</a:t>
            </a:r>
            <a:endParaRPr lang="zh-CN" altLang="en-US" b="1">
              <a:latin typeface="+mj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81844" y="2996952"/>
            <a:ext cx="5112568" cy="762000"/>
          </a:xfrm>
        </p:spPr>
        <p:txBody>
          <a:bodyPr/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丁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盟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语言课程组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18678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053852" y="1052736"/>
            <a:ext cx="9001000" cy="5305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算法的特征：</a:t>
            </a:r>
          </a:p>
          <a:p>
            <a:pPr marL="730250" lvl="1" indent="-342900">
              <a:lnSpc>
                <a:spcPts val="3000"/>
              </a:lnSpc>
              <a:spcBef>
                <a:spcPts val="1200"/>
              </a:spcBef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穷性</a:t>
            </a:r>
          </a:p>
          <a:p>
            <a:pPr marL="730250" lvl="1" indent="-342900">
              <a:lnSpc>
                <a:spcPts val="3000"/>
              </a:lnSpc>
              <a:spcBef>
                <a:spcPts val="1200"/>
              </a:spcBef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确切性</a:t>
            </a:r>
          </a:p>
          <a:p>
            <a:pPr marL="730250" lvl="1" indent="-342900">
              <a:lnSpc>
                <a:spcPts val="3000"/>
              </a:lnSpc>
              <a:spcBef>
                <a:spcPts val="1200"/>
              </a:spcBef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</a:p>
          <a:p>
            <a:pPr marL="730250" lvl="1" indent="-342900">
              <a:lnSpc>
                <a:spcPts val="3000"/>
              </a:lnSpc>
              <a:spcBef>
                <a:spcPts val="1200"/>
              </a:spcBef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一个算法有零个或多个输入</a:t>
            </a:r>
          </a:p>
          <a:p>
            <a:pPr marL="730250" lvl="1" indent="-342900">
              <a:lnSpc>
                <a:spcPts val="3000"/>
              </a:lnSpc>
              <a:spcBef>
                <a:spcPts val="1200"/>
              </a:spcBef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一个算法有一个或多个输出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问题求解与算法</a:t>
            </a:r>
          </a:p>
        </p:txBody>
      </p:sp>
      <p:pic>
        <p:nvPicPr>
          <p:cNvPr id="4" name="图片 3" descr="BQ200951317403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76" y="3938198"/>
            <a:ext cx="1358900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自选图形 4"/>
          <p:cNvSpPr>
            <a:spLocks noChangeArrowheads="1"/>
          </p:cNvSpPr>
          <p:nvPr/>
        </p:nvSpPr>
        <p:spPr bwMode="auto">
          <a:xfrm>
            <a:off x="8326660" y="908720"/>
            <a:ext cx="3240286" cy="2447479"/>
          </a:xfrm>
          <a:prstGeom prst="cloudCallout">
            <a:avLst>
              <a:gd name="adj1" fmla="val -59762"/>
              <a:gd name="adj2" fmla="val 81524"/>
            </a:avLst>
          </a:prstGeom>
          <a:solidFill>
            <a:schemeClr val="bg2">
              <a:lumMod val="40000"/>
              <a:lumOff val="60000"/>
            </a:schemeClr>
          </a:solidFill>
          <a:ln w="57150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marL="85725" indent="-85725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有了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算法。我们如何用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语言表示出来呢？？</a:t>
            </a:r>
          </a:p>
        </p:txBody>
      </p:sp>
    </p:spTree>
    <p:extLst>
      <p:ext uri="{BB962C8B-B14F-4D97-AF65-F5344CB8AC3E}">
        <p14:creationId xmlns:p14="http://schemas.microsoft.com/office/powerpoint/2010/main" val="34820144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本讲授课</a:t>
            </a:r>
            <a:r>
              <a:rPr lang="zh-CN" altLang="en-US" b="1"/>
              <a:t>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9334772" y="2644191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530700" y="4584991"/>
            <a:ext cx="6804072" cy="519261"/>
            <a:chOff x="2650732" y="4266333"/>
            <a:chExt cx="6804072" cy="519261"/>
          </a:xfrm>
        </p:grpSpPr>
        <p:sp>
          <p:nvSpPr>
            <p:cNvPr id="8" name="自选图形 6"/>
            <p:cNvSpPr>
              <a:spLocks noChangeArrowheads="1"/>
            </p:cNvSpPr>
            <p:nvPr/>
          </p:nvSpPr>
          <p:spPr bwMode="gray">
            <a:xfrm>
              <a:off x="3089529" y="4271963"/>
              <a:ext cx="6365275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常量与字面值</a:t>
              </a: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2650732" y="4266333"/>
              <a:ext cx="520552" cy="519261"/>
              <a:chOff x="2650732" y="4266333"/>
              <a:chExt cx="520552" cy="519261"/>
            </a:xfrm>
          </p:grpSpPr>
          <p:sp>
            <p:nvSpPr>
              <p:cNvPr id="21" name="椭圆 39"/>
              <p:cNvSpPr>
                <a:spLocks noChangeArrowheads="1"/>
              </p:cNvSpPr>
              <p:nvPr/>
            </p:nvSpPr>
            <p:spPr bwMode="gray">
              <a:xfrm>
                <a:off x="2650732" y="4266333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椭圆 40"/>
              <p:cNvSpPr>
                <a:spLocks noChangeArrowheads="1"/>
              </p:cNvSpPr>
              <p:nvPr/>
            </p:nvSpPr>
            <p:spPr bwMode="gray">
              <a:xfrm>
                <a:off x="2700628" y="4319133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椭圆 35"/>
              <p:cNvSpPr>
                <a:spLocks noChangeArrowheads="1"/>
              </p:cNvSpPr>
              <p:nvPr/>
            </p:nvSpPr>
            <p:spPr bwMode="gray">
              <a:xfrm>
                <a:off x="2723815" y="4319134"/>
                <a:ext cx="396525" cy="413660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椭圆 37"/>
              <p:cNvSpPr>
                <a:spLocks noChangeArrowheads="1"/>
              </p:cNvSpPr>
              <p:nvPr/>
            </p:nvSpPr>
            <p:spPr bwMode="gray">
              <a:xfrm>
                <a:off x="2727616" y="4332207"/>
                <a:ext cx="370916" cy="387511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2530700" y="2603562"/>
            <a:ext cx="6662355" cy="519261"/>
            <a:chOff x="2599883" y="2579539"/>
            <a:chExt cx="6662355" cy="519261"/>
          </a:xfrm>
        </p:grpSpPr>
        <p:sp>
          <p:nvSpPr>
            <p:cNvPr id="10" name="自选图形 8"/>
            <p:cNvSpPr>
              <a:spLocks noChangeArrowheads="1"/>
            </p:cNvSpPr>
            <p:nvPr/>
          </p:nvSpPr>
          <p:spPr bwMode="gray">
            <a:xfrm>
              <a:off x="3047206" y="2590800"/>
              <a:ext cx="6215032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数据如何在计算机中表示</a:t>
              </a: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599883" y="2579539"/>
              <a:ext cx="520552" cy="519261"/>
              <a:chOff x="1984929" y="5010002"/>
              <a:chExt cx="520552" cy="519261"/>
            </a:xfrm>
          </p:grpSpPr>
          <p:sp>
            <p:nvSpPr>
              <p:cNvPr id="26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1701924" y="1732028"/>
            <a:ext cx="6639749" cy="519261"/>
            <a:chOff x="1949565" y="1820863"/>
            <a:chExt cx="6639749" cy="519261"/>
          </a:xfrm>
        </p:grpSpPr>
        <p:sp>
          <p:nvSpPr>
            <p:cNvPr id="11" name="自选图形 9"/>
            <p:cNvSpPr>
              <a:spLocks noChangeArrowheads="1"/>
            </p:cNvSpPr>
            <p:nvPr/>
          </p:nvSpPr>
          <p:spPr bwMode="gray">
            <a:xfrm>
              <a:off x="2353121" y="1820863"/>
              <a:ext cx="6236193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问题求解与算法</a:t>
              </a: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1949565" y="1820863"/>
              <a:ext cx="520552" cy="519261"/>
              <a:chOff x="1984929" y="5010002"/>
              <a:chExt cx="520552" cy="519261"/>
            </a:xfrm>
          </p:grpSpPr>
          <p:sp>
            <p:nvSpPr>
              <p:cNvPr id="31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2952293" y="3600377"/>
            <a:ext cx="6625551" cy="519261"/>
            <a:chOff x="2829253" y="3459163"/>
            <a:chExt cx="6625551" cy="519261"/>
          </a:xfrm>
        </p:grpSpPr>
        <p:sp>
          <p:nvSpPr>
            <p:cNvPr id="9" name="自选图形 7"/>
            <p:cNvSpPr>
              <a:spLocks noChangeArrowheads="1"/>
            </p:cNvSpPr>
            <p:nvPr/>
          </p:nvSpPr>
          <p:spPr bwMode="gray">
            <a:xfrm>
              <a:off x="3250353" y="3459163"/>
              <a:ext cx="6204451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 smtClean="0">
                  <a:latin typeface="微软雅黑" pitchFamily="34" charset="-122"/>
                  <a:ea typeface="微软雅黑" pitchFamily="34" charset="-122"/>
                </a:rPr>
                <a:t>数据类型</a:t>
              </a:r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829253" y="3459163"/>
              <a:ext cx="520552" cy="519261"/>
              <a:chOff x="1984929" y="5010002"/>
              <a:chExt cx="520552" cy="519261"/>
            </a:xfrm>
          </p:grpSpPr>
          <p:sp>
            <p:nvSpPr>
              <p:cNvPr id="36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707650" y="5461203"/>
            <a:ext cx="6599358" cy="537071"/>
            <a:chOff x="1964483" y="5461203"/>
            <a:chExt cx="6599358" cy="537071"/>
          </a:xfrm>
        </p:grpSpPr>
        <p:sp>
          <p:nvSpPr>
            <p:cNvPr id="42" name="自选图形 5"/>
            <p:cNvSpPr>
              <a:spLocks noChangeArrowheads="1"/>
            </p:cNvSpPr>
            <p:nvPr/>
          </p:nvSpPr>
          <p:spPr bwMode="gray">
            <a:xfrm>
              <a:off x="2403828" y="5490274"/>
              <a:ext cx="6160013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数据的输出与输入</a:t>
              </a: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964483" y="5461203"/>
              <a:ext cx="520552" cy="519261"/>
              <a:chOff x="1984929" y="5010002"/>
              <a:chExt cx="520552" cy="519261"/>
            </a:xfrm>
          </p:grpSpPr>
          <p:sp>
            <p:nvSpPr>
              <p:cNvPr id="47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866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进制的转换</a:t>
            </a:r>
          </a:p>
        </p:txBody>
      </p:sp>
      <p:sp>
        <p:nvSpPr>
          <p:cNvPr id="36" name="TextBox 8"/>
          <p:cNvSpPr txBox="1">
            <a:spLocks noChangeArrowheads="1"/>
          </p:cNvSpPr>
          <p:nvPr/>
        </p:nvSpPr>
        <p:spPr bwMode="black">
          <a:xfrm>
            <a:off x="1413892" y="3970799"/>
            <a:ext cx="9725993" cy="25545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5715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Consolas" panose="020B0609020204030204" pitchFamily="49" charset="0"/>
                <a:ea typeface="微软雅黑" panose="020B0503020204020204" pitchFamily="34" charset="-122"/>
              </a:rPr>
              <a:t>二进制：  </a:t>
            </a:r>
            <a:r>
              <a:rPr lang="en-US" altLang="zh-CN" sz="3200" b="1" smtClean="0">
                <a:latin typeface="Consolas" panose="020B0609020204030204" pitchFamily="49" charset="0"/>
                <a:ea typeface="微软雅黑" panose="020B0503020204020204" pitchFamily="34" charset="-122"/>
              </a:rPr>
              <a:t>0 1</a:t>
            </a:r>
            <a:endParaRPr lang="en-US" altLang="zh-CN" sz="3200" b="1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b="1">
                <a:latin typeface="Consolas" panose="020B0609020204030204" pitchFamily="49" charset="0"/>
                <a:ea typeface="微软雅黑" panose="020B0503020204020204" pitchFamily="34" charset="-122"/>
              </a:rPr>
              <a:t>八进制：  </a:t>
            </a:r>
            <a:r>
              <a:rPr lang="en-US" altLang="zh-CN" sz="3200" b="1" smtClean="0">
                <a:latin typeface="Consolas" panose="020B0609020204030204" pitchFamily="49" charset="0"/>
                <a:ea typeface="微软雅黑" panose="020B0503020204020204" pitchFamily="34" charset="-122"/>
              </a:rPr>
              <a:t>0 1 2 3 4 </a:t>
            </a:r>
            <a:r>
              <a:rPr lang="en-US" altLang="zh-CN" sz="3200" b="1">
                <a:latin typeface="Consolas" panose="020B0609020204030204" pitchFamily="49" charset="0"/>
                <a:ea typeface="微软雅黑" panose="020B0503020204020204" pitchFamily="34" charset="-122"/>
              </a:rPr>
              <a:t>5 </a:t>
            </a:r>
            <a:r>
              <a:rPr lang="en-US" altLang="zh-CN" sz="3200" b="1" smtClean="0">
                <a:latin typeface="Consolas" panose="020B0609020204030204" pitchFamily="49" charset="0"/>
                <a:ea typeface="微软雅黑" panose="020B0503020204020204" pitchFamily="34" charset="-122"/>
              </a:rPr>
              <a:t>6 7</a:t>
            </a:r>
            <a:endParaRPr lang="en-US" altLang="zh-CN" sz="3200" b="1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b="1" smtClean="0">
                <a:latin typeface="Consolas" panose="020B0609020204030204" pitchFamily="49" charset="0"/>
                <a:ea typeface="微软雅黑" panose="020B0503020204020204" pitchFamily="34" charset="-122"/>
              </a:rPr>
              <a:t>十进制：  </a:t>
            </a:r>
            <a:r>
              <a:rPr lang="en-US" altLang="zh-CN" sz="3200" b="1" smtClean="0">
                <a:latin typeface="Consolas" panose="020B0609020204030204" pitchFamily="49" charset="0"/>
                <a:ea typeface="微软雅黑" panose="020B0503020204020204" pitchFamily="34" charset="-122"/>
              </a:rPr>
              <a:t>0 1 2 3 </a:t>
            </a:r>
            <a:r>
              <a:rPr lang="en-US" altLang="zh-CN" sz="3200" b="1">
                <a:latin typeface="Consolas" panose="020B0609020204030204" pitchFamily="49" charset="0"/>
                <a:ea typeface="微软雅黑" panose="020B0503020204020204" pitchFamily="34" charset="-122"/>
              </a:rPr>
              <a:t>4 </a:t>
            </a:r>
            <a:r>
              <a:rPr lang="en-US" altLang="zh-CN" sz="3200" b="1" smtClean="0">
                <a:latin typeface="Consolas" panose="020B0609020204030204" pitchFamily="49" charset="0"/>
                <a:ea typeface="微软雅黑" panose="020B0503020204020204" pitchFamily="34" charset="-122"/>
              </a:rPr>
              <a:t>5 6 </a:t>
            </a:r>
            <a:r>
              <a:rPr lang="en-US" altLang="zh-CN" sz="3200" b="1">
                <a:latin typeface="Consolas" panose="020B0609020204030204" pitchFamily="49" charset="0"/>
                <a:ea typeface="微软雅黑" panose="020B0503020204020204" pitchFamily="34" charset="-122"/>
              </a:rPr>
              <a:t>7 </a:t>
            </a:r>
            <a:r>
              <a:rPr lang="en-US" altLang="zh-CN" sz="3200" b="1" smtClean="0">
                <a:latin typeface="Consolas" panose="020B0609020204030204" pitchFamily="49" charset="0"/>
                <a:ea typeface="微软雅黑" panose="020B0503020204020204" pitchFamily="34" charset="-122"/>
              </a:rPr>
              <a:t>8 </a:t>
            </a:r>
            <a:r>
              <a:rPr lang="en-US" altLang="zh-CN" sz="3200" b="1">
                <a:latin typeface="Consolas" panose="020B0609020204030204" pitchFamily="49" charset="0"/>
                <a:ea typeface="微软雅黑" panose="020B0503020204020204" pitchFamily="34" charset="-122"/>
              </a:rPr>
              <a:t>9 </a:t>
            </a:r>
          </a:p>
          <a:p>
            <a:pPr eaLnBrk="1" hangingPunct="1"/>
            <a:r>
              <a:rPr lang="zh-CN" altLang="en-US" sz="2800" b="1" smtClean="0">
                <a:latin typeface="Consolas" panose="020B0609020204030204" pitchFamily="49" charset="0"/>
                <a:ea typeface="微软雅黑" panose="020B0503020204020204" pitchFamily="34" charset="-122"/>
              </a:rPr>
              <a:t>十六进制</a:t>
            </a:r>
            <a:r>
              <a:rPr lang="en-US" altLang="zh-CN" sz="2800" b="1" smtClean="0">
                <a:latin typeface="Consolas" panose="020B0609020204030204" pitchFamily="49" charset="0"/>
                <a:ea typeface="微软雅黑" panose="020B0503020204020204" pitchFamily="34" charset="-122"/>
              </a:rPr>
              <a:t>: </a:t>
            </a:r>
            <a:r>
              <a:rPr lang="en-US" altLang="zh-CN" sz="3200" b="1" smtClean="0">
                <a:latin typeface="Consolas" panose="020B0609020204030204" pitchFamily="49" charset="0"/>
                <a:ea typeface="微软雅黑" panose="020B0503020204020204" pitchFamily="34" charset="-122"/>
              </a:rPr>
              <a:t>0 1 2 3 4 </a:t>
            </a:r>
            <a:r>
              <a:rPr lang="en-US" altLang="zh-CN" sz="3200" b="1">
                <a:latin typeface="Consolas" panose="020B0609020204030204" pitchFamily="49" charset="0"/>
                <a:ea typeface="微软雅黑" panose="020B0503020204020204" pitchFamily="34" charset="-122"/>
              </a:rPr>
              <a:t>5 </a:t>
            </a:r>
            <a:r>
              <a:rPr lang="en-US" altLang="zh-CN" sz="3200" b="1" smtClean="0">
                <a:latin typeface="Consolas" panose="020B0609020204030204" pitchFamily="49" charset="0"/>
                <a:ea typeface="微软雅黑" panose="020B0503020204020204" pitchFamily="34" charset="-122"/>
              </a:rPr>
              <a:t>6 7 8 9 A </a:t>
            </a:r>
            <a:r>
              <a:rPr lang="en-US" altLang="zh-CN" sz="3200" b="1">
                <a:latin typeface="Consolas" panose="020B0609020204030204" pitchFamily="49" charset="0"/>
                <a:ea typeface="微软雅黑" panose="020B0503020204020204" pitchFamily="34" charset="-122"/>
              </a:rPr>
              <a:t>B </a:t>
            </a:r>
            <a:r>
              <a:rPr lang="en-US" altLang="zh-CN" sz="3200" b="1" smtClean="0">
                <a:latin typeface="Consolas" panose="020B0609020204030204" pitchFamily="49" charset="0"/>
                <a:ea typeface="微软雅黑" panose="020B0503020204020204" pitchFamily="34" charset="-122"/>
              </a:rPr>
              <a:t>C </a:t>
            </a:r>
            <a:r>
              <a:rPr lang="en-US" altLang="zh-CN" sz="3200" b="1">
                <a:latin typeface="Consolas" panose="020B0609020204030204" pitchFamily="49" charset="0"/>
                <a:ea typeface="微软雅黑" panose="020B0503020204020204" pitchFamily="34" charset="-122"/>
              </a:rPr>
              <a:t>D </a:t>
            </a:r>
            <a:r>
              <a:rPr lang="en-US" altLang="zh-CN" sz="3200" b="1" smtClean="0">
                <a:latin typeface="Consolas" panose="020B0609020204030204" pitchFamily="49" charset="0"/>
                <a:ea typeface="微软雅黑" panose="020B0503020204020204" pitchFamily="34" charset="-122"/>
              </a:rPr>
              <a:t>E F</a:t>
            </a:r>
            <a:endParaRPr lang="en-US" altLang="zh-CN" sz="3200" b="1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3200" b="1" smtClean="0">
                <a:latin typeface="Consolas" panose="020B0609020204030204" pitchFamily="49" charset="0"/>
                <a:ea typeface="微软雅黑" panose="020B0503020204020204" pitchFamily="34" charset="-122"/>
              </a:rPr>
              <a:t>        0 1 2 3 4 </a:t>
            </a:r>
            <a:r>
              <a:rPr lang="en-US" altLang="zh-CN" sz="3200" b="1">
                <a:latin typeface="Consolas" panose="020B0609020204030204" pitchFamily="49" charset="0"/>
                <a:ea typeface="微软雅黑" panose="020B0503020204020204" pitchFamily="34" charset="-122"/>
              </a:rPr>
              <a:t>5 </a:t>
            </a:r>
            <a:r>
              <a:rPr lang="en-US" altLang="zh-CN" sz="3200" b="1" smtClean="0">
                <a:latin typeface="Consolas" panose="020B0609020204030204" pitchFamily="49" charset="0"/>
                <a:ea typeface="微软雅黑" panose="020B0503020204020204" pitchFamily="34" charset="-122"/>
              </a:rPr>
              <a:t>6 7 8 9 a b </a:t>
            </a:r>
            <a:r>
              <a:rPr lang="en-US" altLang="zh-CN" sz="3200" b="1">
                <a:latin typeface="Consolas" panose="020B0609020204030204" pitchFamily="49" charset="0"/>
                <a:ea typeface="微软雅黑" panose="020B0503020204020204" pitchFamily="34" charset="-122"/>
              </a:rPr>
              <a:t>c </a:t>
            </a:r>
            <a:r>
              <a:rPr lang="en-US" altLang="zh-CN" sz="3200" b="1" smtClean="0">
                <a:latin typeface="Consolas" panose="020B0609020204030204" pitchFamily="49" charset="0"/>
                <a:ea typeface="微软雅黑" panose="020B0503020204020204" pitchFamily="34" charset="-122"/>
              </a:rPr>
              <a:t>d e </a:t>
            </a:r>
            <a:r>
              <a:rPr lang="en-US" altLang="zh-CN" sz="3200" b="1">
                <a:latin typeface="Consolas" panose="020B0609020204030204" pitchFamily="49" charset="0"/>
                <a:ea typeface="微软雅黑" panose="020B0503020204020204" pitchFamily="34" charset="-122"/>
              </a:rPr>
              <a:t>f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2769734" y="476672"/>
            <a:ext cx="6709054" cy="3327538"/>
            <a:chOff x="2769734" y="476672"/>
            <a:chExt cx="6709054" cy="3327538"/>
          </a:xfrm>
        </p:grpSpPr>
        <p:sp>
          <p:nvSpPr>
            <p:cNvPr id="40" name="任意多边形 39"/>
            <p:cNvSpPr/>
            <p:nvPr/>
          </p:nvSpPr>
          <p:spPr>
            <a:xfrm>
              <a:off x="5153939" y="476672"/>
              <a:ext cx="1800000" cy="756000"/>
            </a:xfrm>
            <a:custGeom>
              <a:avLst/>
              <a:gdLst>
                <a:gd name="connsiteX0" fmla="*/ 0 w 1088046"/>
                <a:gd name="connsiteY0" fmla="*/ 53884 h 538837"/>
                <a:gd name="connsiteX1" fmla="*/ 53884 w 1088046"/>
                <a:gd name="connsiteY1" fmla="*/ 0 h 538837"/>
                <a:gd name="connsiteX2" fmla="*/ 1034162 w 1088046"/>
                <a:gd name="connsiteY2" fmla="*/ 0 h 538837"/>
                <a:gd name="connsiteX3" fmla="*/ 1088046 w 1088046"/>
                <a:gd name="connsiteY3" fmla="*/ 53884 h 538837"/>
                <a:gd name="connsiteX4" fmla="*/ 1088046 w 1088046"/>
                <a:gd name="connsiteY4" fmla="*/ 484953 h 538837"/>
                <a:gd name="connsiteX5" fmla="*/ 1034162 w 1088046"/>
                <a:gd name="connsiteY5" fmla="*/ 538837 h 538837"/>
                <a:gd name="connsiteX6" fmla="*/ 53884 w 1088046"/>
                <a:gd name="connsiteY6" fmla="*/ 538837 h 538837"/>
                <a:gd name="connsiteX7" fmla="*/ 0 w 1088046"/>
                <a:gd name="connsiteY7" fmla="*/ 484953 h 538837"/>
                <a:gd name="connsiteX8" fmla="*/ 0 w 1088046"/>
                <a:gd name="connsiteY8" fmla="*/ 53884 h 53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8046" h="538837">
                  <a:moveTo>
                    <a:pt x="0" y="53884"/>
                  </a:moveTo>
                  <a:cubicBezTo>
                    <a:pt x="0" y="24125"/>
                    <a:pt x="24125" y="0"/>
                    <a:pt x="53884" y="0"/>
                  </a:cubicBezTo>
                  <a:lnTo>
                    <a:pt x="1034162" y="0"/>
                  </a:lnTo>
                  <a:cubicBezTo>
                    <a:pt x="1063921" y="0"/>
                    <a:pt x="1088046" y="24125"/>
                    <a:pt x="1088046" y="53884"/>
                  </a:cubicBezTo>
                  <a:lnTo>
                    <a:pt x="1088046" y="484953"/>
                  </a:lnTo>
                  <a:cubicBezTo>
                    <a:pt x="1088046" y="514712"/>
                    <a:pt x="1063921" y="538837"/>
                    <a:pt x="1034162" y="538837"/>
                  </a:cubicBezTo>
                  <a:lnTo>
                    <a:pt x="53884" y="538837"/>
                  </a:lnTo>
                  <a:cubicBezTo>
                    <a:pt x="24125" y="538837"/>
                    <a:pt x="0" y="514712"/>
                    <a:pt x="0" y="484953"/>
                  </a:cubicBezTo>
                  <a:lnTo>
                    <a:pt x="0" y="53884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0552" tIns="80552" rIns="80552" bIns="80552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kern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二进制</a:t>
              </a:r>
              <a:endParaRPr lang="zh-CN" altLang="en-US" sz="28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 rot="3047590">
              <a:off x="6855239" y="1823580"/>
              <a:ext cx="1590537" cy="420193"/>
            </a:xfrm>
            <a:custGeom>
              <a:avLst/>
              <a:gdLst>
                <a:gd name="connsiteX0" fmla="*/ 0 w 1590537"/>
                <a:gd name="connsiteY0" fmla="*/ 127105 h 254209"/>
                <a:gd name="connsiteX1" fmla="*/ 127105 w 1590537"/>
                <a:gd name="connsiteY1" fmla="*/ 0 h 254209"/>
                <a:gd name="connsiteX2" fmla="*/ 127105 w 1590537"/>
                <a:gd name="connsiteY2" fmla="*/ 50842 h 254209"/>
                <a:gd name="connsiteX3" fmla="*/ 1463433 w 1590537"/>
                <a:gd name="connsiteY3" fmla="*/ 50842 h 254209"/>
                <a:gd name="connsiteX4" fmla="*/ 1463433 w 1590537"/>
                <a:gd name="connsiteY4" fmla="*/ 0 h 254209"/>
                <a:gd name="connsiteX5" fmla="*/ 1590537 w 1590537"/>
                <a:gd name="connsiteY5" fmla="*/ 127105 h 254209"/>
                <a:gd name="connsiteX6" fmla="*/ 1463433 w 1590537"/>
                <a:gd name="connsiteY6" fmla="*/ 254209 h 254209"/>
                <a:gd name="connsiteX7" fmla="*/ 1463433 w 1590537"/>
                <a:gd name="connsiteY7" fmla="*/ 203367 h 254209"/>
                <a:gd name="connsiteX8" fmla="*/ 127105 w 1590537"/>
                <a:gd name="connsiteY8" fmla="*/ 203367 h 254209"/>
                <a:gd name="connsiteX9" fmla="*/ 127105 w 1590537"/>
                <a:gd name="connsiteY9" fmla="*/ 254209 h 254209"/>
                <a:gd name="connsiteX10" fmla="*/ 0 w 1590537"/>
                <a:gd name="connsiteY10" fmla="*/ 127105 h 254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0537" h="254209">
                  <a:moveTo>
                    <a:pt x="0" y="127105"/>
                  </a:moveTo>
                  <a:lnTo>
                    <a:pt x="127105" y="0"/>
                  </a:lnTo>
                  <a:lnTo>
                    <a:pt x="127105" y="50842"/>
                  </a:lnTo>
                  <a:lnTo>
                    <a:pt x="1463433" y="50842"/>
                  </a:lnTo>
                  <a:lnTo>
                    <a:pt x="1463433" y="0"/>
                  </a:lnTo>
                  <a:lnTo>
                    <a:pt x="1590537" y="127105"/>
                  </a:lnTo>
                  <a:lnTo>
                    <a:pt x="1463433" y="254209"/>
                  </a:lnTo>
                  <a:lnTo>
                    <a:pt x="1463433" y="203367"/>
                  </a:lnTo>
                  <a:lnTo>
                    <a:pt x="127105" y="203367"/>
                  </a:lnTo>
                  <a:lnTo>
                    <a:pt x="127105" y="254209"/>
                  </a:lnTo>
                  <a:lnTo>
                    <a:pt x="0" y="127105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63" tIns="50841" rIns="76262" bIns="50842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400" kern="1200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7678788" y="3048210"/>
              <a:ext cx="1800000" cy="756000"/>
            </a:xfrm>
            <a:custGeom>
              <a:avLst/>
              <a:gdLst>
                <a:gd name="connsiteX0" fmla="*/ 0 w 1043406"/>
                <a:gd name="connsiteY0" fmla="*/ 51238 h 512377"/>
                <a:gd name="connsiteX1" fmla="*/ 51238 w 1043406"/>
                <a:gd name="connsiteY1" fmla="*/ 0 h 512377"/>
                <a:gd name="connsiteX2" fmla="*/ 992168 w 1043406"/>
                <a:gd name="connsiteY2" fmla="*/ 0 h 512377"/>
                <a:gd name="connsiteX3" fmla="*/ 1043406 w 1043406"/>
                <a:gd name="connsiteY3" fmla="*/ 51238 h 512377"/>
                <a:gd name="connsiteX4" fmla="*/ 1043406 w 1043406"/>
                <a:gd name="connsiteY4" fmla="*/ 461139 h 512377"/>
                <a:gd name="connsiteX5" fmla="*/ 992168 w 1043406"/>
                <a:gd name="connsiteY5" fmla="*/ 512377 h 512377"/>
                <a:gd name="connsiteX6" fmla="*/ 51238 w 1043406"/>
                <a:gd name="connsiteY6" fmla="*/ 512377 h 512377"/>
                <a:gd name="connsiteX7" fmla="*/ 0 w 1043406"/>
                <a:gd name="connsiteY7" fmla="*/ 461139 h 512377"/>
                <a:gd name="connsiteX8" fmla="*/ 0 w 1043406"/>
                <a:gd name="connsiteY8" fmla="*/ 51238 h 51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3406" h="512377">
                  <a:moveTo>
                    <a:pt x="0" y="51238"/>
                  </a:moveTo>
                  <a:cubicBezTo>
                    <a:pt x="0" y="22940"/>
                    <a:pt x="22940" y="0"/>
                    <a:pt x="51238" y="0"/>
                  </a:cubicBezTo>
                  <a:lnTo>
                    <a:pt x="992168" y="0"/>
                  </a:lnTo>
                  <a:cubicBezTo>
                    <a:pt x="1020466" y="0"/>
                    <a:pt x="1043406" y="22940"/>
                    <a:pt x="1043406" y="51238"/>
                  </a:cubicBezTo>
                  <a:lnTo>
                    <a:pt x="1043406" y="461139"/>
                  </a:lnTo>
                  <a:cubicBezTo>
                    <a:pt x="1043406" y="489437"/>
                    <a:pt x="1020466" y="512377"/>
                    <a:pt x="992168" y="512377"/>
                  </a:cubicBezTo>
                  <a:lnTo>
                    <a:pt x="51238" y="512377"/>
                  </a:lnTo>
                  <a:cubicBezTo>
                    <a:pt x="22940" y="512377"/>
                    <a:pt x="0" y="489437"/>
                    <a:pt x="0" y="461139"/>
                  </a:cubicBezTo>
                  <a:lnTo>
                    <a:pt x="0" y="51238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9777" tIns="79777" rIns="79777" bIns="79777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kern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十六进制</a:t>
              </a:r>
              <a:endParaRPr lang="zh-CN" altLang="en-US" sz="28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任意多边形 42"/>
            <p:cNvSpPr/>
            <p:nvPr/>
          </p:nvSpPr>
          <p:spPr>
            <a:xfrm rot="21588632">
              <a:off x="5286023" y="3040128"/>
              <a:ext cx="1590538" cy="254210"/>
            </a:xfrm>
            <a:custGeom>
              <a:avLst/>
              <a:gdLst>
                <a:gd name="connsiteX0" fmla="*/ 0 w 1590537"/>
                <a:gd name="connsiteY0" fmla="*/ 127105 h 254209"/>
                <a:gd name="connsiteX1" fmla="*/ 127105 w 1590537"/>
                <a:gd name="connsiteY1" fmla="*/ 0 h 254209"/>
                <a:gd name="connsiteX2" fmla="*/ 127105 w 1590537"/>
                <a:gd name="connsiteY2" fmla="*/ 50842 h 254209"/>
                <a:gd name="connsiteX3" fmla="*/ 1463433 w 1590537"/>
                <a:gd name="connsiteY3" fmla="*/ 50842 h 254209"/>
                <a:gd name="connsiteX4" fmla="*/ 1463433 w 1590537"/>
                <a:gd name="connsiteY4" fmla="*/ 0 h 254209"/>
                <a:gd name="connsiteX5" fmla="*/ 1590537 w 1590537"/>
                <a:gd name="connsiteY5" fmla="*/ 127105 h 254209"/>
                <a:gd name="connsiteX6" fmla="*/ 1463433 w 1590537"/>
                <a:gd name="connsiteY6" fmla="*/ 254209 h 254209"/>
                <a:gd name="connsiteX7" fmla="*/ 1463433 w 1590537"/>
                <a:gd name="connsiteY7" fmla="*/ 203367 h 254209"/>
                <a:gd name="connsiteX8" fmla="*/ 127105 w 1590537"/>
                <a:gd name="connsiteY8" fmla="*/ 203367 h 254209"/>
                <a:gd name="connsiteX9" fmla="*/ 127105 w 1590537"/>
                <a:gd name="connsiteY9" fmla="*/ 254209 h 254209"/>
                <a:gd name="connsiteX10" fmla="*/ 0 w 1590537"/>
                <a:gd name="connsiteY10" fmla="*/ 127105 h 254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0537" h="254209">
                  <a:moveTo>
                    <a:pt x="1590537" y="127104"/>
                  </a:moveTo>
                  <a:lnTo>
                    <a:pt x="1463432" y="254208"/>
                  </a:lnTo>
                  <a:lnTo>
                    <a:pt x="1463432" y="203366"/>
                  </a:lnTo>
                  <a:lnTo>
                    <a:pt x="127104" y="203366"/>
                  </a:lnTo>
                  <a:lnTo>
                    <a:pt x="127104" y="254208"/>
                  </a:lnTo>
                  <a:lnTo>
                    <a:pt x="0" y="127104"/>
                  </a:lnTo>
                  <a:lnTo>
                    <a:pt x="127104" y="1"/>
                  </a:lnTo>
                  <a:lnTo>
                    <a:pt x="127104" y="50843"/>
                  </a:lnTo>
                  <a:lnTo>
                    <a:pt x="1463432" y="50843"/>
                  </a:lnTo>
                  <a:lnTo>
                    <a:pt x="1463432" y="1"/>
                  </a:lnTo>
                  <a:lnTo>
                    <a:pt x="1590537" y="127104"/>
                  </a:lnTo>
                  <a:close/>
                </a:path>
              </a:pathLst>
            </a:custGeom>
            <a:solidFill>
              <a:schemeClr val="accent1">
                <a:tint val="60000"/>
                <a:hueOff val="0"/>
                <a:satOff val="0"/>
                <a:lumOff val="0"/>
                <a:alpha val="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62" tIns="50842" rIns="76264" bIns="50842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400" kern="1200"/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2769734" y="3048210"/>
              <a:ext cx="1800000" cy="756000"/>
            </a:xfrm>
            <a:custGeom>
              <a:avLst/>
              <a:gdLst>
                <a:gd name="connsiteX0" fmla="*/ 0 w 1098998"/>
                <a:gd name="connsiteY0" fmla="*/ 48794 h 487937"/>
                <a:gd name="connsiteX1" fmla="*/ 48794 w 1098998"/>
                <a:gd name="connsiteY1" fmla="*/ 0 h 487937"/>
                <a:gd name="connsiteX2" fmla="*/ 1050204 w 1098998"/>
                <a:gd name="connsiteY2" fmla="*/ 0 h 487937"/>
                <a:gd name="connsiteX3" fmla="*/ 1098998 w 1098998"/>
                <a:gd name="connsiteY3" fmla="*/ 48794 h 487937"/>
                <a:gd name="connsiteX4" fmla="*/ 1098998 w 1098998"/>
                <a:gd name="connsiteY4" fmla="*/ 439143 h 487937"/>
                <a:gd name="connsiteX5" fmla="*/ 1050204 w 1098998"/>
                <a:gd name="connsiteY5" fmla="*/ 487937 h 487937"/>
                <a:gd name="connsiteX6" fmla="*/ 48794 w 1098998"/>
                <a:gd name="connsiteY6" fmla="*/ 487937 h 487937"/>
                <a:gd name="connsiteX7" fmla="*/ 0 w 1098998"/>
                <a:gd name="connsiteY7" fmla="*/ 439143 h 487937"/>
                <a:gd name="connsiteX8" fmla="*/ 0 w 1098998"/>
                <a:gd name="connsiteY8" fmla="*/ 48794 h 487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8998" h="487937">
                  <a:moveTo>
                    <a:pt x="0" y="48794"/>
                  </a:moveTo>
                  <a:cubicBezTo>
                    <a:pt x="0" y="21846"/>
                    <a:pt x="21846" y="0"/>
                    <a:pt x="48794" y="0"/>
                  </a:cubicBezTo>
                  <a:lnTo>
                    <a:pt x="1050204" y="0"/>
                  </a:lnTo>
                  <a:cubicBezTo>
                    <a:pt x="1077152" y="0"/>
                    <a:pt x="1098998" y="21846"/>
                    <a:pt x="1098998" y="48794"/>
                  </a:cubicBezTo>
                  <a:lnTo>
                    <a:pt x="1098998" y="439143"/>
                  </a:lnTo>
                  <a:cubicBezTo>
                    <a:pt x="1098998" y="466091"/>
                    <a:pt x="1077152" y="487937"/>
                    <a:pt x="1050204" y="487937"/>
                  </a:cubicBezTo>
                  <a:lnTo>
                    <a:pt x="48794" y="487937"/>
                  </a:lnTo>
                  <a:cubicBezTo>
                    <a:pt x="21846" y="487937"/>
                    <a:pt x="0" y="466091"/>
                    <a:pt x="0" y="439143"/>
                  </a:cubicBezTo>
                  <a:lnTo>
                    <a:pt x="0" y="48794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9061" tIns="79061" rIns="79061" bIns="79061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kern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八进制</a:t>
              </a:r>
              <a:endParaRPr lang="zh-CN" altLang="en-US" sz="28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任意多边形 44"/>
            <p:cNvSpPr/>
            <p:nvPr/>
          </p:nvSpPr>
          <p:spPr>
            <a:xfrm rot="18524240">
              <a:off x="3710578" y="1827363"/>
              <a:ext cx="1590537" cy="385764"/>
            </a:xfrm>
            <a:custGeom>
              <a:avLst/>
              <a:gdLst>
                <a:gd name="connsiteX0" fmla="*/ 0 w 1590537"/>
                <a:gd name="connsiteY0" fmla="*/ 127105 h 254209"/>
                <a:gd name="connsiteX1" fmla="*/ 127105 w 1590537"/>
                <a:gd name="connsiteY1" fmla="*/ 0 h 254209"/>
                <a:gd name="connsiteX2" fmla="*/ 127105 w 1590537"/>
                <a:gd name="connsiteY2" fmla="*/ 50842 h 254209"/>
                <a:gd name="connsiteX3" fmla="*/ 1463433 w 1590537"/>
                <a:gd name="connsiteY3" fmla="*/ 50842 h 254209"/>
                <a:gd name="connsiteX4" fmla="*/ 1463433 w 1590537"/>
                <a:gd name="connsiteY4" fmla="*/ 0 h 254209"/>
                <a:gd name="connsiteX5" fmla="*/ 1590537 w 1590537"/>
                <a:gd name="connsiteY5" fmla="*/ 127105 h 254209"/>
                <a:gd name="connsiteX6" fmla="*/ 1463433 w 1590537"/>
                <a:gd name="connsiteY6" fmla="*/ 254209 h 254209"/>
                <a:gd name="connsiteX7" fmla="*/ 1463433 w 1590537"/>
                <a:gd name="connsiteY7" fmla="*/ 203367 h 254209"/>
                <a:gd name="connsiteX8" fmla="*/ 127105 w 1590537"/>
                <a:gd name="connsiteY8" fmla="*/ 203367 h 254209"/>
                <a:gd name="connsiteX9" fmla="*/ 127105 w 1590537"/>
                <a:gd name="connsiteY9" fmla="*/ 254209 h 254209"/>
                <a:gd name="connsiteX10" fmla="*/ 0 w 1590537"/>
                <a:gd name="connsiteY10" fmla="*/ 127105 h 254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0537" h="254209">
                  <a:moveTo>
                    <a:pt x="0" y="127105"/>
                  </a:moveTo>
                  <a:lnTo>
                    <a:pt x="127105" y="0"/>
                  </a:lnTo>
                  <a:lnTo>
                    <a:pt x="127105" y="50842"/>
                  </a:lnTo>
                  <a:lnTo>
                    <a:pt x="1463433" y="50842"/>
                  </a:lnTo>
                  <a:lnTo>
                    <a:pt x="1463433" y="0"/>
                  </a:lnTo>
                  <a:lnTo>
                    <a:pt x="1590537" y="127105"/>
                  </a:lnTo>
                  <a:lnTo>
                    <a:pt x="1463433" y="254209"/>
                  </a:lnTo>
                  <a:lnTo>
                    <a:pt x="1463433" y="203367"/>
                  </a:lnTo>
                  <a:lnTo>
                    <a:pt x="127105" y="203367"/>
                  </a:lnTo>
                  <a:lnTo>
                    <a:pt x="127105" y="254209"/>
                  </a:lnTo>
                  <a:lnTo>
                    <a:pt x="0" y="127105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62" tIns="50842" rIns="76263" bIns="50841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400" kern="1200"/>
            </a:p>
          </p:txBody>
        </p:sp>
        <p:sp>
          <p:nvSpPr>
            <p:cNvPr id="33" name="上下箭头 32"/>
            <p:cNvSpPr/>
            <p:nvPr/>
          </p:nvSpPr>
          <p:spPr>
            <a:xfrm>
              <a:off x="5910620" y="1340768"/>
              <a:ext cx="285750" cy="571500"/>
            </a:xfrm>
            <a:prstGeom prst="upDownArrow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" name="上下箭头 33"/>
            <p:cNvSpPr/>
            <p:nvPr/>
          </p:nvSpPr>
          <p:spPr>
            <a:xfrm rot="3782230">
              <a:off x="4869772" y="2856082"/>
              <a:ext cx="323850" cy="622300"/>
            </a:xfrm>
            <a:prstGeom prst="upDownArrow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5" name="上下箭头 34"/>
            <p:cNvSpPr/>
            <p:nvPr/>
          </p:nvSpPr>
          <p:spPr>
            <a:xfrm rot="18205121">
              <a:off x="7033784" y="2854766"/>
              <a:ext cx="344487" cy="642938"/>
            </a:xfrm>
            <a:prstGeom prst="upDownArrow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5185007" y="1954987"/>
              <a:ext cx="1768932" cy="1185981"/>
              <a:chOff x="2928995" y="928678"/>
              <a:chExt cx="1047578" cy="571669"/>
            </a:xfr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8" name="椭圆 37"/>
              <p:cNvSpPr/>
              <p:nvPr/>
            </p:nvSpPr>
            <p:spPr>
              <a:xfrm>
                <a:off x="2928995" y="928678"/>
                <a:ext cx="1047578" cy="571669"/>
              </a:xfrm>
              <a:prstGeom prst="ellipse">
                <a:avLst/>
              </a:prstGeom>
              <a:grp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9" name="椭圆 4"/>
              <p:cNvSpPr txBox="1"/>
              <p:nvPr/>
            </p:nvSpPr>
            <p:spPr>
              <a:xfrm>
                <a:off x="3082409" y="1072025"/>
                <a:ext cx="744170" cy="290681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" tIns="11430" rIns="11430" bIns="1143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800" b="1" kern="12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十进制</a:t>
                </a:r>
                <a:endParaRPr lang="zh-CN" altLang="en-US" sz="2800" b="1" kern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65749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内存结构</a:t>
            </a:r>
            <a:endParaRPr lang="zh-CN" altLang="en-US" b="1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31809" y="1844824"/>
            <a:ext cx="7522843" cy="4071966"/>
          </a:xfrm>
        </p:spPr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常用的表示存储空间大小单位：</a:t>
            </a:r>
            <a:endParaRPr lang="en-US" altLang="zh-CN" sz="2400" b="1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一个位有多大？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Wingdings" pitchFamily="2" charset="2"/>
              <a:buChar char="l"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只能是“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0”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或者“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1”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，这叫二进制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一个字节有多大？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Wingdings" pitchFamily="2" charset="2"/>
              <a:buChar char="l"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位二进制数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Font typeface="Wingdings" pitchFamily="2" charset="2"/>
              <a:buChar char="l"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保存一个字符（英文字母、数字、符号）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Font typeface="Wingdings" pitchFamily="2" charset="2"/>
              <a:buChar char="l"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可以表示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0~255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之间的整数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内存以字节编址</a:t>
            </a:r>
            <a:endParaRPr lang="zh-CN" altLang="en-US" sz="24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502339" y="1988840"/>
            <a:ext cx="3696529" cy="3753442"/>
            <a:chOff x="7102690" y="2195838"/>
            <a:chExt cx="3696529" cy="3753442"/>
          </a:xfrm>
        </p:grpSpPr>
        <p:sp>
          <p:nvSpPr>
            <p:cNvPr id="6" name="Rectangle 1045"/>
            <p:cNvSpPr>
              <a:spLocks noChangeArrowheads="1"/>
            </p:cNvSpPr>
            <p:nvPr/>
          </p:nvSpPr>
          <p:spPr bwMode="auto">
            <a:xfrm>
              <a:off x="8534814" y="2195838"/>
              <a:ext cx="2255776" cy="3681434"/>
            </a:xfrm>
            <a:prstGeom prst="rect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1046"/>
            <p:cNvSpPr>
              <a:spLocks noChangeShapeType="1"/>
            </p:cNvSpPr>
            <p:nvPr/>
          </p:nvSpPr>
          <p:spPr bwMode="auto">
            <a:xfrm>
              <a:off x="8534814" y="2497299"/>
              <a:ext cx="2255412" cy="0"/>
            </a:xfrm>
            <a:prstGeom prst="lin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1047"/>
            <p:cNvSpPr>
              <a:spLocks noChangeShapeType="1"/>
            </p:cNvSpPr>
            <p:nvPr/>
          </p:nvSpPr>
          <p:spPr bwMode="auto">
            <a:xfrm>
              <a:off x="8534814" y="2784637"/>
              <a:ext cx="2255412" cy="0"/>
            </a:xfrm>
            <a:prstGeom prst="lin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048"/>
            <p:cNvSpPr>
              <a:spLocks noChangeShapeType="1"/>
            </p:cNvSpPr>
            <p:nvPr/>
          </p:nvSpPr>
          <p:spPr bwMode="auto">
            <a:xfrm>
              <a:off x="8534814" y="3073562"/>
              <a:ext cx="2255412" cy="0"/>
            </a:xfrm>
            <a:prstGeom prst="lin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49"/>
            <p:cNvSpPr>
              <a:spLocks noChangeShapeType="1"/>
            </p:cNvSpPr>
            <p:nvPr/>
          </p:nvSpPr>
          <p:spPr bwMode="auto">
            <a:xfrm>
              <a:off x="8534814" y="3360899"/>
              <a:ext cx="2255412" cy="0"/>
            </a:xfrm>
            <a:prstGeom prst="lin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050"/>
            <p:cNvSpPr>
              <a:spLocks noChangeShapeType="1"/>
            </p:cNvSpPr>
            <p:nvPr/>
          </p:nvSpPr>
          <p:spPr bwMode="auto">
            <a:xfrm flipV="1">
              <a:off x="8534814" y="3649823"/>
              <a:ext cx="2255776" cy="4773"/>
            </a:xfrm>
            <a:prstGeom prst="lin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051"/>
            <p:cNvSpPr>
              <a:spLocks noChangeShapeType="1"/>
            </p:cNvSpPr>
            <p:nvPr/>
          </p:nvSpPr>
          <p:spPr bwMode="auto">
            <a:xfrm>
              <a:off x="8534814" y="3938749"/>
              <a:ext cx="2255412" cy="0"/>
            </a:xfrm>
            <a:prstGeom prst="lin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052"/>
            <p:cNvSpPr>
              <a:spLocks noChangeShapeType="1"/>
            </p:cNvSpPr>
            <p:nvPr/>
          </p:nvSpPr>
          <p:spPr bwMode="auto">
            <a:xfrm>
              <a:off x="8534814" y="4226087"/>
              <a:ext cx="2255412" cy="0"/>
            </a:xfrm>
            <a:prstGeom prst="lin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053"/>
            <p:cNvSpPr>
              <a:spLocks noChangeShapeType="1"/>
            </p:cNvSpPr>
            <p:nvPr/>
          </p:nvSpPr>
          <p:spPr bwMode="auto">
            <a:xfrm>
              <a:off x="8534814" y="4515012"/>
              <a:ext cx="2255412" cy="0"/>
            </a:xfrm>
            <a:prstGeom prst="lin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054"/>
            <p:cNvSpPr>
              <a:spLocks noChangeShapeType="1"/>
            </p:cNvSpPr>
            <p:nvPr/>
          </p:nvSpPr>
          <p:spPr bwMode="auto">
            <a:xfrm>
              <a:off x="8534814" y="4802349"/>
              <a:ext cx="2255412" cy="0"/>
            </a:xfrm>
            <a:prstGeom prst="lin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055"/>
            <p:cNvSpPr>
              <a:spLocks noChangeShapeType="1"/>
            </p:cNvSpPr>
            <p:nvPr/>
          </p:nvSpPr>
          <p:spPr bwMode="auto">
            <a:xfrm>
              <a:off x="8534814" y="5091274"/>
              <a:ext cx="2255412" cy="0"/>
            </a:xfrm>
            <a:prstGeom prst="lin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056"/>
            <p:cNvSpPr>
              <a:spLocks noChangeShapeType="1"/>
            </p:cNvSpPr>
            <p:nvPr/>
          </p:nvSpPr>
          <p:spPr bwMode="auto">
            <a:xfrm>
              <a:off x="8543807" y="5380199"/>
              <a:ext cx="2255412" cy="0"/>
            </a:xfrm>
            <a:prstGeom prst="lin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1062"/>
            <p:cNvSpPr txBox="1">
              <a:spLocks noChangeArrowheads="1"/>
            </p:cNvSpPr>
            <p:nvPr/>
          </p:nvSpPr>
          <p:spPr bwMode="auto">
            <a:xfrm>
              <a:off x="7102690" y="2204864"/>
              <a:ext cx="131318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0012FF78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 Box 1063"/>
            <p:cNvSpPr txBox="1">
              <a:spLocks noChangeArrowheads="1"/>
            </p:cNvSpPr>
            <p:nvPr/>
          </p:nvSpPr>
          <p:spPr bwMode="auto">
            <a:xfrm>
              <a:off x="7102691" y="2493789"/>
              <a:ext cx="131318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0012FF79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 Box 1065"/>
            <p:cNvSpPr txBox="1">
              <a:spLocks noChangeArrowheads="1"/>
            </p:cNvSpPr>
            <p:nvPr/>
          </p:nvSpPr>
          <p:spPr bwMode="auto">
            <a:xfrm>
              <a:off x="7102691" y="2782714"/>
              <a:ext cx="151200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0012FF7A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 Box 1066"/>
            <p:cNvSpPr txBox="1">
              <a:spLocks noChangeArrowheads="1"/>
            </p:cNvSpPr>
            <p:nvPr/>
          </p:nvSpPr>
          <p:spPr bwMode="auto">
            <a:xfrm>
              <a:off x="7102691" y="3061610"/>
              <a:ext cx="131318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0012FF7B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 Box 1067"/>
            <p:cNvSpPr txBox="1">
              <a:spLocks noChangeArrowheads="1"/>
            </p:cNvSpPr>
            <p:nvPr/>
          </p:nvSpPr>
          <p:spPr bwMode="auto">
            <a:xfrm>
              <a:off x="7102691" y="3360564"/>
              <a:ext cx="131318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0012FF7C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 Box 1068"/>
            <p:cNvSpPr txBox="1">
              <a:spLocks noChangeArrowheads="1"/>
            </p:cNvSpPr>
            <p:nvPr/>
          </p:nvSpPr>
          <p:spPr bwMode="auto">
            <a:xfrm>
              <a:off x="7102691" y="3649489"/>
              <a:ext cx="131318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0012FF7D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 Box 1069"/>
            <p:cNvSpPr txBox="1">
              <a:spLocks noChangeArrowheads="1"/>
            </p:cNvSpPr>
            <p:nvPr/>
          </p:nvSpPr>
          <p:spPr bwMode="auto">
            <a:xfrm>
              <a:off x="7102691" y="3938414"/>
              <a:ext cx="131318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0012FF7E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 Box 1070"/>
            <p:cNvSpPr txBox="1">
              <a:spLocks noChangeArrowheads="1"/>
            </p:cNvSpPr>
            <p:nvPr/>
          </p:nvSpPr>
          <p:spPr bwMode="auto">
            <a:xfrm>
              <a:off x="7102691" y="4227339"/>
              <a:ext cx="131318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0012FF7F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 Box 1071"/>
            <p:cNvSpPr txBox="1">
              <a:spLocks noChangeArrowheads="1"/>
            </p:cNvSpPr>
            <p:nvPr/>
          </p:nvSpPr>
          <p:spPr bwMode="auto">
            <a:xfrm>
              <a:off x="7102691" y="4516264"/>
              <a:ext cx="131318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0012FF80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 Box 1072"/>
            <p:cNvSpPr txBox="1">
              <a:spLocks noChangeArrowheads="1"/>
            </p:cNvSpPr>
            <p:nvPr/>
          </p:nvSpPr>
          <p:spPr bwMode="auto">
            <a:xfrm>
              <a:off x="7102691" y="4825827"/>
              <a:ext cx="131318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0012FF81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 Box 1073"/>
            <p:cNvSpPr txBox="1">
              <a:spLocks noChangeArrowheads="1"/>
            </p:cNvSpPr>
            <p:nvPr/>
          </p:nvSpPr>
          <p:spPr bwMode="auto">
            <a:xfrm>
              <a:off x="9490403" y="5452207"/>
              <a:ext cx="492443" cy="4970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eaVert"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b="1" smtClean="0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….</a:t>
              </a:r>
              <a:endParaRPr lang="en-US" altLang="zh-CN" sz="2000" b="1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0" name="Rectangle 2"/>
          <p:cNvSpPr txBox="1">
            <a:spLocks noChangeArrowheads="1"/>
          </p:cNvSpPr>
          <p:nvPr/>
        </p:nvSpPr>
        <p:spPr bwMode="black">
          <a:xfrm>
            <a:off x="1139986" y="2132856"/>
            <a:ext cx="628490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b, B, KB, MB, GB, TB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1026" name="Picture 2" descr="C:\Users\Eetze\Desktop\未标题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212" y="260648"/>
            <a:ext cx="6240835" cy="1465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2885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内存结构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513876"/>
              </p:ext>
            </p:extLst>
          </p:nvPr>
        </p:nvGraphicFramePr>
        <p:xfrm>
          <a:off x="741096" y="2986509"/>
          <a:ext cx="1096994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6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6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6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6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6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69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969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121888" marR="121888" marT="45798" marB="45798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121888" marR="121888" marT="45798" marB="45798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121888" marR="121888" marT="45798" marB="45798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121888" marR="121888" marT="45798" marB="45798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121888" marR="121888" marT="45798" marB="45798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121888" marR="121888" marT="45798" marB="45798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121888" marR="121888" marT="45798" marB="45798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121888" marR="121888" marT="45798" marB="45798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121888" marR="121888" marT="45798" marB="45798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121888" marR="121888" marT="45798" marB="45798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160880"/>
              </p:ext>
            </p:extLst>
          </p:nvPr>
        </p:nvGraphicFramePr>
        <p:xfrm>
          <a:off x="703006" y="4343822"/>
          <a:ext cx="8125880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5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 rot="10800000" flipV="1">
            <a:off x="703007" y="3357984"/>
            <a:ext cx="4380359" cy="10001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226067" y="3357984"/>
            <a:ext cx="2571080" cy="10001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03007" y="4715297"/>
            <a:ext cx="85278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wenhuayongpinyi2_0043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78583" y="2916656"/>
            <a:ext cx="1237927" cy="76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845167" y="3967583"/>
            <a:ext cx="85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bit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940663" y="3967583"/>
            <a:ext cx="85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bit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893185" y="3967583"/>
            <a:ext cx="8570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bit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845709" y="3967583"/>
            <a:ext cx="85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bit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22594" y="3967583"/>
            <a:ext cx="138182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bit</a:t>
            </a: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（位）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987870" y="3967583"/>
            <a:ext cx="85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bit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844895" y="3967583"/>
            <a:ext cx="8570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bit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892915" y="3967583"/>
            <a:ext cx="85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bit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906705" y="2544489"/>
            <a:ext cx="1809279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byte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（字节）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black">
          <a:xfrm>
            <a:off x="5223030" y="1392658"/>
            <a:ext cx="1053825" cy="369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Data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连接符 10"/>
          <p:cNvCxnSpPr/>
          <p:nvPr/>
        </p:nvCxnSpPr>
        <p:spPr>
          <a:xfrm flipH="1">
            <a:off x="798231" y="1786359"/>
            <a:ext cx="4380359" cy="1128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12"/>
          <p:cNvCxnSpPr/>
          <p:nvPr/>
        </p:nvCxnSpPr>
        <p:spPr>
          <a:xfrm>
            <a:off x="6321293" y="1786359"/>
            <a:ext cx="3169941" cy="1128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7633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数据如何在计算机中表示</a:t>
            </a:r>
          </a:p>
        </p:txBody>
      </p:sp>
      <p:sp>
        <p:nvSpPr>
          <p:cNvPr id="6" name="内容占位符 6"/>
          <p:cNvSpPr txBox="1">
            <a:spLocks/>
          </p:cNvSpPr>
          <p:nvPr/>
        </p:nvSpPr>
        <p:spPr bwMode="auto">
          <a:xfrm>
            <a:off x="765820" y="4509120"/>
            <a:ext cx="11103297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程序中通过数据类型定义变量</a:t>
            </a:r>
            <a:r>
              <a:rPr lang="zh-CN" altLang="en-US" sz="2800" b="1" kern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来表示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自己需要的数据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zh-CN" altLang="en-US" sz="2800" b="1" ker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可以给内存中</a:t>
            </a:r>
            <a:r>
              <a:rPr lang="zh-CN" altLang="en-US" sz="2800" b="1" ker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一块连续的</a:t>
            </a:r>
            <a:r>
              <a:rPr lang="zh-CN" altLang="en-US" sz="2800" b="1" kern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空间</a:t>
            </a:r>
            <a:r>
              <a:rPr lang="zh-CN" altLang="en-US" sz="2800" b="1" kern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起</a:t>
            </a:r>
            <a:r>
              <a:rPr lang="zh-CN" altLang="en-US" sz="2800" b="1" ker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一个名字，通过这个名字来操作它，这个名字就是变量名，也叫做标识符。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6"/>
          <p:cNvSpPr txBox="1">
            <a:spLocks/>
          </p:cNvSpPr>
          <p:nvPr/>
        </p:nvSpPr>
        <p:spPr>
          <a:xfrm>
            <a:off x="6161089" y="1277069"/>
            <a:ext cx="5383398" cy="3160043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zh-CN" altLang="en-US" b="1" ker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程序和数据</a:t>
            </a:r>
            <a:endParaRPr lang="en-US" altLang="zh-CN" b="1" ker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程序中常量、变量表示数据。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整型      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int</a:t>
            </a: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实数      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float</a:t>
            </a: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字符      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char</a:t>
            </a: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字符串   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char[20]</a:t>
            </a: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用户可以自定义自己的类型。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765820" y="1277069"/>
            <a:ext cx="5904003" cy="3160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b="1" kern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求两个数的和、差、积、商。</a:t>
            </a:r>
            <a:endParaRPr lang="en-US" altLang="zh-CN" b="1" kern="0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计算机如何表示数？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计算机能够表示年龄吗？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计算机能够表工资吗？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计算机能够表示字母吗？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计算机能够表示人名吗？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……….</a:t>
            </a:r>
          </a:p>
          <a:p>
            <a:pPr lvl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03819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数据如何在计算机中表示</a:t>
            </a:r>
          </a:p>
        </p:txBody>
      </p:sp>
      <p:sp>
        <p:nvSpPr>
          <p:cNvPr id="4" name="内容占位符 1"/>
          <p:cNvSpPr txBox="1">
            <a:spLocks/>
          </p:cNvSpPr>
          <p:nvPr/>
        </p:nvSpPr>
        <p:spPr bwMode="auto">
          <a:xfrm>
            <a:off x="761764" y="1285860"/>
            <a:ext cx="10474845" cy="46434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36000" tIns="45720" rIns="36000" bIns="45720" numCol="1" anchor="t" anchorCtr="0" compatLnSpc="1">
            <a:prstTxWarp prst="textNoShape">
              <a:avLst/>
            </a:prstTxWarp>
          </a:bodyPr>
          <a:lstStyle/>
          <a:p>
            <a:pPr marL="365760" marR="0" lvl="0" indent="-256032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altLang="zh-CN" sz="2400" i="0" u="none" strike="noStrike" kern="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/*</a:t>
            </a:r>
            <a:r>
              <a:rPr kumimoji="0" lang="zh-CN" altLang="en-US" sz="2400" i="0" u="none" strike="noStrike" kern="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计算两个数的和并输出</a:t>
            </a:r>
            <a:r>
              <a:rPr kumimoji="0" lang="en-US" altLang="zh-CN" sz="2400" i="0" u="none" strike="noStrike" kern="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*/</a:t>
            </a:r>
          </a:p>
          <a:p>
            <a:pPr marL="365760" marR="0" lvl="0" indent="-256032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altLang="zh-CN" sz="24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#include &lt;</a:t>
            </a:r>
            <a:r>
              <a:rPr kumimoji="0" lang="en-US" altLang="zh-CN" sz="2400" i="0" u="none" strike="noStrike" kern="0" cap="none" spc="0" normalizeH="0" baseline="0" noProof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stdio.h</a:t>
            </a:r>
            <a:r>
              <a:rPr kumimoji="0" lang="en-US" altLang="zh-CN" sz="24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365760" marR="0" lvl="0" indent="-25603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altLang="zh-CN" sz="2400" i="0" u="none" strike="noStrike" kern="0" cap="none" spc="0" normalizeH="0" baseline="0" noProof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zh-CN" sz="24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main(void)</a:t>
            </a:r>
          </a:p>
          <a:p>
            <a:pPr marL="365760" marR="0" lvl="0" indent="-25603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altLang="zh-CN" sz="24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{ </a:t>
            </a:r>
          </a:p>
          <a:p>
            <a:pPr marL="365760" marR="0" lvl="0" indent="-25603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altLang="zh-CN" sz="24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altLang="zh-CN" sz="2400" i="0" u="none" strike="noStrike" kern="0" cap="none" spc="0" normalizeH="0" baseline="0" noProof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zh-CN" sz="24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add1, add2, sum;   </a:t>
            </a:r>
          </a:p>
          <a:p>
            <a:pPr marL="365760" marR="0" lvl="0" indent="-25603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endParaRPr kumimoji="0" lang="en-US" altLang="zh-CN" sz="240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365760" marR="0" lvl="0" indent="-25603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altLang="zh-CN" sz="24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add1 = 21;        </a:t>
            </a:r>
          </a:p>
          <a:p>
            <a:pPr marL="365760" marR="0" lvl="0" indent="-25603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altLang="zh-CN" sz="24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add2 = 34;        </a:t>
            </a:r>
          </a:p>
          <a:p>
            <a:pPr marL="365760" marR="0" lvl="0" indent="-25603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altLang="zh-CN" sz="24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sum = add1 + add2; </a:t>
            </a:r>
            <a:r>
              <a:rPr kumimoji="0" lang="en-US" altLang="zh-CN" sz="2400" i="0" u="none" strike="noStrike" kern="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// </a:t>
            </a:r>
            <a:r>
              <a:rPr kumimoji="0" lang="zh-CN" altLang="en-US" sz="2400" i="0" u="none" strike="noStrike" kern="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计算</a:t>
            </a:r>
            <a:r>
              <a:rPr kumimoji="0" lang="en-US" altLang="zh-CN" sz="2400" i="0" u="none" strike="noStrike" kern="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add1+add2</a:t>
            </a:r>
            <a:r>
              <a:rPr kumimoji="0" lang="zh-CN" altLang="en-US" sz="2400" i="0" u="none" strike="noStrike" kern="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的和赋给</a:t>
            </a:r>
            <a:r>
              <a:rPr kumimoji="0" lang="en-US" altLang="zh-CN" sz="2400" i="0" u="none" strike="noStrike" kern="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sum</a:t>
            </a:r>
          </a:p>
          <a:p>
            <a:pPr marL="365760" lvl="0" indent="-256032" eaLnBrk="0" hangingPunct="0">
              <a:buClr>
                <a:schemeClr val="accent1"/>
              </a:buClr>
              <a:buSzPct val="68000"/>
              <a:defRPr/>
            </a:pPr>
            <a:r>
              <a:rPr kumimoji="0" lang="en-US" altLang="zh-CN" sz="24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printf("The sum is %</a:t>
            </a:r>
            <a:r>
              <a:rPr lang="en-US" altLang="zh-CN" sz="2400" kern="0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2400" kern="0" smtClean="0">
                <a:latin typeface="Consolas" pitchFamily="49" charset="0"/>
                <a:cs typeface="Consolas" pitchFamily="49" charset="0"/>
              </a:rPr>
              <a:t>", </a:t>
            </a:r>
            <a:r>
              <a:rPr kumimoji="0" lang="en-US" altLang="zh-CN" sz="24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sum); </a:t>
            </a:r>
          </a:p>
          <a:p>
            <a:pPr marL="365760" marR="0" lvl="0" indent="-25603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altLang="zh-CN" sz="24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return 0;</a:t>
            </a:r>
          </a:p>
          <a:p>
            <a:pPr marL="365760" marR="0" lvl="0" indent="-25603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altLang="zh-CN" sz="24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  <a:endParaRPr kumimoji="0" lang="zh-CN" altLang="en-US" sz="240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1041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数据如何在计算机中表示</a:t>
            </a:r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4579274" y="1414463"/>
            <a:ext cx="2854640" cy="6461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3600" smtClean="0">
                <a:latin typeface="Consolas" pitchFamily="49" charset="0"/>
                <a:cs typeface="Consolas" pitchFamily="49" charset="0"/>
              </a:rPr>
              <a:t> a </a:t>
            </a:r>
            <a:r>
              <a:rPr lang="en-US" altLang="zh-CN" sz="360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zh-CN" sz="3600" smtClean="0">
                <a:latin typeface="Consolas" pitchFamily="49" charset="0"/>
                <a:cs typeface="Consolas" pitchFamily="49" charset="0"/>
              </a:rPr>
              <a:t>3;</a:t>
            </a:r>
            <a:endParaRPr lang="zh-CN" altLang="en-US" sz="3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椭圆形标注 4"/>
          <p:cNvSpPr/>
          <p:nvPr/>
        </p:nvSpPr>
        <p:spPr>
          <a:xfrm>
            <a:off x="1845940" y="1828017"/>
            <a:ext cx="1647728" cy="1296988"/>
          </a:xfrm>
          <a:prstGeom prst="wedgeEllipseCallout">
            <a:avLst>
              <a:gd name="adj1" fmla="val 115522"/>
              <a:gd name="adj2" fmla="val -46134"/>
            </a:avLst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sz="280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280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951702" y="4068521"/>
            <a:ext cx="2285421" cy="785818"/>
          </a:xfrm>
          <a:prstGeom prst="rect">
            <a:avLst/>
          </a:prstGeom>
          <a:solidFill>
            <a:srgbClr val="BBE0E3"/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6094413" y="4854339"/>
            <a:ext cx="0" cy="633276"/>
          </a:xfrm>
          <a:prstGeom prst="line">
            <a:avLst/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7237123" y="4425711"/>
            <a:ext cx="958601" cy="0"/>
          </a:xfrm>
          <a:prstGeom prst="line">
            <a:avLst/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 flipH="1">
            <a:off x="3798421" y="4425711"/>
            <a:ext cx="1153282" cy="0"/>
          </a:xfrm>
          <a:prstGeom prst="line">
            <a:avLst/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 flipV="1">
            <a:off x="6094413" y="3492259"/>
            <a:ext cx="0" cy="576262"/>
          </a:xfrm>
          <a:prstGeom prst="line">
            <a:avLst/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446146" y="2996952"/>
            <a:ext cx="19997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存储空间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446146" y="5559623"/>
            <a:ext cx="23044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数值范围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7998930" y="4211397"/>
            <a:ext cx="20187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smtClean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存储形式</a:t>
            </a:r>
            <a:endParaRPr lang="zh-CN" altLang="en-US" sz="2800" b="1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428345" y="4211398"/>
            <a:ext cx="23044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2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运算种类</a:t>
            </a:r>
            <a:endParaRPr lang="zh-CN" altLang="en-US" sz="28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71717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Consolas" pitchFamily="49" charset="0"/>
                <a:cs typeface="Consolas" pitchFamily="49" charset="0"/>
              </a:rPr>
              <a:t>使用</a:t>
            </a:r>
            <a:r>
              <a:rPr lang="en-US" altLang="zh-CN" b="1" err="1">
                <a:latin typeface="Consolas" pitchFamily="49" charset="0"/>
                <a:cs typeface="Consolas" pitchFamily="49" charset="0"/>
              </a:rPr>
              <a:t>sizeof</a:t>
            </a:r>
            <a:r>
              <a:rPr lang="zh-CN" altLang="en-US" b="1">
                <a:latin typeface="Consolas" pitchFamily="49" charset="0"/>
                <a:cs typeface="Consolas" pitchFamily="49" charset="0"/>
              </a:rPr>
              <a:t>测试数据类型长度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09836" y="1238542"/>
            <a:ext cx="10287000" cy="4464496"/>
          </a:xfrm>
        </p:spPr>
        <p:txBody>
          <a:bodyPr/>
          <a:lstStyle/>
          <a:p>
            <a:r>
              <a:rPr lang="en-US" altLang="zh-CN" err="1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sizeof</a:t>
            </a:r>
            <a:r>
              <a:rPr lang="zh-CN" altLang="en-US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可以得到变量或数据类型占用的字节数</a:t>
            </a:r>
            <a:endParaRPr lang="en-US" altLang="zh-CN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zh-CN" altLang="en-US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基本形式：</a:t>
            </a:r>
            <a:endParaRPr lang="en-US" altLang="zh-CN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lvl="1"/>
            <a:r>
              <a:rPr lang="en-US" altLang="zh-CN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sizeof</a:t>
            </a:r>
            <a:r>
              <a:rPr lang="en-US" altLang="zh-CN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</a:t>
            </a:r>
            <a:r>
              <a:rPr lang="zh-CN" altLang="en-US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数据值</a:t>
            </a:r>
            <a:r>
              <a:rPr lang="en-US" altLang="zh-CN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</a:p>
          <a:p>
            <a:pPr lvl="1"/>
            <a:r>
              <a:rPr lang="en-US" altLang="zh-CN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sizeof</a:t>
            </a:r>
            <a:r>
              <a:rPr lang="en-US" altLang="zh-CN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</a:t>
            </a:r>
            <a:r>
              <a:rPr lang="zh-CN" altLang="en-US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数据类型</a:t>
            </a:r>
            <a:r>
              <a:rPr lang="en-US" altLang="zh-CN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</a:p>
          <a:p>
            <a:r>
              <a:rPr lang="zh-CN" altLang="en-US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举例：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6060" y="3429000"/>
            <a:ext cx="6912768" cy="26776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800" b="1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800" b="1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800" b="1">
                <a:latin typeface="Consolas" pitchFamily="49" charset="0"/>
                <a:cs typeface="Consolas" pitchFamily="49" charset="0"/>
              </a:rPr>
              <a:t> = 2;</a:t>
            </a:r>
          </a:p>
          <a:p>
            <a:pPr>
              <a:defRPr/>
            </a:pPr>
            <a:endParaRPr lang="en-US" altLang="zh-CN" sz="2800" b="1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altLang="zh-CN" sz="2800" b="1" err="1">
                <a:latin typeface="Consolas" pitchFamily="49" charset="0"/>
                <a:cs typeface="Consolas" pitchFamily="49" charset="0"/>
              </a:rPr>
              <a:t>sizeof</a:t>
            </a:r>
            <a:r>
              <a:rPr lang="en-US" altLang="zh-CN" sz="2800" b="1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800" b="1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800" b="1" smtClean="0">
                <a:latin typeface="Consolas" pitchFamily="49" charset="0"/>
                <a:cs typeface="Consolas" pitchFamily="49" charset="0"/>
              </a:rPr>
              <a:t>);          // </a:t>
            </a:r>
            <a:r>
              <a:rPr lang="zh-CN" altLang="en-US" sz="2800" b="1" smtClean="0">
                <a:latin typeface="Consolas" pitchFamily="49" charset="0"/>
                <a:cs typeface="Consolas" pitchFamily="49" charset="0"/>
              </a:rPr>
              <a:t>结果</a:t>
            </a:r>
            <a:r>
              <a:rPr lang="en-US" altLang="zh-CN" sz="2800" b="1">
                <a:latin typeface="Consolas" pitchFamily="49" charset="0"/>
                <a:cs typeface="Consolas" pitchFamily="49" charset="0"/>
              </a:rPr>
              <a:t>4</a:t>
            </a:r>
          </a:p>
          <a:p>
            <a:pPr>
              <a:defRPr/>
            </a:pPr>
            <a:r>
              <a:rPr lang="en-US" altLang="zh-CN" sz="2800" b="1" err="1">
                <a:latin typeface="Consolas" pitchFamily="49" charset="0"/>
                <a:cs typeface="Consolas" pitchFamily="49" charset="0"/>
              </a:rPr>
              <a:t>sizeof</a:t>
            </a:r>
            <a:r>
              <a:rPr lang="en-US" altLang="zh-CN" sz="2800" b="1">
                <a:latin typeface="Consolas" pitchFamily="49" charset="0"/>
                <a:cs typeface="Consolas" pitchFamily="49" charset="0"/>
              </a:rPr>
              <a:t>(i</a:t>
            </a:r>
            <a:r>
              <a:rPr lang="en-US" altLang="zh-CN" sz="2800" b="1" smtClean="0">
                <a:latin typeface="Consolas" pitchFamily="49" charset="0"/>
                <a:cs typeface="Consolas" pitchFamily="49" charset="0"/>
              </a:rPr>
              <a:t>);            // </a:t>
            </a:r>
            <a:r>
              <a:rPr lang="zh-CN" altLang="en-US" sz="2800" b="1" smtClean="0">
                <a:latin typeface="Consolas" pitchFamily="49" charset="0"/>
                <a:cs typeface="Consolas" pitchFamily="49" charset="0"/>
              </a:rPr>
              <a:t>结果</a:t>
            </a:r>
            <a:r>
              <a:rPr lang="en-US" altLang="zh-CN" sz="2800" b="1">
                <a:latin typeface="Consolas" pitchFamily="49" charset="0"/>
                <a:cs typeface="Consolas" pitchFamily="49" charset="0"/>
              </a:rPr>
              <a:t>4</a:t>
            </a:r>
          </a:p>
          <a:p>
            <a:pPr>
              <a:defRPr/>
            </a:pPr>
            <a:r>
              <a:rPr lang="en-US" altLang="zh-CN" sz="2800" b="1" err="1">
                <a:latin typeface="Consolas" pitchFamily="49" charset="0"/>
                <a:cs typeface="Consolas" pitchFamily="49" charset="0"/>
              </a:rPr>
              <a:t>sizeof</a:t>
            </a:r>
            <a:r>
              <a:rPr lang="en-US" altLang="zh-CN" sz="2800" b="1">
                <a:latin typeface="Consolas" pitchFamily="49" charset="0"/>
                <a:cs typeface="Consolas" pitchFamily="49" charset="0"/>
              </a:rPr>
              <a:t>(2</a:t>
            </a:r>
            <a:r>
              <a:rPr lang="en-US" altLang="zh-CN" sz="2800" b="1" smtClean="0">
                <a:latin typeface="Consolas" pitchFamily="49" charset="0"/>
                <a:cs typeface="Consolas" pitchFamily="49" charset="0"/>
              </a:rPr>
              <a:t>);            // </a:t>
            </a:r>
            <a:r>
              <a:rPr lang="zh-CN" altLang="en-US" sz="2800" b="1" smtClean="0">
                <a:latin typeface="Consolas" pitchFamily="49" charset="0"/>
                <a:cs typeface="Consolas" pitchFamily="49" charset="0"/>
              </a:rPr>
              <a:t>结果</a:t>
            </a:r>
            <a:r>
              <a:rPr lang="en-US" altLang="zh-CN" sz="2800" b="1">
                <a:latin typeface="Consolas" pitchFamily="49" charset="0"/>
                <a:cs typeface="Consolas" pitchFamily="49" charset="0"/>
              </a:rPr>
              <a:t>4</a:t>
            </a:r>
          </a:p>
          <a:p>
            <a:pPr>
              <a:defRPr/>
            </a:pPr>
            <a:endParaRPr lang="en-US" altLang="zh-CN" sz="2800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1167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数据如何在计算机中表示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47972" y="980728"/>
            <a:ext cx="10287000" cy="4464496"/>
          </a:xfrm>
        </p:spPr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变量声明的基本语法：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数据类型  变量名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1,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变量名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 …,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变量名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n;</a:t>
            </a:r>
          </a:p>
          <a:p>
            <a:pPr marL="0" indent="0">
              <a:buNone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               unsigned  </a:t>
            </a:r>
            <a:r>
              <a:rPr lang="en-US" altLang="zh-CN" err="1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b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age = 3;</a:t>
            </a:r>
          </a:p>
          <a:p>
            <a:pPr>
              <a:buFont typeface="Wingdings" pitchFamily="2" charset="2"/>
              <a:buNone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None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              extern const </a:t>
            </a:r>
            <a:r>
              <a:rPr lang="en-US" altLang="zh-CN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unsigned long </a:t>
            </a:r>
            <a:r>
              <a:rPr lang="en-US" altLang="zh-CN" err="1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b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x,  y;</a:t>
            </a:r>
          </a:p>
          <a:p>
            <a:pPr>
              <a:buFont typeface="Wingdings" pitchFamily="2" charset="2"/>
              <a:buNone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None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None/>
            </a:pP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左大括号 4"/>
          <p:cNvSpPr/>
          <p:nvPr/>
        </p:nvSpPr>
        <p:spPr>
          <a:xfrm rot="16200000">
            <a:off x="3467546" y="2102841"/>
            <a:ext cx="357188" cy="2160240"/>
          </a:xfrm>
          <a:prstGeom prst="leftBrac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 rot="16200000">
            <a:off x="5615694" y="2570893"/>
            <a:ext cx="357188" cy="1224136"/>
          </a:xfrm>
          <a:prstGeom prst="leftBrac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854052" y="3432993"/>
            <a:ext cx="1512169" cy="50006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数据类型</a:t>
            </a:r>
            <a:endParaRPr lang="zh-CN" altLang="en-US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942284" y="3432993"/>
            <a:ext cx="1656184" cy="50006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变量列表</a:t>
            </a:r>
            <a:endParaRPr lang="zh-CN" altLang="en-US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左大括号 8"/>
          <p:cNvSpPr/>
          <p:nvPr/>
        </p:nvSpPr>
        <p:spPr>
          <a:xfrm rot="16200000">
            <a:off x="4916128" y="2534299"/>
            <a:ext cx="357187" cy="5023717"/>
          </a:xfrm>
          <a:prstGeom prst="leftBrac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 rot="16200000">
            <a:off x="8156314" y="4717317"/>
            <a:ext cx="357187" cy="666576"/>
          </a:xfrm>
          <a:prstGeom prst="leftBrac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070076" y="5377209"/>
            <a:ext cx="4000989" cy="50006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（带附加声明）数据类型</a:t>
            </a:r>
            <a:endParaRPr lang="zh-CN" altLang="en-US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606580" y="5373216"/>
            <a:ext cx="1512513" cy="50006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变量列表</a:t>
            </a:r>
            <a:endParaRPr lang="zh-CN" altLang="en-US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76639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上</a:t>
            </a:r>
            <a:r>
              <a:rPr lang="zh-CN" altLang="en-US" b="1" smtClean="0"/>
              <a:t>一讲知识</a:t>
            </a:r>
            <a:r>
              <a:rPr lang="zh-CN" altLang="en-US" b="1"/>
              <a:t>复习</a:t>
            </a:r>
          </a:p>
        </p:txBody>
      </p:sp>
      <p:sp>
        <p:nvSpPr>
          <p:cNvPr id="5" name="矩形 3"/>
          <p:cNvSpPr txBox="1">
            <a:spLocks noChangeArrowheads="1"/>
          </p:cNvSpPr>
          <p:nvPr/>
        </p:nvSpPr>
        <p:spPr bwMode="auto">
          <a:xfrm>
            <a:off x="1352028" y="1268760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什么是程序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两种注释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方法</a:t>
            </a:r>
            <a:endParaRPr lang="zh-CN" altLang="zh-CN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函数写法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程序开发步骤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6325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数据如何在计算机中表示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136004" y="1124744"/>
            <a:ext cx="10287000" cy="4896544"/>
          </a:xfrm>
        </p:spPr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类型说明：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存储类型说明符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 b="1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类型说明符</a:t>
            </a:r>
            <a:endParaRPr lang="en-US" altLang="zh-CN" b="1" smtClean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类型限定说明符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330200" lvl="1" indent="0">
              <a:buClr>
                <a:schemeClr val="bg2">
                  <a:lumMod val="50000"/>
                </a:schemeClr>
              </a:buClr>
              <a:buSzPct val="100000"/>
              <a:buNone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变量名（标识符、变量名）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 b="1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变量名由数字，字母和下划线组成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 b="1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数字不能打头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 b="1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不能使用</a:t>
            </a:r>
            <a:r>
              <a:rPr lang="en-US" altLang="zh-CN" b="1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语言中的关键字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语言的变量名中的</a:t>
            </a:r>
            <a:r>
              <a:rPr lang="zh-CN" altLang="en-US" b="1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字母区分大小写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变量名应该尽量有意义，参考编程规范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右箭头​​ 1"/>
          <p:cNvSpPr/>
          <p:nvPr/>
        </p:nvSpPr>
        <p:spPr>
          <a:xfrm rot="10800000" flipV="1">
            <a:off x="5408416" y="1735444"/>
            <a:ext cx="2975258" cy="720725"/>
          </a:xfrm>
          <a:prstGeom prst="rightArrow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2000" b="1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有且只有一个</a:t>
            </a:r>
          </a:p>
        </p:txBody>
      </p:sp>
    </p:spTree>
    <p:extLst>
      <p:ext uri="{BB962C8B-B14F-4D97-AF65-F5344CB8AC3E}">
        <p14:creationId xmlns:p14="http://schemas.microsoft.com/office/powerpoint/2010/main" val="33880079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数据如何在计算机中表示</a:t>
            </a:r>
          </a:p>
        </p:txBody>
      </p:sp>
      <p:sp>
        <p:nvSpPr>
          <p:cNvPr id="5" name="内容占位符 8"/>
          <p:cNvSpPr txBox="1">
            <a:spLocks/>
          </p:cNvSpPr>
          <p:nvPr/>
        </p:nvSpPr>
        <p:spPr>
          <a:xfrm>
            <a:off x="1218882" y="2247900"/>
            <a:ext cx="4155450" cy="388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en-US" altLang="zh-CN" sz="3200" b="1" kern="0" err="1">
                <a:latin typeface="Consolas" pitchFamily="49" charset="0"/>
                <a:ea typeface="+mn-ea"/>
                <a:cs typeface="Consolas" pitchFamily="49" charset="0"/>
              </a:rPr>
              <a:t>GoodName</a:t>
            </a:r>
            <a:endParaRPr lang="en-US" altLang="zh-CN" sz="3200" b="1" kern="0">
              <a:latin typeface="Consolas" pitchFamily="49" charset="0"/>
              <a:ea typeface="+mn-ea"/>
              <a:cs typeface="Consolas" pitchFamily="49" charset="0"/>
            </a:endParaRPr>
          </a:p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en-US" altLang="zh-CN" sz="3200" b="1" kern="0" err="1">
                <a:latin typeface="Consolas" pitchFamily="49" charset="0"/>
                <a:ea typeface="+mn-ea"/>
                <a:cs typeface="Consolas" pitchFamily="49" charset="0"/>
              </a:rPr>
              <a:t>goodname</a:t>
            </a:r>
            <a:endParaRPr lang="en-US" altLang="zh-CN" sz="3200" b="1" kern="0">
              <a:latin typeface="Consolas" pitchFamily="49" charset="0"/>
              <a:ea typeface="+mn-ea"/>
              <a:cs typeface="Consolas" pitchFamily="49" charset="0"/>
            </a:endParaRPr>
          </a:p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en-US" altLang="zh-CN" sz="3200" b="1" kern="0">
                <a:latin typeface="Consolas" pitchFamily="49" charset="0"/>
                <a:ea typeface="+mn-ea"/>
                <a:cs typeface="Consolas" pitchFamily="49" charset="0"/>
              </a:rPr>
              <a:t>_</a:t>
            </a:r>
            <a:r>
              <a:rPr lang="en-US" altLang="zh-CN" sz="3200" b="1" kern="0" err="1">
                <a:latin typeface="Consolas" pitchFamily="49" charset="0"/>
                <a:ea typeface="+mn-ea"/>
                <a:cs typeface="Consolas" pitchFamily="49" charset="0"/>
              </a:rPr>
              <a:t>ma_ma</a:t>
            </a:r>
            <a:r>
              <a:rPr lang="en-US" altLang="zh-CN" sz="3200" b="1" kern="0">
                <a:latin typeface="Consolas" pitchFamily="49" charset="0"/>
                <a:ea typeface="+mn-ea"/>
                <a:cs typeface="Consolas" pitchFamily="49" charset="0"/>
              </a:rPr>
              <a:t>_</a:t>
            </a:r>
          </a:p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en-US" altLang="zh-CN" sz="3200" b="1" kern="0">
                <a:latin typeface="Consolas" pitchFamily="49" charset="0"/>
                <a:ea typeface="+mn-ea"/>
                <a:cs typeface="Consolas" pitchFamily="49" charset="0"/>
              </a:rPr>
              <a:t>Cup123</a:t>
            </a:r>
          </a:p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en-US" altLang="zh-CN" sz="3200" b="1" kern="0">
                <a:latin typeface="Consolas" pitchFamily="49" charset="0"/>
                <a:ea typeface="+mn-ea"/>
                <a:cs typeface="Consolas" pitchFamily="49" charset="0"/>
              </a:rPr>
              <a:t>F1f4_333</a:t>
            </a:r>
            <a:endParaRPr lang="zh-CN" altLang="en-US" sz="3200" b="1" kern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内容占位符 10"/>
          <p:cNvSpPr txBox="1">
            <a:spLocks/>
          </p:cNvSpPr>
          <p:nvPr/>
        </p:nvSpPr>
        <p:spPr>
          <a:xfrm>
            <a:off x="6602280" y="2247900"/>
            <a:ext cx="3956628" cy="388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en-US" altLang="zh-CN" sz="3200" b="1" kern="0" err="1">
                <a:latin typeface="Consolas" pitchFamily="49" charset="0"/>
                <a:ea typeface="+mn-ea"/>
                <a:cs typeface="Consolas" pitchFamily="49" charset="0"/>
              </a:rPr>
              <a:t>int</a:t>
            </a:r>
            <a:endParaRPr lang="en-US" altLang="zh-CN" sz="3200" b="1" kern="0">
              <a:latin typeface="Consolas" pitchFamily="49" charset="0"/>
              <a:ea typeface="+mn-ea"/>
              <a:cs typeface="Consolas" pitchFamily="49" charset="0"/>
            </a:endParaRPr>
          </a:p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en-US" altLang="zh-CN" sz="3200" b="1" kern="0">
                <a:latin typeface="Consolas" pitchFamily="49" charset="0"/>
                <a:ea typeface="+mn-ea"/>
                <a:cs typeface="Consolas" pitchFamily="49" charset="0"/>
              </a:rPr>
              <a:t>123f</a:t>
            </a:r>
          </a:p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en-US" altLang="zh-CN" sz="3200" b="1" kern="0">
                <a:latin typeface="Consolas" pitchFamily="49" charset="0"/>
                <a:ea typeface="+mn-ea"/>
                <a:cs typeface="Consolas" pitchFamily="49" charset="0"/>
              </a:rPr>
              <a:t>@edu2act.org</a:t>
            </a:r>
          </a:p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en-US" altLang="zh-CN" sz="3200" b="1" kern="0">
                <a:latin typeface="Consolas" pitchFamily="49" charset="0"/>
                <a:ea typeface="+mn-ea"/>
                <a:cs typeface="Consolas" pitchFamily="49" charset="0"/>
              </a:rPr>
              <a:t>$php6</a:t>
            </a:r>
          </a:p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en-US" altLang="zh-CN" sz="3200" b="1" kern="0">
                <a:latin typeface="Consolas" pitchFamily="49" charset="0"/>
                <a:ea typeface="+mn-ea"/>
                <a:cs typeface="Consolas" pitchFamily="49" charset="0"/>
              </a:rPr>
              <a:t>!</a:t>
            </a:r>
            <a:r>
              <a:rPr lang="en-US" altLang="zh-CN" sz="3200" b="1" kern="0" smtClean="0">
                <a:latin typeface="Consolas" pitchFamily="49" charset="0"/>
                <a:ea typeface="+mn-ea"/>
                <a:cs typeface="Consolas" pitchFamily="49" charset="0"/>
              </a:rPr>
              <a:t>printf</a:t>
            </a:r>
            <a:endParaRPr lang="zh-CN" altLang="en-US" sz="3200" b="1" kern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7" name="文本占位符 7"/>
          <p:cNvSpPr txBox="1">
            <a:spLocks/>
          </p:cNvSpPr>
          <p:nvPr/>
        </p:nvSpPr>
        <p:spPr bwMode="auto">
          <a:xfrm>
            <a:off x="1142702" y="1738313"/>
            <a:ext cx="4977104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zh-CN" altLang="en-US" sz="2400" kern="0">
                <a:latin typeface="微软雅黑" pitchFamily="34" charset="-122"/>
                <a:ea typeface="微软雅黑" pitchFamily="34" charset="-122"/>
              </a:rPr>
              <a:t>符合规则的命名</a:t>
            </a:r>
          </a:p>
        </p:txBody>
      </p:sp>
      <p:sp>
        <p:nvSpPr>
          <p:cNvPr id="8" name="文本占位符 9"/>
          <p:cNvSpPr txBox="1">
            <a:spLocks/>
          </p:cNvSpPr>
          <p:nvPr/>
        </p:nvSpPr>
        <p:spPr>
          <a:xfrm>
            <a:off x="6370081" y="1738313"/>
            <a:ext cx="5484971" cy="762000"/>
          </a:xfrm>
          <a:prstGeom prst="rect">
            <a:avLst/>
          </a:prstGeom>
        </p:spPr>
        <p:txBody>
          <a:bodyPr/>
          <a:lstStyle/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zh-CN" altLang="en-US" sz="2400" kern="0">
                <a:latin typeface="微软雅黑" pitchFamily="34" charset="-122"/>
                <a:ea typeface="微软雅黑" pitchFamily="34" charset="-122"/>
              </a:rPr>
              <a:t> 非法的名称</a:t>
            </a:r>
          </a:p>
        </p:txBody>
      </p:sp>
      <p:sp>
        <p:nvSpPr>
          <p:cNvPr id="9" name="矩形 8"/>
          <p:cNvSpPr/>
          <p:nvPr/>
        </p:nvSpPr>
        <p:spPr>
          <a:xfrm>
            <a:off x="1218882" y="1052736"/>
            <a:ext cx="2441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标识符辨认</a:t>
            </a:r>
          </a:p>
        </p:txBody>
      </p:sp>
    </p:spTree>
    <p:extLst>
      <p:ext uri="{BB962C8B-B14F-4D97-AF65-F5344CB8AC3E}">
        <p14:creationId xmlns:p14="http://schemas.microsoft.com/office/powerpoint/2010/main" val="17476403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数据如何在计算机中表示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980795" y="980728"/>
            <a:ext cx="9218073" cy="5248275"/>
          </a:xfrm>
        </p:spPr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未初始化的变量的值是随机数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在定义时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赋值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en-US" altLang="zh-CN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err="1" smtClean="0">
                <a:latin typeface="微软雅黑" pitchFamily="34" charset="-122"/>
                <a:ea typeface="微软雅黑" pitchFamily="34" charset="-122"/>
              </a:rPr>
              <a:t>num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= 10;                        /*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好的风格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*/</a:t>
            </a:r>
          </a:p>
          <a:p>
            <a:pPr lvl="1">
              <a:buNone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en-US" altLang="zh-CN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 num1 = 1, num2, num3;  /*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坏的风格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*/</a:t>
            </a:r>
          </a:p>
          <a:p>
            <a:pPr lvl="1">
              <a:buNone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en-US" altLang="zh-CN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 num1 = num2 = 2;          /*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错误的赋值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*/ 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在定义后赋值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例：   </a:t>
            </a:r>
            <a:r>
              <a:rPr lang="en-US" altLang="zh-CN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num;</a:t>
            </a:r>
          </a:p>
          <a:p>
            <a:pPr lvl="1">
              <a:buNone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en-US" altLang="zh-CN" err="1" smtClean="0">
                <a:latin typeface="微软雅黑" pitchFamily="34" charset="-122"/>
                <a:ea typeface="微软雅黑" pitchFamily="34" charset="-122"/>
              </a:rPr>
              <a:t>num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= 10;</a:t>
            </a:r>
          </a:p>
          <a:p>
            <a:pPr>
              <a:buClr>
                <a:schemeClr val="bg2">
                  <a:lumMod val="50000"/>
                </a:schemeClr>
              </a:buClr>
              <a:buSzPct val="107000"/>
              <a:buFont typeface="Wingdings" pitchFamily="2" charset="2"/>
              <a:buChar char="v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变量的使用规则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7000"/>
            </a:pPr>
            <a:r>
              <a:rPr lang="zh-CN" altLang="en-US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先定义，后使用</a:t>
            </a:r>
            <a:endParaRPr lang="en-US" altLang="zh-CN" smtClean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7000"/>
            </a:pPr>
            <a:r>
              <a:rPr lang="zh-CN" altLang="en-US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先赋值，后参加运算</a:t>
            </a:r>
            <a:endParaRPr lang="en-US" altLang="zh-CN" smtClean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72086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数据如何在计算机中表示</a:t>
            </a:r>
          </a:p>
        </p:txBody>
      </p:sp>
      <p:grpSp>
        <p:nvGrpSpPr>
          <p:cNvPr id="4" name="Group 7"/>
          <p:cNvGrpSpPr>
            <a:grpSpLocks noGrp="1"/>
          </p:cNvGrpSpPr>
          <p:nvPr/>
        </p:nvGrpSpPr>
        <p:grpSpPr bwMode="auto">
          <a:xfrm>
            <a:off x="3286100" y="2384519"/>
            <a:ext cx="7272808" cy="3451225"/>
            <a:chOff x="3560" y="2387"/>
            <a:chExt cx="1905" cy="13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3560" y="2387"/>
              <a:ext cx="1905" cy="131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/>
            <a:lstStyle/>
            <a:p>
              <a:pPr marL="342900" indent="-342900" defTabSz="762000" eaLnBrk="0" hangingPunct="0">
                <a:spcBef>
                  <a:spcPct val="20000"/>
                </a:spcBef>
              </a:pPr>
              <a:endParaRPr lang="en-US" altLang="zh-CN" sz="2800">
                <a:latin typeface="宋体" pitchFamily="2" charset="-122"/>
              </a:endParaRPr>
            </a:p>
            <a:p>
              <a:pPr marL="342900" indent="-342900" defTabSz="762000" eaLnBrk="0" hangingPunct="0">
                <a:spcBef>
                  <a:spcPct val="20000"/>
                </a:spcBef>
              </a:pPr>
              <a:endParaRPr lang="en-US" altLang="zh-CN" sz="2800">
                <a:latin typeface="宋体" pitchFamily="2" charset="-122"/>
              </a:endParaRPr>
            </a:p>
            <a:p>
              <a:pPr marL="342900" indent="-342900" defTabSz="762000" eaLnBrk="0" hangingPunct="0">
                <a:spcBef>
                  <a:spcPct val="20000"/>
                </a:spcBef>
              </a:pPr>
              <a:endParaRPr lang="en-US" altLang="zh-CN" sz="2800">
                <a:latin typeface="宋体" pitchFamily="2" charset="-122"/>
              </a:endParaRPr>
            </a:p>
            <a:p>
              <a:pPr marL="342900" indent="-342900" defTabSz="762000" eaLnBrk="0" hangingPunct="0">
                <a:spcBef>
                  <a:spcPct val="20000"/>
                </a:spcBef>
              </a:pPr>
              <a:endParaRPr lang="en-US" altLang="zh-CN" sz="2800">
                <a:latin typeface="宋体" pitchFamily="2" charset="-122"/>
              </a:endParaRPr>
            </a:p>
            <a:p>
              <a:pPr marL="342900" indent="-342900" defTabSz="762000" eaLnBrk="0" hangingPunct="0">
                <a:spcBef>
                  <a:spcPct val="20000"/>
                </a:spcBef>
              </a:pPr>
              <a:endParaRPr lang="en-US" altLang="zh-CN" sz="2800">
                <a:latin typeface="宋体" pitchFamily="2" charset="-122"/>
              </a:endParaRPr>
            </a:p>
            <a:p>
              <a:pPr marL="342900" indent="-342900" defTabSz="762000" eaLnBrk="0" hangingPunct="0">
                <a:spcBef>
                  <a:spcPct val="20000"/>
                </a:spcBef>
              </a:pPr>
              <a:endParaRPr lang="en-US" altLang="zh-CN" sz="2800">
                <a:latin typeface="宋体" pitchFamily="2" charset="-122"/>
              </a:endParaRPr>
            </a:p>
            <a:p>
              <a:pPr marL="342900" indent="-342900" defTabSz="762000" eaLnBrk="0" hangingPunct="0">
                <a:spcBef>
                  <a:spcPct val="20000"/>
                </a:spcBef>
              </a:pPr>
              <a:endParaRPr lang="en-US" altLang="zh-CN" sz="2800">
                <a:latin typeface="宋体" pitchFamily="2" charset="-122"/>
              </a:endParaRPr>
            </a:p>
            <a:p>
              <a:pPr marL="342900" indent="-342900" defTabSz="762000" eaLnBrk="0" hangingPunct="0">
                <a:spcBef>
                  <a:spcPct val="20000"/>
                </a:spcBef>
              </a:pPr>
              <a:endParaRPr lang="en-US" altLang="zh-CN" sz="2800">
                <a:latin typeface="宋体" pitchFamily="2" charset="-122"/>
              </a:endParaRPr>
            </a:p>
            <a:p>
              <a:pPr marL="342900" indent="-342900" defTabSz="762000" eaLnBrk="0" hangingPunct="0">
                <a:spcBef>
                  <a:spcPct val="20000"/>
                </a:spcBef>
              </a:pPr>
              <a:endParaRPr lang="en-US" altLang="zh-CN" sz="2800">
                <a:latin typeface="宋体" pitchFamily="2" charset="-122"/>
              </a:endParaRPr>
            </a:p>
            <a:p>
              <a:pPr marL="342900" indent="-342900" defTabSz="762000" eaLnBrk="0" hangingPunct="0">
                <a:spcBef>
                  <a:spcPct val="20000"/>
                </a:spcBef>
              </a:pPr>
              <a:endParaRPr lang="en-US" altLang="zh-CN" sz="2800">
                <a:latin typeface="宋体" pitchFamily="2" charset="-122"/>
              </a:endParaRPr>
            </a:p>
          </p:txBody>
        </p:sp>
        <p:pic>
          <p:nvPicPr>
            <p:cNvPr id="6" name="Picture 6" descr="c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87" y="2478"/>
              <a:ext cx="1452" cy="1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4579274" y="1268760"/>
            <a:ext cx="2854640" cy="6461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altLang="zh-CN" sz="360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3600">
                <a:latin typeface="微软雅黑" pitchFamily="34" charset="-122"/>
                <a:ea typeface="微软雅黑" pitchFamily="34" charset="-122"/>
              </a:rPr>
              <a:t>  a = 3</a:t>
            </a:r>
            <a:r>
              <a:rPr lang="zh-CN" altLang="en-US" sz="3600">
                <a:latin typeface="微软雅黑" pitchFamily="34" charset="-122"/>
                <a:ea typeface="微软雅黑" pitchFamily="34" charset="-122"/>
              </a:rPr>
              <a:t>；</a:t>
            </a: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black">
          <a:xfrm>
            <a:off x="8723551" y="4097012"/>
            <a:ext cx="239544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（字面值）</a:t>
            </a:r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black">
          <a:xfrm>
            <a:off x="1344167" y="4286550"/>
            <a:ext cx="239544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变量地址</a:t>
            </a: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black">
          <a:xfrm>
            <a:off x="8766455" y="2587519"/>
            <a:ext cx="239544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（标识符）</a:t>
            </a: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black">
          <a:xfrm>
            <a:off x="1344167" y="3787353"/>
            <a:ext cx="2734021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</a:rPr>
              <a:t>0x0012FF1C</a:t>
            </a:r>
            <a:endParaRPr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4257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数据如何在计算机中表示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629916" y="1285860"/>
            <a:ext cx="8928992" cy="507209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lnSpc>
                <a:spcPct val="80000"/>
              </a:lnSpc>
              <a:defRPr/>
            </a:pPr>
            <a:r>
              <a:rPr kumimoji="0" lang="zh-CN" altLang="en-US" sz="2400" b="1" smtClean="0">
                <a:latin typeface="Consolas" pitchFamily="49" charset="0"/>
                <a:cs typeface="Consolas" pitchFamily="49" charset="0"/>
              </a:rPr>
              <a:t>＃</a:t>
            </a:r>
            <a:r>
              <a:rPr kumimoji="0" lang="en-US" altLang="zh-CN" sz="2400" b="1" smtClean="0">
                <a:latin typeface="Consolas" pitchFamily="49" charset="0"/>
                <a:cs typeface="Consolas" pitchFamily="49" charset="0"/>
              </a:rPr>
              <a:t>include  &lt;</a:t>
            </a:r>
            <a:r>
              <a:rPr kumimoji="0" lang="en-US" altLang="zh-CN" sz="2400" b="1" err="1" smtClean="0">
                <a:latin typeface="Consolas" pitchFamily="49" charset="0"/>
                <a:cs typeface="Consolas" pitchFamily="49" charset="0"/>
              </a:rPr>
              <a:t>stdio.h</a:t>
            </a:r>
            <a:r>
              <a:rPr kumimoji="0" lang="en-US" altLang="zh-CN" sz="2400" b="1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80000"/>
              </a:lnSpc>
              <a:defRPr/>
            </a:pPr>
            <a:endParaRPr kumimoji="0" lang="en-US" altLang="zh-CN" sz="2400" b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defRPr/>
            </a:pPr>
            <a:r>
              <a:rPr kumimoji="0" lang="en-US" altLang="zh-CN" sz="2400" b="1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zh-CN" sz="2400" b="1" smtClean="0">
                <a:latin typeface="Consolas" pitchFamily="49" charset="0"/>
                <a:cs typeface="Consolas" pitchFamily="49" charset="0"/>
              </a:rPr>
              <a:t> main(void)</a:t>
            </a:r>
          </a:p>
          <a:p>
            <a:pPr eaLnBrk="0" hangingPunct="0">
              <a:lnSpc>
                <a:spcPct val="80000"/>
              </a:lnSpc>
              <a:defRPr/>
            </a:pPr>
            <a:r>
              <a:rPr kumimoji="0" lang="en-US" altLang="zh-CN" sz="2400" b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defRPr/>
            </a:pPr>
            <a:r>
              <a:rPr kumimoji="0" lang="en-US" altLang="zh-CN" sz="2400" b="1" smtClean="0"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altLang="zh-CN" sz="2400" b="1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zh-CN" sz="2400" b="1" smtClean="0"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altLang="zh-CN" sz="2400" b="1" err="1" smtClean="0">
                <a:latin typeface="Consolas" pitchFamily="49" charset="0"/>
                <a:cs typeface="Consolas" pitchFamily="49" charset="0"/>
              </a:rPr>
              <a:t>student,age</a:t>
            </a:r>
            <a:r>
              <a:rPr kumimoji="0" lang="en-US" altLang="zh-CN" sz="2400" b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80000"/>
              </a:lnSpc>
              <a:defRPr/>
            </a:pPr>
            <a:r>
              <a:rPr kumimoji="0" lang="en-US" altLang="zh-CN" sz="2400" b="1" smtClean="0"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altLang="zh-CN" sz="2400" b="1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zh-CN" sz="2400" b="1" smtClean="0">
                <a:latin typeface="Consolas" pitchFamily="49" charset="0"/>
                <a:cs typeface="Consolas" pitchFamily="49" charset="0"/>
              </a:rPr>
              <a:t>  if = 1;</a:t>
            </a:r>
          </a:p>
          <a:p>
            <a:pPr eaLnBrk="0" hangingPunct="0">
              <a:lnSpc>
                <a:spcPct val="80000"/>
              </a:lnSpc>
              <a:defRPr/>
            </a:pPr>
            <a:r>
              <a:rPr kumimoji="0" lang="en-US" altLang="zh-CN" sz="2400" b="1" smtClean="0">
                <a:latin typeface="Consolas" pitchFamily="49" charset="0"/>
                <a:cs typeface="Consolas" pitchFamily="49" charset="0"/>
              </a:rPr>
              <a:t>    float  score = 90;</a:t>
            </a:r>
          </a:p>
          <a:p>
            <a:pPr eaLnBrk="0" hangingPunct="0">
              <a:lnSpc>
                <a:spcPct val="80000"/>
              </a:lnSpc>
              <a:defRPr/>
            </a:pPr>
            <a:r>
              <a:rPr kumimoji="0" lang="en-US" altLang="zh-CN" sz="2400" b="1" smtClean="0"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lnSpc>
                <a:spcPct val="80000"/>
              </a:lnSpc>
              <a:defRPr/>
            </a:pPr>
            <a:r>
              <a:rPr kumimoji="0" lang="en-US" altLang="zh-CN" sz="2400" b="1" smtClean="0"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altLang="zh-CN" sz="2400" b="1" err="1" smtClean="0">
                <a:latin typeface="Consolas" pitchFamily="49" charset="0"/>
                <a:cs typeface="Consolas" pitchFamily="49" charset="0"/>
              </a:rPr>
              <a:t>stadent</a:t>
            </a:r>
            <a:r>
              <a:rPr kumimoji="0" lang="en-US" altLang="zh-CN" sz="2400" b="1" smtClean="0">
                <a:latin typeface="Consolas" pitchFamily="49" charset="0"/>
                <a:cs typeface="Consolas" pitchFamily="49" charset="0"/>
              </a:rPr>
              <a:t> = 2;</a:t>
            </a:r>
          </a:p>
          <a:p>
            <a:pPr eaLnBrk="0" hangingPunct="0">
              <a:lnSpc>
                <a:spcPct val="80000"/>
              </a:lnSpc>
              <a:defRPr/>
            </a:pPr>
            <a:r>
              <a:rPr kumimoji="0" lang="en-US" altLang="zh-CN" sz="2400" b="1" smtClean="0">
                <a:latin typeface="Consolas" pitchFamily="49" charset="0"/>
                <a:cs typeface="Consolas" pitchFamily="49" charset="0"/>
              </a:rPr>
              <a:t>    Age = 20.7;</a:t>
            </a:r>
          </a:p>
          <a:p>
            <a:pPr eaLnBrk="0" hangingPunct="0">
              <a:lnSpc>
                <a:spcPct val="80000"/>
              </a:lnSpc>
              <a:defRPr/>
            </a:pPr>
            <a:r>
              <a:rPr lang="en-US" altLang="zh-CN" sz="2400" b="1" smtClean="0"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lnSpc>
                <a:spcPct val="80000"/>
              </a:lnSpc>
              <a:defRPr/>
            </a:pPr>
            <a:r>
              <a:rPr lang="en-US" altLang="zh-CN" sz="2400" b="1" smtClean="0">
                <a:latin typeface="Consolas" pitchFamily="49" charset="0"/>
                <a:cs typeface="Consolas" pitchFamily="49" charset="0"/>
              </a:rPr>
              <a:t>    student = Age + 10;</a:t>
            </a:r>
            <a:endParaRPr kumimoji="0" lang="en-US" altLang="zh-CN" sz="2400" b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kumimoji="0" lang="en-US" altLang="zh-CN" sz="2400" b="1" smtClean="0"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altLang="zh-CN" sz="2400" b="1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kumimoji="0" lang="en-US" altLang="zh-CN" sz="2400" b="1" smtClean="0">
                <a:latin typeface="Consolas" pitchFamily="49" charset="0"/>
                <a:cs typeface="Consolas" pitchFamily="49" charset="0"/>
              </a:rPr>
              <a:t>("%d %d %d %f", if, student, age, score);</a:t>
            </a:r>
          </a:p>
          <a:p>
            <a:pPr eaLnBrk="0" hangingPunct="0">
              <a:lnSpc>
                <a:spcPct val="80000"/>
              </a:lnSpc>
              <a:defRPr/>
            </a:pPr>
            <a:endParaRPr kumimoji="0" lang="en-US" altLang="zh-CN" sz="2400" b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defRPr/>
            </a:pPr>
            <a:r>
              <a:rPr kumimoji="0" lang="en-US" altLang="zh-CN" sz="2400" b="1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eaLnBrk="0" hangingPunct="0">
              <a:lnSpc>
                <a:spcPct val="80000"/>
              </a:lnSpc>
              <a:defRPr/>
            </a:pPr>
            <a:r>
              <a:rPr kumimoji="0" lang="en-US" altLang="zh-CN" sz="2400" b="1" smtClean="0">
                <a:latin typeface="Consolas" pitchFamily="49" charset="0"/>
                <a:cs typeface="Consolas" pitchFamily="49" charset="0"/>
              </a:rPr>
              <a:t>}</a:t>
            </a:r>
            <a:endParaRPr kumimoji="0" lang="en-US" altLang="zh-CN" sz="2400" b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77988" y="3601110"/>
            <a:ext cx="2218274" cy="324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142084" y="2771990"/>
            <a:ext cx="1354178" cy="28155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277988" y="3929066"/>
            <a:ext cx="720080" cy="324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955362" y="4472674"/>
            <a:ext cx="1707002" cy="360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8317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数据如何在计算机中表示</a:t>
            </a:r>
          </a:p>
        </p:txBody>
      </p:sp>
      <p:sp>
        <p:nvSpPr>
          <p:cNvPr id="4" name="内容占位符 5"/>
          <p:cNvSpPr txBox="1">
            <a:spLocks/>
          </p:cNvSpPr>
          <p:nvPr/>
        </p:nvSpPr>
        <p:spPr bwMode="auto">
          <a:xfrm>
            <a:off x="1053852" y="980728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变量声明小结</a:t>
            </a:r>
            <a:endParaRPr lang="en-US" altLang="zh-CN" sz="32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变量名符合命名规范。</a:t>
            </a:r>
          </a:p>
          <a:p>
            <a:pPr lvl="1">
              <a:lnSpc>
                <a:spcPct val="100000"/>
              </a:lnSpc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可以在定义变量的同时进行初始化。</a:t>
            </a:r>
            <a:endParaRPr lang="en-US" altLang="zh-CN" sz="2800" smtClean="0">
              <a:latin typeface="微软雅黑" pitchFamily="34" charset="-122"/>
              <a:ea typeface="微软雅黑" pitchFamily="34" charset="-122"/>
            </a:endParaRPr>
          </a:p>
          <a:p>
            <a:pPr marL="330200" lvl="1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SzPct val="100000"/>
              <a:buNone/>
            </a:pP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例如：</a:t>
            </a:r>
            <a:r>
              <a:rPr lang="en-US" altLang="zh-CN" sz="280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 x = 5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lvl="1">
              <a:lnSpc>
                <a:spcPct val="100000"/>
              </a:lnSpc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对于变量一定要“</a:t>
            </a:r>
            <a:r>
              <a:rPr lang="zh-CN" altLang="en-US" sz="2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先定义</a:t>
            </a:r>
            <a:r>
              <a:rPr lang="en-US" altLang="zh-CN" sz="2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后使用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”。</a:t>
            </a:r>
          </a:p>
          <a:p>
            <a:pPr lvl="1">
              <a:lnSpc>
                <a:spcPct val="100000"/>
              </a:lnSpc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变量一定要“</a:t>
            </a:r>
            <a:r>
              <a:rPr lang="zh-CN" altLang="en-US" sz="2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先赋值后参加运算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”。</a:t>
            </a:r>
            <a:endParaRPr lang="en-US" altLang="zh-CN" sz="28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同一个命名空间内变量</a:t>
            </a:r>
            <a:r>
              <a:rPr lang="zh-CN" altLang="en-US" sz="2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不能重名。</a:t>
            </a:r>
            <a:endParaRPr lang="zh-CN" altLang="en-US" sz="28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71114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本讲授课</a:t>
            </a:r>
            <a:r>
              <a:rPr lang="zh-CN" altLang="en-US" b="1"/>
              <a:t>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9759744" y="3650455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530700" y="4584991"/>
            <a:ext cx="6804072" cy="519261"/>
            <a:chOff x="2650732" y="4266333"/>
            <a:chExt cx="6804072" cy="519261"/>
          </a:xfrm>
        </p:grpSpPr>
        <p:sp>
          <p:nvSpPr>
            <p:cNvPr id="8" name="自选图形 6"/>
            <p:cNvSpPr>
              <a:spLocks noChangeArrowheads="1"/>
            </p:cNvSpPr>
            <p:nvPr/>
          </p:nvSpPr>
          <p:spPr bwMode="gray">
            <a:xfrm>
              <a:off x="3089529" y="4271963"/>
              <a:ext cx="6365275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常量与字面值</a:t>
              </a: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2650732" y="4266333"/>
              <a:ext cx="520552" cy="519261"/>
              <a:chOff x="2650732" y="4266333"/>
              <a:chExt cx="520552" cy="519261"/>
            </a:xfrm>
          </p:grpSpPr>
          <p:sp>
            <p:nvSpPr>
              <p:cNvPr id="21" name="椭圆 39"/>
              <p:cNvSpPr>
                <a:spLocks noChangeArrowheads="1"/>
              </p:cNvSpPr>
              <p:nvPr/>
            </p:nvSpPr>
            <p:spPr bwMode="gray">
              <a:xfrm>
                <a:off x="2650732" y="4266333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椭圆 40"/>
              <p:cNvSpPr>
                <a:spLocks noChangeArrowheads="1"/>
              </p:cNvSpPr>
              <p:nvPr/>
            </p:nvSpPr>
            <p:spPr bwMode="gray">
              <a:xfrm>
                <a:off x="2700628" y="4319133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椭圆 35"/>
              <p:cNvSpPr>
                <a:spLocks noChangeArrowheads="1"/>
              </p:cNvSpPr>
              <p:nvPr/>
            </p:nvSpPr>
            <p:spPr bwMode="gray">
              <a:xfrm>
                <a:off x="2723815" y="4319134"/>
                <a:ext cx="396525" cy="413660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椭圆 37"/>
              <p:cNvSpPr>
                <a:spLocks noChangeArrowheads="1"/>
              </p:cNvSpPr>
              <p:nvPr/>
            </p:nvSpPr>
            <p:spPr bwMode="gray">
              <a:xfrm>
                <a:off x="2727616" y="4332207"/>
                <a:ext cx="370916" cy="387511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2530700" y="2603562"/>
            <a:ext cx="6662355" cy="519261"/>
            <a:chOff x="2599883" y="2579539"/>
            <a:chExt cx="6662355" cy="519261"/>
          </a:xfrm>
        </p:grpSpPr>
        <p:sp>
          <p:nvSpPr>
            <p:cNvPr id="10" name="自选图形 8"/>
            <p:cNvSpPr>
              <a:spLocks noChangeArrowheads="1"/>
            </p:cNvSpPr>
            <p:nvPr/>
          </p:nvSpPr>
          <p:spPr bwMode="gray">
            <a:xfrm>
              <a:off x="3047206" y="2590800"/>
              <a:ext cx="6215032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数据如何在计算机中表示</a:t>
              </a: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599883" y="2579539"/>
              <a:ext cx="520552" cy="519261"/>
              <a:chOff x="1984929" y="5010002"/>
              <a:chExt cx="520552" cy="519261"/>
            </a:xfrm>
          </p:grpSpPr>
          <p:sp>
            <p:nvSpPr>
              <p:cNvPr id="26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1701924" y="1732028"/>
            <a:ext cx="6639749" cy="519261"/>
            <a:chOff x="1949565" y="1820863"/>
            <a:chExt cx="6639749" cy="519261"/>
          </a:xfrm>
        </p:grpSpPr>
        <p:sp>
          <p:nvSpPr>
            <p:cNvPr id="11" name="自选图形 9"/>
            <p:cNvSpPr>
              <a:spLocks noChangeArrowheads="1"/>
            </p:cNvSpPr>
            <p:nvPr/>
          </p:nvSpPr>
          <p:spPr bwMode="gray">
            <a:xfrm>
              <a:off x="2353121" y="1820863"/>
              <a:ext cx="6236193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问题求解与算法</a:t>
              </a: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1949565" y="1820863"/>
              <a:ext cx="520552" cy="519261"/>
              <a:chOff x="1984929" y="5010002"/>
              <a:chExt cx="520552" cy="519261"/>
            </a:xfrm>
          </p:grpSpPr>
          <p:sp>
            <p:nvSpPr>
              <p:cNvPr id="31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2952293" y="3600377"/>
            <a:ext cx="6625551" cy="519261"/>
            <a:chOff x="2829253" y="3459163"/>
            <a:chExt cx="6625551" cy="519261"/>
          </a:xfrm>
        </p:grpSpPr>
        <p:sp>
          <p:nvSpPr>
            <p:cNvPr id="9" name="自选图形 7"/>
            <p:cNvSpPr>
              <a:spLocks noChangeArrowheads="1"/>
            </p:cNvSpPr>
            <p:nvPr/>
          </p:nvSpPr>
          <p:spPr bwMode="gray">
            <a:xfrm>
              <a:off x="3250353" y="3459163"/>
              <a:ext cx="6204451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 smtClean="0">
                  <a:latin typeface="微软雅黑" pitchFamily="34" charset="-122"/>
                  <a:ea typeface="微软雅黑" pitchFamily="34" charset="-122"/>
                </a:rPr>
                <a:t>数据类型</a:t>
              </a:r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829253" y="3459163"/>
              <a:ext cx="520552" cy="519261"/>
              <a:chOff x="1984929" y="5010002"/>
              <a:chExt cx="520552" cy="519261"/>
            </a:xfrm>
          </p:grpSpPr>
          <p:sp>
            <p:nvSpPr>
              <p:cNvPr id="36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707650" y="5461203"/>
            <a:ext cx="6599358" cy="537071"/>
            <a:chOff x="1964483" y="5461203"/>
            <a:chExt cx="6599358" cy="537071"/>
          </a:xfrm>
        </p:grpSpPr>
        <p:sp>
          <p:nvSpPr>
            <p:cNvPr id="42" name="自选图形 5"/>
            <p:cNvSpPr>
              <a:spLocks noChangeArrowheads="1"/>
            </p:cNvSpPr>
            <p:nvPr/>
          </p:nvSpPr>
          <p:spPr bwMode="gray">
            <a:xfrm>
              <a:off x="2403828" y="5490274"/>
              <a:ext cx="6160013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数据的输出与输入</a:t>
              </a: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964483" y="5461203"/>
              <a:ext cx="520552" cy="519261"/>
              <a:chOff x="1984929" y="5010002"/>
              <a:chExt cx="520552" cy="519261"/>
            </a:xfrm>
          </p:grpSpPr>
          <p:sp>
            <p:nvSpPr>
              <p:cNvPr id="47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56373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数据类型</a:t>
            </a:r>
            <a:endParaRPr lang="zh-CN" altLang="en-US" b="1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32747" y="3738017"/>
            <a:ext cx="18325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数据类型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480007" y="3612524"/>
            <a:ext cx="18325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构造类型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480007" y="4764652"/>
            <a:ext cx="18325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指针类型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480007" y="5700756"/>
            <a:ext cx="45736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空类型（无值类型） </a:t>
            </a:r>
            <a:r>
              <a:rPr lang="en-US" altLang="zh-CN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void</a:t>
            </a: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utoShape 9"/>
          <p:cNvSpPr>
            <a:spLocks/>
          </p:cNvSpPr>
          <p:nvPr/>
        </p:nvSpPr>
        <p:spPr bwMode="auto">
          <a:xfrm>
            <a:off x="2935277" y="1958751"/>
            <a:ext cx="507868" cy="4034392"/>
          </a:xfrm>
          <a:prstGeom prst="leftBrace">
            <a:avLst>
              <a:gd name="adj1" fmla="val 36657"/>
              <a:gd name="adj2" fmla="val 50000"/>
            </a:avLst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5672725" y="2901155"/>
            <a:ext cx="2500701" cy="2000310"/>
            <a:chOff x="5158308" y="2892749"/>
            <a:chExt cx="2500701" cy="2000310"/>
          </a:xfrm>
        </p:grpSpPr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5589212" y="4492949"/>
              <a:ext cx="206498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枚举类型  </a:t>
              </a:r>
              <a:r>
                <a:rPr lang="en-US" altLang="zh-CN" sz="200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enum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5589212" y="2892749"/>
              <a:ext cx="12105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数组类型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5589212" y="3426149"/>
              <a:ext cx="205697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结构类型  </a:t>
              </a:r>
              <a:r>
                <a:rPr lang="en-US" altLang="zh-CN" sz="200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struct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5589212" y="3959549"/>
              <a:ext cx="206979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联合类型  </a:t>
              </a: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union</a:t>
              </a:r>
            </a:p>
          </p:txBody>
        </p:sp>
        <p:sp>
          <p:nvSpPr>
            <p:cNvPr id="15" name="AutoShape 15"/>
            <p:cNvSpPr>
              <a:spLocks/>
            </p:cNvSpPr>
            <p:nvPr/>
          </p:nvSpPr>
          <p:spPr bwMode="auto">
            <a:xfrm>
              <a:off x="5158308" y="3138811"/>
              <a:ext cx="406294" cy="152400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381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480007" y="1625377"/>
            <a:ext cx="1832556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基本类型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6125151" y="1196752"/>
            <a:ext cx="15488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整型    </a:t>
            </a:r>
            <a:r>
              <a:rPr lang="zh-CN" alt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00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int</a:t>
            </a: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6127267" y="1730152"/>
            <a:ext cx="17059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字符型  </a:t>
            </a:r>
            <a:r>
              <a:rPr lang="zh-CN" alt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char</a:t>
            </a: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6114571" y="2263552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实型</a:t>
            </a:r>
          </a:p>
        </p:txBody>
      </p:sp>
      <p:sp>
        <p:nvSpPr>
          <p:cNvPr id="21" name="AutoShape 21"/>
          <p:cNvSpPr>
            <a:spLocks/>
          </p:cNvSpPr>
          <p:nvPr/>
        </p:nvSpPr>
        <p:spPr bwMode="auto">
          <a:xfrm>
            <a:off x="5671581" y="1366614"/>
            <a:ext cx="406294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047845" y="1687288"/>
            <a:ext cx="4455279" cy="1369458"/>
            <a:chOff x="7606580" y="1783085"/>
            <a:chExt cx="4455279" cy="1369458"/>
          </a:xfrm>
        </p:grpSpPr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8013731" y="1783085"/>
              <a:ext cx="307471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单精度实型   </a:t>
              </a:r>
              <a:r>
                <a:rPr lang="zh-CN" altLang="en-US" sz="20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en-US" altLang="zh-CN" sz="20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float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8013731" y="2283148"/>
              <a:ext cx="27831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双精度实型</a:t>
              </a:r>
              <a:r>
                <a:rPr lang="zh-CN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en-US" altLang="zh-CN" sz="20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double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AutoShape 25"/>
            <p:cNvSpPr>
              <a:spLocks/>
            </p:cNvSpPr>
            <p:nvPr/>
          </p:nvSpPr>
          <p:spPr bwMode="auto">
            <a:xfrm>
              <a:off x="7606580" y="1962473"/>
              <a:ext cx="406294" cy="1066800"/>
            </a:xfrm>
            <a:prstGeom prst="leftBrace">
              <a:avLst>
                <a:gd name="adj1" fmla="val 21211"/>
                <a:gd name="adj2" fmla="val 50000"/>
              </a:avLst>
            </a:prstGeom>
            <a:noFill/>
            <a:ln w="381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8013731" y="2783211"/>
              <a:ext cx="404812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长</a:t>
              </a:r>
              <a:r>
                <a:rPr lang="zh-CN" altLang="en-US" sz="20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双精度</a:t>
              </a: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实型  </a:t>
              </a:r>
              <a:r>
                <a:rPr lang="zh-CN" altLang="en-US" sz="20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20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long </a:t>
              </a: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double</a:t>
              </a:r>
            </a:p>
          </p:txBody>
        </p:sp>
      </p:grpSp>
      <p:sp>
        <p:nvSpPr>
          <p:cNvPr id="29" name="内容占位符 2"/>
          <p:cNvSpPr txBox="1">
            <a:spLocks/>
          </p:cNvSpPr>
          <p:nvPr/>
        </p:nvSpPr>
        <p:spPr bwMode="auto">
          <a:xfrm>
            <a:off x="796069" y="1081659"/>
            <a:ext cx="2855932" cy="5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数据类型介绍</a:t>
            </a:r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6125151" y="1196752"/>
            <a:ext cx="15488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defRPr/>
            </a:pPr>
            <a:r>
              <a:rPr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整型    </a:t>
            </a:r>
            <a:r>
              <a:rPr lang="zh-CN" alt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00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int</a:t>
            </a:r>
            <a:endParaRPr lang="en-US" altLang="zh-CN" sz="20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63831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build="p" autoUpdateAnimBg="0"/>
      <p:bldP spid="7" grpId="0" autoUpdateAnimBg="0"/>
      <p:bldP spid="8" grpId="0"/>
      <p:bldP spid="9" grpId="0" animBg="1"/>
      <p:bldP spid="17" grpId="0"/>
      <p:bldP spid="18" grpId="0"/>
      <p:bldP spid="19" grpId="0"/>
      <p:bldP spid="20" grpId="0"/>
      <p:bldP spid="21" grpId="0" animBg="1"/>
      <p:bldP spid="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latin typeface="+mj-ea"/>
              </a:rPr>
              <a:t>数据类型</a:t>
            </a:r>
            <a:endParaRPr lang="zh-CN" altLang="en-US" b="1">
              <a:latin typeface="+mj-ea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837828" y="3119258"/>
            <a:ext cx="952252" cy="507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整型</a:t>
            </a: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317701" y="3938418"/>
            <a:ext cx="2475855" cy="50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长整型</a:t>
            </a: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1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long</a:t>
            </a: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400" b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412927" y="3081162"/>
            <a:ext cx="1714054" cy="50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整型</a:t>
            </a: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1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400" b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2316192" y="2282647"/>
            <a:ext cx="2190179" cy="50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短整型</a:t>
            </a: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1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short</a:t>
            </a: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8" name="左大括号 18"/>
          <p:cNvSpPr>
            <a:spLocks/>
          </p:cNvSpPr>
          <p:nvPr/>
        </p:nvSpPr>
        <p:spPr bwMode="auto">
          <a:xfrm>
            <a:off x="1574056" y="2401982"/>
            <a:ext cx="784671" cy="1885950"/>
          </a:xfrm>
          <a:prstGeom prst="leftBrace">
            <a:avLst>
              <a:gd name="adj1" fmla="val 28640"/>
              <a:gd name="adj2" fmla="val 50000"/>
            </a:avLst>
          </a:prstGeom>
          <a:noFill/>
          <a:ln w="38100" algn="ctr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大括号 14"/>
          <p:cNvSpPr>
            <a:spLocks/>
          </p:cNvSpPr>
          <p:nvPr/>
        </p:nvSpPr>
        <p:spPr bwMode="auto">
          <a:xfrm>
            <a:off x="4484664" y="2375580"/>
            <a:ext cx="952250" cy="1885950"/>
          </a:xfrm>
          <a:prstGeom prst="rightBrace">
            <a:avLst>
              <a:gd name="adj1" fmla="val 25337"/>
              <a:gd name="adj2" fmla="val 50000"/>
            </a:avLst>
          </a:prstGeom>
          <a:noFill/>
          <a:ln w="38100" algn="ctr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右箭头 15"/>
          <p:cNvSpPr>
            <a:spLocks noChangeArrowheads="1"/>
          </p:cNvSpPr>
          <p:nvPr/>
        </p:nvSpPr>
        <p:spPr bwMode="auto">
          <a:xfrm>
            <a:off x="5477120" y="3193993"/>
            <a:ext cx="1809278" cy="235743"/>
          </a:xfrm>
          <a:prstGeom prst="rightArrow">
            <a:avLst>
              <a:gd name="adj1" fmla="val 50000"/>
              <a:gd name="adj2" fmla="val 49992"/>
            </a:avLst>
          </a:prstGeom>
          <a:noFill/>
          <a:ln w="38100" algn="ctr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6"/>
          <p:cNvSpPr txBox="1">
            <a:spLocks noChangeArrowheads="1"/>
          </p:cNvSpPr>
          <p:nvPr/>
        </p:nvSpPr>
        <p:spPr bwMode="auto">
          <a:xfrm>
            <a:off x="5648574" y="2795408"/>
            <a:ext cx="1809278" cy="50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unsigned</a:t>
            </a:r>
            <a:endParaRPr lang="zh-CN" altLang="en-US" sz="2400" b="1" smtClean="0">
              <a:solidFill>
                <a:schemeClr val="tx1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7"/>
          <p:cNvSpPr txBox="1">
            <a:spLocks noChangeArrowheads="1"/>
          </p:cNvSpPr>
          <p:nvPr/>
        </p:nvSpPr>
        <p:spPr bwMode="auto">
          <a:xfrm>
            <a:off x="5743799" y="3366908"/>
            <a:ext cx="1333153" cy="50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signed</a:t>
            </a:r>
            <a:endParaRPr lang="zh-CN" altLang="en-US" sz="2400" b="1" smtClean="0">
              <a:solidFill>
                <a:schemeClr val="tx1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7817546" y="1509533"/>
            <a:ext cx="2951980" cy="50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unsigned</a:t>
            </a: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endParaRPr lang="zh-CN" altLang="en-US" sz="2400" b="1" smtClean="0">
              <a:solidFill>
                <a:schemeClr val="tx1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1"/>
          <p:cNvSpPr txBox="1">
            <a:spLocks noChangeArrowheads="1"/>
          </p:cNvSpPr>
          <p:nvPr/>
        </p:nvSpPr>
        <p:spPr bwMode="auto">
          <a:xfrm>
            <a:off x="7817546" y="1996897"/>
            <a:ext cx="2951980" cy="50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unsigned</a:t>
            </a: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long</a:t>
            </a:r>
            <a:endParaRPr lang="zh-CN" altLang="en-US" sz="2400" b="1" smtClean="0">
              <a:solidFill>
                <a:schemeClr val="tx1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22"/>
          <p:cNvSpPr txBox="1">
            <a:spLocks noChangeArrowheads="1"/>
          </p:cNvSpPr>
          <p:nvPr/>
        </p:nvSpPr>
        <p:spPr bwMode="auto">
          <a:xfrm>
            <a:off x="7817547" y="3795533"/>
            <a:ext cx="1333153" cy="50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short</a:t>
            </a:r>
            <a:endParaRPr lang="zh-CN" altLang="en-US" sz="2400" b="1" smtClean="0">
              <a:solidFill>
                <a:schemeClr val="tx1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23"/>
          <p:cNvSpPr txBox="1">
            <a:spLocks noChangeArrowheads="1"/>
          </p:cNvSpPr>
          <p:nvPr/>
        </p:nvSpPr>
        <p:spPr bwMode="auto">
          <a:xfrm>
            <a:off x="7817547" y="4224158"/>
            <a:ext cx="1333153" cy="50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endParaRPr lang="zh-CN" altLang="en-US" sz="2400" b="1" smtClean="0">
              <a:solidFill>
                <a:schemeClr val="tx1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24"/>
          <p:cNvSpPr txBox="1">
            <a:spLocks noChangeArrowheads="1"/>
          </p:cNvSpPr>
          <p:nvPr/>
        </p:nvSpPr>
        <p:spPr bwMode="auto">
          <a:xfrm>
            <a:off x="7817547" y="4652783"/>
            <a:ext cx="1333153" cy="50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long</a:t>
            </a:r>
            <a:endParaRPr lang="zh-CN" altLang="en-US" sz="2400" b="1" smtClean="0">
              <a:solidFill>
                <a:schemeClr val="tx1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7817546" y="1047572"/>
            <a:ext cx="2951980" cy="50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unsigned</a:t>
            </a: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short</a:t>
            </a:r>
            <a:endParaRPr lang="zh-CN" altLang="en-US" sz="2400" b="1" smtClean="0">
              <a:solidFill>
                <a:schemeClr val="tx1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21"/>
          <p:cNvSpPr txBox="1">
            <a:spLocks noChangeArrowheads="1"/>
          </p:cNvSpPr>
          <p:nvPr/>
        </p:nvSpPr>
        <p:spPr bwMode="auto">
          <a:xfrm>
            <a:off x="7817546" y="2438222"/>
            <a:ext cx="3332881" cy="50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unsigned</a:t>
            </a: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long</a:t>
            </a: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long</a:t>
            </a:r>
            <a:endParaRPr lang="zh-CN" altLang="en-US" sz="2400" b="1" smtClean="0">
              <a:solidFill>
                <a:schemeClr val="tx1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24"/>
          <p:cNvSpPr txBox="1">
            <a:spLocks noChangeArrowheads="1"/>
          </p:cNvSpPr>
          <p:nvPr/>
        </p:nvSpPr>
        <p:spPr bwMode="auto">
          <a:xfrm>
            <a:off x="7817547" y="5081408"/>
            <a:ext cx="1891807" cy="50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long</a:t>
            </a: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long</a:t>
            </a:r>
            <a:endParaRPr lang="zh-CN" altLang="en-US" sz="2400" b="1" smtClean="0">
              <a:solidFill>
                <a:schemeClr val="tx1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左大括号 18"/>
          <p:cNvSpPr>
            <a:spLocks/>
          </p:cNvSpPr>
          <p:nvPr/>
        </p:nvSpPr>
        <p:spPr bwMode="auto">
          <a:xfrm>
            <a:off x="7341419" y="1118280"/>
            <a:ext cx="476127" cy="4400550"/>
          </a:xfrm>
          <a:prstGeom prst="leftBrace">
            <a:avLst>
              <a:gd name="adj1" fmla="val 8296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左大括号 18"/>
          <p:cNvSpPr>
            <a:spLocks/>
          </p:cNvSpPr>
          <p:nvPr/>
        </p:nvSpPr>
        <p:spPr bwMode="auto">
          <a:xfrm>
            <a:off x="7341419" y="1118280"/>
            <a:ext cx="476127" cy="4400550"/>
          </a:xfrm>
          <a:prstGeom prst="leftBrace">
            <a:avLst>
              <a:gd name="adj1" fmla="val 8296"/>
              <a:gd name="adj2" fmla="val 50000"/>
            </a:avLst>
          </a:prstGeom>
          <a:noFill/>
          <a:ln w="38100" algn="ctr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0"/>
          <p:cNvSpPr txBox="1">
            <a:spLocks noChangeArrowheads="1"/>
          </p:cNvSpPr>
          <p:nvPr/>
        </p:nvSpPr>
        <p:spPr bwMode="auto">
          <a:xfrm>
            <a:off x="7817546" y="1509533"/>
            <a:ext cx="2951980" cy="507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unsigned int </a:t>
            </a: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(4)</a:t>
            </a:r>
            <a:endParaRPr lang="zh-CN" altLang="en-US" sz="24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1"/>
          <p:cNvSpPr txBox="1">
            <a:spLocks noChangeArrowheads="1"/>
          </p:cNvSpPr>
          <p:nvPr/>
        </p:nvSpPr>
        <p:spPr bwMode="auto">
          <a:xfrm>
            <a:off x="7817546" y="1996897"/>
            <a:ext cx="2951980" cy="507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unsigned long </a:t>
            </a: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(4)</a:t>
            </a:r>
            <a:endParaRPr lang="zh-CN" altLang="en-US" sz="24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2"/>
          <p:cNvSpPr txBox="1">
            <a:spLocks noChangeArrowheads="1"/>
          </p:cNvSpPr>
          <p:nvPr/>
        </p:nvSpPr>
        <p:spPr bwMode="auto">
          <a:xfrm>
            <a:off x="7817546" y="3795533"/>
            <a:ext cx="3047206" cy="507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short </a:t>
            </a: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24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3"/>
          <p:cNvSpPr txBox="1">
            <a:spLocks noChangeArrowheads="1"/>
          </p:cNvSpPr>
          <p:nvPr/>
        </p:nvSpPr>
        <p:spPr bwMode="auto">
          <a:xfrm>
            <a:off x="7817546" y="4224158"/>
            <a:ext cx="3047206" cy="507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int </a:t>
            </a: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(4)</a:t>
            </a:r>
            <a:endParaRPr lang="zh-CN" altLang="en-US" sz="24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4"/>
          <p:cNvSpPr txBox="1">
            <a:spLocks noChangeArrowheads="1"/>
          </p:cNvSpPr>
          <p:nvPr/>
        </p:nvSpPr>
        <p:spPr bwMode="auto">
          <a:xfrm>
            <a:off x="7817547" y="4652783"/>
            <a:ext cx="3142431" cy="507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long </a:t>
            </a: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(4)</a:t>
            </a:r>
            <a:endParaRPr lang="zh-CN" altLang="en-US" sz="24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0"/>
          <p:cNvSpPr txBox="1">
            <a:spLocks noChangeArrowheads="1"/>
          </p:cNvSpPr>
          <p:nvPr/>
        </p:nvSpPr>
        <p:spPr bwMode="auto">
          <a:xfrm>
            <a:off x="7817546" y="1047572"/>
            <a:ext cx="2951980" cy="507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unsigned short </a:t>
            </a: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24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1"/>
          <p:cNvSpPr txBox="1">
            <a:spLocks noChangeArrowheads="1"/>
          </p:cNvSpPr>
          <p:nvPr/>
        </p:nvSpPr>
        <p:spPr bwMode="auto">
          <a:xfrm>
            <a:off x="7817546" y="2419756"/>
            <a:ext cx="37447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unsigned long </a:t>
            </a:r>
            <a:r>
              <a:rPr lang="en-US" altLang="zh-CN" sz="2400" b="1" err="1">
                <a:latin typeface="微软雅黑" pitchFamily="34" charset="-122"/>
                <a:ea typeface="微软雅黑" pitchFamily="34" charset="-122"/>
              </a:rPr>
              <a:t>long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(8)</a:t>
            </a:r>
            <a:endParaRPr lang="zh-CN" altLang="en-US" sz="24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4"/>
          <p:cNvSpPr txBox="1">
            <a:spLocks noChangeArrowheads="1"/>
          </p:cNvSpPr>
          <p:nvPr/>
        </p:nvSpPr>
        <p:spPr bwMode="auto">
          <a:xfrm>
            <a:off x="7817546" y="5081408"/>
            <a:ext cx="3332881" cy="507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long long </a:t>
            </a: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(8)</a:t>
            </a:r>
            <a:endParaRPr lang="zh-CN" altLang="en-US" sz="24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3931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整数在内存中表示形式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81844" y="1484784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无符号整数在内存中表示</a:t>
            </a:r>
            <a:endParaRPr lang="en-US" altLang="zh-CN" sz="32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有符号整数在内存中表示</a:t>
            </a:r>
            <a:endParaRPr lang="zh-CN" altLang="en-US" sz="32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47502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本</a:t>
            </a:r>
            <a:r>
              <a:rPr lang="zh-CN" altLang="en-US" b="1"/>
              <a:t>讲</a:t>
            </a:r>
            <a:r>
              <a:rPr lang="zh-CN" altLang="en-US" b="1" smtClean="0"/>
              <a:t>教学</a:t>
            </a:r>
            <a:r>
              <a:rPr lang="zh-CN" altLang="en-US" b="1"/>
              <a:t>目标</a:t>
            </a:r>
          </a:p>
        </p:txBody>
      </p:sp>
      <p:sp>
        <p:nvSpPr>
          <p:cNvPr id="5" name="内容占位符 3"/>
          <p:cNvSpPr txBox="1">
            <a:spLocks/>
          </p:cNvSpPr>
          <p:nvPr/>
        </p:nvSpPr>
        <p:spPr bwMode="auto">
          <a:xfrm>
            <a:off x="1269876" y="1340768"/>
            <a:ext cx="11903149" cy="3714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zh-CN" smtClean="0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语言中的数据类型及区别</a:t>
            </a:r>
            <a:endParaRPr lang="zh-CN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zh-CN" smtClean="0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定义变量的</a:t>
            </a:r>
            <a:r>
              <a:rPr lang="zh-CN" altLang="zh-CN" smtClean="0">
                <a:latin typeface="微软雅黑" pitchFamily="34" charset="-122"/>
                <a:ea typeface="微软雅黑" pitchFamily="34" charset="-122"/>
              </a:rPr>
              <a:t>方法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zh-CN" smtClean="0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命名规则</a:t>
            </a:r>
            <a:endParaRPr lang="zh-CN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zh-CN" smtClean="0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不同类型字面值的写法</a:t>
            </a:r>
            <a:r>
              <a:rPr lang="zh-CN" altLang="zh-CN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zh-CN" smtClean="0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输入与输出的方式</a:t>
            </a:r>
            <a:endParaRPr lang="zh-CN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97359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无符号整数在内存中的表示</a:t>
            </a: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609442" y="1076325"/>
            <a:ext cx="11245038" cy="5248275"/>
          </a:xfrm>
        </p:spPr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无符号整数的表示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unsigned short a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Clr>
                <a:schemeClr val="bg2">
                  <a:lumMod val="50000"/>
                </a:schemeClr>
              </a:buClr>
              <a:buNone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无符号整数的表示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unsigned </a:t>
            </a:r>
            <a:r>
              <a:rPr lang="en-US" altLang="zh-CN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a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480829"/>
              </p:ext>
            </p:extLst>
          </p:nvPr>
        </p:nvGraphicFramePr>
        <p:xfrm>
          <a:off x="2094954" y="2770189"/>
          <a:ext cx="8125888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272571"/>
              </p:ext>
            </p:extLst>
          </p:nvPr>
        </p:nvGraphicFramePr>
        <p:xfrm>
          <a:off x="3745524" y="1712914"/>
          <a:ext cx="1777536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90" marR="121890" marT="45798" marB="45798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64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90" marR="121890" marT="45798" marB="45798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直接连接符 7"/>
          <p:cNvCxnSpPr/>
          <p:nvPr/>
        </p:nvCxnSpPr>
        <p:spPr>
          <a:xfrm rot="10800000" flipV="1">
            <a:off x="2094955" y="2070101"/>
            <a:ext cx="1714054" cy="71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523061" y="2070101"/>
            <a:ext cx="4666035" cy="71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974678"/>
              </p:ext>
            </p:extLst>
          </p:nvPr>
        </p:nvGraphicFramePr>
        <p:xfrm>
          <a:off x="2063213" y="5229226"/>
          <a:ext cx="8125888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..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..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..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..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..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..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865423"/>
              </p:ext>
            </p:extLst>
          </p:nvPr>
        </p:nvGraphicFramePr>
        <p:xfrm>
          <a:off x="3713783" y="4171950"/>
          <a:ext cx="355084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2" marR="121882" marT="45798" marB="45798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2" marR="121882" marT="45798" marB="45798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2" marR="121882" marT="45798" marB="45798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64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2" marR="121882" marT="45798" marB="45798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直接连接符 6"/>
          <p:cNvCxnSpPr/>
          <p:nvPr/>
        </p:nvCxnSpPr>
        <p:spPr>
          <a:xfrm rot="10800000" flipV="1">
            <a:off x="2063214" y="4529139"/>
            <a:ext cx="1714054" cy="71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7"/>
          <p:cNvCxnSpPr/>
          <p:nvPr/>
        </p:nvCxnSpPr>
        <p:spPr>
          <a:xfrm>
            <a:off x="7438147" y="4529139"/>
            <a:ext cx="2719208" cy="71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063213" y="3168650"/>
            <a:ext cx="81258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t"/>
            <a:r>
              <a:rPr lang="en-US" altLang="zh-CN" b="1"/>
              <a:t>15 </a:t>
            </a:r>
            <a:r>
              <a:rPr lang="en-US" altLang="zh-CN" b="1" smtClean="0"/>
              <a:t>   …         </a:t>
            </a:r>
            <a:r>
              <a:rPr lang="en-US" altLang="zh-CN" b="1"/>
              <a:t>…     …   </a:t>
            </a:r>
            <a:r>
              <a:rPr lang="en-US" altLang="zh-CN" b="1" smtClean="0"/>
              <a:t>    …      </a:t>
            </a:r>
            <a:r>
              <a:rPr lang="en-US" altLang="zh-CN" b="1"/>
              <a:t>… </a:t>
            </a:r>
            <a:r>
              <a:rPr lang="en-US" altLang="zh-CN" b="1" smtClean="0"/>
              <a:t>     </a:t>
            </a:r>
            <a:r>
              <a:rPr lang="en-US" altLang="zh-CN" b="1"/>
              <a:t>…  </a:t>
            </a:r>
            <a:r>
              <a:rPr lang="en-US" altLang="zh-CN" b="1" smtClean="0"/>
              <a:t> 7      6      5      4      3      2     1      </a:t>
            </a:r>
            <a:r>
              <a:rPr lang="en-US" altLang="zh-CN" b="1"/>
              <a:t>0</a:t>
            </a:r>
            <a:endParaRPr lang="zh-CN" altLang="en-US" b="1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999730" y="5589589"/>
            <a:ext cx="812588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t"/>
            <a:r>
              <a:rPr lang="en-US" altLang="zh-CN" b="1"/>
              <a:t>31    </a:t>
            </a:r>
            <a:r>
              <a:rPr lang="en-US" altLang="zh-CN" b="1" smtClean="0"/>
              <a:t>   </a:t>
            </a:r>
            <a:r>
              <a:rPr lang="en-US" altLang="zh-CN" b="1"/>
              <a:t>…    </a:t>
            </a:r>
            <a:r>
              <a:rPr lang="en-US" altLang="zh-CN" b="1" smtClean="0"/>
              <a:t>  …       </a:t>
            </a:r>
            <a:r>
              <a:rPr lang="en-US" altLang="zh-CN" b="1"/>
              <a:t>…  </a:t>
            </a:r>
            <a:r>
              <a:rPr lang="en-US" altLang="zh-CN" b="1" smtClean="0"/>
              <a:t>   </a:t>
            </a:r>
            <a:r>
              <a:rPr lang="en-US" altLang="zh-CN" b="1"/>
              <a:t>… </a:t>
            </a:r>
            <a:r>
              <a:rPr lang="en-US" altLang="zh-CN" b="1" smtClean="0"/>
              <a:t>   </a:t>
            </a:r>
            <a:r>
              <a:rPr lang="en-US" altLang="zh-CN" b="1"/>
              <a:t>…  </a:t>
            </a:r>
            <a:r>
              <a:rPr lang="en-US" altLang="zh-CN" b="1" smtClean="0"/>
              <a:t>  …      7      6      </a:t>
            </a:r>
            <a:r>
              <a:rPr lang="en-US" altLang="zh-CN" b="1"/>
              <a:t>5    </a:t>
            </a:r>
            <a:r>
              <a:rPr lang="en-US" altLang="zh-CN" b="1" smtClean="0"/>
              <a:t>  4      3      </a:t>
            </a:r>
            <a:r>
              <a:rPr lang="en-US" altLang="zh-CN" b="1"/>
              <a:t>2    </a:t>
            </a:r>
            <a:r>
              <a:rPr lang="en-US" altLang="zh-CN" b="1" smtClean="0"/>
              <a:t>  1      </a:t>
            </a:r>
            <a:r>
              <a:rPr lang="en-US" altLang="zh-CN" b="1"/>
              <a:t>0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5333352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4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有符号整数在内存中的表示</a:t>
            </a: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846001" y="1124744"/>
            <a:ext cx="10287000" cy="4464496"/>
          </a:xfrm>
        </p:spPr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短整型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(signed short)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整型、长整型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(signed </a:t>
            </a:r>
            <a:r>
              <a:rPr lang="en-US" altLang="zh-CN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signed long)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39323"/>
              </p:ext>
            </p:extLst>
          </p:nvPr>
        </p:nvGraphicFramePr>
        <p:xfrm>
          <a:off x="2648905" y="1705624"/>
          <a:ext cx="1904504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04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56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967168"/>
              </p:ext>
            </p:extLst>
          </p:nvPr>
        </p:nvGraphicFramePr>
        <p:xfrm>
          <a:off x="839627" y="2762900"/>
          <a:ext cx="10189088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36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68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68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68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68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68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68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681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681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3681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3681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3681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 rot="10800000" flipV="1">
            <a:off x="839627" y="2062813"/>
            <a:ext cx="1809278" cy="71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553409" y="2062813"/>
            <a:ext cx="6475313" cy="71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431636"/>
              </p:ext>
            </p:extLst>
          </p:nvPr>
        </p:nvGraphicFramePr>
        <p:xfrm>
          <a:off x="3791607" y="4386913"/>
          <a:ext cx="4189912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74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70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197208"/>
              </p:ext>
            </p:extLst>
          </p:nvPr>
        </p:nvGraphicFramePr>
        <p:xfrm>
          <a:off x="839627" y="5315600"/>
          <a:ext cx="10125616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32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28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28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28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2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28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28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28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28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28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28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328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328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328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直接连接符 10"/>
          <p:cNvCxnSpPr/>
          <p:nvPr/>
        </p:nvCxnSpPr>
        <p:spPr>
          <a:xfrm rot="10800000" flipV="1">
            <a:off x="839627" y="4744099"/>
            <a:ext cx="2951980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981516" y="4744099"/>
            <a:ext cx="2951982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839627" y="3101038"/>
            <a:ext cx="10284321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t"/>
            <a:r>
              <a:rPr lang="en-US" altLang="zh-CN" b="1"/>
              <a:t>15   </a:t>
            </a:r>
            <a:r>
              <a:rPr lang="en-US" altLang="zh-CN" b="1" smtClean="0"/>
              <a:t>  14      13      12      11      10       9        8        7        </a:t>
            </a:r>
            <a:r>
              <a:rPr lang="en-US" altLang="zh-CN" b="1"/>
              <a:t>6     </a:t>
            </a:r>
            <a:r>
              <a:rPr lang="en-US" altLang="zh-CN" b="1" smtClean="0"/>
              <a:t>   </a:t>
            </a:r>
            <a:r>
              <a:rPr lang="en-US" altLang="zh-CN" b="1"/>
              <a:t>5      </a:t>
            </a:r>
            <a:r>
              <a:rPr lang="en-US" altLang="zh-CN" b="1" smtClean="0"/>
              <a:t>  4        3        2        1        0</a:t>
            </a:r>
            <a:endParaRPr lang="zh-CN" altLang="en-US" b="1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50651" y="5672788"/>
            <a:ext cx="10284321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t"/>
            <a:r>
              <a:rPr lang="en-US" altLang="zh-CN" b="1"/>
              <a:t>31    </a:t>
            </a:r>
            <a:r>
              <a:rPr lang="en-US" altLang="zh-CN" b="1" smtClean="0"/>
              <a:t>   </a:t>
            </a:r>
            <a:r>
              <a:rPr lang="en-US" altLang="zh-CN" b="1"/>
              <a:t>… </a:t>
            </a:r>
            <a:r>
              <a:rPr lang="en-US" altLang="zh-CN" b="1" smtClean="0"/>
              <a:t>     </a:t>
            </a:r>
            <a:r>
              <a:rPr lang="en-US" altLang="zh-CN" b="1"/>
              <a:t>… </a:t>
            </a:r>
            <a:r>
              <a:rPr lang="en-US" altLang="zh-CN" b="1" smtClean="0"/>
              <a:t>      </a:t>
            </a:r>
            <a:r>
              <a:rPr lang="en-US" altLang="zh-CN" b="1"/>
              <a:t>… </a:t>
            </a:r>
            <a:r>
              <a:rPr lang="en-US" altLang="zh-CN" b="1" smtClean="0"/>
              <a:t>    </a:t>
            </a:r>
            <a:r>
              <a:rPr lang="en-US" altLang="zh-CN" b="1"/>
              <a:t>… </a:t>
            </a:r>
            <a:r>
              <a:rPr lang="en-US" altLang="zh-CN" b="1" smtClean="0"/>
              <a:t>      </a:t>
            </a:r>
            <a:r>
              <a:rPr lang="en-US" altLang="zh-CN" b="1"/>
              <a:t>… </a:t>
            </a:r>
            <a:r>
              <a:rPr lang="en-US" altLang="zh-CN" b="1" smtClean="0"/>
              <a:t>     ...       …      7        6        5        </a:t>
            </a:r>
            <a:r>
              <a:rPr lang="en-US" altLang="zh-CN" b="1"/>
              <a:t>4     </a:t>
            </a:r>
            <a:r>
              <a:rPr lang="en-US" altLang="zh-CN" b="1" smtClean="0"/>
              <a:t>   </a:t>
            </a:r>
            <a:r>
              <a:rPr lang="en-US" altLang="zh-CN" b="1"/>
              <a:t>3     </a:t>
            </a:r>
            <a:r>
              <a:rPr lang="en-US" altLang="zh-CN" b="1" smtClean="0"/>
              <a:t>   2        1        0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3225222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整数在内存中的表示</a:t>
            </a: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1197868" y="2492896"/>
            <a:ext cx="10142984" cy="3384376"/>
          </a:xfrm>
        </p:spPr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在内存中数值是以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补码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的形式存储的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有符号整数在内存中的存储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正数：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原码、补码和反码相同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负数：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原码：数值的二进制表示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反码：符号位不变，数值的二进制按位取反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补码：数值的反码加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4039"/>
              </p:ext>
            </p:extLst>
          </p:nvPr>
        </p:nvGraphicFramePr>
        <p:xfrm>
          <a:off x="2063213" y="1124744"/>
          <a:ext cx="8125888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409643"/>
              </p:ext>
            </p:extLst>
          </p:nvPr>
        </p:nvGraphicFramePr>
        <p:xfrm>
          <a:off x="2063213" y="1767681"/>
          <a:ext cx="8125888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47478" y="1162843"/>
            <a:ext cx="928974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正数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43246" y="1754980"/>
            <a:ext cx="7008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负数</a:t>
            </a:r>
          </a:p>
        </p:txBody>
      </p:sp>
    </p:spTree>
    <p:extLst>
      <p:ext uri="{BB962C8B-B14F-4D97-AF65-F5344CB8AC3E}">
        <p14:creationId xmlns:p14="http://schemas.microsoft.com/office/powerpoint/2010/main" val="5391032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数据在内存中的表示</a:t>
            </a:r>
          </a:p>
        </p:txBody>
      </p:sp>
      <p:sp>
        <p:nvSpPr>
          <p:cNvPr id="7" name="内容占位符 1"/>
          <p:cNvSpPr txBox="1">
            <a:spLocks/>
          </p:cNvSpPr>
          <p:nvPr/>
        </p:nvSpPr>
        <p:spPr bwMode="auto">
          <a:xfrm>
            <a:off x="571351" y="3143250"/>
            <a:ext cx="10969943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  <a:defRPr/>
            </a:pPr>
            <a:r>
              <a:rPr lang="zh-CN" altLang="en-US" sz="2800" b="1" ker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目的</a:t>
            </a:r>
            <a:endParaRPr lang="en-US" altLang="zh-CN" sz="2800" b="1" ker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en-US" altLang="zh-CN" sz="2700" b="1" ker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700" kern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700" kern="0" smtClean="0">
                <a:latin typeface="微软雅黑" pitchFamily="34" charset="-122"/>
                <a:ea typeface="微软雅黑" pitchFamily="34" charset="-122"/>
              </a:rPr>
              <a:t>揭示</a:t>
            </a:r>
            <a:r>
              <a:rPr lang="zh-CN" altLang="en-US" sz="2700" kern="0">
                <a:latin typeface="微软雅黑" pitchFamily="34" charset="-122"/>
                <a:ea typeface="微软雅黑" pitchFamily="34" charset="-122"/>
              </a:rPr>
              <a:t>正数和负数的内存表示</a:t>
            </a:r>
          </a:p>
        </p:txBody>
      </p:sp>
      <p:sp>
        <p:nvSpPr>
          <p:cNvPr id="10" name="内容占位符 1"/>
          <p:cNvSpPr txBox="1">
            <a:spLocks/>
          </p:cNvSpPr>
          <p:nvPr/>
        </p:nvSpPr>
        <p:spPr bwMode="auto">
          <a:xfrm>
            <a:off x="586801" y="1556792"/>
            <a:ext cx="10969943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  <a:defRPr/>
            </a:pPr>
            <a:r>
              <a:rPr lang="zh-CN" altLang="en-US" sz="2800" b="1" ker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要求</a:t>
            </a:r>
            <a:endParaRPr lang="en-US" altLang="zh-CN" sz="2800" b="1" ker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en-US" altLang="zh-CN" sz="2700" b="1" ker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700" b="1" kern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计算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的和</a:t>
            </a:r>
            <a:endParaRPr lang="zh-CN" altLang="en-US" sz="2700" ker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45134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分析</a:t>
            </a:r>
          </a:p>
        </p:txBody>
      </p:sp>
      <p:graphicFrame>
        <p:nvGraphicFramePr>
          <p:cNvPr id="4" name="内容占位符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04104384"/>
              </p:ext>
            </p:extLst>
          </p:nvPr>
        </p:nvGraphicFramePr>
        <p:xfrm>
          <a:off x="3288964" y="1343026"/>
          <a:ext cx="8494080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6390310"/>
              </p:ext>
            </p:extLst>
          </p:nvPr>
        </p:nvGraphicFramePr>
        <p:xfrm>
          <a:off x="3288964" y="1928814"/>
          <a:ext cx="8475040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9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右箭头 5"/>
          <p:cNvSpPr/>
          <p:nvPr/>
        </p:nvSpPr>
        <p:spPr>
          <a:xfrm>
            <a:off x="527435" y="1214438"/>
            <a:ext cx="2094954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的原码</a:t>
            </a:r>
          </a:p>
        </p:txBody>
      </p:sp>
      <p:sp>
        <p:nvSpPr>
          <p:cNvPr id="7" name="右箭头 6"/>
          <p:cNvSpPr/>
          <p:nvPr/>
        </p:nvSpPr>
        <p:spPr>
          <a:xfrm>
            <a:off x="527435" y="1785938"/>
            <a:ext cx="2094954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的原码</a:t>
            </a:r>
          </a:p>
        </p:txBody>
      </p:sp>
      <p:graphicFrame>
        <p:nvGraphicFramePr>
          <p:cNvPr id="8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1814688"/>
              </p:ext>
            </p:extLst>
          </p:nvPr>
        </p:nvGraphicFramePr>
        <p:xfrm>
          <a:off x="3288964" y="4129089"/>
          <a:ext cx="8494080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0160837"/>
              </p:ext>
            </p:extLst>
          </p:nvPr>
        </p:nvGraphicFramePr>
        <p:xfrm>
          <a:off x="3288964" y="4714876"/>
          <a:ext cx="8475040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9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右箭头 9"/>
          <p:cNvSpPr/>
          <p:nvPr/>
        </p:nvSpPr>
        <p:spPr>
          <a:xfrm>
            <a:off x="527435" y="4000500"/>
            <a:ext cx="2094954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的补码</a:t>
            </a:r>
          </a:p>
        </p:txBody>
      </p:sp>
      <p:sp>
        <p:nvSpPr>
          <p:cNvPr id="11" name="右箭头 10"/>
          <p:cNvSpPr/>
          <p:nvPr/>
        </p:nvSpPr>
        <p:spPr>
          <a:xfrm>
            <a:off x="527435" y="4572000"/>
            <a:ext cx="2094954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的补码</a:t>
            </a:r>
          </a:p>
        </p:txBody>
      </p:sp>
      <p:graphicFrame>
        <p:nvGraphicFramePr>
          <p:cNvPr id="12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5074013"/>
              </p:ext>
            </p:extLst>
          </p:nvPr>
        </p:nvGraphicFramePr>
        <p:xfrm>
          <a:off x="3288964" y="2700339"/>
          <a:ext cx="8475040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9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右箭头 12"/>
          <p:cNvSpPr/>
          <p:nvPr/>
        </p:nvSpPr>
        <p:spPr>
          <a:xfrm>
            <a:off x="527435" y="2571750"/>
            <a:ext cx="2094954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反码</a:t>
            </a:r>
          </a:p>
        </p:txBody>
      </p:sp>
      <p:graphicFrame>
        <p:nvGraphicFramePr>
          <p:cNvPr id="14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9385925"/>
              </p:ext>
            </p:extLst>
          </p:nvPr>
        </p:nvGraphicFramePr>
        <p:xfrm>
          <a:off x="3288964" y="3343276"/>
          <a:ext cx="8475040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9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右箭头 14"/>
          <p:cNvSpPr/>
          <p:nvPr/>
        </p:nvSpPr>
        <p:spPr>
          <a:xfrm>
            <a:off x="527435" y="3214688"/>
            <a:ext cx="2094954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补码</a:t>
            </a:r>
          </a:p>
        </p:txBody>
      </p:sp>
      <p:graphicFrame>
        <p:nvGraphicFramePr>
          <p:cNvPr id="16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4838714"/>
              </p:ext>
            </p:extLst>
          </p:nvPr>
        </p:nvGraphicFramePr>
        <p:xfrm>
          <a:off x="3288964" y="5357814"/>
          <a:ext cx="8494080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右箭头 16"/>
          <p:cNvSpPr/>
          <p:nvPr/>
        </p:nvSpPr>
        <p:spPr>
          <a:xfrm>
            <a:off x="622659" y="5214938"/>
            <a:ext cx="1999730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result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 bwMode="black">
          <a:xfrm>
            <a:off x="2622362" y="5336366"/>
            <a:ext cx="666581" cy="400110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000" b="1" smtClean="0">
                <a:ea typeface="宋体" pitchFamily="2" charset="-122"/>
              </a:rPr>
              <a:t>1</a:t>
            </a:r>
            <a:endParaRPr lang="zh-CN" altLang="en-US" sz="2000" b="1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26428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3" grpId="0" animBg="1"/>
      <p:bldP spid="15" grpId="0" animBg="1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数据在内存中的表示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09280" y="1000126"/>
            <a:ext cx="8951168" cy="50720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lang="en-US" altLang="zh-CN" sz="2700" b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#include &lt;</a:t>
            </a:r>
            <a:r>
              <a:rPr lang="en-US" altLang="zh-CN" sz="2700" b="1" err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stdio.h</a:t>
            </a:r>
            <a:r>
              <a:rPr lang="en-US" altLang="zh-CN" sz="2700" b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endParaRPr lang="en-US" altLang="zh-CN" sz="2700" b="1">
              <a:latin typeface="Consolas" pitchFamily="49" charset="0"/>
              <a:ea typeface="Arial Unicode MS" pitchFamily="34" charset="-122"/>
              <a:cs typeface="Consolas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700" b="1" err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int</a:t>
            </a:r>
            <a:r>
              <a:rPr lang="en-US" altLang="zh-CN" sz="2700" b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 </a:t>
            </a:r>
            <a:r>
              <a:rPr lang="en-US" altLang="zh-CN" sz="2700" b="1" smtClean="0">
                <a:latin typeface="Consolas" pitchFamily="49" charset="0"/>
                <a:ea typeface="Arial Unicode MS" pitchFamily="34" charset="-122"/>
                <a:cs typeface="Consolas" pitchFamily="49" charset="0"/>
              </a:rPr>
              <a:t>main(void)</a:t>
            </a:r>
            <a:endParaRPr lang="en-US" altLang="zh-CN" sz="2700" b="1">
              <a:latin typeface="Consolas" pitchFamily="49" charset="0"/>
              <a:ea typeface="Arial Unicode MS" pitchFamily="34" charset="-122"/>
              <a:cs typeface="Consolas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700" b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700" b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	short num1 = 1;</a:t>
            </a:r>
          </a:p>
          <a:p>
            <a:pPr>
              <a:buFont typeface="Wingdings" pitchFamily="2" charset="2"/>
              <a:buNone/>
            </a:pPr>
            <a:r>
              <a:rPr lang="en-US" altLang="zh-CN" sz="2700" b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	short num2 = -1;</a:t>
            </a:r>
          </a:p>
          <a:p>
            <a:pPr>
              <a:buFont typeface="Wingdings" pitchFamily="2" charset="2"/>
              <a:buNone/>
            </a:pPr>
            <a:r>
              <a:rPr lang="en-US" altLang="zh-CN" sz="2700" b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	short </a:t>
            </a:r>
            <a:r>
              <a:rPr lang="en-US" altLang="zh-CN" sz="2700" b="1" smtClean="0">
                <a:latin typeface="Consolas" pitchFamily="49" charset="0"/>
                <a:ea typeface="Arial Unicode MS" pitchFamily="34" charset="-122"/>
                <a:cs typeface="Consolas" pitchFamily="49" charset="0"/>
              </a:rPr>
              <a:t>result;</a:t>
            </a:r>
            <a:endParaRPr lang="en-US" altLang="zh-CN" sz="2700" b="1">
              <a:latin typeface="Consolas" pitchFamily="49" charset="0"/>
              <a:ea typeface="Arial Unicode MS" pitchFamily="34" charset="-122"/>
              <a:cs typeface="Consolas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700" b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	result = num1 + num2;</a:t>
            </a:r>
          </a:p>
          <a:p>
            <a:pPr>
              <a:buFont typeface="Wingdings" pitchFamily="2" charset="2"/>
              <a:buNone/>
            </a:pPr>
            <a:r>
              <a:rPr lang="en-US" altLang="zh-CN" sz="2700" b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	</a:t>
            </a:r>
            <a:r>
              <a:rPr lang="en-US" altLang="zh-CN" sz="2700" b="1" err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printf</a:t>
            </a:r>
            <a:r>
              <a:rPr lang="en-US" altLang="zh-CN" sz="2700" b="1" smtClean="0">
                <a:latin typeface="Consolas" pitchFamily="49" charset="0"/>
                <a:ea typeface="Arial Unicode MS" pitchFamily="34" charset="-122"/>
                <a:cs typeface="Consolas" pitchFamily="49" charset="0"/>
              </a:rPr>
              <a:t>("%d\n", result</a:t>
            </a:r>
            <a:r>
              <a:rPr lang="en-US" altLang="zh-CN" sz="2700" b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en-US" altLang="zh-CN" sz="2700" b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	return 0;</a:t>
            </a:r>
          </a:p>
          <a:p>
            <a:pPr>
              <a:buFont typeface="Wingdings" pitchFamily="2" charset="2"/>
              <a:buNone/>
            </a:pPr>
            <a:r>
              <a:rPr lang="en-US" altLang="zh-CN" sz="2700" b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} </a:t>
            </a:r>
            <a:endParaRPr lang="zh-CN" altLang="en-US" sz="2700" b="1">
              <a:latin typeface="Consolas" pitchFamily="49" charset="0"/>
              <a:ea typeface="Arial Unicode MS" pitchFamily="34" charset="-122"/>
              <a:cs typeface="Consolas" pitchFamily="49" charset="0"/>
            </a:endParaRPr>
          </a:p>
          <a:p>
            <a:endParaRPr lang="zh-CN" altLang="en-US" sz="2700" b="1">
              <a:latin typeface="Consolas" pitchFamily="49" charset="0"/>
              <a:ea typeface="Arial Unicode MS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1019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整型小结</a:t>
            </a:r>
          </a:p>
        </p:txBody>
      </p:sp>
      <p:grpSp>
        <p:nvGrpSpPr>
          <p:cNvPr id="5" name="Group 1149"/>
          <p:cNvGrpSpPr>
            <a:grpSpLocks/>
          </p:cNvGrpSpPr>
          <p:nvPr/>
        </p:nvGrpSpPr>
        <p:grpSpPr bwMode="auto">
          <a:xfrm>
            <a:off x="945905" y="1336694"/>
            <a:ext cx="10938197" cy="4470400"/>
            <a:chOff x="447" y="580"/>
            <a:chExt cx="5169" cy="2816"/>
          </a:xfrm>
        </p:grpSpPr>
        <p:sp>
          <p:nvSpPr>
            <p:cNvPr id="7" name="Line 1074"/>
            <p:cNvSpPr>
              <a:spLocks noChangeShapeType="1"/>
            </p:cNvSpPr>
            <p:nvPr/>
          </p:nvSpPr>
          <p:spPr bwMode="auto">
            <a:xfrm>
              <a:off x="528" y="948"/>
              <a:ext cx="5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1075"/>
            <p:cNvSpPr>
              <a:spLocks noChangeShapeType="1"/>
            </p:cNvSpPr>
            <p:nvPr/>
          </p:nvSpPr>
          <p:spPr bwMode="auto">
            <a:xfrm flipV="1">
              <a:off x="1170" y="2475"/>
              <a:ext cx="44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Line 1076"/>
            <p:cNvSpPr>
              <a:spLocks noChangeShapeType="1"/>
            </p:cNvSpPr>
            <p:nvPr/>
          </p:nvSpPr>
          <p:spPr bwMode="auto">
            <a:xfrm flipV="1">
              <a:off x="1170" y="3095"/>
              <a:ext cx="44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Line 1077"/>
            <p:cNvSpPr>
              <a:spLocks noChangeShapeType="1"/>
            </p:cNvSpPr>
            <p:nvPr/>
          </p:nvSpPr>
          <p:spPr bwMode="auto">
            <a:xfrm>
              <a:off x="840" y="588"/>
              <a:ext cx="0" cy="28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Line 1078"/>
            <p:cNvSpPr>
              <a:spLocks noChangeShapeType="1"/>
            </p:cNvSpPr>
            <p:nvPr/>
          </p:nvSpPr>
          <p:spPr bwMode="auto">
            <a:xfrm>
              <a:off x="1176" y="588"/>
              <a:ext cx="0" cy="28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1079"/>
            <p:cNvSpPr>
              <a:spLocks noChangeShapeType="1"/>
            </p:cNvSpPr>
            <p:nvPr/>
          </p:nvSpPr>
          <p:spPr bwMode="auto">
            <a:xfrm>
              <a:off x="2916" y="580"/>
              <a:ext cx="0" cy="28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080"/>
            <p:cNvSpPr>
              <a:spLocks noChangeShapeType="1"/>
            </p:cNvSpPr>
            <p:nvPr/>
          </p:nvSpPr>
          <p:spPr bwMode="auto">
            <a:xfrm>
              <a:off x="3720" y="582"/>
              <a:ext cx="0" cy="28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Line 1081"/>
            <p:cNvSpPr>
              <a:spLocks noChangeShapeType="1"/>
            </p:cNvSpPr>
            <p:nvPr/>
          </p:nvSpPr>
          <p:spPr bwMode="auto">
            <a:xfrm flipV="1">
              <a:off x="1188" y="1889"/>
              <a:ext cx="43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Line 1082"/>
            <p:cNvSpPr>
              <a:spLocks noChangeShapeType="1"/>
            </p:cNvSpPr>
            <p:nvPr/>
          </p:nvSpPr>
          <p:spPr bwMode="auto">
            <a:xfrm>
              <a:off x="1170" y="2763"/>
              <a:ext cx="4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Line 1084"/>
            <p:cNvSpPr>
              <a:spLocks noChangeShapeType="1"/>
            </p:cNvSpPr>
            <p:nvPr/>
          </p:nvSpPr>
          <p:spPr bwMode="auto">
            <a:xfrm>
              <a:off x="1176" y="1268"/>
              <a:ext cx="44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1087"/>
            <p:cNvSpPr>
              <a:spLocks noChangeShapeType="1"/>
            </p:cNvSpPr>
            <p:nvPr/>
          </p:nvSpPr>
          <p:spPr bwMode="auto">
            <a:xfrm>
              <a:off x="1176" y="1583"/>
              <a:ext cx="44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1090"/>
            <p:cNvSpPr>
              <a:spLocks noChangeShapeType="1"/>
            </p:cNvSpPr>
            <p:nvPr/>
          </p:nvSpPr>
          <p:spPr bwMode="auto">
            <a:xfrm>
              <a:off x="837" y="2179"/>
              <a:ext cx="47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 Box 1092"/>
            <p:cNvSpPr txBox="1">
              <a:spLocks noChangeArrowheads="1"/>
            </p:cNvSpPr>
            <p:nvPr/>
          </p:nvSpPr>
          <p:spPr bwMode="auto">
            <a:xfrm>
              <a:off x="447" y="634"/>
              <a:ext cx="434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类型</a:t>
              </a:r>
            </a:p>
          </p:txBody>
        </p:sp>
        <p:sp>
          <p:nvSpPr>
            <p:cNvPr id="20" name="Text Box 1093"/>
            <p:cNvSpPr txBox="1">
              <a:spLocks noChangeArrowheads="1"/>
            </p:cNvSpPr>
            <p:nvPr/>
          </p:nvSpPr>
          <p:spPr bwMode="auto">
            <a:xfrm>
              <a:off x="847" y="634"/>
              <a:ext cx="434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符号</a:t>
              </a:r>
            </a:p>
          </p:txBody>
        </p:sp>
        <p:sp>
          <p:nvSpPr>
            <p:cNvPr id="21" name="Text Box 1094"/>
            <p:cNvSpPr txBox="1">
              <a:spLocks noChangeArrowheads="1"/>
            </p:cNvSpPr>
            <p:nvPr/>
          </p:nvSpPr>
          <p:spPr bwMode="auto">
            <a:xfrm>
              <a:off x="1755" y="634"/>
              <a:ext cx="594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关键字</a:t>
              </a:r>
            </a:p>
          </p:txBody>
        </p:sp>
        <p:sp>
          <p:nvSpPr>
            <p:cNvPr id="22" name="Text Box 1095"/>
            <p:cNvSpPr txBox="1">
              <a:spLocks noChangeArrowheads="1"/>
            </p:cNvSpPr>
            <p:nvPr/>
          </p:nvSpPr>
          <p:spPr bwMode="auto">
            <a:xfrm>
              <a:off x="4191" y="634"/>
              <a:ext cx="1161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数的表示范围</a:t>
              </a:r>
            </a:p>
          </p:txBody>
        </p:sp>
        <p:sp>
          <p:nvSpPr>
            <p:cNvPr id="23" name="Text Box 1096"/>
            <p:cNvSpPr txBox="1">
              <a:spLocks noChangeArrowheads="1"/>
            </p:cNvSpPr>
            <p:nvPr/>
          </p:nvSpPr>
          <p:spPr bwMode="auto">
            <a:xfrm>
              <a:off x="2967" y="646"/>
              <a:ext cx="914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所占位数</a:t>
              </a:r>
            </a:p>
          </p:txBody>
        </p:sp>
      </p:grpSp>
      <p:sp>
        <p:nvSpPr>
          <p:cNvPr id="24" name="Text Box 1099"/>
          <p:cNvSpPr txBox="1">
            <a:spLocks noChangeArrowheads="1"/>
          </p:cNvSpPr>
          <p:nvPr/>
        </p:nvSpPr>
        <p:spPr bwMode="auto">
          <a:xfrm>
            <a:off x="1053852" y="3429001"/>
            <a:ext cx="551090" cy="71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整型</a:t>
            </a: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Box 1102"/>
          <p:cNvSpPr txBox="1">
            <a:spLocks noChangeArrowheads="1"/>
          </p:cNvSpPr>
          <p:nvPr/>
        </p:nvSpPr>
        <p:spPr bwMode="auto">
          <a:xfrm>
            <a:off x="1864299" y="2567951"/>
            <a:ext cx="438238" cy="40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有</a:t>
            </a:r>
          </a:p>
        </p:txBody>
      </p:sp>
      <p:sp>
        <p:nvSpPr>
          <p:cNvPr id="26" name="Text Box 1105"/>
          <p:cNvSpPr txBox="1">
            <a:spLocks noChangeArrowheads="1"/>
          </p:cNvSpPr>
          <p:nvPr/>
        </p:nvSpPr>
        <p:spPr bwMode="auto">
          <a:xfrm>
            <a:off x="1860067" y="4572009"/>
            <a:ext cx="438238" cy="40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无</a:t>
            </a:r>
          </a:p>
        </p:txBody>
      </p:sp>
      <p:grpSp>
        <p:nvGrpSpPr>
          <p:cNvPr id="27" name="Group 1150"/>
          <p:cNvGrpSpPr>
            <a:grpSpLocks/>
          </p:cNvGrpSpPr>
          <p:nvPr/>
        </p:nvGrpSpPr>
        <p:grpSpPr bwMode="auto">
          <a:xfrm>
            <a:off x="2571056" y="2500307"/>
            <a:ext cx="7338690" cy="482601"/>
            <a:chOff x="1228" y="919"/>
            <a:chExt cx="3468" cy="304"/>
          </a:xfrm>
        </p:grpSpPr>
        <p:sp>
          <p:nvSpPr>
            <p:cNvPr id="28" name="Text Box 1108"/>
            <p:cNvSpPr txBox="1">
              <a:spLocks noChangeArrowheads="1"/>
            </p:cNvSpPr>
            <p:nvPr/>
          </p:nvSpPr>
          <p:spPr bwMode="auto">
            <a:xfrm>
              <a:off x="1228" y="919"/>
              <a:ext cx="706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sz="200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signed</a:t>
              </a: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lang="en-US" altLang="zh-CN" sz="2000" err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int</a:t>
              </a:r>
              <a:endParaRPr lang="en-US" altLang="zh-CN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 Box 1110"/>
            <p:cNvSpPr txBox="1">
              <a:spLocks noChangeArrowheads="1"/>
            </p:cNvSpPr>
            <p:nvPr/>
          </p:nvSpPr>
          <p:spPr bwMode="auto">
            <a:xfrm>
              <a:off x="3135" y="931"/>
              <a:ext cx="23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32</a:t>
              </a:r>
              <a:endParaRPr lang="en-US" altLang="zh-CN" sz="4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 Box 1111"/>
            <p:cNvSpPr txBox="1">
              <a:spLocks noChangeArrowheads="1"/>
            </p:cNvSpPr>
            <p:nvPr/>
          </p:nvSpPr>
          <p:spPr bwMode="auto">
            <a:xfrm>
              <a:off x="3760" y="971"/>
              <a:ext cx="93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    -2</a:t>
              </a:r>
              <a:r>
                <a:rPr lang="en-US" altLang="zh-CN" sz="2000" baseline="30000" smtClean="0">
                  <a:latin typeface="微软雅黑" pitchFamily="34" charset="-122"/>
                  <a:ea typeface="微软雅黑" pitchFamily="34" charset="-122"/>
                </a:rPr>
                <a:t>31</a:t>
              </a: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2000" smtClean="0">
                  <a:latin typeface="微软雅黑" pitchFamily="34" charset="-122"/>
                  <a:ea typeface="微软雅黑" pitchFamily="34" charset="-122"/>
                </a:rPr>
                <a:t>~ </a:t>
              </a: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sz="2000" baseline="30000" smtClean="0">
                  <a:latin typeface="微软雅黑" pitchFamily="34" charset="-122"/>
                  <a:ea typeface="微软雅黑" pitchFamily="34" charset="-122"/>
                </a:rPr>
                <a:t>31</a:t>
              </a: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 -1</a:t>
              </a:r>
              <a:endParaRPr lang="en-US" altLang="zh-CN" sz="2000" smtClean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31" name="Group 1151"/>
          <p:cNvGrpSpPr>
            <a:grpSpLocks/>
          </p:cNvGrpSpPr>
          <p:nvPr/>
        </p:nvGrpSpPr>
        <p:grpSpPr bwMode="auto">
          <a:xfrm>
            <a:off x="2571056" y="1965318"/>
            <a:ext cx="7400056" cy="463551"/>
            <a:chOff x="1228" y="1177"/>
            <a:chExt cx="3497" cy="292"/>
          </a:xfrm>
        </p:grpSpPr>
        <p:sp>
          <p:nvSpPr>
            <p:cNvPr id="32" name="Text Box 1112"/>
            <p:cNvSpPr txBox="1">
              <a:spLocks noChangeArrowheads="1"/>
            </p:cNvSpPr>
            <p:nvPr/>
          </p:nvSpPr>
          <p:spPr bwMode="auto">
            <a:xfrm>
              <a:off x="1228" y="1185"/>
              <a:ext cx="85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(signed)</a:t>
              </a:r>
              <a:r>
                <a:rPr lang="en-US" altLang="zh-CN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short</a:t>
              </a:r>
              <a:endParaRPr lang="en-US" altLang="zh-CN" sz="4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 Box 1118"/>
            <p:cNvSpPr txBox="1">
              <a:spLocks noChangeArrowheads="1"/>
            </p:cNvSpPr>
            <p:nvPr/>
          </p:nvSpPr>
          <p:spPr bwMode="auto">
            <a:xfrm>
              <a:off x="3135" y="1177"/>
              <a:ext cx="23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16</a:t>
              </a:r>
              <a:endParaRPr lang="en-US" altLang="zh-CN" sz="4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 Box 1122"/>
            <p:cNvSpPr txBox="1">
              <a:spLocks noChangeArrowheads="1"/>
            </p:cNvSpPr>
            <p:nvPr/>
          </p:nvSpPr>
          <p:spPr bwMode="auto">
            <a:xfrm>
              <a:off x="3932" y="1217"/>
              <a:ext cx="79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-2</a:t>
              </a:r>
              <a:r>
                <a:rPr lang="en-US" altLang="zh-CN" sz="2000" baseline="30000" smtClean="0"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2000" smtClean="0">
                  <a:latin typeface="微软雅黑" pitchFamily="34" charset="-122"/>
                  <a:ea typeface="微软雅黑" pitchFamily="34" charset="-122"/>
                </a:rPr>
                <a:t>~ </a:t>
              </a: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sz="2000" baseline="30000" smtClean="0"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 -1</a:t>
              </a:r>
              <a:endParaRPr lang="en-US" altLang="zh-CN" sz="2000" smtClean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35" name="Group 1153"/>
          <p:cNvGrpSpPr>
            <a:grpSpLocks/>
          </p:cNvGrpSpPr>
          <p:nvPr/>
        </p:nvGrpSpPr>
        <p:grpSpPr bwMode="auto">
          <a:xfrm>
            <a:off x="2571056" y="2924204"/>
            <a:ext cx="7400056" cy="463551"/>
            <a:chOff x="1228" y="1422"/>
            <a:chExt cx="3497" cy="292"/>
          </a:xfrm>
        </p:grpSpPr>
        <p:sp>
          <p:nvSpPr>
            <p:cNvPr id="36" name="Text Box 1113"/>
            <p:cNvSpPr txBox="1">
              <a:spLocks noChangeArrowheads="1"/>
            </p:cNvSpPr>
            <p:nvPr/>
          </p:nvSpPr>
          <p:spPr bwMode="auto">
            <a:xfrm>
              <a:off x="1228" y="1451"/>
              <a:ext cx="8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(signed)</a:t>
              </a:r>
              <a:r>
                <a:rPr lang="en-US" altLang="zh-CN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long</a:t>
              </a:r>
              <a:endParaRPr lang="en-US" altLang="zh-CN" sz="4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 Box 1117"/>
            <p:cNvSpPr txBox="1">
              <a:spLocks noChangeArrowheads="1"/>
            </p:cNvSpPr>
            <p:nvPr/>
          </p:nvSpPr>
          <p:spPr bwMode="auto">
            <a:xfrm>
              <a:off x="3135" y="1422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32</a:t>
              </a:r>
              <a:endParaRPr lang="en-US" altLang="zh-CN" sz="4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 Box 1123"/>
            <p:cNvSpPr txBox="1">
              <a:spLocks noChangeArrowheads="1"/>
            </p:cNvSpPr>
            <p:nvPr/>
          </p:nvSpPr>
          <p:spPr bwMode="auto">
            <a:xfrm>
              <a:off x="3932" y="1462"/>
              <a:ext cx="79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-2</a:t>
              </a:r>
              <a:r>
                <a:rPr lang="en-US" altLang="zh-CN" sz="2000" baseline="30000" smtClean="0">
                  <a:latin typeface="微软雅黑" pitchFamily="34" charset="-122"/>
                  <a:ea typeface="微软雅黑" pitchFamily="34" charset="-122"/>
                </a:rPr>
                <a:t>31</a:t>
              </a: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2000" smtClean="0">
                  <a:latin typeface="微软雅黑" pitchFamily="34" charset="-122"/>
                  <a:ea typeface="微软雅黑" pitchFamily="34" charset="-122"/>
                </a:rPr>
                <a:t>~ </a:t>
              </a: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sz="2000" baseline="30000" smtClean="0">
                  <a:latin typeface="微软雅黑" pitchFamily="34" charset="-122"/>
                  <a:ea typeface="微软雅黑" pitchFamily="34" charset="-122"/>
                </a:rPr>
                <a:t>31</a:t>
              </a: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 -1</a:t>
              </a:r>
              <a:endParaRPr lang="en-US" altLang="zh-CN" sz="2000" smtClean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39" name="Group 1162"/>
          <p:cNvGrpSpPr>
            <a:grpSpLocks/>
          </p:cNvGrpSpPr>
          <p:nvPr/>
        </p:nvGrpSpPr>
        <p:grpSpPr bwMode="auto">
          <a:xfrm>
            <a:off x="2598591" y="4140210"/>
            <a:ext cx="7002227" cy="717550"/>
            <a:chOff x="1228" y="1507"/>
            <a:chExt cx="3309" cy="452"/>
          </a:xfrm>
        </p:grpSpPr>
        <p:sp>
          <p:nvSpPr>
            <p:cNvPr id="40" name="Text Box 1119"/>
            <p:cNvSpPr txBox="1">
              <a:spLocks noChangeArrowheads="1"/>
            </p:cNvSpPr>
            <p:nvPr/>
          </p:nvSpPr>
          <p:spPr bwMode="auto">
            <a:xfrm>
              <a:off x="3135" y="1667"/>
              <a:ext cx="23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32</a:t>
              </a:r>
              <a:endParaRPr lang="en-US" altLang="zh-CN" sz="4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 Box 1114"/>
            <p:cNvSpPr txBox="1">
              <a:spLocks noChangeArrowheads="1"/>
            </p:cNvSpPr>
            <p:nvPr/>
          </p:nvSpPr>
          <p:spPr bwMode="auto">
            <a:xfrm>
              <a:off x="1228" y="1507"/>
              <a:ext cx="94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微软雅黑" pitchFamily="34" charset="-122"/>
                  <a:ea typeface="微软雅黑" pitchFamily="34" charset="-122"/>
                </a:rPr>
                <a:t>unsigned</a:t>
              </a:r>
              <a:r>
                <a:rPr lang="en-US" altLang="zh-CN" sz="4000">
                  <a:solidFill>
                    <a:schemeClr val="folHlink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2000" err="1">
                  <a:solidFill>
                    <a:schemeClr val="folHlink"/>
                  </a:solidFill>
                  <a:latin typeface="微软雅黑" pitchFamily="34" charset="-122"/>
                  <a:ea typeface="微软雅黑" pitchFamily="34" charset="-122"/>
                </a:rPr>
                <a:t>int</a:t>
              </a:r>
              <a:endParaRPr lang="en-US" altLang="zh-CN" sz="4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 Box 1124"/>
            <p:cNvSpPr txBox="1">
              <a:spLocks noChangeArrowheads="1"/>
            </p:cNvSpPr>
            <p:nvPr/>
          </p:nvSpPr>
          <p:spPr bwMode="auto">
            <a:xfrm>
              <a:off x="3891" y="1707"/>
              <a:ext cx="64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0 </a:t>
              </a:r>
              <a:r>
                <a:rPr lang="zh-CN" altLang="en-US" sz="2000" smtClean="0">
                  <a:latin typeface="微软雅黑" pitchFamily="34" charset="-122"/>
                  <a:ea typeface="微软雅黑" pitchFamily="34" charset="-122"/>
                </a:rPr>
                <a:t>~ </a:t>
              </a: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sz="2000" baseline="30000" smtClean="0">
                  <a:latin typeface="微软雅黑" pitchFamily="34" charset="-122"/>
                  <a:ea typeface="微软雅黑" pitchFamily="34" charset="-122"/>
                </a:rPr>
                <a:t>32</a:t>
              </a: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 -1</a:t>
              </a:r>
              <a:endParaRPr lang="en-US" altLang="zh-CN" sz="2000" smtClean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43" name="Group 1157"/>
          <p:cNvGrpSpPr>
            <a:grpSpLocks/>
          </p:cNvGrpSpPr>
          <p:nvPr/>
        </p:nvGrpSpPr>
        <p:grpSpPr bwMode="auto">
          <a:xfrm>
            <a:off x="2598590" y="4656152"/>
            <a:ext cx="7002226" cy="708025"/>
            <a:chOff x="1228" y="2027"/>
            <a:chExt cx="3309" cy="446"/>
          </a:xfrm>
        </p:grpSpPr>
        <p:sp>
          <p:nvSpPr>
            <p:cNvPr id="44" name="Text Box 1121"/>
            <p:cNvSpPr txBox="1">
              <a:spLocks noChangeArrowheads="1"/>
            </p:cNvSpPr>
            <p:nvPr/>
          </p:nvSpPr>
          <p:spPr bwMode="auto">
            <a:xfrm>
              <a:off x="3135" y="215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32</a:t>
              </a:r>
              <a:endParaRPr lang="en-US" altLang="zh-CN" sz="4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 Box 1125"/>
            <p:cNvSpPr txBox="1">
              <a:spLocks noChangeArrowheads="1"/>
            </p:cNvSpPr>
            <p:nvPr/>
          </p:nvSpPr>
          <p:spPr bwMode="auto">
            <a:xfrm>
              <a:off x="3891" y="2197"/>
              <a:ext cx="64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0 </a:t>
              </a:r>
              <a:r>
                <a:rPr lang="zh-CN" altLang="en-US" sz="2000" smtClean="0">
                  <a:latin typeface="微软雅黑" pitchFamily="34" charset="-122"/>
                  <a:ea typeface="微软雅黑" pitchFamily="34" charset="-122"/>
                </a:rPr>
                <a:t>~ </a:t>
              </a: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sz="2000" baseline="30000" smtClean="0">
                  <a:latin typeface="微软雅黑" pitchFamily="34" charset="-122"/>
                  <a:ea typeface="微软雅黑" pitchFamily="34" charset="-122"/>
                </a:rPr>
                <a:t>32</a:t>
              </a: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 -1</a:t>
              </a:r>
              <a:endParaRPr lang="en-US" altLang="zh-CN" sz="2000" smtClean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46" name="Text Box 1116"/>
            <p:cNvSpPr txBox="1">
              <a:spLocks noChangeArrowheads="1"/>
            </p:cNvSpPr>
            <p:nvPr/>
          </p:nvSpPr>
          <p:spPr bwMode="auto">
            <a:xfrm>
              <a:off x="1228" y="2027"/>
              <a:ext cx="958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微软雅黑" pitchFamily="34" charset="-122"/>
                  <a:ea typeface="微软雅黑" pitchFamily="34" charset="-122"/>
                </a:rPr>
                <a:t>unsigned</a:t>
              </a:r>
              <a:r>
                <a:rPr lang="en-US" altLang="zh-CN" sz="4000">
                  <a:solidFill>
                    <a:schemeClr val="folHlink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2000">
                  <a:solidFill>
                    <a:schemeClr val="folHlink"/>
                  </a:solidFill>
                  <a:latin typeface="微软雅黑" pitchFamily="34" charset="-122"/>
                  <a:ea typeface="微软雅黑" pitchFamily="34" charset="-122"/>
                </a:rPr>
                <a:t>long</a:t>
              </a:r>
              <a:endParaRPr lang="en-US" altLang="zh-CN" sz="40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7" name="Group 1156"/>
          <p:cNvGrpSpPr>
            <a:grpSpLocks/>
          </p:cNvGrpSpPr>
          <p:nvPr/>
        </p:nvGrpSpPr>
        <p:grpSpPr bwMode="auto">
          <a:xfrm>
            <a:off x="2590102" y="3661004"/>
            <a:ext cx="7002227" cy="712788"/>
            <a:chOff x="1228" y="1755"/>
            <a:chExt cx="3309" cy="449"/>
          </a:xfrm>
        </p:grpSpPr>
        <p:sp>
          <p:nvSpPr>
            <p:cNvPr id="48" name="Text Box 1115"/>
            <p:cNvSpPr txBox="1">
              <a:spLocks noChangeArrowheads="1"/>
            </p:cNvSpPr>
            <p:nvPr/>
          </p:nvSpPr>
          <p:spPr bwMode="auto">
            <a:xfrm>
              <a:off x="1228" y="1755"/>
              <a:ext cx="1000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微软雅黑" pitchFamily="34" charset="-122"/>
                  <a:ea typeface="微软雅黑" pitchFamily="34" charset="-122"/>
                </a:rPr>
                <a:t>unsigned</a:t>
              </a:r>
              <a:r>
                <a:rPr lang="en-US" altLang="zh-CN" sz="4000">
                  <a:solidFill>
                    <a:schemeClr val="folHlink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2000">
                  <a:solidFill>
                    <a:schemeClr val="folHlink"/>
                  </a:solidFill>
                  <a:latin typeface="微软雅黑" pitchFamily="34" charset="-122"/>
                  <a:ea typeface="微软雅黑" pitchFamily="34" charset="-122"/>
                </a:rPr>
                <a:t>short</a:t>
              </a:r>
              <a:endParaRPr lang="en-US" altLang="zh-CN" sz="4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 Box 1120"/>
            <p:cNvSpPr txBox="1">
              <a:spLocks noChangeArrowheads="1"/>
            </p:cNvSpPr>
            <p:nvPr/>
          </p:nvSpPr>
          <p:spPr bwMode="auto">
            <a:xfrm>
              <a:off x="3135" y="1912"/>
              <a:ext cx="23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16</a:t>
              </a:r>
              <a:endParaRPr lang="en-US" altLang="zh-CN" sz="4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 Box 1126"/>
            <p:cNvSpPr txBox="1">
              <a:spLocks noChangeArrowheads="1"/>
            </p:cNvSpPr>
            <p:nvPr/>
          </p:nvSpPr>
          <p:spPr bwMode="auto">
            <a:xfrm>
              <a:off x="3891" y="1952"/>
              <a:ext cx="64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0 </a:t>
              </a:r>
              <a:r>
                <a:rPr lang="zh-CN" altLang="en-US" sz="2000" smtClean="0">
                  <a:latin typeface="微软雅黑" pitchFamily="34" charset="-122"/>
                  <a:ea typeface="微软雅黑" pitchFamily="34" charset="-122"/>
                </a:rPr>
                <a:t>~ </a:t>
              </a: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sz="2000" baseline="30000" smtClean="0">
                  <a:latin typeface="微软雅黑" pitchFamily="34" charset="-122"/>
                  <a:ea typeface="微软雅黑" pitchFamily="34" charset="-122"/>
                </a:rPr>
                <a:t>16</a:t>
              </a: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 -1</a:t>
              </a:r>
              <a:endParaRPr lang="en-US" altLang="zh-CN" sz="2000" smtClean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51" name="Text Box 1141"/>
          <p:cNvSpPr txBox="1">
            <a:spLocks noChangeArrowheads="1"/>
          </p:cNvSpPr>
          <p:nvPr/>
        </p:nvSpPr>
        <p:spPr bwMode="auto">
          <a:xfrm>
            <a:off x="1618797" y="5955668"/>
            <a:ext cx="10093941" cy="40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000" err="1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sizeof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short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≤</a:t>
            </a:r>
            <a:r>
              <a:rPr lang="en-US" altLang="zh-CN" sz="2000" err="1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sizeof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≤</a:t>
            </a:r>
            <a:r>
              <a:rPr lang="en-US" altLang="zh-CN" sz="2000" err="1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sizeof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long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≤</a:t>
            </a:r>
            <a:r>
              <a:rPr lang="en-US" altLang="zh-CN" sz="2000" err="1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sizeof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long </a:t>
            </a:r>
            <a:r>
              <a:rPr lang="en-US" altLang="zh-CN" sz="200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long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2" name="Group 1153"/>
          <p:cNvGrpSpPr>
            <a:grpSpLocks/>
          </p:cNvGrpSpPr>
          <p:nvPr/>
        </p:nvGrpSpPr>
        <p:grpSpPr bwMode="auto">
          <a:xfrm>
            <a:off x="2571056" y="3394078"/>
            <a:ext cx="7442380" cy="463551"/>
            <a:chOff x="1228" y="1422"/>
            <a:chExt cx="3517" cy="292"/>
          </a:xfrm>
        </p:grpSpPr>
        <p:sp>
          <p:nvSpPr>
            <p:cNvPr id="53" name="Text Box 1113"/>
            <p:cNvSpPr txBox="1">
              <a:spLocks noChangeArrowheads="1"/>
            </p:cNvSpPr>
            <p:nvPr/>
          </p:nvSpPr>
          <p:spPr bwMode="auto">
            <a:xfrm>
              <a:off x="1228" y="1451"/>
              <a:ext cx="115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signed)</a:t>
              </a:r>
              <a:r>
                <a:rPr lang="en-US" altLang="zh-CN" sz="20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long  </a:t>
              </a:r>
              <a:r>
                <a:rPr lang="en-US" altLang="zh-CN" sz="2000" err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long</a:t>
              </a:r>
              <a:endParaRPr lang="en-US" altLang="zh-CN" sz="4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Text Box 1117"/>
            <p:cNvSpPr txBox="1">
              <a:spLocks noChangeArrowheads="1"/>
            </p:cNvSpPr>
            <p:nvPr/>
          </p:nvSpPr>
          <p:spPr bwMode="auto">
            <a:xfrm>
              <a:off x="3135" y="1422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64</a:t>
              </a:r>
              <a:endParaRPr lang="en-US" altLang="zh-CN" sz="4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 Box 1123"/>
            <p:cNvSpPr txBox="1">
              <a:spLocks noChangeArrowheads="1"/>
            </p:cNvSpPr>
            <p:nvPr/>
          </p:nvSpPr>
          <p:spPr bwMode="auto">
            <a:xfrm>
              <a:off x="3952" y="1462"/>
              <a:ext cx="79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-2</a:t>
              </a:r>
              <a:r>
                <a:rPr lang="en-US" altLang="zh-CN" sz="2000" baseline="30000" smtClean="0">
                  <a:latin typeface="微软雅黑" pitchFamily="34" charset="-122"/>
                  <a:ea typeface="微软雅黑" pitchFamily="34" charset="-122"/>
                </a:rPr>
                <a:t>63</a:t>
              </a: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2000" smtClean="0">
                  <a:latin typeface="微软雅黑" pitchFamily="34" charset="-122"/>
                  <a:ea typeface="微软雅黑" pitchFamily="34" charset="-122"/>
                </a:rPr>
                <a:t>~ </a:t>
              </a: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sz="2000" baseline="30000" smtClean="0">
                  <a:latin typeface="微软雅黑" pitchFamily="34" charset="-122"/>
                  <a:ea typeface="微软雅黑" pitchFamily="34" charset="-122"/>
                </a:rPr>
                <a:t>63</a:t>
              </a: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 -1</a:t>
              </a:r>
              <a:endParaRPr lang="en-US" altLang="zh-CN" sz="2000" smtClean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56" name="Group 1153"/>
          <p:cNvGrpSpPr>
            <a:grpSpLocks/>
          </p:cNvGrpSpPr>
          <p:nvPr/>
        </p:nvGrpSpPr>
        <p:grpSpPr bwMode="auto">
          <a:xfrm>
            <a:off x="2613429" y="5322904"/>
            <a:ext cx="6959905" cy="463551"/>
            <a:chOff x="1228" y="1422"/>
            <a:chExt cx="3289" cy="292"/>
          </a:xfrm>
        </p:grpSpPr>
        <p:sp>
          <p:nvSpPr>
            <p:cNvPr id="57" name="Text Box 1113"/>
            <p:cNvSpPr txBox="1">
              <a:spLocks noChangeArrowheads="1"/>
            </p:cNvSpPr>
            <p:nvPr/>
          </p:nvSpPr>
          <p:spPr bwMode="auto">
            <a:xfrm>
              <a:off x="1228" y="1451"/>
              <a:ext cx="125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smtClean="0">
                  <a:solidFill>
                    <a:schemeClr val="folHlink"/>
                  </a:solidFill>
                  <a:latin typeface="微软雅黑" pitchFamily="34" charset="-122"/>
                  <a:ea typeface="微软雅黑" pitchFamily="34" charset="-122"/>
                </a:rPr>
                <a:t>unsigned</a:t>
              </a: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2000" smtClean="0">
                  <a:solidFill>
                    <a:schemeClr val="folHlink"/>
                  </a:solidFill>
                  <a:latin typeface="微软雅黑" pitchFamily="34" charset="-122"/>
                  <a:ea typeface="微软雅黑" pitchFamily="34" charset="-122"/>
                </a:rPr>
                <a:t>long  long</a:t>
              </a:r>
              <a:endParaRPr lang="en-US" altLang="zh-CN" sz="2000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 Box 1117"/>
            <p:cNvSpPr txBox="1">
              <a:spLocks noChangeArrowheads="1"/>
            </p:cNvSpPr>
            <p:nvPr/>
          </p:nvSpPr>
          <p:spPr bwMode="auto">
            <a:xfrm>
              <a:off x="3135" y="1422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64</a:t>
              </a:r>
              <a:endParaRPr lang="en-US" altLang="zh-CN" sz="4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Text Box 1123"/>
            <p:cNvSpPr txBox="1">
              <a:spLocks noChangeArrowheads="1"/>
            </p:cNvSpPr>
            <p:nvPr/>
          </p:nvSpPr>
          <p:spPr bwMode="auto">
            <a:xfrm>
              <a:off x="3907" y="1462"/>
              <a:ext cx="61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2000" smtClean="0">
                  <a:latin typeface="微软雅黑" pitchFamily="34" charset="-122"/>
                  <a:ea typeface="微软雅黑" pitchFamily="34" charset="-122"/>
                </a:rPr>
                <a:t>~ </a:t>
              </a: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sz="2000" baseline="30000" smtClean="0">
                  <a:latin typeface="微软雅黑" pitchFamily="34" charset="-122"/>
                  <a:ea typeface="微软雅黑" pitchFamily="34" charset="-122"/>
                </a:rPr>
                <a:t>64</a:t>
              </a: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 -1</a:t>
              </a:r>
              <a:endParaRPr lang="en-US" altLang="zh-CN" sz="2000" smtClean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69773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 autoUpdateAnimBg="0"/>
      <p:bldP spid="25" grpId="0" build="p" autoUpdateAnimBg="0"/>
      <p:bldP spid="26" grpId="0" build="p" autoUpdateAnimBg="0"/>
      <p:bldP spid="51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数据类型</a:t>
            </a:r>
            <a:endParaRPr lang="zh-CN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875545" y="1556792"/>
            <a:ext cx="10174283" cy="489364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/* </a:t>
            </a:r>
            <a:r>
              <a:rPr lang="en-US" altLang="zh-CN" sz="2000" err="1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limits.h</a:t>
            </a:r>
            <a:r>
              <a:rPr lang="zh-CN" altLang="en-US" sz="20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中的部分</a:t>
            </a:r>
            <a:r>
              <a:rPr lang="zh-CN" altLang="en-US" sz="200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内容 </a:t>
            </a:r>
            <a:r>
              <a:rPr lang="en-US" altLang="zh-CN" sz="200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*/</a:t>
            </a:r>
            <a:endParaRPr lang="en-US" altLang="zh-CN" sz="200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#define SHRT_MIN                                        (-32768)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#define SHRT_MAX                                       32767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#define USHRT_MAX                                     0xffff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#define INT_MIN </a:t>
            </a:r>
            <a:r>
              <a:rPr lang="en-US" altLang="zh-CN" sz="200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                                        (-</a:t>
            </a:r>
            <a:r>
              <a:rPr lang="en-US" altLang="zh-CN" sz="20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2147483647L-1)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#define INT_MAX                                           2147483647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#define UINT_MAX                                        0xffffffff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#define LONG_MIN                                       (-2147483647L-1)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#define LONG_MAX                                      2147483647L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………</a:t>
            </a:r>
            <a:endParaRPr lang="zh-CN" altLang="en-US" sz="200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09836" y="908720"/>
            <a:ext cx="6092825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数据的范围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--&lt;</a:t>
            </a:r>
            <a:r>
              <a:rPr lang="en-US" altLang="zh-CN" sz="3200" err="1">
                <a:latin typeface="微软雅黑" pitchFamily="34" charset="-122"/>
                <a:ea typeface="微软雅黑" pitchFamily="34" charset="-122"/>
              </a:rPr>
              <a:t>limits.h</a:t>
            </a:r>
            <a:r>
              <a:rPr lang="en-US" altLang="zh-CN" sz="3200" smtClean="0">
                <a:latin typeface="微软雅黑" pitchFamily="34" charset="-122"/>
                <a:ea typeface="微软雅黑" pitchFamily="34" charset="-122"/>
              </a:rPr>
              <a:t>&gt;</a:t>
            </a: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95388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整型溢出</a:t>
            </a:r>
          </a:p>
        </p:txBody>
      </p:sp>
      <p:sp>
        <p:nvSpPr>
          <p:cNvPr id="4" name="矩形 3"/>
          <p:cNvSpPr/>
          <p:nvPr/>
        </p:nvSpPr>
        <p:spPr>
          <a:xfrm>
            <a:off x="808526" y="908720"/>
            <a:ext cx="8094198" cy="53285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/>
          <a:p>
            <a:r>
              <a:rPr lang="en-US" altLang="zh-CN" sz="2200" b="1" smtClean="0">
                <a:latin typeface="Consolas" pitchFamily="49" charset="0"/>
                <a:ea typeface="Arial Unicode MS" pitchFamily="34" charset="-122"/>
                <a:cs typeface="Consolas" pitchFamily="49" charset="0"/>
              </a:rPr>
              <a:t>#include &lt;</a:t>
            </a:r>
            <a:r>
              <a:rPr lang="en-US" altLang="zh-CN" sz="2200" b="1" err="1" smtClean="0">
                <a:latin typeface="Consolas" pitchFamily="49" charset="0"/>
                <a:ea typeface="Arial Unicode MS" pitchFamily="34" charset="-122"/>
                <a:cs typeface="Consolas" pitchFamily="49" charset="0"/>
              </a:rPr>
              <a:t>stdio.h</a:t>
            </a:r>
            <a:r>
              <a:rPr lang="en-US" altLang="zh-CN" sz="2200" b="1" smtClean="0">
                <a:latin typeface="Consolas" pitchFamily="49" charset="0"/>
                <a:ea typeface="Arial Unicode MS" pitchFamily="34" charset="-122"/>
                <a:cs typeface="Consolas" pitchFamily="49" charset="0"/>
              </a:rPr>
              <a:t>&gt;</a:t>
            </a:r>
          </a:p>
          <a:p>
            <a:endParaRPr lang="zh-CN" altLang="en-US" sz="2200" b="1" smtClean="0">
              <a:latin typeface="Consolas" pitchFamily="49" charset="0"/>
              <a:ea typeface="Arial Unicode MS" pitchFamily="34" charset="-122"/>
              <a:cs typeface="Consolas" pitchFamily="49" charset="0"/>
            </a:endParaRPr>
          </a:p>
          <a:p>
            <a:r>
              <a:rPr lang="en-US" altLang="zh-CN" sz="2200" b="1" err="1" smtClean="0">
                <a:latin typeface="Consolas" pitchFamily="49" charset="0"/>
                <a:ea typeface="Arial Unicode MS" pitchFamily="34" charset="-122"/>
                <a:cs typeface="Consolas" pitchFamily="49" charset="0"/>
              </a:rPr>
              <a:t>int</a:t>
            </a:r>
            <a:r>
              <a:rPr lang="en-US" altLang="zh-CN" sz="2200" b="1" smtClean="0">
                <a:latin typeface="Consolas" pitchFamily="49" charset="0"/>
                <a:ea typeface="Arial Unicode MS" pitchFamily="34" charset="-122"/>
                <a:cs typeface="Consolas" pitchFamily="49" charset="0"/>
              </a:rPr>
              <a:t> main(void)</a:t>
            </a:r>
          </a:p>
          <a:p>
            <a:r>
              <a:rPr lang="en-US" altLang="zh-CN" sz="2200" b="1" smtClean="0">
                <a:latin typeface="Consolas" pitchFamily="49" charset="0"/>
                <a:ea typeface="Arial Unicode MS" pitchFamily="34" charset="-122"/>
                <a:cs typeface="Consolas" pitchFamily="49" charset="0"/>
              </a:rPr>
              <a:t>{	</a:t>
            </a:r>
          </a:p>
          <a:p>
            <a:r>
              <a:rPr lang="en-US" altLang="zh-CN" sz="2200" b="1" smtClean="0">
                <a:latin typeface="Consolas" pitchFamily="49" charset="0"/>
                <a:ea typeface="Arial Unicode MS" pitchFamily="34" charset="-122"/>
                <a:cs typeface="Consolas" pitchFamily="49" charset="0"/>
              </a:rPr>
              <a:t>    short y = -32768;</a:t>
            </a:r>
          </a:p>
          <a:p>
            <a:r>
              <a:rPr lang="en-US" altLang="zh-CN" sz="2200" b="1" smtClean="0">
                <a:latin typeface="Consolas" pitchFamily="49" charset="0"/>
                <a:ea typeface="Arial Unicode MS" pitchFamily="34" charset="-122"/>
                <a:cs typeface="Consolas" pitchFamily="49" charset="0"/>
              </a:rPr>
              <a:t>    unsigned short x = 65535;</a:t>
            </a:r>
          </a:p>
          <a:p>
            <a:endParaRPr lang="zh-CN" altLang="en-US" sz="2200" b="1" smtClean="0">
              <a:latin typeface="Consolas" pitchFamily="49" charset="0"/>
              <a:ea typeface="Arial Unicode MS" pitchFamily="34" charset="-122"/>
              <a:cs typeface="Consolas" pitchFamily="49" charset="0"/>
            </a:endParaRPr>
          </a:p>
          <a:p>
            <a:r>
              <a:rPr lang="en-US" altLang="zh-CN" sz="2200" b="1" smtClean="0">
                <a:latin typeface="Consolas" pitchFamily="49" charset="0"/>
                <a:ea typeface="Arial Unicode MS" pitchFamily="34" charset="-122"/>
                <a:cs typeface="Consolas" pitchFamily="49" charset="0"/>
              </a:rPr>
              <a:t>    y = y - 1;</a:t>
            </a:r>
          </a:p>
          <a:p>
            <a:r>
              <a:rPr lang="en-US" altLang="zh-CN" sz="2200" b="1" smtClean="0">
                <a:latin typeface="Consolas" pitchFamily="49" charset="0"/>
                <a:ea typeface="Arial Unicode MS" pitchFamily="34" charset="-122"/>
                <a:cs typeface="Consolas" pitchFamily="49" charset="0"/>
              </a:rPr>
              <a:t>    </a:t>
            </a:r>
            <a:r>
              <a:rPr lang="en-US" altLang="zh-CN" sz="2200" b="1" err="1" smtClean="0">
                <a:latin typeface="Consolas" pitchFamily="49" charset="0"/>
                <a:ea typeface="Arial Unicode MS" pitchFamily="34" charset="-122"/>
                <a:cs typeface="Consolas" pitchFamily="49" charset="0"/>
              </a:rPr>
              <a:t>printf</a:t>
            </a:r>
            <a:r>
              <a:rPr lang="en-US" altLang="zh-CN" sz="2200" b="1" smtClean="0">
                <a:latin typeface="Consolas" pitchFamily="49" charset="0"/>
                <a:ea typeface="Arial Unicode MS" pitchFamily="34" charset="-122"/>
                <a:cs typeface="Consolas" pitchFamily="49" charset="0"/>
              </a:rPr>
              <a:t>("%d\n", y);</a:t>
            </a:r>
          </a:p>
          <a:p>
            <a:endParaRPr lang="zh-CN" altLang="en-US" sz="2200" b="1" smtClean="0">
              <a:latin typeface="Consolas" pitchFamily="49" charset="0"/>
              <a:ea typeface="Arial Unicode MS" pitchFamily="34" charset="-122"/>
              <a:cs typeface="Consolas" pitchFamily="49" charset="0"/>
            </a:endParaRPr>
          </a:p>
          <a:p>
            <a:r>
              <a:rPr lang="en-US" altLang="zh-CN" sz="2200" b="1" smtClean="0">
                <a:latin typeface="Consolas" pitchFamily="49" charset="0"/>
                <a:ea typeface="Arial Unicode MS" pitchFamily="34" charset="-122"/>
                <a:cs typeface="Consolas" pitchFamily="49" charset="0"/>
              </a:rPr>
              <a:t>    x = x + 1;</a:t>
            </a:r>
          </a:p>
          <a:p>
            <a:r>
              <a:rPr lang="en-US" altLang="zh-CN" sz="2200" b="1" smtClean="0">
                <a:latin typeface="Consolas" pitchFamily="49" charset="0"/>
                <a:ea typeface="Arial Unicode MS" pitchFamily="34" charset="-122"/>
                <a:cs typeface="Consolas" pitchFamily="49" charset="0"/>
              </a:rPr>
              <a:t>    </a:t>
            </a:r>
            <a:r>
              <a:rPr lang="en-US" altLang="zh-CN" sz="2200" b="1" err="1" smtClean="0">
                <a:latin typeface="Consolas" pitchFamily="49" charset="0"/>
                <a:ea typeface="Arial Unicode MS" pitchFamily="34" charset="-122"/>
                <a:cs typeface="Consolas" pitchFamily="49" charset="0"/>
              </a:rPr>
              <a:t>printf</a:t>
            </a:r>
            <a:r>
              <a:rPr lang="en-US" altLang="zh-CN" sz="2200" b="1" smtClean="0">
                <a:latin typeface="Consolas" pitchFamily="49" charset="0"/>
                <a:ea typeface="Arial Unicode MS" pitchFamily="34" charset="-122"/>
                <a:cs typeface="Consolas" pitchFamily="49" charset="0"/>
              </a:rPr>
              <a:t>("%u\n", x);</a:t>
            </a:r>
          </a:p>
          <a:p>
            <a:r>
              <a:rPr lang="zh-CN" altLang="en-US" sz="2200" b="1" smtClean="0">
                <a:latin typeface="Consolas" pitchFamily="49" charset="0"/>
                <a:ea typeface="Arial Unicode MS" pitchFamily="34" charset="-122"/>
                <a:cs typeface="Consolas" pitchFamily="49" charset="0"/>
              </a:rPr>
              <a:t>   </a:t>
            </a:r>
          </a:p>
          <a:p>
            <a:r>
              <a:rPr lang="en-US" altLang="zh-CN" sz="2200" b="1" smtClean="0">
                <a:latin typeface="Consolas" pitchFamily="49" charset="0"/>
                <a:ea typeface="Arial Unicode MS" pitchFamily="34" charset="-122"/>
                <a:cs typeface="Consolas" pitchFamily="49" charset="0"/>
              </a:rPr>
              <a:t>    return 0;</a:t>
            </a:r>
          </a:p>
          <a:p>
            <a:r>
              <a:rPr lang="en-US" altLang="zh-CN" sz="2200" b="1" smtClean="0">
                <a:latin typeface="Consolas" pitchFamily="49" charset="0"/>
                <a:ea typeface="Arial Unicode MS" pitchFamily="34" charset="-122"/>
                <a:cs typeface="Consolas" pitchFamily="49" charset="0"/>
              </a:rPr>
              <a:t>}</a:t>
            </a:r>
            <a:endParaRPr lang="zh-CN" altLang="en-US" sz="2200" b="1">
              <a:latin typeface="Consolas" pitchFamily="49" charset="0"/>
              <a:ea typeface="Arial Unicode MS" pitchFamily="34" charset="-122"/>
              <a:cs typeface="Consolas" pitchFamily="49" charset="0"/>
            </a:endParaRPr>
          </a:p>
        </p:txBody>
      </p:sp>
      <p:pic>
        <p:nvPicPr>
          <p:cNvPr id="5" name="图片 4" descr="BQ2009513174034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70403" y="4958913"/>
            <a:ext cx="1811395" cy="13573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云形标注 5"/>
          <p:cNvSpPr/>
          <p:nvPr/>
        </p:nvSpPr>
        <p:spPr>
          <a:xfrm>
            <a:off x="6760994" y="2996952"/>
            <a:ext cx="2666324" cy="1428760"/>
          </a:xfrm>
          <a:prstGeom prst="cloudCallout">
            <a:avLst>
              <a:gd name="adj1" fmla="val 57534"/>
              <a:gd name="adj2" fmla="val 93992"/>
            </a:avLst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y = ?</a:t>
            </a:r>
          </a:p>
          <a:p>
            <a:pPr algn="ctr"/>
            <a:r>
              <a:rPr lang="en-US" altLang="zh-CN" sz="2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 = ?</a:t>
            </a:r>
            <a:endParaRPr lang="zh-CN" altLang="en-US" sz="28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48285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数据类型</a:t>
            </a:r>
            <a:endParaRPr lang="zh-CN" altLang="en-US" b="1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32747" y="3738017"/>
            <a:ext cx="18325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数据类型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480007" y="3612524"/>
            <a:ext cx="18325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构造类型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480007" y="4764652"/>
            <a:ext cx="18325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指针类型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480007" y="5700756"/>
            <a:ext cx="45736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空类型（无值类型） </a:t>
            </a:r>
            <a:r>
              <a:rPr lang="en-US" altLang="zh-CN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void</a:t>
            </a: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utoShape 9"/>
          <p:cNvSpPr>
            <a:spLocks/>
          </p:cNvSpPr>
          <p:nvPr/>
        </p:nvSpPr>
        <p:spPr bwMode="auto">
          <a:xfrm>
            <a:off x="2935277" y="1958751"/>
            <a:ext cx="507868" cy="4034392"/>
          </a:xfrm>
          <a:prstGeom prst="leftBrace">
            <a:avLst>
              <a:gd name="adj1" fmla="val 36657"/>
              <a:gd name="adj2" fmla="val 50000"/>
            </a:avLst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5672725" y="2901155"/>
            <a:ext cx="2500701" cy="2000310"/>
            <a:chOff x="5158308" y="2892749"/>
            <a:chExt cx="2500701" cy="2000310"/>
          </a:xfrm>
        </p:grpSpPr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5589212" y="4492949"/>
              <a:ext cx="206498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枚举类型  </a:t>
              </a:r>
              <a:r>
                <a:rPr lang="en-US" altLang="zh-CN" sz="200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enum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5589212" y="2892749"/>
              <a:ext cx="12105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数组类型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5589212" y="3426149"/>
              <a:ext cx="205697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结构类型  </a:t>
              </a:r>
              <a:r>
                <a:rPr lang="en-US" altLang="zh-CN" sz="200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struct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5589212" y="3959549"/>
              <a:ext cx="206979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联合类型  </a:t>
              </a: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union</a:t>
              </a:r>
            </a:p>
          </p:txBody>
        </p:sp>
        <p:sp>
          <p:nvSpPr>
            <p:cNvPr id="15" name="AutoShape 15"/>
            <p:cNvSpPr>
              <a:spLocks/>
            </p:cNvSpPr>
            <p:nvPr/>
          </p:nvSpPr>
          <p:spPr bwMode="auto">
            <a:xfrm>
              <a:off x="5158308" y="3138811"/>
              <a:ext cx="406294" cy="152400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381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480007" y="1625377"/>
            <a:ext cx="1832556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基本类型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6125151" y="1196752"/>
            <a:ext cx="15488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整型    </a:t>
            </a:r>
            <a:r>
              <a:rPr lang="zh-CN" alt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00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int</a:t>
            </a: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6127267" y="1730152"/>
            <a:ext cx="17059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字符型  </a:t>
            </a:r>
            <a:r>
              <a:rPr lang="zh-CN" alt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char</a:t>
            </a: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6114571" y="2263552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实型</a:t>
            </a:r>
          </a:p>
        </p:txBody>
      </p:sp>
      <p:sp>
        <p:nvSpPr>
          <p:cNvPr id="21" name="AutoShape 21"/>
          <p:cNvSpPr>
            <a:spLocks/>
          </p:cNvSpPr>
          <p:nvPr/>
        </p:nvSpPr>
        <p:spPr bwMode="auto">
          <a:xfrm>
            <a:off x="5671581" y="1366614"/>
            <a:ext cx="406294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047845" y="1687288"/>
            <a:ext cx="4455279" cy="1369458"/>
            <a:chOff x="7606580" y="1783085"/>
            <a:chExt cx="4455279" cy="1369458"/>
          </a:xfrm>
        </p:grpSpPr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8013731" y="1783085"/>
              <a:ext cx="307471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单精度实型   </a:t>
              </a:r>
              <a:r>
                <a:rPr lang="zh-CN" altLang="en-US" sz="20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en-US" altLang="zh-CN" sz="20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float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8013731" y="2283148"/>
              <a:ext cx="27831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双精度实型</a:t>
              </a:r>
              <a:r>
                <a:rPr lang="zh-CN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en-US" altLang="zh-CN" sz="20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double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AutoShape 25"/>
            <p:cNvSpPr>
              <a:spLocks/>
            </p:cNvSpPr>
            <p:nvPr/>
          </p:nvSpPr>
          <p:spPr bwMode="auto">
            <a:xfrm>
              <a:off x="7606580" y="1962473"/>
              <a:ext cx="406294" cy="1066800"/>
            </a:xfrm>
            <a:prstGeom prst="leftBrace">
              <a:avLst>
                <a:gd name="adj1" fmla="val 21211"/>
                <a:gd name="adj2" fmla="val 50000"/>
              </a:avLst>
            </a:prstGeom>
            <a:noFill/>
            <a:ln w="381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8013731" y="2783211"/>
              <a:ext cx="404812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长</a:t>
              </a:r>
              <a:r>
                <a:rPr lang="zh-CN" altLang="en-US" sz="20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双精度</a:t>
              </a: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实型  </a:t>
              </a:r>
              <a:r>
                <a:rPr lang="zh-CN" altLang="en-US" sz="20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20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long </a:t>
              </a: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double</a:t>
              </a:r>
            </a:p>
          </p:txBody>
        </p:sp>
      </p:grpSp>
      <p:sp>
        <p:nvSpPr>
          <p:cNvPr id="29" name="内容占位符 2"/>
          <p:cNvSpPr txBox="1">
            <a:spLocks/>
          </p:cNvSpPr>
          <p:nvPr/>
        </p:nvSpPr>
        <p:spPr bwMode="auto">
          <a:xfrm>
            <a:off x="796069" y="1081659"/>
            <a:ext cx="2855932" cy="5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数据类型介绍</a:t>
            </a:r>
          </a:p>
        </p:txBody>
      </p: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6127267" y="1730152"/>
            <a:ext cx="17059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字符型  </a:t>
            </a:r>
            <a:r>
              <a:rPr lang="zh-CN" alt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char</a:t>
            </a:r>
            <a:endParaRPr lang="en-US" altLang="zh-CN" sz="20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94070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本讲授课</a:t>
            </a:r>
            <a:r>
              <a:rPr lang="zh-CN" altLang="en-US" b="1"/>
              <a:t>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542684" y="1749225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530700" y="4584991"/>
            <a:ext cx="6804072" cy="519261"/>
            <a:chOff x="2650732" y="4266333"/>
            <a:chExt cx="6804072" cy="519261"/>
          </a:xfrm>
        </p:grpSpPr>
        <p:sp>
          <p:nvSpPr>
            <p:cNvPr id="8" name="自选图形 6"/>
            <p:cNvSpPr>
              <a:spLocks noChangeArrowheads="1"/>
            </p:cNvSpPr>
            <p:nvPr/>
          </p:nvSpPr>
          <p:spPr bwMode="gray">
            <a:xfrm>
              <a:off x="3089529" y="4271963"/>
              <a:ext cx="6365275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常量与字面值</a:t>
              </a: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2650732" y="4266333"/>
              <a:ext cx="520552" cy="519261"/>
              <a:chOff x="2650732" y="4266333"/>
              <a:chExt cx="520552" cy="519261"/>
            </a:xfrm>
          </p:grpSpPr>
          <p:sp>
            <p:nvSpPr>
              <p:cNvPr id="21" name="椭圆 39"/>
              <p:cNvSpPr>
                <a:spLocks noChangeArrowheads="1"/>
              </p:cNvSpPr>
              <p:nvPr/>
            </p:nvSpPr>
            <p:spPr bwMode="gray">
              <a:xfrm>
                <a:off x="2650732" y="4266333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椭圆 40"/>
              <p:cNvSpPr>
                <a:spLocks noChangeArrowheads="1"/>
              </p:cNvSpPr>
              <p:nvPr/>
            </p:nvSpPr>
            <p:spPr bwMode="gray">
              <a:xfrm>
                <a:off x="2700628" y="4319133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椭圆 35"/>
              <p:cNvSpPr>
                <a:spLocks noChangeArrowheads="1"/>
              </p:cNvSpPr>
              <p:nvPr/>
            </p:nvSpPr>
            <p:spPr bwMode="gray">
              <a:xfrm>
                <a:off x="2723815" y="4319134"/>
                <a:ext cx="396525" cy="413660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椭圆 37"/>
              <p:cNvSpPr>
                <a:spLocks noChangeArrowheads="1"/>
              </p:cNvSpPr>
              <p:nvPr/>
            </p:nvSpPr>
            <p:spPr bwMode="gray">
              <a:xfrm>
                <a:off x="2727616" y="4332207"/>
                <a:ext cx="370916" cy="387511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2530700" y="2603562"/>
            <a:ext cx="6662355" cy="519261"/>
            <a:chOff x="2599883" y="2579539"/>
            <a:chExt cx="6662355" cy="519261"/>
          </a:xfrm>
        </p:grpSpPr>
        <p:sp>
          <p:nvSpPr>
            <p:cNvPr id="10" name="自选图形 8"/>
            <p:cNvSpPr>
              <a:spLocks noChangeArrowheads="1"/>
            </p:cNvSpPr>
            <p:nvPr/>
          </p:nvSpPr>
          <p:spPr bwMode="gray">
            <a:xfrm>
              <a:off x="3047206" y="2590800"/>
              <a:ext cx="6215032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数据如何在计算机中表示</a:t>
              </a: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599883" y="2579539"/>
              <a:ext cx="520552" cy="519261"/>
              <a:chOff x="1984929" y="5010002"/>
              <a:chExt cx="520552" cy="519261"/>
            </a:xfrm>
          </p:grpSpPr>
          <p:sp>
            <p:nvSpPr>
              <p:cNvPr id="26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1701924" y="1732028"/>
            <a:ext cx="6639749" cy="519261"/>
            <a:chOff x="1949565" y="1820863"/>
            <a:chExt cx="6639749" cy="519261"/>
          </a:xfrm>
        </p:grpSpPr>
        <p:sp>
          <p:nvSpPr>
            <p:cNvPr id="11" name="自选图形 9"/>
            <p:cNvSpPr>
              <a:spLocks noChangeArrowheads="1"/>
            </p:cNvSpPr>
            <p:nvPr/>
          </p:nvSpPr>
          <p:spPr bwMode="gray">
            <a:xfrm>
              <a:off x="2353121" y="1820863"/>
              <a:ext cx="6236193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问题求解与算法</a:t>
              </a: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1949565" y="1820863"/>
              <a:ext cx="520552" cy="519261"/>
              <a:chOff x="1984929" y="5010002"/>
              <a:chExt cx="520552" cy="519261"/>
            </a:xfrm>
          </p:grpSpPr>
          <p:sp>
            <p:nvSpPr>
              <p:cNvPr id="31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2952293" y="3600377"/>
            <a:ext cx="6625551" cy="519261"/>
            <a:chOff x="2829253" y="3459163"/>
            <a:chExt cx="6625551" cy="519261"/>
          </a:xfrm>
        </p:grpSpPr>
        <p:sp>
          <p:nvSpPr>
            <p:cNvPr id="9" name="自选图形 7"/>
            <p:cNvSpPr>
              <a:spLocks noChangeArrowheads="1"/>
            </p:cNvSpPr>
            <p:nvPr/>
          </p:nvSpPr>
          <p:spPr bwMode="gray">
            <a:xfrm>
              <a:off x="3250353" y="3459163"/>
              <a:ext cx="6204451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 smtClean="0">
                  <a:latin typeface="微软雅黑" pitchFamily="34" charset="-122"/>
                  <a:ea typeface="微软雅黑" pitchFamily="34" charset="-122"/>
                </a:rPr>
                <a:t>数据类型</a:t>
              </a:r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829253" y="3459163"/>
              <a:ext cx="520552" cy="519261"/>
              <a:chOff x="1984929" y="5010002"/>
              <a:chExt cx="520552" cy="519261"/>
            </a:xfrm>
          </p:grpSpPr>
          <p:sp>
            <p:nvSpPr>
              <p:cNvPr id="36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707650" y="5461203"/>
            <a:ext cx="6599358" cy="537071"/>
            <a:chOff x="1964483" y="5461203"/>
            <a:chExt cx="6599358" cy="537071"/>
          </a:xfrm>
        </p:grpSpPr>
        <p:sp>
          <p:nvSpPr>
            <p:cNvPr id="42" name="自选图形 5"/>
            <p:cNvSpPr>
              <a:spLocks noChangeArrowheads="1"/>
            </p:cNvSpPr>
            <p:nvPr/>
          </p:nvSpPr>
          <p:spPr bwMode="gray">
            <a:xfrm>
              <a:off x="2403828" y="5490274"/>
              <a:ext cx="6160013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数据的输出与输入</a:t>
              </a: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964483" y="5461203"/>
              <a:ext cx="520552" cy="519261"/>
              <a:chOff x="1984929" y="5010002"/>
              <a:chExt cx="520552" cy="519261"/>
            </a:xfrm>
          </p:grpSpPr>
          <p:sp>
            <p:nvSpPr>
              <p:cNvPr id="47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95941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char</a:t>
            </a:r>
            <a:r>
              <a:rPr lang="zh-CN" altLang="en-US" b="1"/>
              <a:t>类型</a:t>
            </a: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837828" y="1146833"/>
            <a:ext cx="10287000" cy="5097717"/>
          </a:xfrm>
        </p:spPr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型的数据在内存中保存的是字母的</a:t>
            </a:r>
            <a:r>
              <a:rPr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ASCII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码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Ø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vs2012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中字符型是按补码存放的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(signed char)</a:t>
            </a:r>
          </a:p>
          <a:p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320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补充：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ASCII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美国信息交换标准代码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merican </a:t>
            </a:r>
            <a:r>
              <a:rPr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tandard </a:t>
            </a:r>
            <a:r>
              <a:rPr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ode for </a:t>
            </a:r>
            <a:r>
              <a:rPr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nformation </a:t>
            </a:r>
            <a:r>
              <a:rPr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nterchange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142161" y="2357431"/>
          <a:ext cx="1237928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A</a:t>
                      </a:r>
                      <a:endParaRPr lang="zh-CN" altLang="en-US" sz="1800"/>
                    </a:p>
                  </a:txBody>
                  <a:tcPr marL="121890" marR="121890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272364"/>
              </p:ext>
            </p:extLst>
          </p:nvPr>
        </p:nvGraphicFramePr>
        <p:xfrm>
          <a:off x="2380631" y="3357556"/>
          <a:ext cx="7998920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9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9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9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9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9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98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98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 rot="10800000" flipV="1">
            <a:off x="2380631" y="2728906"/>
            <a:ext cx="2761530" cy="642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380090" y="2728906"/>
            <a:ext cx="3999458" cy="642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349996" y="3695692"/>
            <a:ext cx="7998916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7</a:t>
            </a:r>
            <a:r>
              <a:rPr lang="zh-CN" altLang="en-US"/>
              <a:t>        </a:t>
            </a:r>
            <a:r>
              <a:rPr lang="zh-CN" altLang="en-US" smtClean="0"/>
              <a:t>      </a:t>
            </a:r>
            <a:r>
              <a:rPr lang="en-US" altLang="zh-CN" smtClean="0"/>
              <a:t>6</a:t>
            </a:r>
            <a:r>
              <a:rPr lang="zh-CN" altLang="en-US" smtClean="0"/>
              <a:t>             </a:t>
            </a:r>
            <a:r>
              <a:rPr lang="en-US" altLang="zh-CN" smtClean="0"/>
              <a:t>5</a:t>
            </a:r>
            <a:r>
              <a:rPr lang="zh-CN" altLang="en-US" smtClean="0"/>
              <a:t>              </a:t>
            </a:r>
            <a:r>
              <a:rPr lang="en-US" altLang="zh-CN" smtClean="0"/>
              <a:t>4</a:t>
            </a:r>
            <a:r>
              <a:rPr lang="zh-CN" altLang="en-US" smtClean="0"/>
              <a:t>              </a:t>
            </a:r>
            <a:r>
              <a:rPr lang="en-US" altLang="zh-CN" smtClean="0"/>
              <a:t>3</a:t>
            </a:r>
            <a:r>
              <a:rPr lang="zh-CN" altLang="en-US" smtClean="0"/>
              <a:t>              </a:t>
            </a:r>
            <a:r>
              <a:rPr lang="en-US" altLang="zh-CN" smtClean="0"/>
              <a:t>2</a:t>
            </a:r>
            <a:r>
              <a:rPr lang="zh-CN" altLang="en-US" smtClean="0"/>
              <a:t>             </a:t>
            </a:r>
            <a:r>
              <a:rPr lang="en-US" altLang="zh-CN" smtClean="0"/>
              <a:t>1</a:t>
            </a:r>
            <a:r>
              <a:rPr lang="zh-CN" altLang="en-US" smtClean="0"/>
              <a:t>              </a:t>
            </a:r>
            <a:r>
              <a:rPr lang="en-US" altLang="zh-CN" smtClean="0"/>
              <a:t>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0991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ASCII</a:t>
            </a:r>
            <a:r>
              <a:rPr lang="zh-CN" altLang="en-US" b="1"/>
              <a:t>表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999701" y="928670"/>
            <a:ext cx="7998972" cy="544119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48916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char</a:t>
            </a:r>
            <a:r>
              <a:rPr lang="zh-CN" altLang="en-US" b="1"/>
              <a:t>类型内存占位</a:t>
            </a: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1237929" y="1277242"/>
            <a:ext cx="923684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latin typeface="Consolas" pitchFamily="49" charset="0"/>
                <a:cs typeface="Consolas" pitchFamily="49" charset="0"/>
              </a:rPr>
              <a:t>char  a1 = </a:t>
            </a:r>
            <a:r>
              <a:rPr lang="en-US" altLang="zh-CN" sz="3200" b="1" smtClean="0">
                <a:latin typeface="Consolas" pitchFamily="49" charset="0"/>
                <a:cs typeface="Consolas" pitchFamily="49" charset="0"/>
              </a:rPr>
              <a:t>'A';    </a:t>
            </a:r>
            <a:r>
              <a:rPr lang="en-US" altLang="zh-CN" sz="3200" b="1">
                <a:latin typeface="Consolas" pitchFamily="49" charset="0"/>
                <a:cs typeface="Consolas" pitchFamily="49" charset="0"/>
                <a:sym typeface="Wingdings" pitchFamily="2" charset="2"/>
              </a:rPr>
              <a:t>  char  a1 = 65</a:t>
            </a:r>
            <a:r>
              <a:rPr lang="en-US" altLang="zh-CN" sz="3200" b="1">
                <a:latin typeface="Consolas" pitchFamily="49" charset="0"/>
                <a:cs typeface="Consolas" pitchFamily="49" charset="0"/>
              </a:rPr>
              <a:t>;</a:t>
            </a:r>
            <a:endParaRPr lang="zh-CN" altLang="en-US" sz="3200" b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矩形 9"/>
          <p:cNvSpPr>
            <a:spLocks noChangeArrowheads="1"/>
          </p:cNvSpPr>
          <p:nvPr/>
        </p:nvSpPr>
        <p:spPr bwMode="auto">
          <a:xfrm>
            <a:off x="1102497" y="3429001"/>
            <a:ext cx="1013619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注：有些以“</a:t>
            </a: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\”</a:t>
            </a:r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开头的特殊字符称为转义字符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272418" y="4000500"/>
            <a:ext cx="8612590" cy="2063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‘\</a:t>
            </a:r>
            <a:r>
              <a:rPr lang="en-US" altLang="en-US" sz="3200">
                <a:latin typeface="微软雅黑" pitchFamily="34" charset="-122"/>
                <a:ea typeface="微软雅黑" pitchFamily="34" charset="-122"/>
              </a:rPr>
              <a:t>n’   </a:t>
            </a:r>
            <a:r>
              <a:rPr lang="en-US" altLang="en-US" sz="32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换行</a:t>
            </a:r>
            <a:endParaRPr lang="zh-CN" altLang="en-US" sz="3200"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‘\</a:t>
            </a:r>
            <a:r>
              <a:rPr lang="en-US" altLang="en-US" sz="3200">
                <a:latin typeface="微软雅黑" pitchFamily="34" charset="-122"/>
                <a:ea typeface="微软雅黑" pitchFamily="34" charset="-122"/>
              </a:rPr>
              <a:t>t’    </a:t>
            </a:r>
            <a:r>
              <a:rPr lang="en-US" altLang="en-US" sz="32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3200" smtClean="0">
                <a:latin typeface="微软雅黑" pitchFamily="34" charset="-122"/>
                <a:ea typeface="微软雅黑" pitchFamily="34" charset="-122"/>
              </a:rPr>
              <a:t>横</a:t>
            </a: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向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跳格</a:t>
            </a:r>
          </a:p>
          <a:p>
            <a:pPr eaLnBrk="0" hangingPunct="0"/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‘\</a:t>
            </a:r>
            <a:r>
              <a:rPr lang="en-US" altLang="en-US" sz="3200">
                <a:latin typeface="微软雅黑" pitchFamily="34" charset="-122"/>
                <a:ea typeface="微软雅黑" pitchFamily="34" charset="-122"/>
              </a:rPr>
              <a:t>r’    </a:t>
            </a:r>
            <a:r>
              <a:rPr lang="en-US" altLang="en-US" sz="32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3200" smtClean="0">
                <a:latin typeface="微软雅黑" pitchFamily="34" charset="-122"/>
                <a:ea typeface="微软雅黑" pitchFamily="34" charset="-122"/>
              </a:rPr>
              <a:t>回</a:t>
            </a: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车</a:t>
            </a:r>
            <a:endParaRPr lang="zh-CN" altLang="en-US" sz="3200"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‘\\’    </a:t>
            </a:r>
            <a:r>
              <a:rPr lang="en-US" altLang="zh-CN" sz="32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3200" smtClean="0">
                <a:latin typeface="微软雅黑" pitchFamily="34" charset="-122"/>
                <a:ea typeface="微软雅黑" pitchFamily="34" charset="-122"/>
              </a:rPr>
              <a:t>反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斜杠</a:t>
            </a: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1237929" y="2063055"/>
            <a:ext cx="8475043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zh-CN" sz="3200" b="1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3200" b="1"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zh-CN" sz="3200" b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3200" b="1">
                <a:latin typeface="Consolas" pitchFamily="49" charset="0"/>
                <a:cs typeface="Consolas" pitchFamily="49" charset="0"/>
              </a:rPr>
              <a:t>a1 = %c </a:t>
            </a:r>
            <a:r>
              <a:rPr lang="en-US" altLang="zh-CN" sz="3200" b="1" smtClean="0">
                <a:latin typeface="Consolas" pitchFamily="49" charset="0"/>
                <a:cs typeface="Consolas" pitchFamily="49" charset="0"/>
              </a:rPr>
              <a:t>" </a:t>
            </a:r>
            <a:r>
              <a:rPr lang="en-US" altLang="zh-CN" sz="3200" b="1">
                <a:latin typeface="Consolas" pitchFamily="49" charset="0"/>
                <a:cs typeface="Consolas" pitchFamily="49" charset="0"/>
              </a:rPr>
              <a:t>, a1);</a:t>
            </a:r>
          </a:p>
          <a:p>
            <a:r>
              <a:rPr lang="en-US" altLang="zh-CN" sz="3200" b="1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zh-CN" sz="3200" b="1" smtClean="0">
                <a:latin typeface="Consolas" pitchFamily="49" charset="0"/>
                <a:cs typeface="Consolas" pitchFamily="49" charset="0"/>
              </a:rPr>
              <a:t>(" </a:t>
            </a:r>
            <a:r>
              <a:rPr lang="en-US" altLang="zh-CN" sz="3200" b="1">
                <a:latin typeface="Consolas" pitchFamily="49" charset="0"/>
                <a:cs typeface="Consolas" pitchFamily="49" charset="0"/>
              </a:rPr>
              <a:t>a1 = %d </a:t>
            </a:r>
            <a:r>
              <a:rPr lang="en-US" altLang="zh-CN" sz="3200" b="1" smtClean="0">
                <a:latin typeface="Consolas" pitchFamily="49" charset="0"/>
                <a:cs typeface="Consolas" pitchFamily="49" charset="0"/>
              </a:rPr>
              <a:t>" </a:t>
            </a:r>
            <a:r>
              <a:rPr lang="en-US" altLang="zh-CN" sz="3200" b="1">
                <a:latin typeface="Consolas" pitchFamily="49" charset="0"/>
                <a:cs typeface="Consolas" pitchFamily="49" charset="0"/>
              </a:rPr>
              <a:t>, a1);</a:t>
            </a:r>
            <a:endParaRPr lang="zh-CN" altLang="en-US" sz="3200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3074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字符型与整型的关系</a:t>
            </a:r>
          </a:p>
        </p:txBody>
      </p:sp>
      <p:sp>
        <p:nvSpPr>
          <p:cNvPr id="5" name="矩形 4"/>
          <p:cNvSpPr/>
          <p:nvPr/>
        </p:nvSpPr>
        <p:spPr>
          <a:xfrm>
            <a:off x="969065" y="856092"/>
            <a:ext cx="100938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28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以字符型和整数型两种格式输出字符变量</a:t>
            </a:r>
            <a:endParaRPr lang="zh-CN" altLang="en-US" sz="280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19208" y="3714753"/>
            <a:ext cx="11223876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65125" marR="0" lvl="0" indent="-255588" defTabSz="914400" eaLnBrk="1" latinLnBrk="0" hangingPunct="1">
              <a:lnSpc>
                <a:spcPct val="100000"/>
              </a:lnSpc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lang="zh-CN" altLang="en-US" sz="28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小写字母转换为大写字母</a:t>
            </a:r>
            <a:endParaRPr lang="zh-CN" altLang="en-US" sz="280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321082" y="4142241"/>
            <a:ext cx="9108000" cy="2455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pPr eaLnBrk="0" hangingPunct="0"/>
            <a:r>
              <a:rPr lang="en-US" altLang="zh-CN" sz="2000" b="1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 main(void)</a:t>
            </a:r>
          </a:p>
          <a:p>
            <a:pPr eaLnBrk="0" hangingPunct="0"/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/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    char </a:t>
            </a:r>
            <a:r>
              <a:rPr lang="en-US" altLang="zh-CN" sz="2000" b="1" err="1" smtClean="0">
                <a:latin typeface="Consolas" pitchFamily="49" charset="0"/>
                <a:cs typeface="Consolas" pitchFamily="49" charset="0"/>
              </a:rPr>
              <a:t>ch</a:t>
            </a:r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 = 'b'; </a:t>
            </a:r>
          </a:p>
          <a:p>
            <a:pPr eaLnBrk="0" hangingPunct="0"/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000" b="1" err="1" smtClean="0">
                <a:latin typeface="Consolas" pitchFamily="49" charset="0"/>
                <a:cs typeface="Consolas" pitchFamily="49" charset="0"/>
              </a:rPr>
              <a:t>ch</a:t>
            </a:r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 = 'b' - 32;   </a:t>
            </a:r>
          </a:p>
          <a:p>
            <a:pPr eaLnBrk="0" hangingPunct="0"/>
            <a:r>
              <a:rPr lang="en-US" altLang="zh-CN" sz="2000" b="1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fr-FR" altLang="zh-CN" sz="2000" b="1" smtClean="0">
                <a:latin typeface="Consolas" pitchFamily="49" charset="0"/>
                <a:cs typeface="Consolas" pitchFamily="49" charset="0"/>
              </a:rPr>
              <a:t>printf("%c, %d\n", ch, ch);</a:t>
            </a:r>
          </a:p>
          <a:p>
            <a:pPr eaLnBrk="0" hangingPunct="0"/>
            <a:r>
              <a:rPr lang="fr-FR" altLang="zh-CN" sz="2000" b="1">
                <a:latin typeface="Consolas" pitchFamily="49" charset="0"/>
                <a:cs typeface="Consolas" pitchFamily="49" charset="0"/>
              </a:rPr>
              <a:t> </a:t>
            </a:r>
            <a:r>
              <a:rPr lang="fr-FR" altLang="zh-CN" sz="2000" b="1" smtClean="0">
                <a:latin typeface="Consolas" pitchFamily="49" charset="0"/>
                <a:cs typeface="Consolas" pitchFamily="49" charset="0"/>
              </a:rPr>
              <a:t>   return 0;</a:t>
            </a:r>
          </a:p>
          <a:p>
            <a:pPr eaLnBrk="0" hangingPunct="0"/>
            <a:r>
              <a:rPr lang="fr-FR" altLang="zh-CN" sz="2000" b="1" smtClean="0">
                <a:latin typeface="Consolas" pitchFamily="49" charset="0"/>
                <a:cs typeface="Consolas" pitchFamily="49" charset="0"/>
              </a:rPr>
              <a:t>}  </a:t>
            </a:r>
            <a:endParaRPr lang="zh-CN" altLang="en-US" sz="2000" b="1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321082" y="1429305"/>
            <a:ext cx="9108000" cy="21414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altLang="zh-CN" sz="2000" b="1" err="1" smtClean="0">
                <a:latin typeface="Consolas" pitchFamily="49" charset="0"/>
                <a:cs typeface="Consolas" pitchFamily="49" charset="0"/>
              </a:rPr>
              <a:t>stdio.h</a:t>
            </a:r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/>
            <a:r>
              <a:rPr lang="en-US" altLang="zh-CN" sz="2000" b="1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 main(void)</a:t>
            </a:r>
          </a:p>
          <a:p>
            <a:pPr eaLnBrk="0" hangingPunct="0"/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/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    char </a:t>
            </a:r>
            <a:r>
              <a:rPr lang="en-US" altLang="zh-CN" sz="2000" b="1" err="1" smtClean="0">
                <a:latin typeface="Consolas" pitchFamily="49" charset="0"/>
                <a:cs typeface="Consolas" pitchFamily="49" charset="0"/>
              </a:rPr>
              <a:t>ch</a:t>
            </a:r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 = 'a';             /*</a:t>
            </a:r>
            <a:r>
              <a:rPr lang="zh-CN" altLang="en-US" sz="2000" b="1" smtClean="0">
                <a:latin typeface="Consolas" pitchFamily="49" charset="0"/>
                <a:cs typeface="Consolas" pitchFamily="49" charset="0"/>
              </a:rPr>
              <a:t>定义 </a:t>
            </a:r>
            <a:r>
              <a:rPr lang="en-US" altLang="zh-CN" sz="2000" b="1" err="1" smtClean="0">
                <a:latin typeface="Consolas" pitchFamily="49" charset="0"/>
                <a:cs typeface="Consolas" pitchFamily="49" charset="0"/>
              </a:rPr>
              <a:t>ch</a:t>
            </a:r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zh-CN" altLang="en-US" sz="2000" b="1" smtClean="0">
                <a:latin typeface="Consolas" pitchFamily="49" charset="0"/>
                <a:cs typeface="Consolas" pitchFamily="49" charset="0"/>
              </a:rPr>
              <a:t>为字符型变量*</a:t>
            </a:r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/</a:t>
            </a:r>
          </a:p>
          <a:p>
            <a:pPr eaLnBrk="0" hangingPunct="0"/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fr-FR" altLang="zh-CN" sz="2000" b="1" smtClean="0">
                <a:latin typeface="Consolas" pitchFamily="49" charset="0"/>
                <a:cs typeface="Consolas" pitchFamily="49" charset="0"/>
              </a:rPr>
              <a:t>printf("%c, %d\n", ch, ch);/*</a:t>
            </a:r>
            <a:r>
              <a:rPr lang="zh-CN" altLang="fr-FR" sz="2000" b="1" smtClean="0">
                <a:latin typeface="Consolas" pitchFamily="49" charset="0"/>
                <a:cs typeface="Consolas" pitchFamily="49" charset="0"/>
              </a:rPr>
              <a:t>以字符、整数形式输出</a:t>
            </a:r>
            <a:r>
              <a:rPr lang="fr-FR" altLang="zh-CN" sz="2000" b="1" smtClean="0">
                <a:latin typeface="Consolas" pitchFamily="49" charset="0"/>
                <a:cs typeface="Consolas" pitchFamily="49" charset="0"/>
              </a:rPr>
              <a:t>ch */</a:t>
            </a:r>
          </a:p>
          <a:p>
            <a:pPr eaLnBrk="0" hangingPunct="0"/>
            <a:r>
              <a:rPr lang="fr-FR" altLang="zh-CN" sz="2000" b="1">
                <a:latin typeface="Consolas" pitchFamily="49" charset="0"/>
                <a:cs typeface="Consolas" pitchFamily="49" charset="0"/>
              </a:rPr>
              <a:t> </a:t>
            </a:r>
            <a:r>
              <a:rPr lang="fr-FR" altLang="zh-CN" sz="2000" b="1" smtClean="0">
                <a:latin typeface="Consolas" pitchFamily="49" charset="0"/>
                <a:cs typeface="Consolas" pitchFamily="49" charset="0"/>
              </a:rPr>
              <a:t>   return 0;</a:t>
            </a:r>
          </a:p>
          <a:p>
            <a:pPr eaLnBrk="0" hangingPunct="0"/>
            <a:r>
              <a:rPr lang="fr-FR" altLang="zh-CN" sz="2000" b="1" smtClean="0">
                <a:latin typeface="Consolas" pitchFamily="49" charset="0"/>
                <a:cs typeface="Consolas" pitchFamily="49" charset="0"/>
              </a:rPr>
              <a:t>}</a:t>
            </a:r>
            <a:endParaRPr lang="zh-CN" altLang="en-US" sz="2000" b="1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050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数据类型</a:t>
            </a:r>
            <a:endParaRPr lang="zh-CN" altLang="en-US" b="1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32747" y="3738017"/>
            <a:ext cx="18325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数据类型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480007" y="3612524"/>
            <a:ext cx="18325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构造类型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480007" y="4764652"/>
            <a:ext cx="18325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指针类型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480007" y="5700756"/>
            <a:ext cx="45736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空类型（无值类型） </a:t>
            </a:r>
            <a:r>
              <a:rPr lang="en-US" altLang="zh-CN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void</a:t>
            </a: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utoShape 9"/>
          <p:cNvSpPr>
            <a:spLocks/>
          </p:cNvSpPr>
          <p:nvPr/>
        </p:nvSpPr>
        <p:spPr bwMode="auto">
          <a:xfrm>
            <a:off x="2935277" y="1958751"/>
            <a:ext cx="507868" cy="4034392"/>
          </a:xfrm>
          <a:prstGeom prst="leftBrace">
            <a:avLst>
              <a:gd name="adj1" fmla="val 36657"/>
              <a:gd name="adj2" fmla="val 50000"/>
            </a:avLst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5672725" y="2901155"/>
            <a:ext cx="2500701" cy="2000310"/>
            <a:chOff x="5158308" y="2892749"/>
            <a:chExt cx="2500701" cy="2000310"/>
          </a:xfrm>
        </p:grpSpPr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5589212" y="4492949"/>
              <a:ext cx="206498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枚举类型  </a:t>
              </a:r>
              <a:r>
                <a:rPr lang="en-US" altLang="zh-CN" sz="200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enum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5589212" y="2892749"/>
              <a:ext cx="12105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数组类型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5589212" y="3426149"/>
              <a:ext cx="205697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结构类型  </a:t>
              </a:r>
              <a:r>
                <a:rPr lang="en-US" altLang="zh-CN" sz="200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struct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5589212" y="3959549"/>
              <a:ext cx="206979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联合类型  </a:t>
              </a: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union</a:t>
              </a:r>
            </a:p>
          </p:txBody>
        </p:sp>
        <p:sp>
          <p:nvSpPr>
            <p:cNvPr id="15" name="AutoShape 15"/>
            <p:cNvSpPr>
              <a:spLocks/>
            </p:cNvSpPr>
            <p:nvPr/>
          </p:nvSpPr>
          <p:spPr bwMode="auto">
            <a:xfrm>
              <a:off x="5158308" y="3138811"/>
              <a:ext cx="406294" cy="152400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381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480007" y="1625377"/>
            <a:ext cx="1832556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基本类型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6125151" y="1196752"/>
            <a:ext cx="15488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整型    </a:t>
            </a:r>
            <a:r>
              <a:rPr lang="zh-CN" alt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00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int</a:t>
            </a: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6127267" y="1730152"/>
            <a:ext cx="17059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字符型  </a:t>
            </a:r>
            <a:r>
              <a:rPr lang="zh-CN" alt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char</a:t>
            </a: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6114571" y="2263552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实型</a:t>
            </a:r>
          </a:p>
        </p:txBody>
      </p:sp>
      <p:sp>
        <p:nvSpPr>
          <p:cNvPr id="21" name="AutoShape 21"/>
          <p:cNvSpPr>
            <a:spLocks/>
          </p:cNvSpPr>
          <p:nvPr/>
        </p:nvSpPr>
        <p:spPr bwMode="auto">
          <a:xfrm>
            <a:off x="5671581" y="1366614"/>
            <a:ext cx="406294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047845" y="1687288"/>
            <a:ext cx="4455279" cy="1381672"/>
            <a:chOff x="7606580" y="1783085"/>
            <a:chExt cx="4455279" cy="1381672"/>
          </a:xfrm>
        </p:grpSpPr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8013731" y="2795425"/>
              <a:ext cx="404812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长</a:t>
              </a:r>
              <a:r>
                <a:rPr lang="zh-CN" altLang="en-US" sz="20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双精度</a:t>
              </a: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实型  </a:t>
              </a:r>
              <a:r>
                <a:rPr lang="zh-CN" altLang="en-US" sz="20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20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long </a:t>
              </a: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double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8013731" y="1783085"/>
              <a:ext cx="307471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单精度实型   </a:t>
              </a:r>
              <a:r>
                <a:rPr lang="zh-CN" altLang="en-US" sz="20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en-US" altLang="zh-CN" sz="20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float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8013731" y="2283148"/>
              <a:ext cx="27831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双精度实型</a:t>
              </a:r>
              <a:r>
                <a:rPr lang="zh-CN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en-US" altLang="zh-CN" sz="20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double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AutoShape 25"/>
            <p:cNvSpPr>
              <a:spLocks/>
            </p:cNvSpPr>
            <p:nvPr/>
          </p:nvSpPr>
          <p:spPr bwMode="auto">
            <a:xfrm>
              <a:off x="7606580" y="1962473"/>
              <a:ext cx="406294" cy="1066800"/>
            </a:xfrm>
            <a:prstGeom prst="leftBrace">
              <a:avLst>
                <a:gd name="adj1" fmla="val 21211"/>
                <a:gd name="adj2" fmla="val 50000"/>
              </a:avLst>
            </a:prstGeom>
            <a:noFill/>
            <a:ln w="381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内容占位符 2"/>
          <p:cNvSpPr txBox="1">
            <a:spLocks/>
          </p:cNvSpPr>
          <p:nvPr/>
        </p:nvSpPr>
        <p:spPr bwMode="auto">
          <a:xfrm>
            <a:off x="796069" y="1081659"/>
            <a:ext cx="2855932" cy="5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数据类型介绍</a:t>
            </a:r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6114571" y="2263552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实型</a:t>
            </a: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8457723" y="1686509"/>
            <a:ext cx="3074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单精度实型   </a:t>
            </a:r>
            <a:r>
              <a:rPr lang="zh-CN" alt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float</a:t>
            </a:r>
            <a:endParaRPr lang="en-US" altLang="zh-CN" sz="20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8457723" y="2186572"/>
            <a:ext cx="27831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双精度实型</a:t>
            </a:r>
            <a:r>
              <a:rPr lang="zh-CN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double</a:t>
            </a:r>
            <a:endParaRPr lang="en-US" altLang="zh-CN" sz="20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 Box 24"/>
          <p:cNvSpPr txBox="1">
            <a:spLocks noChangeArrowheads="1"/>
          </p:cNvSpPr>
          <p:nvPr/>
        </p:nvSpPr>
        <p:spPr bwMode="auto">
          <a:xfrm>
            <a:off x="8457723" y="2686635"/>
            <a:ext cx="40481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长双精度</a:t>
            </a:r>
            <a:r>
              <a:rPr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实型  </a:t>
            </a:r>
            <a:r>
              <a:rPr lang="zh-CN" alt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long 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781071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3" grpId="0"/>
      <p:bldP spid="3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实型内存占位</a:t>
            </a: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919382" y="1275875"/>
            <a:ext cx="10287000" cy="4464496"/>
          </a:xfrm>
        </p:spPr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实型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None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627038" y="3578407"/>
            <a:ext cx="4159225" cy="54258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zh-CN" altLang="en-US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阶码</a:t>
            </a:r>
            <a:r>
              <a:rPr lang="en-US" altLang="zh-CN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j</a:t>
            </a:r>
          </a:p>
          <a:p>
            <a:pPr algn="just" eaLnBrk="0" hangingPunct="0"/>
            <a:endParaRPr lang="en-US" altLang="zh-CN" sz="24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6786262" y="3578407"/>
            <a:ext cx="4159225" cy="54258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zh-CN" altLang="en-US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尾数</a:t>
            </a:r>
            <a:r>
              <a:rPr lang="en-US" altLang="zh-CN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</a:t>
            </a:r>
          </a:p>
          <a:p>
            <a:pPr algn="just" eaLnBrk="0" hangingPunct="0"/>
            <a:endParaRPr lang="en-US" altLang="zh-CN" sz="24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 bwMode="black">
          <a:xfrm>
            <a:off x="2464997" y="1671191"/>
            <a:ext cx="62937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22.625 = (10110.101)</a:t>
            </a:r>
            <a:r>
              <a:rPr lang="en-US" altLang="zh-CN" sz="2400" baseline="-25000" smtClean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= (1.0110101)</a:t>
            </a:r>
            <a:r>
              <a:rPr lang="en-US" altLang="zh-CN" sz="2400" baseline="-2500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 ×2</a:t>
            </a:r>
            <a:r>
              <a:rPr lang="en-US" altLang="zh-CN" sz="2400" baseline="30000" smtClean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aseline="300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313222" y="3578407"/>
            <a:ext cx="1320467" cy="54258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zh-CN" altLang="en-US" sz="24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符号</a:t>
            </a:r>
            <a:endParaRPr lang="en-US" altLang="zh-CN" sz="24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2491882" y="2201491"/>
            <a:ext cx="2522410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i="1">
                <a:latin typeface="微软雅黑" pitchFamily="34" charset="-122"/>
                <a:ea typeface="微软雅黑" pitchFamily="34" charset="-122"/>
              </a:rPr>
              <a:t>N=S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×</a:t>
            </a:r>
            <a:r>
              <a:rPr lang="en-US" altLang="zh-CN" sz="2000" i="1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i="1">
                <a:latin typeface="微软雅黑" pitchFamily="34" charset="-122"/>
                <a:ea typeface="微软雅黑" pitchFamily="34" charset="-122"/>
              </a:rPr>
              <a:t>r </a:t>
            </a:r>
            <a:r>
              <a:rPr lang="en-US" altLang="zh-CN" sz="3200" b="1" i="1" baseline="30000">
                <a:latin typeface="微软雅黑" pitchFamily="34" charset="-122"/>
                <a:ea typeface="微软雅黑" pitchFamily="34" charset="-122"/>
              </a:rPr>
              <a:t>j</a:t>
            </a:r>
          </a:p>
        </p:txBody>
      </p:sp>
      <p:cxnSp>
        <p:nvCxnSpPr>
          <p:cNvPr id="10" name="直接连接符 9"/>
          <p:cNvCxnSpPr/>
          <p:nvPr/>
        </p:nvCxnSpPr>
        <p:spPr>
          <a:xfrm rot="5400000">
            <a:off x="2412723" y="4335039"/>
            <a:ext cx="428628" cy="21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5400000">
            <a:off x="6584373" y="4334245"/>
            <a:ext cx="428628" cy="21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646384" y="4405153"/>
            <a:ext cx="952259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10800000">
            <a:off x="5884063" y="4406741"/>
            <a:ext cx="857033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 bwMode="black">
          <a:xfrm>
            <a:off x="3960200" y="4191552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取值范围</a:t>
            </a:r>
          </a:p>
        </p:txBody>
      </p:sp>
      <p:cxnSp>
        <p:nvCxnSpPr>
          <p:cNvPr id="15" name="直接连接符 14"/>
          <p:cNvCxnSpPr/>
          <p:nvPr/>
        </p:nvCxnSpPr>
        <p:spPr>
          <a:xfrm rot="5400000">
            <a:off x="10735617" y="4334245"/>
            <a:ext cx="428628" cy="21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855669" y="4405153"/>
            <a:ext cx="952259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10800000">
            <a:off x="10035307" y="4406741"/>
            <a:ext cx="857033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 bwMode="black">
          <a:xfrm>
            <a:off x="8169484" y="4177038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有效位数</a:t>
            </a:r>
          </a:p>
        </p:txBody>
      </p:sp>
      <p:sp>
        <p:nvSpPr>
          <p:cNvPr id="19" name="TextBox 18"/>
          <p:cNvSpPr txBox="1"/>
          <p:nvPr/>
        </p:nvSpPr>
        <p:spPr bwMode="black">
          <a:xfrm>
            <a:off x="1960456" y="4971865"/>
            <a:ext cx="365806" cy="46166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24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 bwMode="black">
          <a:xfrm>
            <a:off x="2531811" y="4971865"/>
            <a:ext cx="2761550" cy="46166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10000011</a:t>
            </a:r>
            <a:endParaRPr lang="zh-CN" altLang="en-US" sz="24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 bwMode="black">
          <a:xfrm>
            <a:off x="5293361" y="4971865"/>
            <a:ext cx="5713552" cy="46166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0110101000000000000000</a:t>
            </a:r>
            <a:endParaRPr lang="zh-CN" altLang="en-US" sz="24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 bwMode="black">
          <a:xfrm>
            <a:off x="627295" y="4997136"/>
            <a:ext cx="11641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22.625</a:t>
            </a:r>
            <a:endParaRPr lang="zh-CN" altLang="en-US" sz="240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5424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4" grpId="0"/>
      <p:bldP spid="18" grpId="0"/>
      <p:bldP spid="19" grpId="0" animBg="1"/>
      <p:bldP spid="20" grpId="0" animBg="1"/>
      <p:bldP spid="21" grpId="0" animBg="1"/>
      <p:bldP spid="2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实数范围</a:t>
            </a:r>
          </a:p>
        </p:txBody>
      </p:sp>
      <p:graphicFrame>
        <p:nvGraphicFramePr>
          <p:cNvPr id="4" name="内容占位符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177709"/>
              </p:ext>
            </p:extLst>
          </p:nvPr>
        </p:nvGraphicFramePr>
        <p:xfrm>
          <a:off x="571312" y="1348728"/>
          <a:ext cx="10969943" cy="208117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{74C1A8A3-306A-4EB7-A6B1-4F7E0EB9C5D6}</a:tableStyleId>
              </a:tblPr>
              <a:tblGrid>
                <a:gridCol w="1237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0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566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9576"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latin typeface="微软雅黑" pitchFamily="34" charset="-122"/>
                          <a:ea typeface="微软雅黑" pitchFamily="34" charset="-122"/>
                        </a:rPr>
                        <a:t>类型</a:t>
                      </a:r>
                      <a:endParaRPr lang="zh-CN" altLang="en-US" sz="20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latin typeface="微软雅黑" pitchFamily="34" charset="-122"/>
                          <a:ea typeface="微软雅黑" pitchFamily="34" charset="-122"/>
                        </a:rPr>
                        <a:t>符号位</a:t>
                      </a:r>
                      <a:endParaRPr lang="zh-CN" altLang="en-US" sz="20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smtClean="0">
                          <a:latin typeface="微软雅黑" pitchFamily="34" charset="-122"/>
                          <a:ea typeface="微软雅黑" pitchFamily="34" charset="-122"/>
                        </a:rPr>
                        <a:t>关键字</a:t>
                      </a:r>
                      <a:endParaRPr lang="zh-CN" altLang="en-US" sz="20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latin typeface="微软雅黑" pitchFamily="34" charset="-122"/>
                          <a:ea typeface="微软雅黑" pitchFamily="34" charset="-122"/>
                        </a:rPr>
                        <a:t>位数</a:t>
                      </a:r>
                      <a:endParaRPr lang="zh-CN" altLang="en-US" sz="20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latin typeface="微软雅黑" pitchFamily="34" charset="-122"/>
                          <a:ea typeface="微软雅黑" pitchFamily="34" charset="-122"/>
                        </a:rPr>
                        <a:t>范围</a:t>
                      </a:r>
                      <a:endParaRPr lang="zh-CN" altLang="en-US" sz="20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002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800" smtClean="0">
                          <a:latin typeface="微软雅黑" pitchFamily="34" charset="-122"/>
                          <a:ea typeface="微软雅黑" pitchFamily="34" charset="-122"/>
                        </a:rPr>
                        <a:t>实数</a:t>
                      </a:r>
                      <a:endParaRPr lang="zh-CN" altLang="en-US" sz="2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有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float</a:t>
                      </a:r>
                    </a:p>
                  </a:txBody>
                  <a:tcPr marL="121888" marR="1218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atin typeface="微软雅黑" pitchFamily="34" charset="-122"/>
                          <a:ea typeface="微软雅黑" pitchFamily="34" charset="-122"/>
                        </a:rPr>
                        <a:t>32</a:t>
                      </a:r>
                      <a:endParaRPr lang="zh-CN" altLang="en-US" sz="20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smtClean="0">
                          <a:latin typeface="微软雅黑" pitchFamily="34" charset="-122"/>
                          <a:ea typeface="微软雅黑" pitchFamily="34" charset="-122"/>
                        </a:rPr>
                        <a:t>-10</a:t>
                      </a:r>
                      <a:r>
                        <a:rPr kumimoji="1" lang="en-US" altLang="zh-CN" sz="2000" baseline="30000" smtClean="0">
                          <a:latin typeface="微软雅黑" pitchFamily="34" charset="-122"/>
                          <a:ea typeface="微软雅黑" pitchFamily="34" charset="-122"/>
                        </a:rPr>
                        <a:t>38</a:t>
                      </a:r>
                      <a:r>
                        <a:rPr kumimoji="1" lang="zh-CN" altLang="en-US" sz="2000" smtClean="0">
                          <a:latin typeface="微软雅黑" pitchFamily="34" charset="-122"/>
                          <a:ea typeface="微软雅黑" pitchFamily="34" charset="-122"/>
                        </a:rPr>
                        <a:t>~</a:t>
                      </a:r>
                      <a:r>
                        <a:rPr kumimoji="1" lang="en-US" altLang="zh-CN" sz="2000" smtClean="0"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r>
                        <a:rPr kumimoji="1" lang="en-US" altLang="zh-CN" sz="2000" baseline="30000" smtClean="0">
                          <a:latin typeface="微软雅黑" pitchFamily="34" charset="-122"/>
                          <a:ea typeface="微软雅黑" pitchFamily="34" charset="-122"/>
                        </a:rPr>
                        <a:t>38</a:t>
                      </a:r>
                      <a:endParaRPr kumimoji="1" lang="en-US" altLang="zh-CN" sz="2000" b="1" smtClean="0">
                        <a:solidFill>
                          <a:srgbClr val="2A4F86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62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有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double</a:t>
                      </a:r>
                    </a:p>
                  </a:txBody>
                  <a:tcPr marL="121888" marR="1218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atin typeface="微软雅黑" pitchFamily="34" charset="-122"/>
                          <a:ea typeface="微软雅黑" pitchFamily="34" charset="-122"/>
                        </a:rPr>
                        <a:t>64</a:t>
                      </a:r>
                      <a:endParaRPr lang="zh-CN" altLang="en-US" sz="20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000" smtClean="0">
                          <a:latin typeface="微软雅黑" pitchFamily="34" charset="-122"/>
                          <a:ea typeface="微软雅黑" pitchFamily="34" charset="-122"/>
                        </a:rPr>
                        <a:t>-10</a:t>
                      </a:r>
                      <a:r>
                        <a:rPr kumimoji="1" lang="en-US" altLang="zh-CN" sz="2000" baseline="30000" smtClean="0">
                          <a:latin typeface="微软雅黑" pitchFamily="34" charset="-122"/>
                          <a:ea typeface="微软雅黑" pitchFamily="34" charset="-122"/>
                        </a:rPr>
                        <a:t>308</a:t>
                      </a:r>
                      <a:r>
                        <a:rPr kumimoji="1" lang="zh-CN" altLang="en-US" sz="2000" smtClean="0">
                          <a:latin typeface="微软雅黑" pitchFamily="34" charset="-122"/>
                          <a:ea typeface="微软雅黑" pitchFamily="34" charset="-122"/>
                        </a:rPr>
                        <a:t>~</a:t>
                      </a:r>
                      <a:r>
                        <a:rPr kumimoji="1" lang="en-US" altLang="zh-CN" sz="2000" smtClean="0"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r>
                        <a:rPr kumimoji="1" lang="en-US" altLang="zh-CN" sz="2000" baseline="30000" smtClean="0">
                          <a:latin typeface="微软雅黑" pitchFamily="34" charset="-122"/>
                          <a:ea typeface="微软雅黑" pitchFamily="34" charset="-122"/>
                        </a:rPr>
                        <a:t>308</a:t>
                      </a:r>
                      <a:endParaRPr lang="zh-CN" altLang="en-US" sz="20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062">
                <a:tc vMerge="1"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有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long double</a:t>
                      </a:r>
                      <a:endParaRPr lang="zh-CN" altLang="en-US" sz="2400" kern="1200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121888" marR="1218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atin typeface="微软雅黑" pitchFamily="34" charset="-122"/>
                          <a:ea typeface="微软雅黑" pitchFamily="34" charset="-122"/>
                        </a:rPr>
                        <a:t>64</a:t>
                      </a:r>
                      <a:endParaRPr lang="zh-CN" altLang="en-US" sz="20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000" smtClean="0">
                          <a:latin typeface="微软雅黑" pitchFamily="34" charset="-122"/>
                          <a:ea typeface="微软雅黑" pitchFamily="34" charset="-122"/>
                        </a:rPr>
                        <a:t>-10</a:t>
                      </a:r>
                      <a:r>
                        <a:rPr kumimoji="1" lang="en-US" altLang="zh-CN" sz="2000" baseline="30000" smtClean="0">
                          <a:latin typeface="微软雅黑" pitchFamily="34" charset="-122"/>
                          <a:ea typeface="微软雅黑" pitchFamily="34" charset="-122"/>
                        </a:rPr>
                        <a:t>308</a:t>
                      </a:r>
                      <a:r>
                        <a:rPr kumimoji="1" lang="zh-CN" altLang="en-US" sz="2000" smtClean="0">
                          <a:latin typeface="微软雅黑" pitchFamily="34" charset="-122"/>
                          <a:ea typeface="微软雅黑" pitchFamily="34" charset="-122"/>
                        </a:rPr>
                        <a:t>~</a:t>
                      </a:r>
                      <a:r>
                        <a:rPr kumimoji="1" lang="en-US" altLang="zh-CN" sz="2000" smtClean="0"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r>
                        <a:rPr kumimoji="1" lang="en-US" altLang="zh-CN" sz="2000" baseline="30000" smtClean="0">
                          <a:latin typeface="微软雅黑" pitchFamily="34" charset="-122"/>
                          <a:ea typeface="微软雅黑" pitchFamily="34" charset="-122"/>
                        </a:rPr>
                        <a:t>308</a:t>
                      </a:r>
                      <a:endParaRPr lang="zh-CN" altLang="en-US" sz="20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 Box 1141"/>
          <p:cNvSpPr txBox="1">
            <a:spLocks noChangeArrowheads="1"/>
          </p:cNvSpPr>
          <p:nvPr/>
        </p:nvSpPr>
        <p:spPr bwMode="auto">
          <a:xfrm>
            <a:off x="693812" y="3714752"/>
            <a:ext cx="10093941" cy="463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400" err="1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sizeof</a:t>
            </a:r>
            <a:r>
              <a:rPr lang="en-US" altLang="zh-CN" sz="24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en-US" altLang="zh-CN" sz="24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)  </a:t>
            </a:r>
            <a:r>
              <a:rPr lang="zh-CN" altLang="en-US" sz="24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≤ </a:t>
            </a:r>
            <a:r>
              <a:rPr lang="en-US" altLang="zh-CN" sz="2400" err="1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sizeof</a:t>
            </a:r>
            <a:r>
              <a:rPr lang="en-US" altLang="zh-CN" sz="24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double)</a:t>
            </a:r>
            <a:r>
              <a:rPr lang="zh-CN" altLang="en-US" sz="2400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≤ </a:t>
            </a:r>
            <a:r>
              <a:rPr lang="en-US" altLang="zh-CN" sz="2400" err="1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sizeof</a:t>
            </a:r>
            <a:r>
              <a:rPr lang="en-US" altLang="zh-CN" sz="24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long double</a:t>
            </a:r>
            <a:r>
              <a:rPr lang="en-US" altLang="zh-CN" sz="24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4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7571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实型范围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2252" y="1570040"/>
            <a:ext cx="10424741" cy="48885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ts val="3360"/>
              </a:lnSpc>
              <a:defRPr/>
            </a:pPr>
            <a:r>
              <a:rPr lang="en-US" altLang="zh-CN" sz="2800" b="1" smtClean="0">
                <a:latin typeface="Consolas" panose="020B0609020204030204" pitchFamily="49" charset="0"/>
                <a:ea typeface="微软雅黑" pitchFamily="34" charset="-122"/>
              </a:rPr>
              <a:t>/* </a:t>
            </a:r>
            <a:r>
              <a:rPr lang="en-US" altLang="zh-CN" sz="2800" b="1" err="1" smtClean="0">
                <a:latin typeface="Consolas" panose="020B0609020204030204" pitchFamily="49" charset="0"/>
                <a:ea typeface="微软雅黑" pitchFamily="34" charset="-122"/>
              </a:rPr>
              <a:t>float.h</a:t>
            </a:r>
            <a:r>
              <a:rPr lang="en-US" altLang="zh-CN" sz="2800" b="1" smtClean="0">
                <a:latin typeface="Consolas" panose="020B0609020204030204" pitchFamily="49" charset="0"/>
                <a:ea typeface="微软雅黑" pitchFamily="34" charset="-122"/>
              </a:rPr>
              <a:t> </a:t>
            </a:r>
            <a:r>
              <a:rPr lang="zh-CN" altLang="en-US" sz="2800" b="1">
                <a:latin typeface="Consolas" panose="020B0609020204030204" pitchFamily="49" charset="0"/>
                <a:ea typeface="微软雅黑" pitchFamily="34" charset="-122"/>
              </a:rPr>
              <a:t>中的部分</a:t>
            </a:r>
            <a:r>
              <a:rPr lang="zh-CN" altLang="en-US" sz="2800" b="1" smtClean="0">
                <a:latin typeface="Consolas" panose="020B0609020204030204" pitchFamily="49" charset="0"/>
                <a:ea typeface="微软雅黑" pitchFamily="34" charset="-122"/>
              </a:rPr>
              <a:t>内容 *</a:t>
            </a:r>
            <a:r>
              <a:rPr lang="en-US" altLang="zh-CN" sz="2800" b="1" smtClean="0">
                <a:latin typeface="Consolas" panose="020B0609020204030204" pitchFamily="49" charset="0"/>
                <a:ea typeface="微软雅黑" pitchFamily="34" charset="-122"/>
              </a:rPr>
              <a:t>/</a:t>
            </a:r>
            <a:endParaRPr lang="en-US" altLang="zh-CN" sz="2800" b="1">
              <a:latin typeface="Consolas" panose="020B0609020204030204" pitchFamily="49" charset="0"/>
              <a:ea typeface="微软雅黑" pitchFamily="34" charset="-122"/>
            </a:endParaRPr>
          </a:p>
          <a:p>
            <a:pPr>
              <a:lnSpc>
                <a:spcPts val="3360"/>
              </a:lnSpc>
              <a:defRPr/>
            </a:pPr>
            <a:r>
              <a:rPr lang="en-US" altLang="zh-CN" sz="2800" b="1">
                <a:solidFill>
                  <a:srgbClr val="000066"/>
                </a:solidFill>
                <a:latin typeface="Consolas" panose="020B0609020204030204" pitchFamily="49" charset="0"/>
                <a:ea typeface="微软雅黑" pitchFamily="34" charset="-122"/>
              </a:rPr>
              <a:t>#define FLT_DIG                   </a:t>
            </a:r>
            <a:r>
              <a:rPr lang="en-US" altLang="zh-CN" sz="2800" b="1" smtClean="0">
                <a:solidFill>
                  <a:srgbClr val="000066"/>
                </a:solidFill>
                <a:latin typeface="Consolas" panose="020B0609020204030204" pitchFamily="49" charset="0"/>
                <a:ea typeface="微软雅黑" pitchFamily="34" charset="-122"/>
              </a:rPr>
              <a:t>6</a:t>
            </a:r>
            <a:endParaRPr lang="en-US" altLang="zh-CN" sz="2800" b="1">
              <a:solidFill>
                <a:srgbClr val="000066"/>
              </a:solidFill>
              <a:latin typeface="Consolas" panose="020B0609020204030204" pitchFamily="49" charset="0"/>
              <a:ea typeface="微软雅黑" pitchFamily="34" charset="-122"/>
            </a:endParaRPr>
          </a:p>
          <a:p>
            <a:pPr>
              <a:lnSpc>
                <a:spcPts val="3360"/>
              </a:lnSpc>
              <a:defRPr/>
            </a:pPr>
            <a:r>
              <a:rPr lang="en-US" altLang="zh-CN" sz="2800" b="1">
                <a:solidFill>
                  <a:srgbClr val="000066"/>
                </a:solidFill>
                <a:latin typeface="Consolas" panose="020B0609020204030204" pitchFamily="49" charset="0"/>
                <a:ea typeface="微软雅黑" pitchFamily="34" charset="-122"/>
              </a:rPr>
              <a:t>#define FLT_EPSILON               </a:t>
            </a:r>
            <a:r>
              <a:rPr lang="en-US" altLang="zh-CN" sz="2800" b="1" smtClean="0">
                <a:solidFill>
                  <a:srgbClr val="000066"/>
                </a:solidFill>
                <a:latin typeface="Consolas" panose="020B0609020204030204" pitchFamily="49" charset="0"/>
                <a:ea typeface="微软雅黑" pitchFamily="34" charset="-122"/>
              </a:rPr>
              <a:t>1.192092896e-07F</a:t>
            </a:r>
            <a:endParaRPr lang="en-US" altLang="zh-CN" sz="2800" b="1">
              <a:solidFill>
                <a:srgbClr val="000066"/>
              </a:solidFill>
              <a:latin typeface="Consolas" panose="020B0609020204030204" pitchFamily="49" charset="0"/>
              <a:ea typeface="微软雅黑" pitchFamily="34" charset="-122"/>
            </a:endParaRPr>
          </a:p>
          <a:p>
            <a:pPr>
              <a:lnSpc>
                <a:spcPts val="3360"/>
              </a:lnSpc>
              <a:defRPr/>
            </a:pPr>
            <a:r>
              <a:rPr lang="en-US" altLang="zh-CN" sz="2800" b="1">
                <a:solidFill>
                  <a:srgbClr val="000066"/>
                </a:solidFill>
                <a:latin typeface="Consolas" panose="020B0609020204030204" pitchFamily="49" charset="0"/>
                <a:ea typeface="微软雅黑" pitchFamily="34" charset="-122"/>
              </a:rPr>
              <a:t>#define FLT_MANT_DIG             </a:t>
            </a:r>
            <a:r>
              <a:rPr lang="en-US" altLang="zh-CN" sz="2800" b="1" smtClean="0">
                <a:solidFill>
                  <a:srgbClr val="000066"/>
                </a:solidFill>
                <a:latin typeface="Consolas" panose="020B0609020204030204" pitchFamily="49" charset="0"/>
                <a:ea typeface="微软雅黑" pitchFamily="34" charset="-122"/>
              </a:rPr>
              <a:t> 24</a:t>
            </a:r>
            <a:endParaRPr lang="en-US" altLang="zh-CN" sz="2800" b="1">
              <a:solidFill>
                <a:srgbClr val="000066"/>
              </a:solidFill>
              <a:latin typeface="Consolas" panose="020B0609020204030204" pitchFamily="49" charset="0"/>
              <a:ea typeface="微软雅黑" pitchFamily="34" charset="-122"/>
            </a:endParaRPr>
          </a:p>
          <a:p>
            <a:pPr>
              <a:lnSpc>
                <a:spcPts val="3360"/>
              </a:lnSpc>
              <a:defRPr/>
            </a:pPr>
            <a:r>
              <a:rPr lang="en-US" altLang="zh-CN" sz="2800" b="1">
                <a:solidFill>
                  <a:srgbClr val="000066"/>
                </a:solidFill>
                <a:latin typeface="Consolas" panose="020B0609020204030204" pitchFamily="49" charset="0"/>
                <a:ea typeface="微软雅黑" pitchFamily="34" charset="-122"/>
              </a:rPr>
              <a:t>#define FLT_MAX                   </a:t>
            </a:r>
            <a:r>
              <a:rPr lang="en-US" altLang="zh-CN" sz="2800" b="1" smtClean="0">
                <a:solidFill>
                  <a:srgbClr val="000066"/>
                </a:solidFill>
                <a:latin typeface="Consolas" panose="020B0609020204030204" pitchFamily="49" charset="0"/>
                <a:ea typeface="微软雅黑" pitchFamily="34" charset="-122"/>
              </a:rPr>
              <a:t>3.402823466e+38F</a:t>
            </a:r>
            <a:endParaRPr lang="en-US" altLang="zh-CN" sz="2800" b="1">
              <a:solidFill>
                <a:srgbClr val="000066"/>
              </a:solidFill>
              <a:latin typeface="Consolas" panose="020B0609020204030204" pitchFamily="49" charset="0"/>
              <a:ea typeface="微软雅黑" pitchFamily="34" charset="-122"/>
            </a:endParaRPr>
          </a:p>
          <a:p>
            <a:pPr>
              <a:lnSpc>
                <a:spcPts val="3360"/>
              </a:lnSpc>
              <a:defRPr/>
            </a:pPr>
            <a:r>
              <a:rPr lang="en-US" altLang="zh-CN" sz="2800" b="1">
                <a:solidFill>
                  <a:srgbClr val="000066"/>
                </a:solidFill>
                <a:latin typeface="Consolas" panose="020B0609020204030204" pitchFamily="49" charset="0"/>
                <a:ea typeface="微软雅黑" pitchFamily="34" charset="-122"/>
              </a:rPr>
              <a:t>#define FLT_MAX_10_EXP         </a:t>
            </a:r>
            <a:r>
              <a:rPr lang="en-US" altLang="zh-CN" sz="2800" b="1" smtClean="0">
                <a:solidFill>
                  <a:srgbClr val="000066"/>
                </a:solidFill>
                <a:latin typeface="Consolas" panose="020B0609020204030204" pitchFamily="49" charset="0"/>
                <a:ea typeface="微软雅黑" pitchFamily="34" charset="-122"/>
              </a:rPr>
              <a:t>   38</a:t>
            </a:r>
            <a:endParaRPr lang="en-US" altLang="zh-CN" sz="2800" b="1">
              <a:solidFill>
                <a:srgbClr val="000066"/>
              </a:solidFill>
              <a:latin typeface="Consolas" panose="020B0609020204030204" pitchFamily="49" charset="0"/>
              <a:ea typeface="微软雅黑" pitchFamily="34" charset="-122"/>
            </a:endParaRPr>
          </a:p>
          <a:p>
            <a:pPr>
              <a:lnSpc>
                <a:spcPts val="3360"/>
              </a:lnSpc>
              <a:defRPr/>
            </a:pPr>
            <a:r>
              <a:rPr lang="en-US" altLang="zh-CN" sz="2800" b="1">
                <a:solidFill>
                  <a:srgbClr val="000066"/>
                </a:solidFill>
                <a:latin typeface="Consolas" panose="020B0609020204030204" pitchFamily="49" charset="0"/>
                <a:ea typeface="微软雅黑" pitchFamily="34" charset="-122"/>
              </a:rPr>
              <a:t>#define FLT_MAX_EXP               </a:t>
            </a:r>
            <a:r>
              <a:rPr lang="en-US" altLang="zh-CN" sz="2800" b="1" smtClean="0">
                <a:solidFill>
                  <a:srgbClr val="000066"/>
                </a:solidFill>
                <a:latin typeface="Consolas" panose="020B0609020204030204" pitchFamily="49" charset="0"/>
                <a:ea typeface="微软雅黑" pitchFamily="34" charset="-122"/>
              </a:rPr>
              <a:t>128</a:t>
            </a:r>
            <a:endParaRPr lang="en-US" altLang="zh-CN" sz="2800" b="1">
              <a:solidFill>
                <a:srgbClr val="000066"/>
              </a:solidFill>
              <a:latin typeface="Consolas" panose="020B0609020204030204" pitchFamily="49" charset="0"/>
              <a:ea typeface="微软雅黑" pitchFamily="34" charset="-122"/>
            </a:endParaRPr>
          </a:p>
          <a:p>
            <a:pPr>
              <a:lnSpc>
                <a:spcPts val="3360"/>
              </a:lnSpc>
              <a:defRPr/>
            </a:pPr>
            <a:r>
              <a:rPr lang="en-US" altLang="zh-CN" sz="2800" b="1">
                <a:solidFill>
                  <a:srgbClr val="000066"/>
                </a:solidFill>
                <a:latin typeface="Consolas" panose="020B0609020204030204" pitchFamily="49" charset="0"/>
                <a:ea typeface="微软雅黑" pitchFamily="34" charset="-122"/>
              </a:rPr>
              <a:t>#define FLT_MIN                   </a:t>
            </a:r>
            <a:r>
              <a:rPr lang="en-US" altLang="zh-CN" sz="2800" b="1" smtClean="0">
                <a:solidFill>
                  <a:srgbClr val="000066"/>
                </a:solidFill>
                <a:latin typeface="Consolas" panose="020B0609020204030204" pitchFamily="49" charset="0"/>
                <a:ea typeface="微软雅黑" pitchFamily="34" charset="-122"/>
              </a:rPr>
              <a:t>1.175494351e-38F</a:t>
            </a:r>
            <a:endParaRPr lang="en-US" altLang="zh-CN" sz="2800" b="1">
              <a:solidFill>
                <a:srgbClr val="000066"/>
              </a:solidFill>
              <a:latin typeface="Consolas" panose="020B0609020204030204" pitchFamily="49" charset="0"/>
              <a:ea typeface="微软雅黑" pitchFamily="34" charset="-122"/>
            </a:endParaRPr>
          </a:p>
          <a:p>
            <a:pPr>
              <a:lnSpc>
                <a:spcPts val="3360"/>
              </a:lnSpc>
              <a:defRPr/>
            </a:pPr>
            <a:r>
              <a:rPr lang="en-US" altLang="zh-CN" sz="2800" b="1">
                <a:solidFill>
                  <a:srgbClr val="000066"/>
                </a:solidFill>
                <a:latin typeface="Consolas" panose="020B0609020204030204" pitchFamily="49" charset="0"/>
                <a:ea typeface="微软雅黑" pitchFamily="34" charset="-122"/>
              </a:rPr>
              <a:t>#define FLT_MIN_10_EXP </a:t>
            </a:r>
            <a:r>
              <a:rPr lang="en-US" altLang="zh-CN" sz="2800" b="1" smtClean="0">
                <a:solidFill>
                  <a:srgbClr val="000066"/>
                </a:solidFill>
                <a:latin typeface="Consolas" panose="020B0609020204030204" pitchFamily="49" charset="0"/>
                <a:ea typeface="微软雅黑" pitchFamily="34" charset="-122"/>
              </a:rPr>
              <a:t>           (-</a:t>
            </a:r>
            <a:r>
              <a:rPr lang="en-US" altLang="zh-CN" sz="2800" b="1">
                <a:solidFill>
                  <a:srgbClr val="000066"/>
                </a:solidFill>
                <a:latin typeface="Consolas" panose="020B0609020204030204" pitchFamily="49" charset="0"/>
                <a:ea typeface="微软雅黑" pitchFamily="34" charset="-122"/>
              </a:rPr>
              <a:t>37)</a:t>
            </a:r>
          </a:p>
          <a:p>
            <a:pPr>
              <a:lnSpc>
                <a:spcPts val="3360"/>
              </a:lnSpc>
              <a:defRPr/>
            </a:pPr>
            <a:r>
              <a:rPr lang="en-US" altLang="zh-CN" sz="2800" b="1">
                <a:solidFill>
                  <a:srgbClr val="000066"/>
                </a:solidFill>
                <a:latin typeface="Consolas" panose="020B0609020204030204" pitchFamily="49" charset="0"/>
                <a:ea typeface="微软雅黑" pitchFamily="34" charset="-122"/>
              </a:rPr>
              <a:t>#define FLT_MIN_EXP </a:t>
            </a:r>
            <a:r>
              <a:rPr lang="en-US" altLang="zh-CN" sz="2800" b="1" smtClean="0">
                <a:solidFill>
                  <a:srgbClr val="000066"/>
                </a:solidFill>
                <a:latin typeface="Consolas" panose="020B0609020204030204" pitchFamily="49" charset="0"/>
                <a:ea typeface="微软雅黑" pitchFamily="34" charset="-122"/>
              </a:rPr>
              <a:t>              (-</a:t>
            </a:r>
            <a:r>
              <a:rPr lang="en-US" altLang="zh-CN" sz="2800" b="1">
                <a:solidFill>
                  <a:srgbClr val="000066"/>
                </a:solidFill>
                <a:latin typeface="Consolas" panose="020B0609020204030204" pitchFamily="49" charset="0"/>
                <a:ea typeface="微软雅黑" pitchFamily="34" charset="-122"/>
              </a:rPr>
              <a:t>125</a:t>
            </a:r>
            <a:r>
              <a:rPr lang="en-US" altLang="zh-CN" sz="2800" b="1" smtClean="0">
                <a:solidFill>
                  <a:srgbClr val="000066"/>
                </a:solidFill>
                <a:latin typeface="Consolas" panose="020B0609020204030204" pitchFamily="49" charset="0"/>
                <a:ea typeface="微软雅黑" pitchFamily="34" charset="-122"/>
              </a:rPr>
              <a:t>)          </a:t>
            </a:r>
          </a:p>
          <a:p>
            <a:pPr>
              <a:lnSpc>
                <a:spcPts val="3360"/>
              </a:lnSpc>
              <a:defRPr/>
            </a:pPr>
            <a:r>
              <a:rPr lang="en-US" altLang="zh-CN" sz="2800" b="1" smtClean="0">
                <a:solidFill>
                  <a:srgbClr val="000066"/>
                </a:solidFill>
                <a:latin typeface="Consolas" panose="020B0609020204030204" pitchFamily="49" charset="0"/>
                <a:ea typeface="微软雅黑" pitchFamily="34" charset="-122"/>
              </a:rPr>
              <a:t>………</a:t>
            </a:r>
            <a:endParaRPr lang="zh-CN" altLang="en-US" sz="2800" b="1">
              <a:solidFill>
                <a:srgbClr val="000066"/>
              </a:solidFill>
              <a:latin typeface="Consolas" panose="020B0609020204030204" pitchFamily="49" charset="0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7828" y="908720"/>
            <a:ext cx="6092825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数据的</a:t>
            </a: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范围</a:t>
            </a:r>
            <a:r>
              <a:rPr lang="en-US" altLang="zh-CN" sz="3200" smtClean="0">
                <a:latin typeface="微软雅黑" pitchFamily="34" charset="-122"/>
                <a:ea typeface="微软雅黑" pitchFamily="34" charset="-122"/>
              </a:rPr>
              <a:t> &lt;</a:t>
            </a:r>
            <a:r>
              <a:rPr lang="en-US" altLang="zh-CN" sz="3200" err="1">
                <a:latin typeface="微软雅黑" pitchFamily="34" charset="-122"/>
                <a:ea typeface="微软雅黑" pitchFamily="34" charset="-122"/>
              </a:rPr>
              <a:t>float.h</a:t>
            </a:r>
            <a:r>
              <a:rPr lang="en-US" altLang="zh-CN" sz="3200" smtClean="0">
                <a:latin typeface="微软雅黑" pitchFamily="34" charset="-122"/>
                <a:ea typeface="微软雅黑" pitchFamily="34" charset="-122"/>
              </a:rPr>
              <a:t>&gt;</a:t>
            </a: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08355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实型数据小结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53852" y="1268760"/>
            <a:ext cx="10287000" cy="4464496"/>
          </a:xfrm>
        </p:spPr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实型数据无法精确表示所有的数字。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每一种实型数据都有自己的有效位数和精度。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实型数据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无法直接判等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6370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数据类型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136004" y="1124744"/>
            <a:ext cx="10287000" cy="4464496"/>
          </a:xfrm>
        </p:spPr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根据实际需要设计相应类型的变量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char style = ‘A’;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short age = 3;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en-US" altLang="zh-CN" sz="280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 income = 2000;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long stars = 3799900;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float money = 6.32;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double distance;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long double root;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280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55348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问题求解与算法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16757" y="1160449"/>
            <a:ext cx="10009112" cy="1339929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任意给定一元二次方程</a:t>
            </a:r>
            <a:r>
              <a:rPr lang="en-US" altLang="zh-CN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ax</a:t>
            </a:r>
            <a:r>
              <a:rPr lang="en-US" altLang="zh-CN" sz="3200" baseline="30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+bx+c=0(a</a:t>
            </a: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不为零</a:t>
            </a:r>
            <a:r>
              <a:rPr lang="en-US" altLang="zh-CN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，设计一个算法，求解这个方程。</a:t>
            </a:r>
            <a:endParaRPr lang="zh-CN" altLang="en-US" sz="3200" baseline="30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5833" y="2924944"/>
            <a:ext cx="5791106" cy="2002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0329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数据类型练习</a:t>
            </a:r>
            <a:endParaRPr lang="zh-CN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1104705" y="1701383"/>
            <a:ext cx="10174283" cy="46079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 smtClean="0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zh-CN" sz="2400" b="1">
                <a:latin typeface="Consolas" pitchFamily="49" charset="0"/>
                <a:cs typeface="Consolas" pitchFamily="49" charset="0"/>
              </a:rPr>
              <a:t>include &lt;</a:t>
            </a:r>
            <a:r>
              <a:rPr lang="en-US" altLang="zh-CN" sz="2400" b="1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altLang="zh-CN" sz="2400" b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 smtClean="0">
                <a:latin typeface="Consolas" pitchFamily="49" charset="0"/>
                <a:cs typeface="Consolas" pitchFamily="49" charset="0"/>
              </a:rPr>
              <a:t>int </a:t>
            </a:r>
            <a:r>
              <a:rPr lang="en-US" altLang="zh-CN" sz="2400" b="1">
                <a:latin typeface="Consolas" pitchFamily="49" charset="0"/>
                <a:cs typeface="Consolas" pitchFamily="49" charset="0"/>
              </a:rPr>
              <a:t>main(void)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pt-BR" altLang="zh-CN" sz="2400" b="1">
                <a:latin typeface="Consolas" pitchFamily="49" charset="0"/>
                <a:cs typeface="Consolas" pitchFamily="49" charset="0"/>
              </a:rPr>
              <a:t>    </a:t>
            </a:r>
            <a:r>
              <a:rPr lang="pt-BR" altLang="zh-CN" sz="2400" b="1">
                <a:solidFill>
                  <a:schemeClr val="tx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unsigned int </a:t>
            </a:r>
            <a:r>
              <a:rPr lang="pt-BR" altLang="zh-CN" sz="2400" b="1">
                <a:latin typeface="Consolas" pitchFamily="49" charset="0"/>
                <a:cs typeface="Consolas" pitchFamily="49" charset="0"/>
              </a:rPr>
              <a:t>n; 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400" b="1">
                <a:solidFill>
                  <a:schemeClr val="tx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unsigned long </a:t>
            </a:r>
            <a:r>
              <a:rPr lang="en-US" altLang="zh-CN" sz="2400" b="1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altLang="zh-CN" sz="2400" b="1">
                <a:solidFill>
                  <a:schemeClr val="tx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400" b="1">
                <a:latin typeface="Consolas" pitchFamily="49" charset="0"/>
                <a:cs typeface="Consolas" pitchFamily="49" charset="0"/>
              </a:rPr>
              <a:t>sum; 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400" b="1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zh-CN" sz="2400" b="1">
                <a:latin typeface="Consolas" pitchFamily="49" charset="0"/>
                <a:cs typeface="Consolas" pitchFamily="49" charset="0"/>
              </a:rPr>
              <a:t>("</a:t>
            </a:r>
            <a:r>
              <a:rPr lang="zh-CN" altLang="en-US" sz="2400" b="1">
                <a:latin typeface="Consolas" pitchFamily="49" charset="0"/>
                <a:cs typeface="Consolas" pitchFamily="49" charset="0"/>
              </a:rPr>
              <a:t>请</a:t>
            </a:r>
            <a:r>
              <a:rPr lang="zh-CN" altLang="en-US" sz="2400" b="1" smtClean="0">
                <a:latin typeface="Consolas" pitchFamily="49" charset="0"/>
                <a:cs typeface="Consolas" pitchFamily="49" charset="0"/>
              </a:rPr>
              <a:t>输入</a:t>
            </a:r>
            <a:r>
              <a:rPr lang="en-US" altLang="zh-CN" sz="2400" b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zh-CN" altLang="en-US" sz="2400" b="1" smtClean="0">
                <a:latin typeface="Consolas" pitchFamily="49" charset="0"/>
                <a:cs typeface="Consolas" pitchFamily="49" charset="0"/>
              </a:rPr>
              <a:t>值</a:t>
            </a:r>
            <a:r>
              <a:rPr lang="en-US" altLang="zh-CN" sz="2400" b="1" smtClean="0">
                <a:latin typeface="Consolas" pitchFamily="49" charset="0"/>
                <a:cs typeface="Consolas" pitchFamily="49" charset="0"/>
              </a:rPr>
              <a:t>:");</a:t>
            </a:r>
            <a:endParaRPr lang="en-US" altLang="zh-CN" sz="2400" b="1">
              <a:latin typeface="Consolas" pitchFamily="49" charset="0"/>
              <a:cs typeface="Consolas" pitchFamily="49" charset="0"/>
            </a:endParaRP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400" b="1" err="1">
                <a:latin typeface="Consolas" pitchFamily="49" charset="0"/>
                <a:cs typeface="Consolas" pitchFamily="49" charset="0"/>
              </a:rPr>
              <a:t>scanf</a:t>
            </a:r>
            <a:r>
              <a:rPr lang="en-US" altLang="zh-CN" sz="2400" b="1">
                <a:latin typeface="Consolas" pitchFamily="49" charset="0"/>
                <a:cs typeface="Consolas" pitchFamily="49" charset="0"/>
              </a:rPr>
              <a:t>("%u", &amp;n);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    sum = n * (n +1) /2; 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400" b="1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zh-CN" sz="2400" b="1">
                <a:latin typeface="Consolas" pitchFamily="49" charset="0"/>
                <a:cs typeface="Consolas" pitchFamily="49" charset="0"/>
              </a:rPr>
              <a:t>("1+2+...+n(n=%u)=%</a:t>
            </a:r>
            <a:r>
              <a:rPr lang="en-US" altLang="zh-CN" sz="2400" b="1" err="1">
                <a:latin typeface="Consolas" pitchFamily="49" charset="0"/>
                <a:cs typeface="Consolas" pitchFamily="49" charset="0"/>
              </a:rPr>
              <a:t>llu</a:t>
            </a:r>
            <a:r>
              <a:rPr lang="en-US" altLang="zh-CN" sz="2400" b="1">
                <a:latin typeface="Consolas" pitchFamily="49" charset="0"/>
                <a:cs typeface="Consolas" pitchFamily="49" charset="0"/>
              </a:rPr>
              <a:t>.\n", n, sum);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 smtClean="0"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 smtClean="0">
                <a:latin typeface="Consolas" pitchFamily="49" charset="0"/>
                <a:cs typeface="Consolas" pitchFamily="49" charset="0"/>
              </a:rPr>
              <a:t>}</a:t>
            </a:r>
            <a:endParaRPr lang="zh-CN" altLang="en-US" sz="2400" b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4814" y="1084496"/>
            <a:ext cx="92448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编程输出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1+2+...+n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的值，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n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由用户从键盘上输入。</a:t>
            </a:r>
          </a:p>
        </p:txBody>
      </p:sp>
    </p:spTree>
    <p:extLst>
      <p:ext uri="{BB962C8B-B14F-4D97-AF65-F5344CB8AC3E}">
        <p14:creationId xmlns:p14="http://schemas.microsoft.com/office/powerpoint/2010/main" val="3942418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数据类型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53852" y="1628800"/>
            <a:ext cx="10287000" cy="4464496"/>
          </a:xfrm>
        </p:spPr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每种数据类型所占内存字节数、所能表示的数据范围、数据表示的形式以及这个类型数据所能进行的操作都是不同。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要根据实际需要选择合适的数据类型定义变量。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3" descr="C:\Documents and Settings\Administrator.9D8004145E8544A\Local Settings\Temporary Internet Files\Content.IE5\4DEBS5Y3\MCj0435278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14692" y="4077072"/>
            <a:ext cx="2708628" cy="1409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53737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本讲授课</a:t>
            </a:r>
            <a:r>
              <a:rPr lang="zh-CN" altLang="en-US" b="1"/>
              <a:t>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9478788" y="4602188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530700" y="4584991"/>
            <a:ext cx="6804072" cy="519261"/>
            <a:chOff x="2650732" y="4266333"/>
            <a:chExt cx="6804072" cy="519261"/>
          </a:xfrm>
        </p:grpSpPr>
        <p:sp>
          <p:nvSpPr>
            <p:cNvPr id="8" name="自选图形 6"/>
            <p:cNvSpPr>
              <a:spLocks noChangeArrowheads="1"/>
            </p:cNvSpPr>
            <p:nvPr/>
          </p:nvSpPr>
          <p:spPr bwMode="gray">
            <a:xfrm>
              <a:off x="3089529" y="4271963"/>
              <a:ext cx="6365275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常量与字面值</a:t>
              </a: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2650732" y="4266333"/>
              <a:ext cx="520552" cy="519261"/>
              <a:chOff x="2650732" y="4266333"/>
              <a:chExt cx="520552" cy="519261"/>
            </a:xfrm>
          </p:grpSpPr>
          <p:sp>
            <p:nvSpPr>
              <p:cNvPr id="21" name="椭圆 39"/>
              <p:cNvSpPr>
                <a:spLocks noChangeArrowheads="1"/>
              </p:cNvSpPr>
              <p:nvPr/>
            </p:nvSpPr>
            <p:spPr bwMode="gray">
              <a:xfrm>
                <a:off x="2650732" y="4266333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椭圆 40"/>
              <p:cNvSpPr>
                <a:spLocks noChangeArrowheads="1"/>
              </p:cNvSpPr>
              <p:nvPr/>
            </p:nvSpPr>
            <p:spPr bwMode="gray">
              <a:xfrm>
                <a:off x="2700628" y="4319133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椭圆 35"/>
              <p:cNvSpPr>
                <a:spLocks noChangeArrowheads="1"/>
              </p:cNvSpPr>
              <p:nvPr/>
            </p:nvSpPr>
            <p:spPr bwMode="gray">
              <a:xfrm>
                <a:off x="2723815" y="4319134"/>
                <a:ext cx="396525" cy="413660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椭圆 37"/>
              <p:cNvSpPr>
                <a:spLocks noChangeArrowheads="1"/>
              </p:cNvSpPr>
              <p:nvPr/>
            </p:nvSpPr>
            <p:spPr bwMode="gray">
              <a:xfrm>
                <a:off x="2727616" y="4332207"/>
                <a:ext cx="370916" cy="387511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2530700" y="2603562"/>
            <a:ext cx="6662355" cy="519261"/>
            <a:chOff x="2599883" y="2579539"/>
            <a:chExt cx="6662355" cy="519261"/>
          </a:xfrm>
        </p:grpSpPr>
        <p:sp>
          <p:nvSpPr>
            <p:cNvPr id="10" name="自选图形 8"/>
            <p:cNvSpPr>
              <a:spLocks noChangeArrowheads="1"/>
            </p:cNvSpPr>
            <p:nvPr/>
          </p:nvSpPr>
          <p:spPr bwMode="gray">
            <a:xfrm>
              <a:off x="3047206" y="2590800"/>
              <a:ext cx="6215032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数据如何在计算机中表示</a:t>
              </a: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599883" y="2579539"/>
              <a:ext cx="520552" cy="519261"/>
              <a:chOff x="1984929" y="5010002"/>
              <a:chExt cx="520552" cy="519261"/>
            </a:xfrm>
          </p:grpSpPr>
          <p:sp>
            <p:nvSpPr>
              <p:cNvPr id="26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1701924" y="1732028"/>
            <a:ext cx="6639749" cy="519261"/>
            <a:chOff x="1949565" y="1820863"/>
            <a:chExt cx="6639749" cy="519261"/>
          </a:xfrm>
        </p:grpSpPr>
        <p:sp>
          <p:nvSpPr>
            <p:cNvPr id="11" name="自选图形 9"/>
            <p:cNvSpPr>
              <a:spLocks noChangeArrowheads="1"/>
            </p:cNvSpPr>
            <p:nvPr/>
          </p:nvSpPr>
          <p:spPr bwMode="gray">
            <a:xfrm>
              <a:off x="2353121" y="1820863"/>
              <a:ext cx="6236193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问题求解与算法</a:t>
              </a: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1949565" y="1820863"/>
              <a:ext cx="520552" cy="519261"/>
              <a:chOff x="1984929" y="5010002"/>
              <a:chExt cx="520552" cy="519261"/>
            </a:xfrm>
          </p:grpSpPr>
          <p:sp>
            <p:nvSpPr>
              <p:cNvPr id="31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2952293" y="3600377"/>
            <a:ext cx="6625551" cy="519261"/>
            <a:chOff x="2829253" y="3459163"/>
            <a:chExt cx="6625551" cy="519261"/>
          </a:xfrm>
        </p:grpSpPr>
        <p:sp>
          <p:nvSpPr>
            <p:cNvPr id="9" name="自选图形 7"/>
            <p:cNvSpPr>
              <a:spLocks noChangeArrowheads="1"/>
            </p:cNvSpPr>
            <p:nvPr/>
          </p:nvSpPr>
          <p:spPr bwMode="gray">
            <a:xfrm>
              <a:off x="3250353" y="3459163"/>
              <a:ext cx="6204451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 smtClean="0">
                  <a:latin typeface="微软雅黑" pitchFamily="34" charset="-122"/>
                  <a:ea typeface="微软雅黑" pitchFamily="34" charset="-122"/>
                </a:rPr>
                <a:t>数据类型</a:t>
              </a:r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829253" y="3459163"/>
              <a:ext cx="520552" cy="519261"/>
              <a:chOff x="1984929" y="5010002"/>
              <a:chExt cx="520552" cy="519261"/>
            </a:xfrm>
          </p:grpSpPr>
          <p:sp>
            <p:nvSpPr>
              <p:cNvPr id="36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707650" y="5461203"/>
            <a:ext cx="6599358" cy="537071"/>
            <a:chOff x="1964483" y="5461203"/>
            <a:chExt cx="6599358" cy="537071"/>
          </a:xfrm>
        </p:grpSpPr>
        <p:sp>
          <p:nvSpPr>
            <p:cNvPr id="42" name="自选图形 5"/>
            <p:cNvSpPr>
              <a:spLocks noChangeArrowheads="1"/>
            </p:cNvSpPr>
            <p:nvPr/>
          </p:nvSpPr>
          <p:spPr bwMode="gray">
            <a:xfrm>
              <a:off x="2403828" y="5490274"/>
              <a:ext cx="6160013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数据的输出与输入</a:t>
              </a: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964483" y="5461203"/>
              <a:ext cx="520552" cy="519261"/>
              <a:chOff x="1984929" y="5010002"/>
              <a:chExt cx="520552" cy="519261"/>
            </a:xfrm>
          </p:grpSpPr>
          <p:sp>
            <p:nvSpPr>
              <p:cNvPr id="47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89907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常量与字面值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8721" y="1052736"/>
            <a:ext cx="9526211" cy="48965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 smtClean="0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zh-CN" sz="2400" b="1">
                <a:latin typeface="Consolas" pitchFamily="49" charset="0"/>
                <a:cs typeface="Consolas" pitchFamily="49" charset="0"/>
              </a:rPr>
              <a:t>include &lt;</a:t>
            </a:r>
            <a:r>
              <a:rPr lang="en-US" altLang="zh-CN" sz="2400" b="1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altLang="zh-CN" sz="2400" b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 smtClean="0">
                <a:latin typeface="Consolas" pitchFamily="49" charset="0"/>
                <a:cs typeface="Consolas" pitchFamily="49" charset="0"/>
              </a:rPr>
              <a:t> </a:t>
            </a:r>
            <a:endParaRPr lang="en-US" altLang="zh-CN" sz="2400" b="1">
              <a:latin typeface="Consolas" pitchFamily="49" charset="0"/>
              <a:cs typeface="Consolas" pitchFamily="49" charset="0"/>
            </a:endParaRP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400" b="1">
                <a:latin typeface="Consolas" pitchFamily="49" charset="0"/>
                <a:cs typeface="Consolas" pitchFamily="49" charset="0"/>
              </a:rPr>
              <a:t> main(void)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const </a:t>
            </a:r>
            <a:r>
              <a:rPr lang="en-US" altLang="zh-CN" sz="2400" b="1">
                <a:latin typeface="Consolas" pitchFamily="49" charset="0"/>
                <a:cs typeface="Consolas" pitchFamily="49" charset="0"/>
              </a:rPr>
              <a:t>double PI = 3.14;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    double area = 0.0;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    double r = </a:t>
            </a:r>
            <a:r>
              <a:rPr lang="en-US" altLang="zh-CN" sz="2400" b="1" smtClean="0">
                <a:latin typeface="Consolas" pitchFamily="49" charset="0"/>
                <a:cs typeface="Consolas" pitchFamily="49" charset="0"/>
              </a:rPr>
              <a:t>10.0</a:t>
            </a:r>
            <a:r>
              <a:rPr lang="en-US" altLang="zh-CN" sz="2400" b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endParaRPr lang="en-US" altLang="zh-CN" sz="2400" b="1">
              <a:latin typeface="Consolas" pitchFamily="49" charset="0"/>
              <a:cs typeface="Consolas" pitchFamily="49" charset="0"/>
            </a:endParaRP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    area = PI * r * r</a:t>
            </a:r>
            <a:r>
              <a:rPr lang="en-US" altLang="zh-CN" sz="2400" b="1" smtClean="0">
                <a:latin typeface="Consolas" pitchFamily="49" charset="0"/>
                <a:cs typeface="Consolas" pitchFamily="49" charset="0"/>
              </a:rPr>
              <a:t>;</a:t>
            </a:r>
            <a:endParaRPr lang="en-US" altLang="zh-CN" sz="2400" b="1">
              <a:latin typeface="Consolas" pitchFamily="49" charset="0"/>
              <a:cs typeface="Consolas" pitchFamily="49" charset="0"/>
            </a:endParaRP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    PI = 3.14159; </a:t>
            </a:r>
            <a:r>
              <a:rPr lang="en-US" altLang="zh-CN" sz="2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altLang="zh-CN" sz="2400" b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error</a:t>
            </a:r>
            <a:endParaRPr lang="en-US" altLang="zh-CN" sz="24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 smtClean="0">
                <a:latin typeface="Consolas" pitchFamily="49" charset="0"/>
                <a:cs typeface="Consolas" pitchFamily="49" charset="0"/>
              </a:rPr>
              <a:t>}</a:t>
            </a:r>
            <a:endParaRPr lang="zh-CN" altLang="en-US" sz="2400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381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33311" y="1076325"/>
            <a:ext cx="11293749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当变量声明中包括类型限定符“</a:t>
            </a:r>
            <a:r>
              <a:rPr lang="en-US" altLang="zh-CN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”关键字时，可以声明</a:t>
            </a:r>
            <a:r>
              <a:rPr lang="zh-CN" altLang="en-US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常量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字面值：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整型：     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100    0x1EA0    0376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浮点型：    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1.0      3e2    .3415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字符型：    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‘a’  ‘\’’  ‘\\’  ‘\n’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字符串型：  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“hello”  “a”  “0”  “”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例如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const</a:t>
            </a:r>
            <a:r>
              <a:rPr lang="en-US" altLang="zh-CN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int</a:t>
            </a:r>
            <a:r>
              <a:rPr lang="en-US" altLang="zh-CN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x = 1;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const</a:t>
            </a:r>
            <a:r>
              <a:rPr lang="en-US" altLang="zh-CN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double y = 2;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const</a:t>
            </a:r>
            <a:r>
              <a:rPr lang="en-US" altLang="zh-CN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float a = 1.0,b = 2.0,c = 3.0;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const</a:t>
            </a:r>
            <a:r>
              <a:rPr lang="en-US" altLang="zh-CN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usigned</a:t>
            </a:r>
            <a:r>
              <a:rPr lang="en-US" altLang="zh-CN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int</a:t>
            </a:r>
            <a:r>
              <a:rPr lang="en-US" altLang="zh-CN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m = 3,n = 4;</a:t>
            </a:r>
            <a:endParaRPr lang="en-US" altLang="zh-CN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常量与字面值</a:t>
            </a:r>
          </a:p>
        </p:txBody>
      </p:sp>
    </p:spTree>
    <p:extLst>
      <p:ext uri="{BB962C8B-B14F-4D97-AF65-F5344CB8AC3E}">
        <p14:creationId xmlns:p14="http://schemas.microsoft.com/office/powerpoint/2010/main" val="2634809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常量分类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36004" y="1124744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常量可分为：</a:t>
            </a:r>
            <a:endParaRPr lang="en-US" altLang="zh-CN" sz="32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字面常量（直接常量）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l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整型常量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l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实型常量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l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字符型常量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l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字符串常量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符号常量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 err="1" smtClean="0"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常量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46829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常量与字面值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741093" y="1052736"/>
            <a:ext cx="10969943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字面值类型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整型字面值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浮点型字面值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159474" y="2500307"/>
            <a:ext cx="9903490" cy="3541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4475573" y="1434890"/>
            <a:ext cx="6094413" cy="9048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 eaLnBrk="0" hangingPunct="0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字符型字面值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字符串型字面值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57078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整型字面值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053852" y="1052736"/>
            <a:ext cx="10287000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整型字面值表示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十进制整数：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123, -456, 0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八进制整数：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0123, 011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十六进制整数：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0x123, 0Xff</a:t>
            </a:r>
          </a:p>
          <a:p>
            <a:pPr>
              <a:lnSpc>
                <a:spcPct val="130000"/>
              </a:lnSpc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整型常量的类型</a:t>
            </a:r>
          </a:p>
          <a:p>
            <a:pPr lvl="1">
              <a:lnSpc>
                <a:spcPct val="130000"/>
              </a:lnSpc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一般</a:t>
            </a:r>
            <a:r>
              <a:rPr lang="zh-CN" altLang="en-US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默认整型常量为</a:t>
            </a:r>
            <a:r>
              <a:rPr lang="en-US" altLang="zh-CN" b="1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型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。也可以根据其值所在范围或后缀确定其数据类型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长整型字面值      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123L, 23l,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无符号整型字面值   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123U, 123u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无符号长整型字面值 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123UL,123ul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long </a:t>
            </a:r>
            <a:r>
              <a:rPr lang="en-US" altLang="zh-CN" err="1" smtClean="0">
                <a:latin typeface="微软雅黑" pitchFamily="34" charset="-122"/>
                <a:ea typeface="微软雅黑" pitchFamily="34" charset="-122"/>
              </a:rPr>
              <a:t>long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型字面值 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123ll  </a:t>
            </a:r>
            <a:r>
              <a:rPr lang="en-US" altLang="zh-CN" err="1" smtClean="0">
                <a:latin typeface="微软雅黑" pitchFamily="34" charset="-122"/>
                <a:ea typeface="微软雅黑" pitchFamily="34" charset="-122"/>
              </a:rPr>
              <a:t>123LL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5573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浮点型字面值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053852" y="1108446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浮点型字面值表示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科学计数法：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5e3 , 12.3e3 ,123E2, 1.23e4 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自然数计数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5.3 ,0.123, .123, 123.0, 123.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默认为</a:t>
            </a:r>
            <a:r>
              <a:rPr lang="en-US" altLang="zh-CN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型，也可以使用后缀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确定类型。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45446" y="3412579"/>
            <a:ext cx="11109606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11254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字符型字面值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053852" y="1033714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字符型字面值是用单引号括起来单个普通字符或转义字符。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执行字符集：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‘a’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‘A’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‘0’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‘9’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‘$’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等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宽字符集（</a:t>
            </a:r>
            <a:r>
              <a:rPr lang="en-US" altLang="zh-CN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wchar_t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转义字符：用来表示很难输入的字符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81899" y="2928394"/>
            <a:ext cx="11201145" cy="3092894"/>
            <a:chOff x="214282" y="3349647"/>
            <a:chExt cx="8651875" cy="3372583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6" name="Oval 2">
              <a:hlinkClick r:id="rId2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965368" y="5102248"/>
              <a:ext cx="536947" cy="381000"/>
            </a:xfrm>
            <a:prstGeom prst="ellipse">
              <a:avLst/>
            </a:prstGeom>
            <a:grpFill/>
            <a:ln w="12700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400">
                  <a:latin typeface="微软雅黑" pitchFamily="34" charset="-122"/>
                  <a:ea typeface="微软雅黑" pitchFamily="34" charset="-122"/>
                </a:rPr>
                <a:t>&lt;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14282" y="3349649"/>
              <a:ext cx="8651875" cy="3372581"/>
            </a:xfrm>
            <a:prstGeom prst="rect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400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" name="Group 45"/>
            <p:cNvGrpSpPr>
              <a:grpSpLocks/>
            </p:cNvGrpSpPr>
            <p:nvPr/>
          </p:nvGrpSpPr>
          <p:grpSpPr bwMode="auto">
            <a:xfrm>
              <a:off x="461981" y="3438554"/>
              <a:ext cx="7568393" cy="3216276"/>
              <a:chOff x="333" y="1928"/>
              <a:chExt cx="4736" cy="2026"/>
            </a:xfrm>
            <a:grpFill/>
          </p:grpSpPr>
          <p:sp>
            <p:nvSpPr>
              <p:cNvPr id="18" name="Text Box 16"/>
              <p:cNvSpPr txBox="1">
                <a:spLocks noChangeArrowheads="1"/>
              </p:cNvSpPr>
              <p:nvPr/>
            </p:nvSpPr>
            <p:spPr bwMode="auto">
              <a:xfrm>
                <a:off x="333" y="1928"/>
                <a:ext cx="585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微软雅黑" pitchFamily="34" charset="-122"/>
                    <a:ea typeface="微软雅黑" pitchFamily="34" charset="-122"/>
                  </a:rPr>
                  <a:t>转义字符</a:t>
                </a:r>
                <a:endParaRPr lang="zh-CN" altLang="en-US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Text Box 17"/>
              <p:cNvSpPr txBox="1">
                <a:spLocks noChangeArrowheads="1"/>
              </p:cNvSpPr>
              <p:nvPr/>
            </p:nvSpPr>
            <p:spPr bwMode="auto">
              <a:xfrm>
                <a:off x="1677" y="1928"/>
                <a:ext cx="337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微软雅黑" pitchFamily="34" charset="-122"/>
                    <a:ea typeface="微软雅黑" pitchFamily="34" charset="-122"/>
                  </a:rPr>
                  <a:t>含义</a:t>
                </a:r>
                <a:endParaRPr lang="zh-CN" altLang="en-US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Text Box 18"/>
              <p:cNvSpPr txBox="1">
                <a:spLocks noChangeArrowheads="1"/>
              </p:cNvSpPr>
              <p:nvPr/>
            </p:nvSpPr>
            <p:spPr bwMode="auto">
              <a:xfrm>
                <a:off x="410" y="2227"/>
                <a:ext cx="218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\n</a:t>
                </a:r>
                <a:endParaRPr lang="en-US" altLang="zh-CN" sz="2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Text Box 19"/>
              <p:cNvSpPr txBox="1">
                <a:spLocks noChangeArrowheads="1"/>
              </p:cNvSpPr>
              <p:nvPr/>
            </p:nvSpPr>
            <p:spPr bwMode="auto">
              <a:xfrm>
                <a:off x="410" y="2521"/>
                <a:ext cx="206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微软雅黑" pitchFamily="34" charset="-122"/>
                    <a:ea typeface="微软雅黑" pitchFamily="34" charset="-122"/>
                  </a:rPr>
                  <a:t>\v</a:t>
                </a:r>
                <a:endParaRPr lang="en-US" altLang="zh-CN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Text Box 20"/>
              <p:cNvSpPr txBox="1">
                <a:spLocks noChangeArrowheads="1"/>
              </p:cNvSpPr>
              <p:nvPr/>
            </p:nvSpPr>
            <p:spPr bwMode="auto">
              <a:xfrm>
                <a:off x="410" y="2815"/>
                <a:ext cx="188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微软雅黑" pitchFamily="34" charset="-122"/>
                    <a:ea typeface="微软雅黑" pitchFamily="34" charset="-122"/>
                  </a:rPr>
                  <a:t>\r</a:t>
                </a:r>
                <a:endParaRPr lang="en-US" altLang="zh-CN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Text Box 21"/>
              <p:cNvSpPr txBox="1">
                <a:spLocks noChangeArrowheads="1"/>
              </p:cNvSpPr>
              <p:nvPr/>
            </p:nvSpPr>
            <p:spPr bwMode="auto">
              <a:xfrm>
                <a:off x="410" y="3109"/>
                <a:ext cx="209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微软雅黑" pitchFamily="34" charset="-122"/>
                    <a:ea typeface="微软雅黑" pitchFamily="34" charset="-122"/>
                  </a:rPr>
                  <a:t>\a</a:t>
                </a:r>
                <a:endParaRPr lang="en-US" altLang="zh-CN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Text Box 22"/>
              <p:cNvSpPr txBox="1">
                <a:spLocks noChangeArrowheads="1"/>
              </p:cNvSpPr>
              <p:nvPr/>
            </p:nvSpPr>
            <p:spPr bwMode="auto">
              <a:xfrm>
                <a:off x="410" y="3359"/>
                <a:ext cx="265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\‘</a:t>
                </a:r>
                <a:endParaRPr lang="en-US" altLang="zh-CN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Text Box 23"/>
              <p:cNvSpPr txBox="1">
                <a:spLocks noChangeArrowheads="1"/>
              </p:cNvSpPr>
              <p:nvPr/>
            </p:nvSpPr>
            <p:spPr bwMode="auto">
              <a:xfrm>
                <a:off x="410" y="3679"/>
                <a:ext cx="399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\</a:t>
                </a:r>
                <a:r>
                  <a:rPr lang="en-US" altLang="zh-CN" sz="200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ddd</a:t>
                </a:r>
                <a:endParaRPr lang="en-US" altLang="zh-CN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Text Box 24"/>
              <p:cNvSpPr txBox="1">
                <a:spLocks noChangeArrowheads="1"/>
              </p:cNvSpPr>
              <p:nvPr/>
            </p:nvSpPr>
            <p:spPr bwMode="auto">
              <a:xfrm>
                <a:off x="2941" y="2184"/>
                <a:ext cx="188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\t</a:t>
                </a:r>
                <a:endParaRPr lang="en-US" altLang="zh-CN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Text Box 25"/>
              <p:cNvSpPr txBox="1">
                <a:spLocks noChangeArrowheads="1"/>
              </p:cNvSpPr>
              <p:nvPr/>
            </p:nvSpPr>
            <p:spPr bwMode="auto">
              <a:xfrm>
                <a:off x="2941" y="2500"/>
                <a:ext cx="220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微软雅黑" pitchFamily="34" charset="-122"/>
                    <a:ea typeface="微软雅黑" pitchFamily="34" charset="-122"/>
                  </a:rPr>
                  <a:t>\b</a:t>
                </a:r>
                <a:endParaRPr lang="en-US" altLang="zh-CN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Text Box 26"/>
              <p:cNvSpPr txBox="1">
                <a:spLocks noChangeArrowheads="1"/>
              </p:cNvSpPr>
              <p:nvPr/>
            </p:nvSpPr>
            <p:spPr bwMode="auto">
              <a:xfrm>
                <a:off x="2941" y="2815"/>
                <a:ext cx="184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微软雅黑" pitchFamily="34" charset="-122"/>
                    <a:ea typeface="微软雅黑" pitchFamily="34" charset="-122"/>
                  </a:rPr>
                  <a:t>\f</a:t>
                </a:r>
                <a:endParaRPr lang="en-US" altLang="zh-CN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Text Box 27"/>
              <p:cNvSpPr txBox="1">
                <a:spLocks noChangeArrowheads="1"/>
              </p:cNvSpPr>
              <p:nvPr/>
            </p:nvSpPr>
            <p:spPr bwMode="auto">
              <a:xfrm>
                <a:off x="2941" y="3109"/>
                <a:ext cx="193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\\</a:t>
                </a:r>
                <a:endParaRPr lang="en-US" altLang="zh-CN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Text Box 28"/>
              <p:cNvSpPr txBox="1">
                <a:spLocks noChangeArrowheads="1"/>
              </p:cNvSpPr>
              <p:nvPr/>
            </p:nvSpPr>
            <p:spPr bwMode="auto">
              <a:xfrm>
                <a:off x="2941" y="3359"/>
                <a:ext cx="265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\“</a:t>
                </a:r>
                <a:endParaRPr lang="en-US" altLang="zh-CN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Text Box 29"/>
              <p:cNvSpPr txBox="1">
                <a:spLocks noChangeArrowheads="1"/>
              </p:cNvSpPr>
              <p:nvPr/>
            </p:nvSpPr>
            <p:spPr bwMode="auto">
              <a:xfrm>
                <a:off x="2941" y="3672"/>
                <a:ext cx="357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\</a:t>
                </a:r>
                <a:r>
                  <a:rPr lang="en-US" altLang="zh-CN" sz="200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xhh</a:t>
                </a:r>
                <a:endParaRPr lang="en-US" altLang="zh-CN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Text Box 30"/>
              <p:cNvSpPr txBox="1">
                <a:spLocks noChangeArrowheads="1"/>
              </p:cNvSpPr>
              <p:nvPr/>
            </p:nvSpPr>
            <p:spPr bwMode="auto">
              <a:xfrm>
                <a:off x="2757" y="1928"/>
                <a:ext cx="585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微软雅黑" pitchFamily="34" charset="-122"/>
                    <a:ea typeface="微软雅黑" pitchFamily="34" charset="-122"/>
                  </a:rPr>
                  <a:t>转义字符</a:t>
                </a:r>
                <a:endParaRPr lang="zh-CN" altLang="en-US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Text Box 31"/>
              <p:cNvSpPr txBox="1">
                <a:spLocks noChangeArrowheads="1"/>
              </p:cNvSpPr>
              <p:nvPr/>
            </p:nvSpPr>
            <p:spPr bwMode="auto">
              <a:xfrm>
                <a:off x="4370" y="1928"/>
                <a:ext cx="337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微软雅黑" pitchFamily="34" charset="-122"/>
                    <a:ea typeface="微软雅黑" pitchFamily="34" charset="-122"/>
                  </a:rPr>
                  <a:t>含义</a:t>
                </a:r>
                <a:endParaRPr lang="zh-CN" altLang="en-US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Text Box 32"/>
              <p:cNvSpPr txBox="1">
                <a:spLocks noChangeArrowheads="1"/>
              </p:cNvSpPr>
              <p:nvPr/>
            </p:nvSpPr>
            <p:spPr bwMode="auto">
              <a:xfrm>
                <a:off x="1620" y="2227"/>
                <a:ext cx="683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 b="1">
                    <a:solidFill>
                      <a:schemeClr val="tx2"/>
                    </a:solidFill>
                    <a:latin typeface="微软雅黑" pitchFamily="34" charset="-122"/>
                    <a:ea typeface="微软雅黑" pitchFamily="34" charset="-122"/>
                  </a:rPr>
                  <a:t>换行</a:t>
                </a:r>
                <a:endParaRPr lang="zh-CN" altLang="en-US" sz="4000" b="1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" name="Text Box 33"/>
              <p:cNvSpPr txBox="1">
                <a:spLocks noChangeArrowheads="1"/>
              </p:cNvSpPr>
              <p:nvPr/>
            </p:nvSpPr>
            <p:spPr bwMode="auto">
              <a:xfrm>
                <a:off x="1444" y="2500"/>
                <a:ext cx="585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微软雅黑" pitchFamily="34" charset="-122"/>
                    <a:ea typeface="微软雅黑" pitchFamily="34" charset="-122"/>
                  </a:rPr>
                  <a:t>垂直制表</a:t>
                </a:r>
                <a:endParaRPr lang="zh-CN" altLang="en-US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" name="Text Box 34"/>
              <p:cNvSpPr txBox="1">
                <a:spLocks noChangeArrowheads="1"/>
              </p:cNvSpPr>
              <p:nvPr/>
            </p:nvSpPr>
            <p:spPr bwMode="auto">
              <a:xfrm>
                <a:off x="1620" y="2815"/>
                <a:ext cx="337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微软雅黑" pitchFamily="34" charset="-122"/>
                    <a:ea typeface="微软雅黑" pitchFamily="34" charset="-122"/>
                  </a:rPr>
                  <a:t>回车</a:t>
                </a:r>
                <a:endParaRPr lang="zh-CN" altLang="en-US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" name="Text Box 35"/>
              <p:cNvSpPr txBox="1">
                <a:spLocks noChangeArrowheads="1"/>
              </p:cNvSpPr>
              <p:nvPr/>
            </p:nvSpPr>
            <p:spPr bwMode="auto">
              <a:xfrm>
                <a:off x="1620" y="3109"/>
                <a:ext cx="337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微软雅黑" pitchFamily="34" charset="-122"/>
                    <a:ea typeface="微软雅黑" pitchFamily="34" charset="-122"/>
                  </a:rPr>
                  <a:t>响铃</a:t>
                </a:r>
                <a:endParaRPr lang="zh-CN" altLang="en-US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8" name="Text Box 36"/>
              <p:cNvSpPr txBox="1">
                <a:spLocks noChangeArrowheads="1"/>
              </p:cNvSpPr>
              <p:nvPr/>
            </p:nvSpPr>
            <p:spPr bwMode="auto">
              <a:xfrm>
                <a:off x="1518" y="3359"/>
                <a:ext cx="461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微软雅黑" pitchFamily="34" charset="-122"/>
                    <a:ea typeface="微软雅黑" pitchFamily="34" charset="-122"/>
                  </a:rPr>
                  <a:t>单引号</a:t>
                </a:r>
                <a:endParaRPr lang="zh-CN" altLang="en-US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" name="Text Box 37"/>
              <p:cNvSpPr txBox="1">
                <a:spLocks noChangeArrowheads="1"/>
              </p:cNvSpPr>
              <p:nvPr/>
            </p:nvSpPr>
            <p:spPr bwMode="auto">
              <a:xfrm>
                <a:off x="1058" y="3672"/>
                <a:ext cx="1227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微软雅黑" pitchFamily="34" charset="-122"/>
                    <a:ea typeface="微软雅黑" pitchFamily="34" charset="-122"/>
                  </a:rPr>
                  <a:t>3</a:t>
                </a:r>
                <a:r>
                  <a:rPr lang="zh-CN" altLang="en-US" sz="2000">
                    <a:latin typeface="微软雅黑" pitchFamily="34" charset="-122"/>
                    <a:ea typeface="微软雅黑" pitchFamily="34" charset="-122"/>
                  </a:rPr>
                  <a:t>位</a:t>
                </a:r>
                <a:r>
                  <a:rPr lang="en-US" altLang="zh-CN" sz="2000">
                    <a:latin typeface="微软雅黑" pitchFamily="34" charset="-122"/>
                    <a:ea typeface="微软雅黑" pitchFamily="34" charset="-122"/>
                  </a:rPr>
                  <a:t>8</a:t>
                </a:r>
                <a:r>
                  <a:rPr lang="zh-CN" altLang="en-US" sz="2000">
                    <a:latin typeface="微软雅黑" pitchFamily="34" charset="-122"/>
                    <a:ea typeface="微软雅黑" pitchFamily="34" charset="-122"/>
                  </a:rPr>
                  <a:t>进制数</a:t>
                </a:r>
                <a:r>
                  <a:rPr lang="zh-CN" altLang="en-US" sz="2000" smtClean="0">
                    <a:latin typeface="微软雅黑" pitchFamily="34" charset="-122"/>
                    <a:ea typeface="微软雅黑" pitchFamily="34" charset="-122"/>
                  </a:rPr>
                  <a:t>代表字符</a:t>
                </a:r>
                <a:endParaRPr lang="zh-CN" altLang="en-US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0" name="Text Box 38"/>
              <p:cNvSpPr txBox="1">
                <a:spLocks noChangeArrowheads="1"/>
              </p:cNvSpPr>
              <p:nvPr/>
            </p:nvSpPr>
            <p:spPr bwMode="auto">
              <a:xfrm>
                <a:off x="4304" y="2227"/>
                <a:ext cx="585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微软雅黑" pitchFamily="34" charset="-122"/>
                    <a:ea typeface="微软雅黑" pitchFamily="34" charset="-122"/>
                  </a:rPr>
                  <a:t>水平制表</a:t>
                </a:r>
                <a:endParaRPr lang="zh-CN" altLang="en-US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1" name="Text Box 39"/>
              <p:cNvSpPr txBox="1">
                <a:spLocks noChangeArrowheads="1"/>
              </p:cNvSpPr>
              <p:nvPr/>
            </p:nvSpPr>
            <p:spPr bwMode="auto">
              <a:xfrm>
                <a:off x="4315" y="2500"/>
                <a:ext cx="337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微软雅黑" pitchFamily="34" charset="-122"/>
                    <a:ea typeface="微软雅黑" pitchFamily="34" charset="-122"/>
                  </a:rPr>
                  <a:t>退格</a:t>
                </a:r>
                <a:endParaRPr lang="zh-CN" altLang="en-US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Text Box 40"/>
              <p:cNvSpPr txBox="1">
                <a:spLocks noChangeArrowheads="1"/>
              </p:cNvSpPr>
              <p:nvPr/>
            </p:nvSpPr>
            <p:spPr bwMode="auto">
              <a:xfrm>
                <a:off x="4315" y="2815"/>
                <a:ext cx="337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微软雅黑" pitchFamily="34" charset="-122"/>
                    <a:ea typeface="微软雅黑" pitchFamily="34" charset="-122"/>
                  </a:rPr>
                  <a:t>换页</a:t>
                </a:r>
                <a:endParaRPr lang="zh-CN" altLang="en-US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3" name="Text Box 41"/>
              <p:cNvSpPr txBox="1">
                <a:spLocks noChangeArrowheads="1"/>
              </p:cNvSpPr>
              <p:nvPr/>
            </p:nvSpPr>
            <p:spPr bwMode="auto">
              <a:xfrm>
                <a:off x="4315" y="3109"/>
                <a:ext cx="461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微软雅黑" pitchFamily="34" charset="-122"/>
                    <a:ea typeface="微软雅黑" pitchFamily="34" charset="-122"/>
                  </a:rPr>
                  <a:t>反斜线</a:t>
                </a:r>
                <a:endParaRPr lang="zh-CN" altLang="en-US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4" name="Text Box 42"/>
              <p:cNvSpPr txBox="1">
                <a:spLocks noChangeArrowheads="1"/>
              </p:cNvSpPr>
              <p:nvPr/>
            </p:nvSpPr>
            <p:spPr bwMode="auto">
              <a:xfrm>
                <a:off x="4315" y="3403"/>
                <a:ext cx="461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微软雅黑" pitchFamily="34" charset="-122"/>
                    <a:ea typeface="微软雅黑" pitchFamily="34" charset="-122"/>
                  </a:rPr>
                  <a:t>双引号</a:t>
                </a:r>
              </a:p>
            </p:txBody>
          </p:sp>
          <p:sp>
            <p:nvSpPr>
              <p:cNvPr id="45" name="Text Box 43"/>
              <p:cNvSpPr txBox="1">
                <a:spLocks noChangeArrowheads="1"/>
              </p:cNvSpPr>
              <p:nvPr/>
            </p:nvSpPr>
            <p:spPr bwMode="auto">
              <a:xfrm>
                <a:off x="3646" y="3653"/>
                <a:ext cx="1423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微软雅黑" pitchFamily="34" charset="-122"/>
                    <a:ea typeface="微软雅黑" pitchFamily="34" charset="-122"/>
                  </a:rPr>
                  <a:t>2</a:t>
                </a:r>
                <a:r>
                  <a:rPr lang="zh-CN" altLang="en-US" sz="2000">
                    <a:latin typeface="微软雅黑" pitchFamily="34" charset="-122"/>
                    <a:ea typeface="微软雅黑" pitchFamily="34" charset="-122"/>
                  </a:rPr>
                  <a:t>位</a:t>
                </a:r>
                <a:r>
                  <a:rPr lang="en-US" altLang="zh-CN" sz="2000">
                    <a:latin typeface="微软雅黑" pitchFamily="34" charset="-122"/>
                    <a:ea typeface="微软雅黑" pitchFamily="34" charset="-122"/>
                  </a:rPr>
                  <a:t>16</a:t>
                </a:r>
                <a:r>
                  <a:rPr lang="zh-CN" altLang="en-US" sz="2000">
                    <a:latin typeface="微软雅黑" pitchFamily="34" charset="-122"/>
                    <a:ea typeface="微软雅黑" pitchFamily="34" charset="-122"/>
                  </a:rPr>
                  <a:t>进制数代表的字符</a:t>
                </a:r>
                <a:endParaRPr lang="zh-CN" altLang="en-US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4335667" y="3349647"/>
              <a:ext cx="1" cy="3372582"/>
            </a:xfrm>
            <a:prstGeom prst="line">
              <a:avLst/>
            </a:prstGeom>
            <a:grp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620570" y="3349647"/>
              <a:ext cx="1" cy="3372582"/>
            </a:xfrm>
            <a:prstGeom prst="line">
              <a:avLst/>
            </a:prstGeom>
            <a:grp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5756341" y="3349648"/>
              <a:ext cx="1597" cy="3372581"/>
            </a:xfrm>
            <a:prstGeom prst="line">
              <a:avLst/>
            </a:prstGeom>
            <a:grp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214282" y="3844948"/>
              <a:ext cx="8651875" cy="0"/>
            </a:xfrm>
            <a:prstGeom prst="line">
              <a:avLst/>
            </a:prstGeom>
            <a:grp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14282" y="4310085"/>
              <a:ext cx="8651875" cy="0"/>
            </a:xfrm>
            <a:prstGeom prst="line">
              <a:avLst/>
            </a:prstGeom>
            <a:grp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14282" y="4776810"/>
              <a:ext cx="8651875" cy="0"/>
            </a:xfrm>
            <a:prstGeom prst="line">
              <a:avLst/>
            </a:prstGeom>
            <a:grp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14282" y="5243535"/>
              <a:ext cx="8651875" cy="0"/>
            </a:xfrm>
            <a:prstGeom prst="line">
              <a:avLst/>
            </a:prstGeom>
            <a:grp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214282" y="5710260"/>
              <a:ext cx="8651875" cy="0"/>
            </a:xfrm>
            <a:prstGeom prst="line">
              <a:avLst/>
            </a:prstGeom>
            <a:grp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14282" y="6176985"/>
              <a:ext cx="8651875" cy="0"/>
            </a:xfrm>
            <a:prstGeom prst="line">
              <a:avLst/>
            </a:prstGeom>
            <a:grp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38717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053852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求解上述的算法如下：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step1: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step2: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b="1" smtClean="0">
                <a:latin typeface="+mj-ea"/>
                <a:ea typeface="+mj-ea"/>
              </a:rPr>
              <a:t>△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b</a:t>
            </a:r>
            <a:r>
              <a:rPr lang="en-US" altLang="zh-CN" baseline="30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– 4ac</a:t>
            </a:r>
          </a:p>
          <a:p>
            <a:pPr>
              <a:lnSpc>
                <a:spcPct val="150000"/>
              </a:lnSpc>
              <a:spcBef>
                <a:spcPts val="3000"/>
              </a:spcBef>
              <a:buFont typeface="Wingdings" pitchFamily="2" charset="2"/>
              <a:buNone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step3: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en-US" b="1" smtClean="0">
                <a:latin typeface="+mn-ea"/>
              </a:rPr>
              <a:t>△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≥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          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并输出结果，否则无实根。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问题求解与算法</a:t>
            </a:r>
          </a:p>
        </p:txBody>
      </p:sp>
      <p:pic>
        <p:nvPicPr>
          <p:cNvPr id="6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8896" y="3068960"/>
            <a:ext cx="4402732" cy="152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37020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常量与字面值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21804" y="1124744"/>
            <a:ext cx="10993354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字符串字面值是由一对双引号括起来的字符序列（以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’\0’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结束）。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“”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表示空串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只包含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’\0’)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‘a’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”a”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的不同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53610" y="2420888"/>
            <a:ext cx="10741402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67190" y="4725144"/>
            <a:ext cx="1133187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endParaRPr lang="en-US" altLang="zh-CN" sz="20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1.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字符串字面值会自动在字符串最后加上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AKUYOXingShu3500" pitchFamily="2" charset="-122"/>
              </a:rPr>
              <a:t>‘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\0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’，占据一个字节的内存</a:t>
            </a:r>
            <a:endParaRPr lang="en-US" altLang="zh-CN" sz="20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tabLst>
                <a:tab pos="6632575" algn="l"/>
              </a:tabLst>
            </a:pP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求字符串长度的时候注意转义字符占据一个</a:t>
            </a:r>
            <a:r>
              <a:rPr lang="zh-CN" altLang="en-US" sz="2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字节，例如：’</a:t>
            </a:r>
            <a:r>
              <a:rPr lang="en-US" altLang="zh-CN" sz="2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\</a:t>
            </a:r>
            <a:r>
              <a:rPr lang="en-US" altLang="zh-CN" sz="2000" b="1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xdd</a:t>
            </a:r>
            <a:r>
              <a:rPr lang="en-US" altLang="zh-CN" sz="2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zh-CN" altLang="en-US" sz="2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等</a:t>
            </a:r>
            <a:endParaRPr lang="zh-CN" altLang="en-US" sz="20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49707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本讲授课</a:t>
            </a:r>
            <a:r>
              <a:rPr lang="zh-CN" altLang="en-US" b="1"/>
              <a:t>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492558" y="5490412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530700" y="4584991"/>
            <a:ext cx="6804072" cy="519261"/>
            <a:chOff x="2650732" y="4266333"/>
            <a:chExt cx="6804072" cy="519261"/>
          </a:xfrm>
        </p:grpSpPr>
        <p:sp>
          <p:nvSpPr>
            <p:cNvPr id="8" name="自选图形 6"/>
            <p:cNvSpPr>
              <a:spLocks noChangeArrowheads="1"/>
            </p:cNvSpPr>
            <p:nvPr/>
          </p:nvSpPr>
          <p:spPr bwMode="gray">
            <a:xfrm>
              <a:off x="3089529" y="4271963"/>
              <a:ext cx="6365275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常量与字面值</a:t>
              </a: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2650732" y="4266333"/>
              <a:ext cx="520552" cy="519261"/>
              <a:chOff x="2650732" y="4266333"/>
              <a:chExt cx="520552" cy="519261"/>
            </a:xfrm>
          </p:grpSpPr>
          <p:sp>
            <p:nvSpPr>
              <p:cNvPr id="21" name="椭圆 39"/>
              <p:cNvSpPr>
                <a:spLocks noChangeArrowheads="1"/>
              </p:cNvSpPr>
              <p:nvPr/>
            </p:nvSpPr>
            <p:spPr bwMode="gray">
              <a:xfrm>
                <a:off x="2650732" y="4266333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椭圆 40"/>
              <p:cNvSpPr>
                <a:spLocks noChangeArrowheads="1"/>
              </p:cNvSpPr>
              <p:nvPr/>
            </p:nvSpPr>
            <p:spPr bwMode="gray">
              <a:xfrm>
                <a:off x="2700628" y="4319133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椭圆 35"/>
              <p:cNvSpPr>
                <a:spLocks noChangeArrowheads="1"/>
              </p:cNvSpPr>
              <p:nvPr/>
            </p:nvSpPr>
            <p:spPr bwMode="gray">
              <a:xfrm>
                <a:off x="2723815" y="4319134"/>
                <a:ext cx="396525" cy="413660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椭圆 37"/>
              <p:cNvSpPr>
                <a:spLocks noChangeArrowheads="1"/>
              </p:cNvSpPr>
              <p:nvPr/>
            </p:nvSpPr>
            <p:spPr bwMode="gray">
              <a:xfrm>
                <a:off x="2727616" y="4332207"/>
                <a:ext cx="370916" cy="387511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2530700" y="2603562"/>
            <a:ext cx="6662355" cy="519261"/>
            <a:chOff x="2599883" y="2579539"/>
            <a:chExt cx="6662355" cy="519261"/>
          </a:xfrm>
        </p:grpSpPr>
        <p:sp>
          <p:nvSpPr>
            <p:cNvPr id="10" name="自选图形 8"/>
            <p:cNvSpPr>
              <a:spLocks noChangeArrowheads="1"/>
            </p:cNvSpPr>
            <p:nvPr/>
          </p:nvSpPr>
          <p:spPr bwMode="gray">
            <a:xfrm>
              <a:off x="3047206" y="2590800"/>
              <a:ext cx="6215032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数据如何在计算机中表示</a:t>
              </a: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599883" y="2579539"/>
              <a:ext cx="520552" cy="519261"/>
              <a:chOff x="1984929" y="5010002"/>
              <a:chExt cx="520552" cy="519261"/>
            </a:xfrm>
          </p:grpSpPr>
          <p:sp>
            <p:nvSpPr>
              <p:cNvPr id="26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1701924" y="1732028"/>
            <a:ext cx="6639749" cy="519261"/>
            <a:chOff x="1949565" y="1820863"/>
            <a:chExt cx="6639749" cy="519261"/>
          </a:xfrm>
        </p:grpSpPr>
        <p:sp>
          <p:nvSpPr>
            <p:cNvPr id="11" name="自选图形 9"/>
            <p:cNvSpPr>
              <a:spLocks noChangeArrowheads="1"/>
            </p:cNvSpPr>
            <p:nvPr/>
          </p:nvSpPr>
          <p:spPr bwMode="gray">
            <a:xfrm>
              <a:off x="2353121" y="1820863"/>
              <a:ext cx="6236193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问题求解与算法</a:t>
              </a: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1949565" y="1820863"/>
              <a:ext cx="520552" cy="519261"/>
              <a:chOff x="1984929" y="5010002"/>
              <a:chExt cx="520552" cy="519261"/>
            </a:xfrm>
          </p:grpSpPr>
          <p:sp>
            <p:nvSpPr>
              <p:cNvPr id="31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2952293" y="3600377"/>
            <a:ext cx="6625551" cy="519261"/>
            <a:chOff x="2829253" y="3459163"/>
            <a:chExt cx="6625551" cy="519261"/>
          </a:xfrm>
        </p:grpSpPr>
        <p:sp>
          <p:nvSpPr>
            <p:cNvPr id="9" name="自选图形 7"/>
            <p:cNvSpPr>
              <a:spLocks noChangeArrowheads="1"/>
            </p:cNvSpPr>
            <p:nvPr/>
          </p:nvSpPr>
          <p:spPr bwMode="gray">
            <a:xfrm>
              <a:off x="3250353" y="3459163"/>
              <a:ext cx="6204451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 smtClean="0">
                  <a:latin typeface="微软雅黑" pitchFamily="34" charset="-122"/>
                  <a:ea typeface="微软雅黑" pitchFamily="34" charset="-122"/>
                </a:rPr>
                <a:t>数据类型</a:t>
              </a:r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829253" y="3459163"/>
              <a:ext cx="520552" cy="519261"/>
              <a:chOff x="1984929" y="5010002"/>
              <a:chExt cx="520552" cy="519261"/>
            </a:xfrm>
          </p:grpSpPr>
          <p:sp>
            <p:nvSpPr>
              <p:cNvPr id="36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707650" y="5461203"/>
            <a:ext cx="6599358" cy="537071"/>
            <a:chOff x="1964483" y="5461203"/>
            <a:chExt cx="6599358" cy="537071"/>
          </a:xfrm>
        </p:grpSpPr>
        <p:sp>
          <p:nvSpPr>
            <p:cNvPr id="42" name="自选图形 5"/>
            <p:cNvSpPr>
              <a:spLocks noChangeArrowheads="1"/>
            </p:cNvSpPr>
            <p:nvPr/>
          </p:nvSpPr>
          <p:spPr bwMode="gray">
            <a:xfrm>
              <a:off x="2403828" y="5490274"/>
              <a:ext cx="6160013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数据的输出与输入</a:t>
              </a: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964483" y="5461203"/>
              <a:ext cx="520552" cy="519261"/>
              <a:chOff x="1984929" y="5010002"/>
              <a:chExt cx="520552" cy="519261"/>
            </a:xfrm>
          </p:grpSpPr>
          <p:sp>
            <p:nvSpPr>
              <p:cNvPr id="47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79212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数据的输出与输入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951189" y="3786191"/>
            <a:ext cx="2331959" cy="1749425"/>
            <a:chOff x="6715140" y="3786190"/>
            <a:chExt cx="1749425" cy="1749425"/>
          </a:xfrm>
        </p:grpSpPr>
        <p:pic>
          <p:nvPicPr>
            <p:cNvPr id="6" name="Picture 6" descr="C:\Documents and Settings\Administrator\Local Settings\Temporary Internet Files\Content.IE5\I39QK569\MCj04242360000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15140" y="3786190"/>
              <a:ext cx="1749425" cy="1749425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6841687" y="4171898"/>
              <a:ext cx="11450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smtClean="0"/>
                <a:t>Hello world!</a:t>
              </a:r>
              <a:endParaRPr lang="zh-CN" altLang="en-US" sz="2000"/>
            </a:p>
          </p:txBody>
        </p:sp>
      </p:grpSp>
      <p:pic>
        <p:nvPicPr>
          <p:cNvPr id="8" name="Picture 3" descr="C:\Documents and Settings\Administrator\Local Settings\Temporary Internet Files\Content.IE5\CKAB02M9\MCj0223358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0285" y="5643578"/>
            <a:ext cx="2876831" cy="633952"/>
          </a:xfrm>
          <a:prstGeom prst="rect">
            <a:avLst/>
          </a:prstGeom>
          <a:noFill/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7828" y="1277520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所谓输入输出是相对于计算机主机而言的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从计算机向外部输出设备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显示器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打印机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输出数据。</a:t>
            </a:r>
            <a:endParaRPr lang="en-US" altLang="zh-CN" sz="280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从输入设备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键盘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鼠标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扫描仪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向计算机输入数据。</a:t>
            </a:r>
            <a:endParaRPr lang="en-US" altLang="zh-CN" sz="28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93181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 </a:t>
            </a:r>
            <a:r>
              <a:rPr lang="en-US" altLang="zh-CN" b="1"/>
              <a:t>C</a:t>
            </a:r>
            <a:r>
              <a:rPr lang="zh-CN" altLang="en-US" b="1"/>
              <a:t>语言的输出与输入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81844" y="1340768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语言本身不提供输入输出语句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输入和输出操作是由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函数库中的函数来实现的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例如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格式输入函数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:scanf        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格式输出函数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:printf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字符输入函数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:getchar    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字符输出函数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:putchar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字符串输入函数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:gets      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字数串输出函数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:puts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使用这些函数需要包含“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stdio.h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”头文件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printf   </a:t>
            </a: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 pitchFamily="2" charset="2"/>
              </a:rPr>
              <a:t>  scanf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putchar  </a:t>
            </a:r>
            <a:r>
              <a:rPr lang="en-US" altLang="zh-CN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 pitchFamily="2" charset="2"/>
              </a:rPr>
              <a:t>  getchar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 pitchFamily="2" charset="2"/>
              </a:rPr>
              <a:t>puts       gets</a:t>
            </a:r>
            <a:r>
              <a:rPr lang="en-US" altLang="zh-CN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endParaRPr lang="zh-CN" altLang="en-US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19243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printf</a:t>
            </a:r>
            <a:r>
              <a:rPr lang="zh-CN" altLang="en-US" b="1"/>
              <a:t>格式输出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25860" y="1052736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格式输出函数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函数作用：将结果按要求输出到标准设备上（通常是屏幕）。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一般形式：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printf(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字符串字面值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1,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2, ….,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n);</a:t>
            </a:r>
          </a:p>
          <a:p>
            <a:pPr lvl="2"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参数可能为变量、常量、字面值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字符串字面值里的非转义字符和非转换说明符原样输出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返回值 大于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表示输出的字符个数，小于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表示输出错误。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函数支持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个参数的输出：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printf(“hello”);     // 0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个参数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printf(“</a:t>
            </a:r>
            <a:r>
              <a:rPr lang="en-US" altLang="zh-CN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%d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”, x);    // 1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个变量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printf(“</a:t>
            </a:r>
            <a:r>
              <a:rPr lang="en-US" altLang="zh-CN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%d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”, 8);    // 1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个字面值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printf(“x=</a:t>
            </a:r>
            <a:r>
              <a:rPr lang="en-US" altLang="zh-CN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%d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,y=</a:t>
            </a:r>
            <a:r>
              <a:rPr lang="en-US" altLang="zh-CN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%f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”, x, y);    // 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个参数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261868" y="5560061"/>
            <a:ext cx="2568848" cy="677251"/>
          </a:xfrm>
          <a:prstGeom prst="wedgeRoundRectCallout">
            <a:avLst>
              <a:gd name="adj1" fmla="val -105237"/>
              <a:gd name="adj2" fmla="val -49666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格式转换说明符</a:t>
            </a:r>
            <a:endParaRPr lang="zh-CN" altLang="en-US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68289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01983" y="1268760"/>
            <a:ext cx="10801199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而言，转换说明的一般形式：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en-US" altLang="zh-CN" sz="2500" smtClean="0">
                <a:latin typeface="微软雅黑" pitchFamily="34" charset="-122"/>
                <a:ea typeface="微软雅黑" pitchFamily="34" charset="-122"/>
              </a:rPr>
              <a:t>%[</a:t>
            </a:r>
            <a:r>
              <a:rPr lang="zh-CN" altLang="en-US" sz="2500" smtClean="0">
                <a:latin typeface="微软雅黑" pitchFamily="34" charset="-122"/>
                <a:ea typeface="微软雅黑" pitchFamily="34" charset="-122"/>
              </a:rPr>
              <a:t>标志字符</a:t>
            </a:r>
            <a:r>
              <a:rPr lang="en-US" altLang="zh-CN" sz="2500" smtClean="0">
                <a:latin typeface="微软雅黑" pitchFamily="34" charset="-122"/>
                <a:ea typeface="微软雅黑" pitchFamily="34" charset="-122"/>
              </a:rPr>
              <a:t>][</a:t>
            </a:r>
            <a:r>
              <a:rPr lang="zh-CN" altLang="en-US" sz="2500" smtClean="0">
                <a:latin typeface="微软雅黑" pitchFamily="34" charset="-122"/>
                <a:ea typeface="微软雅黑" pitchFamily="34" charset="-122"/>
              </a:rPr>
              <a:t>最小宽度说明</a:t>
            </a:r>
            <a:r>
              <a:rPr lang="en-US" altLang="zh-CN" sz="2500" smtClean="0">
                <a:latin typeface="微软雅黑" pitchFamily="34" charset="-122"/>
                <a:ea typeface="微软雅黑" pitchFamily="34" charset="-122"/>
              </a:rPr>
              <a:t>][</a:t>
            </a:r>
            <a:r>
              <a:rPr lang="zh-CN" altLang="en-US" sz="2500" smtClean="0">
                <a:latin typeface="微软雅黑" pitchFamily="34" charset="-122"/>
                <a:ea typeface="微软雅黑" pitchFamily="34" charset="-122"/>
              </a:rPr>
              <a:t>精度说明</a:t>
            </a:r>
            <a:r>
              <a:rPr lang="en-US" altLang="zh-CN" sz="2500" smtClean="0">
                <a:latin typeface="微软雅黑" pitchFamily="34" charset="-122"/>
                <a:ea typeface="微软雅黑" pitchFamily="34" charset="-122"/>
              </a:rPr>
              <a:t>][</a:t>
            </a:r>
            <a:r>
              <a:rPr lang="zh-CN" altLang="en-US" sz="2500" smtClean="0">
                <a:latin typeface="微软雅黑" pitchFamily="34" charset="-122"/>
                <a:ea typeface="微软雅黑" pitchFamily="34" charset="-122"/>
              </a:rPr>
              <a:t>长度修正说明符</a:t>
            </a:r>
            <a:r>
              <a:rPr lang="en-US" altLang="zh-CN" sz="2500" smtClean="0">
                <a:latin typeface="微软雅黑" pitchFamily="34" charset="-122"/>
                <a:ea typeface="微软雅黑" pitchFamily="34" charset="-122"/>
              </a:rPr>
              <a:t>]&lt;</a:t>
            </a:r>
            <a:r>
              <a:rPr lang="zh-CN" altLang="en-US" sz="2500" smtClean="0">
                <a:latin typeface="微软雅黑" pitchFamily="34" charset="-122"/>
                <a:ea typeface="微软雅黑" pitchFamily="34" charset="-122"/>
              </a:rPr>
              <a:t>转换操作符</a:t>
            </a:r>
            <a:r>
              <a:rPr lang="en-US" altLang="zh-CN" sz="2500" smtClean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 lvl="1"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zh-CN" altLang="en-US" sz="2500" smtClean="0">
                <a:latin typeface="微软雅黑" pitchFamily="34" charset="-122"/>
                <a:ea typeface="微软雅黑" pitchFamily="34" charset="-122"/>
              </a:rPr>
              <a:t>转换说明以</a:t>
            </a:r>
            <a:r>
              <a:rPr lang="en-US" altLang="zh-CN" sz="25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en-US" sz="2500" smtClean="0">
                <a:latin typeface="微软雅黑" pitchFamily="34" charset="-122"/>
                <a:ea typeface="微软雅黑" pitchFamily="34" charset="-122"/>
              </a:rPr>
              <a:t>开始，依次出现下列元素：</a:t>
            </a:r>
            <a:endParaRPr lang="en-US" altLang="zh-CN" sz="250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个或多个</a:t>
            </a:r>
            <a:r>
              <a:rPr lang="zh-CN" altLang="en-US" sz="2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标志字符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（可选）。包括：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或空格。</a:t>
            </a:r>
          </a:p>
          <a:p>
            <a:pPr lvl="2"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zh-CN" altLang="en-US" sz="2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最小宽度说明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（可选）。用十进制整型字面值或星号表示。</a:t>
            </a:r>
          </a:p>
          <a:p>
            <a:pPr lvl="2"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zh-CN" altLang="en-US" sz="2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精度说明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（可选）。小数点后加一个十进制整型字面值表示。</a:t>
            </a:r>
          </a:p>
          <a:p>
            <a:pPr lvl="2"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zh-CN" altLang="en-US" sz="2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长度修正说明符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可选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。包括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:ll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hh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2"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zh-CN" altLang="en-US" sz="2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转换操作符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必选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）。包括：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o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printf</a:t>
            </a:r>
            <a:r>
              <a:rPr lang="zh-CN" altLang="en-US" b="1"/>
              <a:t>格式输出</a:t>
            </a:r>
          </a:p>
        </p:txBody>
      </p:sp>
    </p:spTree>
    <p:extLst>
      <p:ext uri="{BB962C8B-B14F-4D97-AF65-F5344CB8AC3E}">
        <p14:creationId xmlns:p14="http://schemas.microsoft.com/office/powerpoint/2010/main" val="33139273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4903532"/>
              </p:ext>
            </p:extLst>
          </p:nvPr>
        </p:nvGraphicFramePr>
        <p:xfrm>
          <a:off x="837828" y="1052736"/>
          <a:ext cx="10729192" cy="5054502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{EB344D84-9AFB-497E-A393-DC336BA19D2E}</a:tableStyleId>
              </a:tblPr>
              <a:tblGrid>
                <a:gridCol w="3083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9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6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8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latin typeface="微软雅黑" pitchFamily="34" charset="-122"/>
                          <a:ea typeface="微软雅黑" pitchFamily="34" charset="-122"/>
                        </a:rPr>
                        <a:t>数据类型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latin typeface="微软雅黑" pitchFamily="34" charset="-122"/>
                          <a:ea typeface="微软雅黑" pitchFamily="34" charset="-122"/>
                        </a:rPr>
                        <a:t>转换操作符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latin typeface="微软雅黑" pitchFamily="34" charset="-122"/>
                          <a:ea typeface="微软雅黑" pitchFamily="34" charset="-122"/>
                        </a:rPr>
                        <a:t>含义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8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signed </a:t>
                      </a:r>
                      <a:r>
                        <a:rPr lang="en-US" sz="1800" b="1" u="none" strike="noStrike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int</a:t>
                      </a:r>
                      <a:endParaRPr 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d、i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对</a:t>
                      </a:r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有符号整数进行格式转换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80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unsigned </a:t>
                      </a:r>
                      <a:r>
                        <a:rPr lang="en-US" sz="1800" b="1" u="none" strike="noStrike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int</a:t>
                      </a:r>
                      <a:r>
                        <a:rPr lang="zh-CN" altLang="en-US" sz="1800" b="1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u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对</a:t>
                      </a:r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无符号整数进行格式转换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801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o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对</a:t>
                      </a:r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无符号整数按八进制输出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801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x、X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对</a:t>
                      </a:r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无符号整数按十六进制输出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80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float/double</a:t>
                      </a:r>
                      <a:endParaRPr 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f、F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对</a:t>
                      </a:r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浮点数</a:t>
                      </a:r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按十进制计数</a:t>
                      </a:r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法输出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8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e、E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对</a:t>
                      </a:r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浮点数按科学计数法输出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7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g、G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对</a:t>
                      </a:r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浮点数</a:t>
                      </a:r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按十进制计数</a:t>
                      </a:r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法或科学计数</a:t>
                      </a:r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法输出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801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err="1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a、A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 kern="120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浮点数、十六进制数字和</a:t>
                      </a:r>
                      <a:r>
                        <a:rPr lang="en-US" altLang="zh-CN" sz="1800" b="0" u="none" strike="noStrike" kern="120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p-</a:t>
                      </a:r>
                      <a:r>
                        <a:rPr lang="zh-CN" altLang="en-US" sz="1800" b="0" u="none" strike="noStrike" kern="120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记数法（</a:t>
                      </a:r>
                      <a:r>
                        <a:rPr lang="en-US" altLang="zh-CN" sz="1800" b="0" u="none" strike="noStrike" kern="120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c99</a:t>
                      </a:r>
                      <a:r>
                        <a:rPr lang="zh-CN" altLang="en-US" sz="1800" b="0" u="none" strike="noStrike" kern="120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</a:t>
                      </a: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8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char</a:t>
                      </a:r>
                      <a:endParaRPr 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输出</a:t>
                      </a:r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一个字符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80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字符串</a:t>
                      </a:r>
                      <a:endParaRPr lang="zh-CN" alt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输出</a:t>
                      </a:r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一个字符串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80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其它</a:t>
                      </a:r>
                      <a:endParaRPr lang="zh-CN" alt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%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输出一个百分号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4801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800" b="1" i="0" u="none" strike="noStrike" dirty="0">
                        <a:solidFill>
                          <a:schemeClr val="accent4">
                            <a:lumMod val="50000"/>
                            <a:lumOff val="50000"/>
                          </a:schemeClr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n</a:t>
                      </a:r>
                      <a:endParaRPr lang="en-US" sz="1800" b="0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0" i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altLang="en-US" sz="1800" b="0" i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将输出流里当前的字符个数输出到一个整数里，要求操作数为</a:t>
                      </a:r>
                      <a:r>
                        <a:rPr lang="zh-CN" altLang="en-US" sz="1800" b="1" i="0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有符号数的地址</a:t>
                      </a:r>
                      <a:r>
                        <a:rPr lang="en-US" altLang="zh-CN" sz="1800" b="0" i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800" b="0" i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了解</a:t>
                      </a:r>
                      <a:r>
                        <a:rPr lang="en-US" altLang="zh-CN" sz="1800" b="0" i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常用的转换操作符</a:t>
            </a:r>
          </a:p>
        </p:txBody>
      </p:sp>
    </p:spTree>
    <p:extLst>
      <p:ext uri="{BB962C8B-B14F-4D97-AF65-F5344CB8AC3E}">
        <p14:creationId xmlns:p14="http://schemas.microsoft.com/office/powerpoint/2010/main" val="9094012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长度修正说明符</a:t>
            </a:r>
          </a:p>
        </p:txBody>
      </p:sp>
      <p:sp>
        <p:nvSpPr>
          <p:cNvPr id="4" name="内容占位符 5"/>
          <p:cNvSpPr txBox="1">
            <a:spLocks/>
          </p:cNvSpPr>
          <p:nvPr/>
        </p:nvSpPr>
        <p:spPr bwMode="auto">
          <a:xfrm>
            <a:off x="893440" y="1268760"/>
            <a:ext cx="102870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长度修正说明符有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ll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等。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1534966"/>
              </p:ext>
            </p:extLst>
          </p:nvPr>
        </p:nvGraphicFramePr>
        <p:xfrm>
          <a:off x="1118020" y="1916832"/>
          <a:ext cx="10093939" cy="407573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{EB344D84-9AFB-497E-A393-DC336BA19D2E}</a:tableStyleId>
              </a:tblPr>
              <a:tblGrid>
                <a:gridCol w="3091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6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5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05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latin typeface="微软雅黑" pitchFamily="34" charset="-122"/>
                          <a:ea typeface="微软雅黑" pitchFamily="34" charset="-122"/>
                        </a:rPr>
                        <a:t>数据类型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latin typeface="微软雅黑" pitchFamily="34" charset="-122"/>
                          <a:ea typeface="微软雅黑" pitchFamily="34" charset="-122"/>
                        </a:rPr>
                        <a:t>转换操作符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latin typeface="微软雅黑" pitchFamily="34" charset="-122"/>
                          <a:ea typeface="微软雅黑" pitchFamily="34" charset="-122"/>
                        </a:rPr>
                        <a:t>含义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9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signed </a:t>
                      </a:r>
                      <a:r>
                        <a:rPr lang="en-US" sz="1800" b="1" u="none" strike="noStrike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short</a:t>
                      </a:r>
                      <a:endParaRPr 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</a:t>
                      </a:r>
                      <a:r>
                        <a:rPr lang="en-US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d、hi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对</a:t>
                      </a:r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有</a:t>
                      </a:r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符号</a:t>
                      </a:r>
                      <a:r>
                        <a:rPr lang="en-US" altLang="zh-CN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short</a:t>
                      </a:r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进行</a:t>
                      </a:r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格式转换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9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signed  long</a:t>
                      </a:r>
                      <a:r>
                        <a:rPr lang="zh-CN" altLang="en-US" sz="1800" b="1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ld</a:t>
                      </a:r>
                      <a:r>
                        <a:rPr lang="en-US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、li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对有符号</a:t>
                      </a:r>
                      <a:r>
                        <a:rPr lang="en-US" altLang="zh-CN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long</a:t>
                      </a:r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进行</a:t>
                      </a:r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格式转换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9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signed  long </a:t>
                      </a:r>
                      <a:r>
                        <a:rPr lang="en-US" sz="1800" b="1" u="none" strike="noStrike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long</a:t>
                      </a:r>
                      <a:endParaRPr lang="zh-CN" alt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lld</a:t>
                      </a:r>
                      <a:r>
                        <a:rPr lang="zh-CN" altLang="en-US" sz="1800" b="1" i="0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i="0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lli</a:t>
                      </a:r>
                      <a:endParaRPr lang="en-US" sz="1800" b="1" i="0" u="none" strike="noStrike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对有符号</a:t>
                      </a:r>
                      <a:r>
                        <a:rPr lang="en-US" altLang="zh-CN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long </a:t>
                      </a:r>
                      <a:r>
                        <a:rPr lang="en-US" altLang="zh-CN" sz="1800" b="0" u="none" strike="noStrike" err="1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long</a:t>
                      </a:r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进行格式转换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9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unsigned short</a:t>
                      </a:r>
                      <a:endParaRPr lang="zh-CN" alt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hu</a:t>
                      </a:r>
                      <a:r>
                        <a:rPr lang="zh-CN" altLang="en-US" sz="1800" b="1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ho</a:t>
                      </a:r>
                      <a:r>
                        <a:rPr lang="zh-CN" altLang="en-US" sz="1800" b="1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hx</a:t>
                      </a:r>
                      <a:r>
                        <a:rPr lang="zh-CN" altLang="en-US" sz="1800" b="1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hX</a:t>
                      </a:r>
                      <a:endParaRPr lang="en-US" sz="1800" b="1" i="0" u="none" strike="noStrike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对无符号</a:t>
                      </a:r>
                      <a:r>
                        <a:rPr lang="en-US" altLang="zh-CN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short</a:t>
                      </a:r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进行</a:t>
                      </a:r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格式转换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9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unsigned long</a:t>
                      </a:r>
                      <a:endParaRPr lang="zh-CN" alt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lu</a:t>
                      </a:r>
                      <a:r>
                        <a:rPr lang="zh-CN" altLang="en-US" sz="1800" b="1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</a:t>
                      </a:r>
                      <a:r>
                        <a:rPr lang="zh-CN" altLang="en-US" sz="1800" b="1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lx</a:t>
                      </a:r>
                      <a:r>
                        <a:rPr lang="zh-CN" altLang="en-US" sz="1800" b="1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lX</a:t>
                      </a:r>
                      <a:endParaRPr lang="en-US" sz="1800" b="1" i="0" u="none" strike="noStrike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对无符号</a:t>
                      </a:r>
                      <a:r>
                        <a:rPr lang="en-US" altLang="zh-CN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long</a:t>
                      </a:r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进行</a:t>
                      </a:r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格式转换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54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unsigned long </a:t>
                      </a:r>
                      <a:r>
                        <a:rPr lang="en-US" altLang="zh-CN" sz="1800" b="1" i="0" u="none" strike="noStrike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long</a:t>
                      </a:r>
                      <a:endParaRPr lang="zh-CN" alt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llu</a:t>
                      </a:r>
                      <a:r>
                        <a:rPr lang="zh-CN" altLang="en-US" sz="1800" b="1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llo</a:t>
                      </a:r>
                      <a:endParaRPr lang="en-US" altLang="zh-CN" sz="1800" b="1" u="none" strike="noStrike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llx</a:t>
                      </a:r>
                      <a:r>
                        <a:rPr lang="zh-CN" altLang="en-US" sz="1800" b="1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lX</a:t>
                      </a:r>
                      <a:endParaRPr lang="en-US" sz="1800" b="1" i="0" u="none" strike="noStrike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对无符号</a:t>
                      </a:r>
                      <a:r>
                        <a:rPr lang="en-US" altLang="zh-CN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long </a:t>
                      </a:r>
                      <a:r>
                        <a:rPr lang="en-US" altLang="zh-CN" sz="1800" b="0" u="none" strike="noStrike" err="1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long</a:t>
                      </a:r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进行格式转换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197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baseline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long </a:t>
                      </a:r>
                      <a:r>
                        <a:rPr lang="en-US" sz="1800" b="1" u="none" strike="noStrike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double</a:t>
                      </a:r>
                      <a:endParaRPr 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Lf、LF、Le、LE</a:t>
                      </a:r>
                      <a:endParaRPr lang="en-US" sz="1800" b="1" u="none" strike="noStrike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Lg、LG</a:t>
                      </a:r>
                      <a:r>
                        <a:rPr lang="zh-CN" altLang="en-US" sz="1800" b="1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</a:t>
                      </a:r>
                      <a:r>
                        <a:rPr lang="en-US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a、LA</a:t>
                      </a:r>
                      <a:endParaRPr lang="en-US" sz="1800" b="1" i="0" u="none" strike="noStrike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对</a:t>
                      </a:r>
                      <a:r>
                        <a:rPr lang="en-US" altLang="zh-CN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long double</a:t>
                      </a:r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输出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9433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关于转换操作符的使用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981844" y="1052736"/>
            <a:ext cx="10287000" cy="80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不匹配的转换操作符，后果不可预料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40247" y="1556792"/>
            <a:ext cx="8530629" cy="46805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/>
            <a:r>
              <a:rPr lang="pt-BR" altLang="zh-CN" sz="2000" b="1" smtClean="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pPr eaLnBrk="0" hangingPunct="0"/>
            <a:r>
              <a:rPr lang="pt-BR" altLang="zh-CN" sz="2000" b="1" smtClean="0">
                <a:latin typeface="Consolas" pitchFamily="49" charset="0"/>
                <a:cs typeface="Consolas" pitchFamily="49" charset="0"/>
              </a:rPr>
              <a:t>#include &lt;stdlib.h&gt;</a:t>
            </a:r>
          </a:p>
          <a:p>
            <a:pPr eaLnBrk="0" hangingPunct="0"/>
            <a:endParaRPr lang="pt-BR" altLang="zh-CN" sz="2000" b="1" smtClean="0">
              <a:latin typeface="Consolas" pitchFamily="49" charset="0"/>
              <a:cs typeface="Consolas" pitchFamily="49" charset="0"/>
            </a:endParaRPr>
          </a:p>
          <a:p>
            <a:pPr eaLnBrk="0" hangingPunct="0"/>
            <a:r>
              <a:rPr lang="pt-BR" altLang="zh-CN" sz="2000" b="1" smtClean="0">
                <a:latin typeface="Consolas" pitchFamily="49" charset="0"/>
                <a:cs typeface="Consolas" pitchFamily="49" charset="0"/>
              </a:rPr>
              <a:t>int main(void)</a:t>
            </a:r>
          </a:p>
          <a:p>
            <a:pPr eaLnBrk="0" hangingPunct="0"/>
            <a:r>
              <a:rPr lang="pt-BR" altLang="zh-CN" sz="2000" b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tabLst>
                <a:tab pos="363538" algn="l"/>
                <a:tab pos="900113" algn="l"/>
              </a:tabLst>
            </a:pPr>
            <a:r>
              <a:rPr lang="pt-BR" altLang="zh-CN" sz="2000" b="1" smtClean="0">
                <a:latin typeface="Consolas" pitchFamily="49" charset="0"/>
                <a:cs typeface="Consolas" pitchFamily="49" charset="0"/>
              </a:rPr>
              <a:t>    float n1 = 3.0;</a:t>
            </a:r>
          </a:p>
          <a:p>
            <a:pPr eaLnBrk="0" hangingPunct="0">
              <a:tabLst>
                <a:tab pos="363538" algn="l"/>
                <a:tab pos="900113" algn="l"/>
              </a:tabLst>
            </a:pPr>
            <a:r>
              <a:rPr lang="pt-BR" altLang="zh-CN" sz="2000" b="1" smtClean="0">
                <a:latin typeface="Consolas" pitchFamily="49" charset="0"/>
                <a:cs typeface="Consolas" pitchFamily="49" charset="0"/>
              </a:rPr>
              <a:t>    double n2 = 3.0;</a:t>
            </a:r>
          </a:p>
          <a:p>
            <a:pPr eaLnBrk="0" hangingPunct="0">
              <a:tabLst>
                <a:tab pos="363538" algn="l"/>
                <a:tab pos="900113" algn="l"/>
              </a:tabLst>
            </a:pPr>
            <a:r>
              <a:rPr lang="pt-BR" altLang="zh-CN" sz="2000" b="1" smtClean="0">
                <a:latin typeface="Consolas" pitchFamily="49" charset="0"/>
                <a:cs typeface="Consolas" pitchFamily="49" charset="0"/>
              </a:rPr>
              <a:t>    long n3 = 20000000</a:t>
            </a:r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,</a:t>
            </a:r>
            <a:r>
              <a:rPr lang="pt-BR" altLang="zh-CN" sz="2000" b="1" smtClean="0">
                <a:latin typeface="Consolas" pitchFamily="49" charset="0"/>
                <a:cs typeface="Consolas" pitchFamily="49" charset="0"/>
              </a:rPr>
              <a:t> n4 = 1234567;</a:t>
            </a:r>
          </a:p>
          <a:p>
            <a:pPr eaLnBrk="0" hangingPunct="0">
              <a:tabLst>
                <a:tab pos="363538" algn="l"/>
                <a:tab pos="900113" algn="l"/>
              </a:tabLst>
            </a:pPr>
            <a:endParaRPr lang="pt-BR" altLang="zh-CN" sz="2000" b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tabLst>
                <a:tab pos="363538" algn="l"/>
                <a:tab pos="900113" algn="l"/>
              </a:tabLst>
            </a:pPr>
            <a:r>
              <a:rPr lang="pt-BR" altLang="zh-CN" sz="2000" b="1" smtClean="0">
                <a:latin typeface="Consolas" pitchFamily="49" charset="0"/>
                <a:cs typeface="Consolas" pitchFamily="49" charset="0"/>
              </a:rPr>
              <a:t>    printf("%.1e %.1e %.1e %.1e\n", n1, n2, n3, n4);</a:t>
            </a:r>
          </a:p>
          <a:p>
            <a:pPr eaLnBrk="0" hangingPunct="0">
              <a:tabLst>
                <a:tab pos="363538" algn="l"/>
                <a:tab pos="900113" algn="l"/>
              </a:tabLst>
            </a:pPr>
            <a:r>
              <a:rPr lang="pt-BR" altLang="zh-CN" sz="2000" b="1" smtClean="0">
                <a:latin typeface="Consolas" pitchFamily="49" charset="0"/>
                <a:cs typeface="Consolas" pitchFamily="49" charset="0"/>
              </a:rPr>
              <a:t>    printf("%ld %ld\n", n3, n4);</a:t>
            </a:r>
          </a:p>
          <a:p>
            <a:pPr eaLnBrk="0" hangingPunct="0">
              <a:tabLst>
                <a:tab pos="363538" algn="l"/>
                <a:tab pos="900113" algn="l"/>
              </a:tabLst>
            </a:pPr>
            <a:r>
              <a:rPr lang="pt-BR" altLang="zh-CN" sz="2000" b="1" smtClean="0">
                <a:latin typeface="Consolas" pitchFamily="49" charset="0"/>
                <a:cs typeface="Consolas" pitchFamily="49" charset="0"/>
              </a:rPr>
              <a:t>    printf("%ld %ld %ld %ld\n", n1, n2, n3, n4);</a:t>
            </a:r>
          </a:p>
          <a:p>
            <a:pPr eaLnBrk="0" hangingPunct="0">
              <a:tabLst>
                <a:tab pos="363538" algn="l"/>
                <a:tab pos="900113" algn="l"/>
              </a:tabLst>
            </a:pPr>
            <a:endParaRPr lang="pt-BR" altLang="zh-CN" sz="2000" b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tabLst>
                <a:tab pos="363538" algn="l"/>
                <a:tab pos="900113" algn="l"/>
              </a:tabLst>
            </a:pPr>
            <a:r>
              <a:rPr lang="pt-BR" altLang="zh-CN" sz="2000" b="1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eaLnBrk="0" hangingPunct="0"/>
            <a:r>
              <a:rPr lang="pt-BR" altLang="zh-CN" sz="2000" b="1" smtClean="0">
                <a:latin typeface="Consolas" pitchFamily="49" charset="0"/>
                <a:cs typeface="Consolas" pitchFamily="49" charset="0"/>
              </a:rPr>
              <a:t>}</a:t>
            </a:r>
            <a:endParaRPr lang="zh-CN" altLang="en-US" sz="2000" b="1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1186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printf</a:t>
            </a:r>
            <a:r>
              <a:rPr lang="zh-CN" altLang="en-US" b="1"/>
              <a:t>函数的工作过程</a:t>
            </a:r>
          </a:p>
        </p:txBody>
      </p:sp>
      <p:sp>
        <p:nvSpPr>
          <p:cNvPr id="4" name="矩形 3"/>
          <p:cNvSpPr/>
          <p:nvPr/>
        </p:nvSpPr>
        <p:spPr>
          <a:xfrm>
            <a:off x="761764" y="1109947"/>
            <a:ext cx="97130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b="1" smtClean="0">
                <a:latin typeface="Consolas" pitchFamily="49" charset="0"/>
                <a:cs typeface="Consolas" pitchFamily="49" charset="0"/>
              </a:rPr>
              <a:t>printf("%ld %ld %ld %ld\n", n1, n2, n3, n4);</a:t>
            </a:r>
            <a:endParaRPr lang="zh-CN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 bwMode="black">
          <a:xfrm>
            <a:off x="761764" y="3989167"/>
            <a:ext cx="1107996" cy="461665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输出流</a:t>
            </a:r>
          </a:p>
        </p:txBody>
      </p:sp>
      <p:sp>
        <p:nvSpPr>
          <p:cNvPr id="6" name="矩形 5"/>
          <p:cNvSpPr/>
          <p:nvPr/>
        </p:nvSpPr>
        <p:spPr>
          <a:xfrm>
            <a:off x="2205980" y="3076198"/>
            <a:ext cx="2232248" cy="235745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94587" y="1861751"/>
            <a:ext cx="1755609" cy="369332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pt-BR" altLang="zh-CN" b="1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n1, n2, n3, n4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rot="16200000" flipH="1">
            <a:off x="2849835" y="2653641"/>
            <a:ext cx="845114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 bwMode="black">
          <a:xfrm>
            <a:off x="2361442" y="3219074"/>
            <a:ext cx="1904517" cy="36933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3.0</a:t>
            </a:r>
            <a:endParaRPr lang="zh-CN" altLang="en-US" b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 bwMode="black">
          <a:xfrm>
            <a:off x="2361442" y="3738905"/>
            <a:ext cx="1904517" cy="36933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3.0</a:t>
            </a:r>
            <a:endParaRPr lang="zh-CN" altLang="en-US" b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 bwMode="black">
          <a:xfrm>
            <a:off x="2361442" y="4258736"/>
            <a:ext cx="1904517" cy="36933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altLang="zh-CN" b="1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20000000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 bwMode="black">
          <a:xfrm>
            <a:off x="2361442" y="4778568"/>
            <a:ext cx="1904517" cy="36933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altLang="zh-CN" b="1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1234567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箭头连接符 12"/>
          <p:cNvCxnSpPr>
            <a:stCxn id="6" idx="3"/>
            <a:endCxn id="14" idx="1"/>
          </p:cNvCxnSpPr>
          <p:nvPr/>
        </p:nvCxnSpPr>
        <p:spPr>
          <a:xfrm flipV="1">
            <a:off x="4438228" y="4247687"/>
            <a:ext cx="1351344" cy="7238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789572" y="3068960"/>
            <a:ext cx="1714066" cy="235745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sz="200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函数根据</a:t>
            </a:r>
            <a:r>
              <a:rPr lang="zh-CN" altLang="en-US" sz="20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转换操作符</a:t>
            </a:r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从输出流中提取相应的数据显示到屏幕</a:t>
            </a:r>
            <a:endParaRPr lang="zh-CN" altLang="en-US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7503638" y="4219206"/>
            <a:ext cx="95225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5400000">
            <a:off x="7384327" y="4218942"/>
            <a:ext cx="2143140" cy="211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8455896" y="3147636"/>
            <a:ext cx="95225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 bwMode="black">
          <a:xfrm>
            <a:off x="9503382" y="2933322"/>
            <a:ext cx="1476000" cy="36933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 bwMode="black">
          <a:xfrm>
            <a:off x="8552632" y="2790446"/>
            <a:ext cx="4619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n1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8454387" y="3848906"/>
            <a:ext cx="95225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 bwMode="black">
          <a:xfrm>
            <a:off x="8551123" y="3491716"/>
            <a:ext cx="4619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n2</a:t>
            </a:r>
          </a:p>
        </p:txBody>
      </p:sp>
      <p:sp>
        <p:nvSpPr>
          <p:cNvPr id="22" name="矩形 21"/>
          <p:cNvSpPr/>
          <p:nvPr/>
        </p:nvSpPr>
        <p:spPr>
          <a:xfrm>
            <a:off x="9503382" y="3671515"/>
            <a:ext cx="1476000" cy="369332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1074266112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503382" y="5147900"/>
            <a:ext cx="1476000" cy="369332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1074266112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8454387" y="4640994"/>
            <a:ext cx="95225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 bwMode="black">
          <a:xfrm>
            <a:off x="8551123" y="4283804"/>
            <a:ext cx="4619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n3</a:t>
            </a:r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8454387" y="5290776"/>
            <a:ext cx="95225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 bwMode="black">
          <a:xfrm>
            <a:off x="8551123" y="4933586"/>
            <a:ext cx="4619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n4</a:t>
            </a:r>
          </a:p>
        </p:txBody>
      </p:sp>
      <p:sp>
        <p:nvSpPr>
          <p:cNvPr id="28" name="TextBox 27"/>
          <p:cNvSpPr txBox="1"/>
          <p:nvPr/>
        </p:nvSpPr>
        <p:spPr bwMode="black">
          <a:xfrm>
            <a:off x="9503382" y="4409708"/>
            <a:ext cx="1476000" cy="36933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71616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问题求解与算法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1269876" y="933311"/>
            <a:ext cx="9577064" cy="570188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571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en-US" altLang="zh-CN" sz="2400" b="1" smtClean="0">
                <a:latin typeface="Consolas" panose="020B0609020204030204" pitchFamily="49" charset="0"/>
                <a:ea typeface="微软雅黑" panose="020B0503020204020204" pitchFamily="34" charset="-122"/>
              </a:rPr>
              <a:t>#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include &lt;</a:t>
            </a:r>
            <a:r>
              <a:rPr lang="en-US" altLang="zh-CN" sz="2400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stdio.h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400" b="1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include &lt;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math.h</a:t>
            </a:r>
            <a:r>
              <a:rPr lang="en-US" altLang="zh-CN" sz="2400" b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  </a:t>
            </a:r>
            <a:r>
              <a:rPr lang="en-US" altLang="zh-CN" sz="2400" b="1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sqrt</a:t>
            </a:r>
            <a:r>
              <a:rPr lang="zh-CN" altLang="en-US" sz="2400" b="1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函数在此头文件</a:t>
            </a:r>
            <a:r>
              <a:rPr lang="zh-CN" altLang="en-US" sz="2400" b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</a:t>
            </a:r>
            <a:r>
              <a:rPr lang="zh-CN" altLang="en-US" sz="2400" b="1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定义</a:t>
            </a:r>
            <a:endParaRPr lang="en-US" altLang="zh-CN" sz="2400" b="1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ts val="2300"/>
              </a:lnSpc>
              <a:defRPr/>
            </a:pPr>
            <a:r>
              <a:rPr lang="en-US" altLang="zh-CN" sz="2400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 main(void)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 a, b, c;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	double delta;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	double x1, x2;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printf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("</a:t>
            </a:r>
            <a:r>
              <a:rPr lang="zh-CN" altLang="en-US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输入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a, b, c(a</a:t>
            </a:r>
            <a:r>
              <a:rPr lang="zh-CN" altLang="en-US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不为，数据间以空格隔开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");</a:t>
            </a:r>
          </a:p>
          <a:p>
            <a:pPr>
              <a:lnSpc>
                <a:spcPts val="2300"/>
              </a:lnSpc>
              <a:defRPr/>
            </a:pPr>
            <a:r>
              <a:rPr lang="it-IT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	scanf("%d %d %d", &amp;a, &amp;b, &amp;c);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	delta = b * b - 4 * a * c;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	if(delta &gt;= 0)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 	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ts val="2300"/>
              </a:lnSpc>
              <a:defRPr/>
            </a:pPr>
            <a:r>
              <a:rPr lang="sv-SE" altLang="zh-CN" sz="2400" b="1"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sv-SE" altLang="zh-CN" sz="2400" b="1" smtClean="0">
                <a:latin typeface="Consolas" panose="020B0609020204030204" pitchFamily="49" charset="0"/>
                <a:ea typeface="微软雅黑" panose="020B0503020204020204" pitchFamily="34" charset="-122"/>
              </a:rPr>
              <a:t>    x1 </a:t>
            </a:r>
            <a:r>
              <a:rPr lang="sv-SE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= (-b + sqrt( delta ))/(2.0 * a);</a:t>
            </a:r>
          </a:p>
          <a:p>
            <a:pPr>
              <a:lnSpc>
                <a:spcPts val="2300"/>
              </a:lnSpc>
              <a:defRPr/>
            </a:pPr>
            <a:r>
              <a:rPr lang="sv-SE" altLang="zh-CN" sz="2400" b="1"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sv-SE" altLang="zh-CN" sz="2400" b="1" smtClean="0">
                <a:latin typeface="Consolas" panose="020B0609020204030204" pitchFamily="49" charset="0"/>
                <a:ea typeface="微软雅黑" panose="020B0503020204020204" pitchFamily="34" charset="-122"/>
              </a:rPr>
              <a:t>    x2 </a:t>
            </a:r>
            <a:r>
              <a:rPr lang="sv-SE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= (-b - sqrt( delta ))/(2.0 * a);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 	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 	else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en-US" altLang="zh-CN" sz="2400" b="1" smtClean="0">
                <a:latin typeface="Consolas" panose="020B0609020204030204" pitchFamily="49" charset="0"/>
                <a:ea typeface="微软雅黑" panose="020B0503020204020204" pitchFamily="34" charset="-122"/>
              </a:rPr>
              <a:t>{   printf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("</a:t>
            </a:r>
            <a:r>
              <a:rPr lang="zh-CN" altLang="en-US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方程无实根。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\n");    }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400" b="1"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en-US" altLang="zh-CN" sz="2400" b="1" smtClean="0">
                <a:latin typeface="Consolas" panose="020B0609020204030204" pitchFamily="49" charset="0"/>
                <a:ea typeface="微软雅黑" panose="020B0503020204020204" pitchFamily="34" charset="-122"/>
              </a:rPr>
              <a:t>return 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0;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8" name="矩形​​ 1"/>
          <p:cNvSpPr/>
          <p:nvPr/>
        </p:nvSpPr>
        <p:spPr>
          <a:xfrm>
            <a:off x="2205979" y="3260023"/>
            <a:ext cx="7092000" cy="3129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​​ 6"/>
          <p:cNvSpPr/>
          <p:nvPr/>
        </p:nvSpPr>
        <p:spPr>
          <a:xfrm>
            <a:off x="2205979" y="3573016"/>
            <a:ext cx="7092000" cy="2809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​​ 7"/>
          <p:cNvSpPr/>
          <p:nvPr/>
        </p:nvSpPr>
        <p:spPr>
          <a:xfrm>
            <a:off x="2205978" y="3861048"/>
            <a:ext cx="7092000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下箭头​​ 3"/>
          <p:cNvSpPr/>
          <p:nvPr/>
        </p:nvSpPr>
        <p:spPr>
          <a:xfrm rot="5400000">
            <a:off x="9674596" y="2801516"/>
            <a:ext cx="545232" cy="1080120"/>
          </a:xfrm>
          <a:prstGeom prst="downArrow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step1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下箭头​​ 10"/>
          <p:cNvSpPr/>
          <p:nvPr/>
        </p:nvSpPr>
        <p:spPr>
          <a:xfrm rot="5400000">
            <a:off x="9674596" y="3161556"/>
            <a:ext cx="545232" cy="1080120"/>
          </a:xfrm>
          <a:prstGeom prst="downArrow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step2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下箭头​​ 11"/>
          <p:cNvSpPr/>
          <p:nvPr/>
        </p:nvSpPr>
        <p:spPr>
          <a:xfrm rot="5400000">
            <a:off x="9688626" y="4241676"/>
            <a:ext cx="545232" cy="1080120"/>
          </a:xfrm>
          <a:prstGeom prst="downArrow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step3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2776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宽度说明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09836" y="1340768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最小宽度说明用于指定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显示的最小宽度</a:t>
            </a:r>
            <a:endParaRPr lang="en-US" altLang="zh-CN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当转换值的字符数（含前缀）</a:t>
            </a:r>
            <a:r>
              <a:rPr lang="zh-CN" altLang="en-US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小于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最小宽度说明时，则使用填充符将数值填充到最小宽度。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当转换值的字符数（含前缀）</a:t>
            </a:r>
            <a:r>
              <a:rPr lang="zh-CN" altLang="en-US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大于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最小宽度说明时，最小宽度说明失效。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设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int x = 45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y = -4567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Clr>
                <a:schemeClr val="bg2">
                  <a:lumMod val="50000"/>
                </a:schemeClr>
              </a:buClr>
              <a:buSzPct val="100000"/>
              <a:buNone/>
            </a:pP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请分析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printf(“%9d, %4d”, x, y);   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语句的输出结果。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补充：</a:t>
            </a:r>
          </a:p>
          <a:p>
            <a:pPr marL="0" indent="0">
              <a:buClr>
                <a:schemeClr val="bg2">
                  <a:lumMod val="50000"/>
                </a:schemeClr>
              </a:buClr>
              <a:buSzPct val="100000"/>
              <a:buNone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最小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宽度还可以使用*号，然后给出参数值</a:t>
            </a:r>
          </a:p>
          <a:p>
            <a:pPr marL="0" indent="0">
              <a:buClr>
                <a:schemeClr val="bg2">
                  <a:lumMod val="50000"/>
                </a:schemeClr>
              </a:buClr>
              <a:buSzPct val="100000"/>
              <a:buNone/>
            </a:pP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	printf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("%*d", 5, x);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65107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精度说明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81844" y="1412776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形式：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.digit(s)</a:t>
            </a:r>
          </a:p>
          <a:p>
            <a:pPr lvl="1">
              <a:buFont typeface="Corbel" pitchFamily="34" charset="0"/>
              <a:buNone/>
            </a:pP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printf(“%</a:t>
            </a:r>
            <a:r>
              <a:rPr lang="en-US" altLang="zh-CN" sz="2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.3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f”,8.1234);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对于整数转换，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精度说明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指出要输出的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最少位数，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如果少于最少位数，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可以用</a:t>
            </a:r>
            <a:r>
              <a:rPr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补齐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当转换操作符为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f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时，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精度说明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指出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小数点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后面的数字位数。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当转换操作符为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,”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精度说明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指出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有效位数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当转换操作符为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时，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精度说明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指出要从字符串输出的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最大字符数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322009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2737" y="1124744"/>
            <a:ext cx="9382195" cy="53285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include &lt;</a:t>
            </a:r>
            <a:r>
              <a:rPr lang="en-US" altLang="zh-CN" sz="2000" b="1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altLang="zh-CN" sz="2000" b="1" err="1">
                <a:latin typeface="Consolas" pitchFamily="49" charset="0"/>
                <a:cs typeface="Consolas" pitchFamily="49" charset="0"/>
              </a:rPr>
              <a:t>stdlib.h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defRPr/>
            </a:pPr>
            <a:endParaRPr lang="zh-CN" altLang="en-US" sz="2000" b="1">
              <a:latin typeface="Consolas" pitchFamily="49" charset="0"/>
              <a:cs typeface="Consolas" pitchFamily="49" charset="0"/>
            </a:endParaRPr>
          </a:p>
          <a:p>
            <a:pPr eaLnBrk="0" hangingPunct="0">
              <a:defRPr/>
            </a:pPr>
            <a:r>
              <a:rPr lang="en-US" altLang="zh-CN" sz="2000" b="1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main(void)</a:t>
            </a:r>
          </a:p>
          <a:p>
            <a:pPr eaLnBrk="0" hangingPunct="0"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000" b="1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x = 31;</a:t>
            </a:r>
          </a:p>
          <a:p>
            <a:pPr eaLnBrk="0" hangingPunct="0"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float f = 30.45;</a:t>
            </a:r>
          </a:p>
          <a:p>
            <a:pPr eaLnBrk="0" hangingPunct="0"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char a[10] = "</a:t>
            </a:r>
            <a:r>
              <a:rPr lang="en-US" altLang="zh-CN" sz="2000" b="1" err="1" smtClean="0">
                <a:latin typeface="Consolas" pitchFamily="49" charset="0"/>
                <a:cs typeface="Consolas" pitchFamily="49" charset="0"/>
              </a:rPr>
              <a:t>abcd</a:t>
            </a:r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"; </a:t>
            </a:r>
            <a:endParaRPr lang="en-US" altLang="zh-CN" sz="2000" b="1">
              <a:latin typeface="Consolas" pitchFamily="49" charset="0"/>
              <a:cs typeface="Consolas" pitchFamily="49" charset="0"/>
            </a:endParaRPr>
          </a:p>
          <a:p>
            <a:pPr eaLnBrk="0" hangingPunct="0"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000" b="1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("</a:t>
            </a:r>
            <a:r>
              <a:rPr lang="en-US" altLang="zh-CN"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%7.3d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\n", x); </a:t>
            </a:r>
          </a:p>
          <a:p>
            <a:pPr eaLnBrk="0" hangingPunct="0"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000" b="1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("</a:t>
            </a:r>
            <a:r>
              <a:rPr lang="en-US" altLang="zh-CN"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%7.3x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\n", x); </a:t>
            </a:r>
          </a:p>
          <a:p>
            <a:pPr eaLnBrk="0" hangingPunct="0"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000" b="1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("</a:t>
            </a:r>
            <a:r>
              <a:rPr lang="en-US" altLang="zh-CN"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%7.3o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\n", x); </a:t>
            </a:r>
          </a:p>
          <a:p>
            <a:pPr eaLnBrk="0" hangingPunct="0"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000" b="1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("</a:t>
            </a:r>
            <a:r>
              <a:rPr lang="en-US" altLang="zh-CN"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%7.3e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\n", f); </a:t>
            </a:r>
          </a:p>
          <a:p>
            <a:pPr eaLnBrk="0" hangingPunct="0"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000" b="1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("</a:t>
            </a:r>
            <a:r>
              <a:rPr lang="en-US" altLang="zh-CN"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%7.3f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\n", f); </a:t>
            </a:r>
          </a:p>
          <a:p>
            <a:pPr eaLnBrk="0" hangingPunct="0"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000" b="1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("</a:t>
            </a:r>
            <a:r>
              <a:rPr lang="en-US" altLang="zh-CN"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%7.3s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\n", a);</a:t>
            </a:r>
          </a:p>
          <a:p>
            <a:pPr eaLnBrk="0" hangingPunct="0">
              <a:defRPr/>
            </a:pPr>
            <a:endParaRPr lang="en-US" altLang="zh-CN" sz="2000" b="1">
              <a:latin typeface="Consolas" pitchFamily="49" charset="0"/>
              <a:cs typeface="Consolas" pitchFamily="49" charset="0"/>
            </a:endParaRPr>
          </a:p>
          <a:p>
            <a:pPr eaLnBrk="0" hangingPunct="0">
              <a:defRPr/>
            </a:pPr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0;</a:t>
            </a:r>
          </a:p>
          <a:p>
            <a:pPr eaLnBrk="0" hangingPunct="0"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}</a:t>
            </a:r>
            <a:endParaRPr lang="zh-CN" altLang="en-US" sz="2000" b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53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281811" y="3613119"/>
            <a:ext cx="3332881" cy="22641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printf</a:t>
            </a:r>
            <a:r>
              <a:rPr lang="zh-CN" altLang="en-US" b="1"/>
              <a:t>格式输出</a:t>
            </a:r>
          </a:p>
        </p:txBody>
      </p:sp>
    </p:spTree>
    <p:extLst>
      <p:ext uri="{BB962C8B-B14F-4D97-AF65-F5344CB8AC3E}">
        <p14:creationId xmlns:p14="http://schemas.microsoft.com/office/powerpoint/2010/main" val="15399065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标识字符</a:t>
            </a:r>
            <a:r>
              <a:rPr lang="en-US" altLang="zh-CN" b="1"/>
              <a:t>(Ⅰ)</a:t>
            </a:r>
            <a:endParaRPr lang="zh-CN" altLang="en-US" b="1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09836" y="1196752"/>
            <a:ext cx="102870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标识字符的作用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081397"/>
              </p:ext>
            </p:extLst>
          </p:nvPr>
        </p:nvGraphicFramePr>
        <p:xfrm>
          <a:off x="909836" y="1845207"/>
          <a:ext cx="10474844" cy="38433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{EB344D84-9AFB-497E-A393-DC336BA19D2E}</a:tableStyleId>
              </a:tblPr>
              <a:tblGrid>
                <a:gridCol w="2074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5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5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29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标识字符</a:t>
                      </a:r>
                      <a:endParaRPr lang="zh-CN" altLang="en-US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作用</a:t>
                      </a:r>
                      <a:endParaRPr lang="zh-CN" altLang="en-US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示例</a:t>
                      </a:r>
                      <a:endParaRPr lang="zh-CN" altLang="en-US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7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左对齐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“%</a:t>
                      </a:r>
                      <a:r>
                        <a:rPr lang="en-US" altLang="zh-CN" b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20s”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如果输出的数值，当输出长度小于字段宽度时，用</a:t>
                      </a:r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填充</a:t>
                      </a:r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遇</a:t>
                      </a:r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无效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“%010d”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+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显示数值的符号，正数显</a:t>
                      </a:r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+</a:t>
                      </a:r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号，负数显</a:t>
                      </a:r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号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“%+d”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9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空格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输出的数是正数，显示前导空格，是负数显示</a:t>
                      </a:r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号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 “% 10.3f”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#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如果输出的是负数，显示</a:t>
                      </a:r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号</a:t>
                      </a:r>
                      <a:endParaRPr lang="en-US" altLang="zh-CN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输出的是八进制数，显示前导</a:t>
                      </a:r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  <a:p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输出是十六进制数，显示前导</a:t>
                      </a:r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0x</a:t>
                      </a:r>
                    </a:p>
                    <a:p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对于</a:t>
                      </a:r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%g</a:t>
                      </a:r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来说，可以防止尾随</a:t>
                      </a:r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被删除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“%#d”</a:t>
                      </a:r>
                    </a:p>
                    <a:p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“%#o”</a:t>
                      </a:r>
                    </a:p>
                    <a:p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“%#x”</a:t>
                      </a:r>
                    </a:p>
                    <a:p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“%#g”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730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标识字符</a:t>
            </a:r>
            <a:r>
              <a:rPr lang="en-US" altLang="zh-CN" b="1"/>
              <a:t>(Ⅱ)</a:t>
            </a:r>
            <a:endParaRPr lang="zh-CN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2205980" y="1556792"/>
            <a:ext cx="7416824" cy="52322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altLang="zh-CN" sz="28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printf("x = </a:t>
            </a:r>
            <a:r>
              <a:rPr lang="es-ES" altLang="zh-CN" sz="2800" b="1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%-8d</a:t>
            </a:r>
            <a:r>
              <a:rPr lang="es-ES" altLang="zh-CN" sz="28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, y = </a:t>
            </a:r>
            <a:r>
              <a:rPr lang="es-ES" altLang="zh-CN" sz="2800" b="1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%08d</a:t>
            </a:r>
            <a:r>
              <a:rPr lang="es-ES" altLang="zh-CN" sz="28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\n", x, y);</a:t>
            </a:r>
            <a:endParaRPr lang="en-US" altLang="zh-CN" sz="2800" b="1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284864" y="2502396"/>
            <a:ext cx="4240695" cy="1790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641865" y="2426196"/>
            <a:ext cx="4164515" cy="1866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74301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printf</a:t>
            </a:r>
            <a:r>
              <a:rPr lang="zh-CN" altLang="en-US" b="1"/>
              <a:t>用法提示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909836" y="1340768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关于宽度和精度说明符 中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*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两个格式操作符中间要有空白字符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459150"/>
              </p:ext>
            </p:extLst>
          </p:nvPr>
        </p:nvGraphicFramePr>
        <p:xfrm>
          <a:off x="1053852" y="1916832"/>
          <a:ext cx="10009112" cy="11125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5263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3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格式</a:t>
                      </a:r>
                      <a:endParaRPr lang="zh-CN" altLang="en-US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结果</a:t>
                      </a:r>
                      <a:endParaRPr lang="zh-CN" altLang="en-US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altLang="en-US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err="1" smtClean="0">
                          <a:latin typeface="微软雅黑" pitchFamily="34" charset="-122"/>
                          <a:ea typeface="微软雅黑" pitchFamily="34" charset="-122"/>
                        </a:rPr>
                        <a:t>printf</a:t>
                      </a:r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("%0*d",6,1234);</a:t>
                      </a:r>
                      <a:endParaRPr lang="zh-CN" altLang="en-US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001234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*</a:t>
                      </a:r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将用</a:t>
                      </a:r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代替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err="1" smtClean="0">
                          <a:latin typeface="微软雅黑" pitchFamily="34" charset="-122"/>
                          <a:ea typeface="微软雅黑" pitchFamily="34" charset="-122"/>
                        </a:rPr>
                        <a:t>printf</a:t>
                      </a:r>
                      <a:r>
                        <a:rPr lang="en-US" altLang="zh-CN" sz="1800" kern="1200" smtClean="0">
                          <a:latin typeface="微软雅黑" pitchFamily="34" charset="-122"/>
                          <a:ea typeface="微软雅黑" pitchFamily="34" charset="-122"/>
                        </a:rPr>
                        <a:t>("%*.*f\n",7,3,233.6782);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233.678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宽度为</a:t>
                      </a:r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，精度为</a:t>
                      </a:r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076686"/>
              </p:ext>
            </p:extLst>
          </p:nvPr>
        </p:nvGraphicFramePr>
        <p:xfrm>
          <a:off x="1053852" y="4314464"/>
          <a:ext cx="9998716" cy="11125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7438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格式</a:t>
                      </a:r>
                      <a:endParaRPr lang="zh-CN" altLang="en-US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结果</a:t>
                      </a:r>
                      <a:endParaRPr lang="zh-CN" altLang="en-US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err="1" smtClean="0">
                          <a:latin typeface="微软雅黑" pitchFamily="34" charset="-122"/>
                          <a:ea typeface="微软雅黑" pitchFamily="34" charset="-122"/>
                        </a:rPr>
                        <a:t>printf</a:t>
                      </a:r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("%d%f",6,1.234);</a:t>
                      </a:r>
                      <a:endParaRPr lang="zh-CN" altLang="en-US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61.234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err="1" smtClean="0">
                          <a:latin typeface="微软雅黑" pitchFamily="34" charset="-122"/>
                          <a:ea typeface="微软雅黑" pitchFamily="34" charset="-122"/>
                        </a:rPr>
                        <a:t>printf</a:t>
                      </a:r>
                      <a:r>
                        <a:rPr lang="en-US" altLang="zh-CN" sz="1800" kern="1200" smtClean="0"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"%d %f",6,1.234</a:t>
                      </a:r>
                      <a:r>
                        <a:rPr lang="en-US" altLang="zh-CN" sz="1800" kern="1200" smtClean="0">
                          <a:latin typeface="微软雅黑" pitchFamily="34" charset="-122"/>
                          <a:ea typeface="微软雅黑" pitchFamily="34" charset="-122"/>
                        </a:rPr>
                        <a:t>);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6 1.234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 bwMode="black">
          <a:xfrm>
            <a:off x="1189104" y="5426984"/>
            <a:ext cx="4000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空白字符包括：空格、回车、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TAB</a:t>
            </a:r>
            <a:endParaRPr lang="zh-CN" altLang="en-US" sz="200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05395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printf</a:t>
            </a:r>
            <a:r>
              <a:rPr lang="zh-CN" altLang="en-US" b="1"/>
              <a:t>练一练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5820" y="1340769"/>
            <a:ext cx="10969943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以下语句的打印结果是？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int  i=79;     printf("%o",i);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float x=333.1234567890;     printf("%.2f",x);</a:t>
            </a:r>
          </a:p>
          <a:p>
            <a:pPr lvl="1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int i=79;   printf("%x",i);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double y=333.1234567890;   printf("%2.5f",y);</a:t>
            </a:r>
          </a:p>
          <a:p>
            <a:pPr lvl="1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int i=7900;   printf("%2d",i);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float x=1.23456789;         printf("%.5f",x);</a:t>
            </a:r>
          </a:p>
        </p:txBody>
      </p:sp>
    </p:spTree>
    <p:extLst>
      <p:ext uri="{BB962C8B-B14F-4D97-AF65-F5344CB8AC3E}">
        <p14:creationId xmlns:p14="http://schemas.microsoft.com/office/powerpoint/2010/main" val="23115470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scanf</a:t>
            </a:r>
            <a:r>
              <a:rPr lang="zh-CN" altLang="en-US" b="1"/>
              <a:t>格式输入 </a:t>
            </a: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959988" y="1059018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格式输入函数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函数作用：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键盘上输入的数据“送到”内存中进行存储</a:t>
            </a:r>
            <a:endParaRPr lang="en-US" altLang="zh-CN" sz="22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一般格式：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参数必须是</a:t>
            </a:r>
            <a:r>
              <a:rPr lang="zh-CN" altLang="en-US" sz="22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变量的地址</a:t>
            </a:r>
            <a:endParaRPr lang="en-US" altLang="zh-CN" sz="2200" b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字符串字面值里除了转换说明符外，</a:t>
            </a:r>
            <a:r>
              <a:rPr lang="zh-CN" altLang="en-US" sz="22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其它字符原样输入</a:t>
            </a:r>
            <a:endParaRPr lang="en-US" altLang="zh-CN" sz="2200" b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返回值  </a:t>
            </a:r>
            <a:r>
              <a:rPr lang="zh-CN" altLang="en-US" sz="22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成功返回输入到内存的数据个数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2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失败返回</a:t>
            </a:r>
            <a:r>
              <a:rPr lang="en-US" altLang="zh-CN" sz="22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scanf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函数支持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个变量的输入：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scanf(“</a:t>
            </a:r>
            <a:r>
              <a:rPr lang="en-US" altLang="zh-CN" sz="22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%d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”,  &amp;x);                       //1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个变量</a:t>
            </a:r>
            <a:endParaRPr lang="en-US" altLang="zh-CN" sz="220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scanf(“x=</a:t>
            </a:r>
            <a:r>
              <a:rPr lang="en-US" altLang="zh-CN" sz="22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%d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,y=</a:t>
            </a:r>
            <a:r>
              <a:rPr lang="en-US" altLang="zh-CN" sz="22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%f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”,  &amp;x, &amp;y);   //2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个参数</a:t>
            </a:r>
            <a:endParaRPr lang="en-US" altLang="zh-CN" sz="220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5860" y="2708920"/>
            <a:ext cx="100939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None/>
              <a:defRPr/>
            </a:pPr>
            <a:r>
              <a:rPr lang="en-US" altLang="zh-CN" sz="2400" err="1" smtClean="0">
                <a:latin typeface="微软雅黑" pitchFamily="34" charset="-122"/>
                <a:ea typeface="微软雅黑" pitchFamily="34" charset="-122"/>
              </a:rPr>
              <a:t>scanf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字符串字面值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1, 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2, ….,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n);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63478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scanf</a:t>
            </a:r>
            <a:r>
              <a:rPr lang="zh-CN" altLang="en-US" b="1"/>
              <a:t>格式输入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5867" y="2060848"/>
            <a:ext cx="10174283" cy="41044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 sz="2200" b="1" smtClean="0">
                <a:latin typeface="Consolas" pitchFamily="49" charset="0"/>
                <a:cs typeface="Consolas" pitchFamily="49" charset="0"/>
              </a:rPr>
              <a:t>#include </a:t>
            </a:r>
            <a:r>
              <a:rPr lang="en-US" altLang="zh-CN" sz="2200" b="1"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sz="2200" b="1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altLang="zh-CN" sz="2200" b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defRPr/>
            </a:pPr>
            <a:r>
              <a:rPr lang="en-US" altLang="zh-CN" sz="2200" b="1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altLang="zh-CN" sz="2200" b="1" err="1">
                <a:latin typeface="Consolas" pitchFamily="49" charset="0"/>
                <a:cs typeface="Consolas" pitchFamily="49" charset="0"/>
              </a:rPr>
              <a:t>stdlib.h</a:t>
            </a:r>
            <a:r>
              <a:rPr lang="en-US" altLang="zh-CN" sz="2200" b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defRPr/>
            </a:pPr>
            <a:r>
              <a:rPr lang="en-US" altLang="zh-CN" sz="2200" b="1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200" b="1">
                <a:latin typeface="Consolas" pitchFamily="49" charset="0"/>
                <a:cs typeface="Consolas" pitchFamily="49" charset="0"/>
              </a:rPr>
              <a:t> main(void)</a:t>
            </a:r>
          </a:p>
          <a:p>
            <a:pPr eaLnBrk="0" hangingPunct="0">
              <a:defRPr/>
            </a:pPr>
            <a:r>
              <a:rPr lang="en-US" altLang="zh-CN" sz="2200" b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altLang="zh-CN" sz="2200" b="1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200" b="1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200" b="1">
                <a:latin typeface="Consolas" pitchFamily="49" charset="0"/>
                <a:cs typeface="Consolas" pitchFamily="49" charset="0"/>
              </a:rPr>
              <a:t> x, y;</a:t>
            </a:r>
          </a:p>
          <a:p>
            <a:pPr eaLnBrk="0" hangingPunct="0">
              <a:defRPr/>
            </a:pPr>
            <a:r>
              <a:rPr lang="en-US" altLang="zh-CN" sz="2200" b="1">
                <a:latin typeface="Consolas" pitchFamily="49" charset="0"/>
                <a:cs typeface="Consolas" pitchFamily="49" charset="0"/>
              </a:rPr>
              <a:t>    float z;</a:t>
            </a:r>
          </a:p>
          <a:p>
            <a:pPr eaLnBrk="0" hangingPunct="0">
              <a:defRPr/>
            </a:pPr>
            <a:r>
              <a:rPr lang="en-US" altLang="zh-CN" sz="2200" b="1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200" b="1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zh-CN" sz="2200" b="1">
                <a:latin typeface="Consolas" pitchFamily="49" charset="0"/>
                <a:cs typeface="Consolas" pitchFamily="49" charset="0"/>
              </a:rPr>
              <a:t>("</a:t>
            </a:r>
            <a:r>
              <a:rPr lang="zh-CN" altLang="en-US" sz="2200" b="1">
                <a:latin typeface="Consolas" pitchFamily="49" charset="0"/>
                <a:cs typeface="Consolas" pitchFamily="49" charset="0"/>
              </a:rPr>
              <a:t>请输入</a:t>
            </a:r>
            <a:r>
              <a:rPr lang="en-US" altLang="zh-CN" sz="2200" b="1" err="1">
                <a:latin typeface="Consolas" pitchFamily="49" charset="0"/>
                <a:cs typeface="Consolas" pitchFamily="49" charset="0"/>
              </a:rPr>
              <a:t>x,y,z</a:t>
            </a:r>
            <a:r>
              <a:rPr lang="en-US" altLang="zh-CN" sz="2200" b="1">
                <a:latin typeface="Consolas" pitchFamily="49" charset="0"/>
                <a:cs typeface="Consolas" pitchFamily="49" charset="0"/>
              </a:rPr>
              <a:t> </a:t>
            </a:r>
            <a:r>
              <a:rPr lang="zh-CN" altLang="en-US" sz="2200" b="1">
                <a:latin typeface="Consolas" pitchFamily="49" charset="0"/>
                <a:cs typeface="Consolas" pitchFamily="49" charset="0"/>
              </a:rPr>
              <a:t>的值（以逗号隔开）</a:t>
            </a:r>
            <a:r>
              <a:rPr lang="en-US" altLang="zh-CN" sz="2200" b="1">
                <a:latin typeface="Consolas" pitchFamily="49" charset="0"/>
                <a:cs typeface="Consolas" pitchFamily="49" charset="0"/>
              </a:rPr>
              <a:t>:");</a:t>
            </a:r>
          </a:p>
          <a:p>
            <a:pPr eaLnBrk="0" hangingPunct="0">
              <a:defRPr/>
            </a:pPr>
            <a:r>
              <a:rPr lang="pl-PL" altLang="zh-CN" sz="2200" b="1">
                <a:latin typeface="Consolas" pitchFamily="49" charset="0"/>
                <a:cs typeface="Consolas" pitchFamily="49" charset="0"/>
              </a:rPr>
              <a:t>    scanf("</a:t>
            </a:r>
            <a:r>
              <a:rPr lang="pl-PL" altLang="zh-CN" sz="2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%d,%d,%f</a:t>
            </a:r>
            <a:r>
              <a:rPr lang="pl-PL" altLang="zh-CN" sz="2200" b="1">
                <a:latin typeface="Consolas" pitchFamily="49" charset="0"/>
                <a:cs typeface="Consolas" pitchFamily="49" charset="0"/>
              </a:rPr>
              <a:t>", &amp;x, &amp;y, &amp;z); </a:t>
            </a:r>
          </a:p>
          <a:p>
            <a:pPr eaLnBrk="0" hangingPunct="0">
              <a:defRPr/>
            </a:pPr>
            <a:r>
              <a:rPr lang="en-US" altLang="zh-CN" sz="2200" b="1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200" b="1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zh-CN" sz="2200" b="1">
                <a:latin typeface="Consolas" pitchFamily="49" charset="0"/>
                <a:cs typeface="Consolas" pitchFamily="49" charset="0"/>
              </a:rPr>
              <a:t>("</a:t>
            </a:r>
            <a:r>
              <a:rPr lang="zh-CN" altLang="en-US" sz="2200" b="1">
                <a:latin typeface="Consolas" pitchFamily="49" charset="0"/>
                <a:cs typeface="Consolas" pitchFamily="49" charset="0"/>
              </a:rPr>
              <a:t>你输入的数是：</a:t>
            </a:r>
            <a:r>
              <a:rPr lang="pl-PL" altLang="zh-CN" sz="2200" b="1">
                <a:latin typeface="Consolas" pitchFamily="49" charset="0"/>
                <a:cs typeface="Consolas" pitchFamily="49" charset="0"/>
              </a:rPr>
              <a:t>x=%d,y=%d,z=%f\n", x, y, z);</a:t>
            </a:r>
          </a:p>
          <a:p>
            <a:pPr eaLnBrk="0" hangingPunct="0">
              <a:defRPr/>
            </a:pPr>
            <a:r>
              <a:rPr lang="zh-CN" altLang="en-US" sz="2200" b="1"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defRPr/>
            </a:pPr>
            <a:r>
              <a:rPr lang="en-US" altLang="zh-CN" sz="2200" b="1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200" b="1" smtClean="0"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altLang="zh-CN" sz="2200" b="1">
                <a:latin typeface="Consolas" pitchFamily="49" charset="0"/>
                <a:cs typeface="Consolas" pitchFamily="49" charset="0"/>
              </a:rPr>
              <a:t>0;</a:t>
            </a:r>
          </a:p>
          <a:p>
            <a:pPr eaLnBrk="0" hangingPunct="0">
              <a:defRPr/>
            </a:pPr>
            <a:r>
              <a:rPr lang="en-US" altLang="zh-CN" sz="2200" b="1">
                <a:latin typeface="Consolas" pitchFamily="49" charset="0"/>
                <a:cs typeface="Consolas" pitchFamily="49" charset="0"/>
              </a:rPr>
              <a:t>}</a:t>
            </a:r>
            <a:endParaRPr lang="zh-CN" altLang="en-US" sz="2200" b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837828" y="1196752"/>
            <a:ext cx="10287000" cy="575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例：从键盘上接收两个整数、一个浮点数，分别存于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z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中。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35682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scanf</a:t>
            </a:r>
            <a:r>
              <a:rPr lang="zh-CN" altLang="en-US" b="1"/>
              <a:t>格式输入 </a:t>
            </a:r>
          </a:p>
        </p:txBody>
      </p:sp>
      <p:pic>
        <p:nvPicPr>
          <p:cNvPr id="5" name="图片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9916" y="1844824"/>
            <a:ext cx="6911233" cy="797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​​ 1"/>
          <p:cNvSpPr/>
          <p:nvPr/>
        </p:nvSpPr>
        <p:spPr>
          <a:xfrm>
            <a:off x="6382444" y="1844824"/>
            <a:ext cx="2111883" cy="28733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TextBox 7"/>
          <p:cNvSpPr txBox="1"/>
          <p:nvPr/>
        </p:nvSpPr>
        <p:spPr bwMode="black">
          <a:xfrm>
            <a:off x="1701924" y="1113485"/>
            <a:ext cx="60997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err="1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scanf</a:t>
            </a:r>
            <a:r>
              <a:rPr lang="en-US" altLang="zh-CN" sz="2800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("</a:t>
            </a:r>
            <a:r>
              <a:rPr lang="en-US" altLang="zh-CN" sz="2800" b="1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%</a:t>
            </a:r>
            <a:r>
              <a:rPr lang="en-US" altLang="zh-CN" sz="2800" b="1" err="1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d,%d,%</a:t>
            </a:r>
            <a:r>
              <a:rPr lang="en-US" altLang="zh-CN" sz="2800" b="1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f</a:t>
            </a:r>
            <a:r>
              <a:rPr lang="en-US" altLang="zh-CN" sz="2800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", &amp;x, &amp;y, &amp;z);</a:t>
            </a:r>
            <a:endParaRPr lang="zh-CN" altLang="en-US" sz="2800" smtClean="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9334772" y="1113485"/>
            <a:ext cx="1418456" cy="874258"/>
          </a:xfrm>
          <a:prstGeom prst="wedgeRoundRectCallout">
            <a:avLst>
              <a:gd name="adj1" fmla="val -95763"/>
              <a:gd name="adj2" fmla="val 33344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输入流</a:t>
            </a:r>
            <a:endParaRPr lang="zh-CN" altLang="en-US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 descr="C:\Users\Eetze\Desktop\图片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52" y="2708920"/>
            <a:ext cx="9793288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2659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053852" y="1076325"/>
            <a:ext cx="8208912" cy="624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从问题到求解的大致过程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问题求解与算法</a:t>
            </a:r>
          </a:p>
        </p:txBody>
      </p:sp>
      <p:sp>
        <p:nvSpPr>
          <p:cNvPr id="7" name="矩形 6"/>
          <p:cNvSpPr/>
          <p:nvPr/>
        </p:nvSpPr>
        <p:spPr>
          <a:xfrm>
            <a:off x="2422004" y="1844944"/>
            <a:ext cx="2160000" cy="108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571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</a:p>
        </p:txBody>
      </p:sp>
      <p:sp>
        <p:nvSpPr>
          <p:cNvPr id="8" name="右箭头 7"/>
          <p:cNvSpPr/>
          <p:nvPr/>
        </p:nvSpPr>
        <p:spPr>
          <a:xfrm>
            <a:off x="5115966" y="1987819"/>
            <a:ext cx="1656000" cy="900000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 w="571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</a:p>
        </p:txBody>
      </p:sp>
      <p:sp>
        <p:nvSpPr>
          <p:cNvPr id="9" name="矩形 8"/>
          <p:cNvSpPr/>
          <p:nvPr/>
        </p:nvSpPr>
        <p:spPr>
          <a:xfrm>
            <a:off x="7246780" y="1844944"/>
            <a:ext cx="2160000" cy="108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571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10" name="右箭头 9"/>
          <p:cNvSpPr/>
          <p:nvPr/>
        </p:nvSpPr>
        <p:spPr>
          <a:xfrm rot="5400000">
            <a:off x="7799157" y="3252093"/>
            <a:ext cx="1054100" cy="831850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 w="571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</a:t>
            </a:r>
          </a:p>
        </p:txBody>
      </p:sp>
      <p:sp>
        <p:nvSpPr>
          <p:cNvPr id="11" name="矩形 10"/>
          <p:cNvSpPr/>
          <p:nvPr/>
        </p:nvSpPr>
        <p:spPr>
          <a:xfrm>
            <a:off x="7246780" y="4417715"/>
            <a:ext cx="2160000" cy="108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571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</a:p>
        </p:txBody>
      </p:sp>
      <p:sp>
        <p:nvSpPr>
          <p:cNvPr id="12" name="矩形 11"/>
          <p:cNvSpPr/>
          <p:nvPr/>
        </p:nvSpPr>
        <p:spPr>
          <a:xfrm>
            <a:off x="2422004" y="4417715"/>
            <a:ext cx="2160000" cy="108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571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可执行文件</a:t>
            </a:r>
          </a:p>
        </p:txBody>
      </p:sp>
      <p:sp>
        <p:nvSpPr>
          <p:cNvPr id="13" name="左箭头 12"/>
          <p:cNvSpPr/>
          <p:nvPr/>
        </p:nvSpPr>
        <p:spPr>
          <a:xfrm>
            <a:off x="5115966" y="4489152"/>
            <a:ext cx="1656000" cy="900000"/>
          </a:xfrm>
          <a:prstGeom prst="leftArrow">
            <a:avLst/>
          </a:prstGeom>
          <a:solidFill>
            <a:schemeClr val="bg2">
              <a:lumMod val="60000"/>
              <a:lumOff val="40000"/>
            </a:schemeClr>
          </a:solidFill>
          <a:ln w="571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编译、连接</a:t>
            </a:r>
          </a:p>
        </p:txBody>
      </p:sp>
      <p:sp>
        <p:nvSpPr>
          <p:cNvPr id="14" name="右箭头 7"/>
          <p:cNvSpPr/>
          <p:nvPr/>
        </p:nvSpPr>
        <p:spPr>
          <a:xfrm rot="16200000">
            <a:off x="3102968" y="3252094"/>
            <a:ext cx="1054100" cy="831850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 w="57150">
            <a:solidFill>
              <a:schemeClr val="bg2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</a:p>
        </p:txBody>
      </p:sp>
    </p:spTree>
    <p:extLst>
      <p:ext uri="{BB962C8B-B14F-4D97-AF65-F5344CB8AC3E}">
        <p14:creationId xmlns:p14="http://schemas.microsoft.com/office/powerpoint/2010/main" val="9007006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609442" y="1076325"/>
            <a:ext cx="11245038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一般格式：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800"/>
              </a:spcBef>
              <a:spcAft>
                <a:spcPts val="1800"/>
              </a:spcAft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scanf(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字符串字面值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1,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2, ….,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n);</a:t>
            </a:r>
          </a:p>
          <a:p>
            <a:pPr lvl="1">
              <a:spcBef>
                <a:spcPts val="1800"/>
              </a:spcBef>
              <a:spcAft>
                <a:spcPts val="1800"/>
              </a:spcAft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允许出现在控制字符串中的内容包括：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spcBef>
                <a:spcPts val="1800"/>
              </a:spcBef>
              <a:spcAft>
                <a:spcPts val="1800"/>
              </a:spcAft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开始的转换说明、转义字符、其他单个字符（如：空格、逗号等）。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800"/>
              </a:spcBef>
              <a:spcAft>
                <a:spcPts val="1800"/>
              </a:spcAft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转换说明一般形式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scanf</a:t>
            </a:r>
            <a:r>
              <a:rPr lang="zh-CN" altLang="en-US" b="1"/>
              <a:t>格式输入 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8254652" y="1340768"/>
            <a:ext cx="1872208" cy="576064"/>
          </a:xfrm>
          <a:prstGeom prst="wedgeRoundRectCallout">
            <a:avLst>
              <a:gd name="adj1" fmla="val -84910"/>
              <a:gd name="adj2" fmla="val 68618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控制字符串</a:t>
            </a:r>
            <a:endParaRPr lang="zh-CN" altLang="en-US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41698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scanf</a:t>
            </a:r>
            <a:r>
              <a:rPr lang="zh-CN" altLang="en-US" b="1"/>
              <a:t>转换操作符</a:t>
            </a:r>
          </a:p>
        </p:txBody>
      </p:sp>
      <p:graphicFrame>
        <p:nvGraphicFramePr>
          <p:cNvPr id="4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8071693"/>
              </p:ext>
            </p:extLst>
          </p:nvPr>
        </p:nvGraphicFramePr>
        <p:xfrm>
          <a:off x="837828" y="1124744"/>
          <a:ext cx="10570071" cy="4993542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{EB344D84-9AFB-497E-A393-DC336BA19D2E}</a:tableStyleId>
              </a:tblPr>
              <a:tblGrid>
                <a:gridCol w="3037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6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5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8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latin typeface="微软雅黑" pitchFamily="34" charset="-122"/>
                          <a:ea typeface="微软雅黑" pitchFamily="34" charset="-122"/>
                        </a:rPr>
                        <a:t>数据类型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latin typeface="微软雅黑" pitchFamily="34" charset="-122"/>
                          <a:ea typeface="微软雅黑" pitchFamily="34" charset="-122"/>
                        </a:rPr>
                        <a:t>转换操作符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latin typeface="微软雅黑" pitchFamily="34" charset="-122"/>
                          <a:ea typeface="微软雅黑" pitchFamily="34" charset="-122"/>
                        </a:rPr>
                        <a:t>含义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80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int</a:t>
                      </a:r>
                      <a:endParaRPr 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err="1" smtClean="0">
                          <a:solidFill>
                            <a:srgbClr val="00B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</a:t>
                      </a:r>
                      <a:r>
                        <a:rPr lang="en-US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、i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输入整数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801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800" b="1" i="0" u="none" strike="noStrike" dirty="0">
                        <a:solidFill>
                          <a:schemeClr val="accent4">
                            <a:lumMod val="50000"/>
                            <a:lumOff val="50000"/>
                          </a:schemeClr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rgbClr val="00B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u</a:t>
                      </a:r>
                      <a:endParaRPr lang="en-US" sz="1800" b="1" i="0" u="none" strike="noStrike">
                        <a:solidFill>
                          <a:srgbClr val="00B05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输入整数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801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o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按</a:t>
                      </a:r>
                      <a:r>
                        <a:rPr lang="zh-CN" altLang="en-US" sz="16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八进制</a:t>
                      </a:r>
                      <a:r>
                        <a:rPr lang="zh-CN" altLang="en-US" sz="16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输入整数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801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x、X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按</a:t>
                      </a:r>
                      <a:r>
                        <a:rPr lang="zh-CN" altLang="en-US" sz="16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十六进制</a:t>
                      </a:r>
                      <a:r>
                        <a:rPr lang="zh-CN" altLang="en-US" sz="16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输入整数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80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float</a:t>
                      </a:r>
                      <a:endParaRPr 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err="1">
                          <a:solidFill>
                            <a:srgbClr val="00B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f</a:t>
                      </a:r>
                      <a:r>
                        <a:rPr lang="en-US" sz="1800" b="1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、F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对</a:t>
                      </a:r>
                      <a:r>
                        <a:rPr lang="zh-CN" altLang="en-US" sz="16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浮点数</a:t>
                      </a:r>
                      <a:r>
                        <a:rPr lang="zh-CN" altLang="en-US" sz="16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按十进制计数</a:t>
                      </a:r>
                      <a:r>
                        <a:rPr lang="zh-CN" altLang="en-US" sz="16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法</a:t>
                      </a:r>
                      <a:r>
                        <a:rPr lang="zh-CN" altLang="en-US" sz="16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输入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8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e、E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对</a:t>
                      </a:r>
                      <a:r>
                        <a:rPr lang="zh-CN" altLang="en-US" sz="16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浮点数按科学计数法</a:t>
                      </a:r>
                      <a:r>
                        <a:rPr lang="zh-CN" altLang="en-US" sz="16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输入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7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err="1">
                          <a:solidFill>
                            <a:srgbClr val="00B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g</a:t>
                      </a:r>
                      <a:r>
                        <a:rPr lang="en-US" sz="1800" b="1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、G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对</a:t>
                      </a:r>
                      <a:r>
                        <a:rPr lang="zh-CN" altLang="en-US" sz="16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浮点数</a:t>
                      </a:r>
                      <a:r>
                        <a:rPr lang="zh-CN" altLang="en-US" sz="16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按十进制计数</a:t>
                      </a:r>
                      <a:r>
                        <a:rPr lang="zh-CN" altLang="en-US" sz="16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法或科学计数</a:t>
                      </a:r>
                      <a:r>
                        <a:rPr lang="zh-CN" altLang="en-US" sz="16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法输入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801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err="1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a、A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kern="120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浮点数、十六进制数字和</a:t>
                      </a:r>
                      <a:r>
                        <a:rPr lang="en-US" altLang="zh-CN" sz="1600" b="0" u="none" strike="noStrike" kern="120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p-</a:t>
                      </a:r>
                      <a:r>
                        <a:rPr lang="zh-CN" altLang="en-US" sz="1600" b="0" u="none" strike="noStrike" kern="120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记数法（</a:t>
                      </a:r>
                      <a:r>
                        <a:rPr lang="en-US" altLang="zh-CN" sz="1600" b="0" u="none" strike="noStrike" kern="120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c99</a:t>
                      </a:r>
                      <a:r>
                        <a:rPr lang="zh-CN" altLang="en-US" sz="1600" b="0" u="none" strike="noStrike" kern="120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</a:t>
                      </a: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8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char</a:t>
                      </a:r>
                      <a:endParaRPr 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rgbClr val="00B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</a:t>
                      </a:r>
                      <a:endParaRPr lang="en-US" sz="1800" b="1" i="0" u="none" strike="noStrike">
                        <a:solidFill>
                          <a:srgbClr val="00B05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输入一</a:t>
                      </a:r>
                      <a:r>
                        <a:rPr lang="zh-CN" altLang="en-US" sz="16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个字符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80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字符串</a:t>
                      </a:r>
                      <a:endParaRPr lang="zh-CN" alt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rgbClr val="00B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</a:t>
                      </a:r>
                      <a:endParaRPr lang="en-US" sz="1800" b="1" i="0" u="none" strike="noStrike">
                        <a:solidFill>
                          <a:srgbClr val="00B05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输入一</a:t>
                      </a:r>
                      <a:r>
                        <a:rPr lang="zh-CN" altLang="en-US" sz="16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个字符串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80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其它</a:t>
                      </a:r>
                      <a:endParaRPr lang="zh-CN" alt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%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输入一个百分号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4801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800" b="1" i="0" u="none" strike="noStrike" dirty="0">
                        <a:solidFill>
                          <a:schemeClr val="accent4">
                            <a:lumMod val="50000"/>
                            <a:lumOff val="50000"/>
                          </a:schemeClr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n</a:t>
                      </a:r>
                      <a:endParaRPr lang="en-US" sz="1800" b="0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altLang="en-US" sz="1600" b="0" i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将输入流里当前的字符个数输</a:t>
                      </a:r>
                      <a:r>
                        <a:rPr lang="zh-CN" altLang="en-US" sz="16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入</a:t>
                      </a:r>
                      <a:r>
                        <a:rPr lang="zh-CN" altLang="en-US" sz="1600" b="0" i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到一个整数里，要求操作数为</a:t>
                      </a:r>
                      <a:r>
                        <a:rPr lang="zh-CN" altLang="en-US" sz="1600" b="1" i="0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有符号数的地址</a:t>
                      </a:r>
                      <a:r>
                        <a:rPr lang="en-US" altLang="zh-CN" sz="1600" b="0" i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600" b="0" i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了解</a:t>
                      </a:r>
                      <a:r>
                        <a:rPr lang="en-US" altLang="zh-CN" sz="1600" b="0" i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0526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scanf</a:t>
            </a:r>
            <a:r>
              <a:rPr lang="zh-CN" altLang="en-US" b="1"/>
              <a:t>长度修正符</a:t>
            </a:r>
          </a:p>
        </p:txBody>
      </p:sp>
      <p:graphicFrame>
        <p:nvGraphicFramePr>
          <p:cNvPr id="4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081123"/>
              </p:ext>
            </p:extLst>
          </p:nvPr>
        </p:nvGraphicFramePr>
        <p:xfrm>
          <a:off x="909836" y="1340768"/>
          <a:ext cx="10474845" cy="4312863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{EB344D84-9AFB-497E-A393-DC336BA19D2E}</a:tableStyleId>
              </a:tblPr>
              <a:tblGrid>
                <a:gridCol w="2190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6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8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7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latin typeface="微软雅黑" pitchFamily="34" charset="-122"/>
                          <a:ea typeface="微软雅黑" pitchFamily="34" charset="-122"/>
                        </a:rPr>
                        <a:t>数据类型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latin typeface="微软雅黑" pitchFamily="34" charset="-122"/>
                          <a:ea typeface="微软雅黑" pitchFamily="34" charset="-122"/>
                        </a:rPr>
                        <a:t>转换操作符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latin typeface="微软雅黑" pitchFamily="34" charset="-122"/>
                          <a:ea typeface="微软雅黑" pitchFamily="34" charset="-122"/>
                        </a:rPr>
                        <a:t>含义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9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short</a:t>
                      </a:r>
                      <a:endParaRPr 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</a:t>
                      </a:r>
                      <a:r>
                        <a:rPr lang="en-US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d、hi</a:t>
                      </a:r>
                      <a:r>
                        <a:rPr lang="zh-CN" altLang="en-US" sz="1800" b="1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hu</a:t>
                      </a:r>
                      <a:r>
                        <a:rPr lang="zh-CN" altLang="en-US" sz="1800" b="1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ho</a:t>
                      </a:r>
                      <a:r>
                        <a:rPr lang="zh-CN" altLang="en-US" sz="1800" b="1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hx</a:t>
                      </a:r>
                      <a:r>
                        <a:rPr lang="zh-CN" altLang="en-US" sz="1800" b="1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hX</a:t>
                      </a:r>
                      <a:endParaRPr lang="en-US" sz="1800" b="1" i="0" u="none" strike="noStrike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对</a:t>
                      </a:r>
                      <a:r>
                        <a:rPr lang="en-US" altLang="zh-CN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short</a:t>
                      </a:r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进行</a:t>
                      </a:r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格式转换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9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long</a:t>
                      </a:r>
                      <a:r>
                        <a:rPr lang="zh-CN" altLang="en-US" sz="1800" b="1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ld</a:t>
                      </a:r>
                      <a:r>
                        <a:rPr lang="en-US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、li</a:t>
                      </a:r>
                      <a:r>
                        <a:rPr lang="zh-CN" altLang="en-US" sz="1800" b="1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lu</a:t>
                      </a:r>
                      <a:r>
                        <a:rPr lang="zh-CN" altLang="en-US" sz="1800" b="1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</a:t>
                      </a:r>
                      <a:r>
                        <a:rPr lang="zh-CN" altLang="en-US" sz="1800" b="1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lx</a:t>
                      </a:r>
                      <a:r>
                        <a:rPr lang="zh-CN" altLang="en-US" sz="1800" b="1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lX</a:t>
                      </a:r>
                      <a:endParaRPr lang="en-US" sz="1800" b="1" i="0" u="none" strike="noStrike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对</a:t>
                      </a:r>
                      <a:r>
                        <a:rPr lang="en-US" altLang="zh-CN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long</a:t>
                      </a:r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进行</a:t>
                      </a:r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格式转换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9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long </a:t>
                      </a:r>
                      <a:r>
                        <a:rPr lang="en-US" sz="1800" b="1" u="none" strike="noStrike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long</a:t>
                      </a:r>
                      <a:endParaRPr lang="zh-CN" alt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lld</a:t>
                      </a:r>
                      <a:r>
                        <a:rPr lang="zh-CN" altLang="en-US" sz="1800" b="1" i="0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i="0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lli</a:t>
                      </a:r>
                      <a:r>
                        <a:rPr lang="zh-CN" altLang="en-US" sz="1800" b="1" i="0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llu</a:t>
                      </a:r>
                      <a:r>
                        <a:rPr lang="zh-CN" altLang="en-US" sz="1800" b="1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llo</a:t>
                      </a:r>
                      <a:endParaRPr lang="en-US" altLang="zh-CN" sz="1800" b="1" u="none" strike="noStrike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llx</a:t>
                      </a:r>
                      <a:r>
                        <a:rPr lang="zh-CN" altLang="en-US" sz="1800" b="1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lX</a:t>
                      </a:r>
                      <a:endParaRPr lang="en-US" sz="1800" b="1" i="0" u="none" strike="noStrike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对</a:t>
                      </a:r>
                      <a:r>
                        <a:rPr lang="en-US" altLang="zh-CN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long </a:t>
                      </a:r>
                      <a:r>
                        <a:rPr lang="en-US" altLang="zh-CN" sz="1800" b="0" u="none" strike="noStrike" err="1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long</a:t>
                      </a:r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进行格式转换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97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double</a:t>
                      </a:r>
                      <a:endParaRPr 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err="1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</a:t>
                      </a:r>
                      <a:r>
                        <a:rPr lang="en-US" sz="1800" b="1" u="none" strike="noStrike" err="1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f、lF、</a:t>
                      </a:r>
                      <a:r>
                        <a:rPr lang="en-US" altLang="zh-CN" sz="1800" b="1" u="none" strike="noStrike" err="1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</a:t>
                      </a:r>
                      <a:r>
                        <a:rPr lang="en-US" sz="1800" b="1" u="none" strike="noStrike" err="1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e、lE</a:t>
                      </a:r>
                      <a:endParaRPr lang="en-US" sz="1800" b="1" u="none" strike="noStrike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err="1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lg、lG</a:t>
                      </a:r>
                      <a:r>
                        <a:rPr lang="zh-CN" altLang="en-US" sz="1800" b="1" u="none" strike="noStrike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u="none" strike="noStrike" err="1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</a:t>
                      </a:r>
                      <a:r>
                        <a:rPr lang="en-US" sz="1800" b="1" u="none" strike="noStrike" err="1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a、lA</a:t>
                      </a:r>
                      <a:endParaRPr lang="en-US" sz="1800" b="1" i="0" u="none" strike="noStrike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0" i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altLang="en-US" sz="1800" b="0" i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把输入的字符解释成</a:t>
                      </a:r>
                      <a:r>
                        <a:rPr lang="en-US" altLang="zh-CN" sz="1800" b="0" i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double</a:t>
                      </a:r>
                      <a:r>
                        <a:rPr lang="zh-CN" altLang="en-US" sz="1800" b="0" i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类型的数据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97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baseline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long </a:t>
                      </a:r>
                      <a:r>
                        <a:rPr lang="en-US" sz="1800" b="1" u="none" strike="noStrike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double</a:t>
                      </a:r>
                      <a:endParaRPr 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Lf、LF、Le、LE</a:t>
                      </a:r>
                      <a:endParaRPr lang="en-US" sz="1800" b="1" u="none" strike="noStrike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Lg、LG</a:t>
                      </a:r>
                      <a:r>
                        <a:rPr lang="zh-CN" altLang="en-US" sz="1800" b="1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</a:t>
                      </a:r>
                      <a:r>
                        <a:rPr lang="en-US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a、LA</a:t>
                      </a:r>
                      <a:endParaRPr lang="en-US" sz="1800" b="1" i="0" u="none" strike="noStrike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对</a:t>
                      </a:r>
                      <a:r>
                        <a:rPr lang="en-US" altLang="zh-CN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long double</a:t>
                      </a:r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输入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97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sz="1800" b="1" i="0" u="none" strike="noStrike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char</a:t>
                      </a:r>
                      <a:endParaRPr 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hhd,hhi,hhu,hho,hhx,hhX</a:t>
                      </a:r>
                      <a:endParaRPr lang="en-US" sz="1800" b="1" i="0" u="none" strike="noStrike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将输入整数格式转换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909836" y="3213064"/>
            <a:ext cx="10474845" cy="79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3755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scanf</a:t>
            </a:r>
            <a:r>
              <a:rPr lang="zh-CN" altLang="en-US" b="1"/>
              <a:t>格式输入 </a:t>
            </a:r>
          </a:p>
        </p:txBody>
      </p:sp>
      <p:sp>
        <p:nvSpPr>
          <p:cNvPr id="50" name="矩形​​ 2"/>
          <p:cNvSpPr/>
          <p:nvPr/>
        </p:nvSpPr>
        <p:spPr>
          <a:xfrm>
            <a:off x="2064315" y="2024904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​​ 9"/>
          <p:cNvSpPr/>
          <p:nvPr/>
        </p:nvSpPr>
        <p:spPr>
          <a:xfrm>
            <a:off x="5279755" y="2024904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%d</a:t>
            </a:r>
          </a:p>
        </p:txBody>
      </p:sp>
      <p:sp>
        <p:nvSpPr>
          <p:cNvPr id="52" name="矩形​​ 10"/>
          <p:cNvSpPr/>
          <p:nvPr/>
        </p:nvSpPr>
        <p:spPr>
          <a:xfrm>
            <a:off x="9215167" y="2024904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&amp;x</a:t>
            </a:r>
          </a:p>
        </p:txBody>
      </p:sp>
      <p:sp>
        <p:nvSpPr>
          <p:cNvPr id="53" name="矩形​​ 11"/>
          <p:cNvSpPr/>
          <p:nvPr/>
        </p:nvSpPr>
        <p:spPr>
          <a:xfrm>
            <a:off x="1824272" y="1052736"/>
            <a:ext cx="1295886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>
                <a:ln w="9525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输入流</a:t>
            </a:r>
          </a:p>
        </p:txBody>
      </p:sp>
      <p:sp>
        <p:nvSpPr>
          <p:cNvPr id="54" name="矩形​​ 12"/>
          <p:cNvSpPr/>
          <p:nvPr/>
        </p:nvSpPr>
        <p:spPr>
          <a:xfrm>
            <a:off x="5039711" y="1052736"/>
            <a:ext cx="1295886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>
                <a:ln w="9525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控制字符串</a:t>
            </a:r>
            <a:endParaRPr lang="en-US" altLang="zh-CN">
              <a:ln w="9525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​​ 13"/>
          <p:cNvSpPr/>
          <p:nvPr/>
        </p:nvSpPr>
        <p:spPr>
          <a:xfrm>
            <a:off x="8975124" y="1052736"/>
            <a:ext cx="1295886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>
                <a:ln w="9525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endParaRPr lang="en-US" altLang="zh-CN">
              <a:ln w="9525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​​ 14"/>
          <p:cNvSpPr/>
          <p:nvPr/>
        </p:nvSpPr>
        <p:spPr>
          <a:xfrm>
            <a:off x="2112388" y="2780928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，</a:t>
            </a:r>
          </a:p>
        </p:txBody>
      </p:sp>
      <p:sp>
        <p:nvSpPr>
          <p:cNvPr id="57" name="矩形​​ 15"/>
          <p:cNvSpPr/>
          <p:nvPr/>
        </p:nvSpPr>
        <p:spPr>
          <a:xfrm>
            <a:off x="5327828" y="2780928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​​ 16"/>
          <p:cNvSpPr/>
          <p:nvPr/>
        </p:nvSpPr>
        <p:spPr>
          <a:xfrm>
            <a:off x="9647183" y="2780928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&amp;y</a:t>
            </a:r>
          </a:p>
        </p:txBody>
      </p:sp>
      <p:sp>
        <p:nvSpPr>
          <p:cNvPr id="59" name="矩形​​ 17"/>
          <p:cNvSpPr/>
          <p:nvPr/>
        </p:nvSpPr>
        <p:spPr>
          <a:xfrm>
            <a:off x="1392416" y="2780928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​​ 18"/>
          <p:cNvSpPr/>
          <p:nvPr/>
        </p:nvSpPr>
        <p:spPr>
          <a:xfrm>
            <a:off x="4607855" y="2780928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%d</a:t>
            </a:r>
          </a:p>
        </p:txBody>
      </p:sp>
      <p:sp>
        <p:nvSpPr>
          <p:cNvPr id="61" name="矩形​​ 19"/>
          <p:cNvSpPr/>
          <p:nvPr/>
        </p:nvSpPr>
        <p:spPr>
          <a:xfrm>
            <a:off x="8927210" y="2780928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&amp;x</a:t>
            </a:r>
          </a:p>
        </p:txBody>
      </p:sp>
      <p:sp>
        <p:nvSpPr>
          <p:cNvPr id="62" name="矩形​​ 20"/>
          <p:cNvSpPr/>
          <p:nvPr/>
        </p:nvSpPr>
        <p:spPr>
          <a:xfrm>
            <a:off x="2832201" y="2780928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矩形​​ 21"/>
          <p:cNvSpPr/>
          <p:nvPr/>
        </p:nvSpPr>
        <p:spPr>
          <a:xfrm>
            <a:off x="6047640" y="2780928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%d</a:t>
            </a:r>
          </a:p>
        </p:txBody>
      </p:sp>
      <p:sp>
        <p:nvSpPr>
          <p:cNvPr id="64" name="矩形​​ 23"/>
          <p:cNvSpPr/>
          <p:nvPr/>
        </p:nvSpPr>
        <p:spPr>
          <a:xfrm>
            <a:off x="2133948" y="3645471"/>
            <a:ext cx="719479" cy="53975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矩形​​ 24"/>
          <p:cNvSpPr/>
          <p:nvPr/>
        </p:nvSpPr>
        <p:spPr>
          <a:xfrm>
            <a:off x="5302714" y="3645471"/>
            <a:ext cx="719479" cy="53975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矩形​​ 25"/>
          <p:cNvSpPr/>
          <p:nvPr/>
        </p:nvSpPr>
        <p:spPr>
          <a:xfrm>
            <a:off x="9623071" y="3645144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&amp;y</a:t>
            </a:r>
          </a:p>
        </p:txBody>
      </p:sp>
      <p:sp>
        <p:nvSpPr>
          <p:cNvPr id="67" name="矩形​​ 26"/>
          <p:cNvSpPr/>
          <p:nvPr/>
        </p:nvSpPr>
        <p:spPr>
          <a:xfrm>
            <a:off x="1414534" y="3645144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矩形​​ 27"/>
          <p:cNvSpPr/>
          <p:nvPr/>
        </p:nvSpPr>
        <p:spPr>
          <a:xfrm>
            <a:off x="4582244" y="3645144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%d</a:t>
            </a:r>
          </a:p>
        </p:txBody>
      </p:sp>
      <p:sp>
        <p:nvSpPr>
          <p:cNvPr id="69" name="矩形​​ 28"/>
          <p:cNvSpPr/>
          <p:nvPr/>
        </p:nvSpPr>
        <p:spPr>
          <a:xfrm>
            <a:off x="8903098" y="3645144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&amp;x</a:t>
            </a:r>
          </a:p>
        </p:txBody>
      </p:sp>
      <p:sp>
        <p:nvSpPr>
          <p:cNvPr id="70" name="矩形​​ 29"/>
          <p:cNvSpPr/>
          <p:nvPr/>
        </p:nvSpPr>
        <p:spPr>
          <a:xfrm>
            <a:off x="2854319" y="3645144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矩形​​ 30"/>
          <p:cNvSpPr/>
          <p:nvPr/>
        </p:nvSpPr>
        <p:spPr>
          <a:xfrm>
            <a:off x="6022029" y="3645144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%d</a:t>
            </a:r>
          </a:p>
        </p:txBody>
      </p:sp>
      <p:sp>
        <p:nvSpPr>
          <p:cNvPr id="72" name="矩形​​ 31"/>
          <p:cNvSpPr/>
          <p:nvPr/>
        </p:nvSpPr>
        <p:spPr>
          <a:xfrm>
            <a:off x="1152372" y="4545184"/>
            <a:ext cx="575914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矩形​​ 34"/>
          <p:cNvSpPr/>
          <p:nvPr/>
        </p:nvSpPr>
        <p:spPr>
          <a:xfrm>
            <a:off x="576458" y="4545184"/>
            <a:ext cx="575914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矩形​​ 37"/>
          <p:cNvSpPr/>
          <p:nvPr/>
        </p:nvSpPr>
        <p:spPr>
          <a:xfrm>
            <a:off x="1728286" y="4545184"/>
            <a:ext cx="575914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矩形​​ 39"/>
          <p:cNvSpPr/>
          <p:nvPr/>
        </p:nvSpPr>
        <p:spPr>
          <a:xfrm>
            <a:off x="2304200" y="4545184"/>
            <a:ext cx="575914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$</a:t>
            </a: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矩形​​ 42"/>
          <p:cNvSpPr/>
          <p:nvPr/>
        </p:nvSpPr>
        <p:spPr>
          <a:xfrm>
            <a:off x="2880114" y="4545184"/>
            <a:ext cx="1055842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3.45</a:t>
            </a: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矩形​​ 43"/>
          <p:cNvSpPr/>
          <p:nvPr/>
        </p:nvSpPr>
        <p:spPr>
          <a:xfrm>
            <a:off x="4883706" y="4545184"/>
            <a:ext cx="674022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矩形​​ 44"/>
          <p:cNvSpPr/>
          <p:nvPr/>
        </p:nvSpPr>
        <p:spPr>
          <a:xfrm>
            <a:off x="4223913" y="4545184"/>
            <a:ext cx="674022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%d</a:t>
            </a: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矩形​​ 45"/>
          <p:cNvSpPr/>
          <p:nvPr/>
        </p:nvSpPr>
        <p:spPr>
          <a:xfrm>
            <a:off x="5553484" y="4545184"/>
            <a:ext cx="674022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%d</a:t>
            </a: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矩形​​ 46"/>
          <p:cNvSpPr/>
          <p:nvPr/>
        </p:nvSpPr>
        <p:spPr>
          <a:xfrm>
            <a:off x="6225383" y="4545184"/>
            <a:ext cx="674022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$</a:t>
            </a: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矩形​​ 47"/>
          <p:cNvSpPr/>
          <p:nvPr/>
        </p:nvSpPr>
        <p:spPr>
          <a:xfrm>
            <a:off x="6911512" y="4545184"/>
            <a:ext cx="617854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%f</a:t>
            </a: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矩形​​ 48"/>
          <p:cNvSpPr/>
          <p:nvPr/>
        </p:nvSpPr>
        <p:spPr>
          <a:xfrm>
            <a:off x="9191291" y="4541830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&amp;y</a:t>
            </a:r>
          </a:p>
        </p:txBody>
      </p:sp>
      <p:sp>
        <p:nvSpPr>
          <p:cNvPr id="83" name="矩形​​ 49"/>
          <p:cNvSpPr/>
          <p:nvPr/>
        </p:nvSpPr>
        <p:spPr>
          <a:xfrm>
            <a:off x="8471318" y="4541830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&amp;x</a:t>
            </a:r>
          </a:p>
        </p:txBody>
      </p:sp>
      <p:sp>
        <p:nvSpPr>
          <p:cNvPr id="84" name="矩形​​ 50"/>
          <p:cNvSpPr/>
          <p:nvPr/>
        </p:nvSpPr>
        <p:spPr>
          <a:xfrm>
            <a:off x="9911103" y="4541830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&amp;z</a:t>
            </a:r>
          </a:p>
        </p:txBody>
      </p:sp>
      <p:sp>
        <p:nvSpPr>
          <p:cNvPr id="85" name="矩形​​ 51"/>
          <p:cNvSpPr/>
          <p:nvPr/>
        </p:nvSpPr>
        <p:spPr>
          <a:xfrm>
            <a:off x="2411361" y="5229200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矩形​​ 52"/>
          <p:cNvSpPr/>
          <p:nvPr/>
        </p:nvSpPr>
        <p:spPr>
          <a:xfrm>
            <a:off x="5351704" y="5229200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%d</a:t>
            </a:r>
          </a:p>
        </p:txBody>
      </p:sp>
      <p:sp>
        <p:nvSpPr>
          <p:cNvPr id="87" name="矩形​​ 53"/>
          <p:cNvSpPr/>
          <p:nvPr/>
        </p:nvSpPr>
        <p:spPr>
          <a:xfrm>
            <a:off x="9287116" y="5229200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&amp;x</a:t>
            </a:r>
          </a:p>
        </p:txBody>
      </p:sp>
      <p:sp>
        <p:nvSpPr>
          <p:cNvPr id="88" name="矩形​​ 54"/>
          <p:cNvSpPr/>
          <p:nvPr/>
        </p:nvSpPr>
        <p:spPr>
          <a:xfrm>
            <a:off x="1704017" y="5229796"/>
            <a:ext cx="719479" cy="53975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矩形​​ 55"/>
          <p:cNvSpPr/>
          <p:nvPr/>
        </p:nvSpPr>
        <p:spPr>
          <a:xfrm>
            <a:off x="2424222" y="5913336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矩形​​ 57"/>
          <p:cNvSpPr/>
          <p:nvPr/>
        </p:nvSpPr>
        <p:spPr>
          <a:xfrm>
            <a:off x="9299977" y="5913336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&amp;x</a:t>
            </a:r>
          </a:p>
        </p:txBody>
      </p:sp>
      <p:sp>
        <p:nvSpPr>
          <p:cNvPr id="91" name="矩形​​ 58"/>
          <p:cNvSpPr/>
          <p:nvPr/>
        </p:nvSpPr>
        <p:spPr>
          <a:xfrm>
            <a:off x="1715854" y="5913336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$</a:t>
            </a: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2" name="肘形连接符​​ 8"/>
          <p:cNvCxnSpPr>
            <a:stCxn id="50" idx="0"/>
            <a:endCxn id="51" idx="0"/>
          </p:cNvCxnSpPr>
          <p:nvPr/>
        </p:nvCxnSpPr>
        <p:spPr>
          <a:xfrm rot="5400000" flipH="1" flipV="1">
            <a:off x="4032009" y="418238"/>
            <a:ext cx="1588" cy="3214379"/>
          </a:xfrm>
          <a:prstGeom prst="bentConnector3">
            <a:avLst>
              <a:gd name="adj1" fmla="val 14395466"/>
            </a:avLst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连接符​​ 60"/>
          <p:cNvCxnSpPr>
            <a:stCxn id="51" idx="0"/>
            <a:endCxn id="52" idx="0"/>
          </p:cNvCxnSpPr>
          <p:nvPr/>
        </p:nvCxnSpPr>
        <p:spPr>
          <a:xfrm rot="5400000" flipH="1" flipV="1">
            <a:off x="7607185" y="57440"/>
            <a:ext cx="1588" cy="3935975"/>
          </a:xfrm>
          <a:prstGeom prst="bentConnector3">
            <a:avLst>
              <a:gd name="adj1" fmla="val 14395466"/>
            </a:avLst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​​ 16"/>
          <p:cNvSpPr/>
          <p:nvPr/>
        </p:nvSpPr>
        <p:spPr>
          <a:xfrm>
            <a:off x="5697612" y="5889966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mtClean="0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%d</a:t>
            </a:r>
            <a:endParaRPr lang="en-US" altLang="zh-CN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矩形​​ 19"/>
          <p:cNvSpPr/>
          <p:nvPr/>
        </p:nvSpPr>
        <p:spPr>
          <a:xfrm>
            <a:off x="4977639" y="5889966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mtClean="0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$</a:t>
            </a:r>
            <a:endParaRPr lang="en-US" altLang="zh-CN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18315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scanf</a:t>
            </a:r>
            <a:r>
              <a:rPr lang="zh-CN" altLang="en-US" b="1"/>
              <a:t>输入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765820" y="1340768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最大宽度说明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当某项输入达到最大宽度说明的时候，结束本项输入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赋值屏蔽符（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如果转换操作符前有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则该项输入不赋值给相应的参数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scanf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输入数据时，遇到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空白字符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（字符类型除外）、到达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指定宽度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非法输入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，认为该数据数据结束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718304"/>
              </p:ext>
            </p:extLst>
          </p:nvPr>
        </p:nvGraphicFramePr>
        <p:xfrm>
          <a:off x="1149330" y="3429000"/>
          <a:ext cx="9903490" cy="136157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{EB344D84-9AFB-497E-A393-DC336BA19D2E}</a:tableStyleId>
              </a:tblPr>
              <a:tblGrid>
                <a:gridCol w="5531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4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5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smtClean="0">
                          <a:solidFill>
                            <a:sysClr val="windowText" lastClr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格式</a:t>
                      </a:r>
                      <a:endParaRPr lang="zh-CN" altLang="en-US" sz="2000">
                        <a:solidFill>
                          <a:sysClr val="windowText" lastClr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smtClean="0">
                          <a:solidFill>
                            <a:sysClr val="windowText" lastClr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输入</a:t>
                      </a:r>
                      <a:endParaRPr lang="zh-CN" altLang="en-US" sz="2000">
                        <a:solidFill>
                          <a:sysClr val="windowText" lastClr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smtClean="0">
                          <a:solidFill>
                            <a:sysClr val="windowText" lastClr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结果</a:t>
                      </a:r>
                      <a:endParaRPr lang="zh-CN" altLang="en-US" sz="2000">
                        <a:solidFill>
                          <a:sysClr val="windowText" lastClr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2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err="1" smtClean="0">
                          <a:latin typeface="微软雅黑" pitchFamily="34" charset="-122"/>
                          <a:ea typeface="微软雅黑" pitchFamily="34" charset="-122"/>
                        </a:rPr>
                        <a:t>scanf</a:t>
                      </a:r>
                      <a:r>
                        <a:rPr lang="en-US" altLang="zh-CN" sz="2000" smtClean="0">
                          <a:latin typeface="微软雅黑" pitchFamily="34" charset="-122"/>
                          <a:ea typeface="微软雅黑" pitchFamily="34" charset="-122"/>
                        </a:rPr>
                        <a:t>(“%2d%2d”, &amp;a, &amp;b); </a:t>
                      </a:r>
                      <a:endParaRPr lang="zh-CN" altLang="en-US" sz="2000">
                        <a:solidFill>
                          <a:sysClr val="windowText" lastClr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1234↙</a:t>
                      </a:r>
                      <a:endParaRPr lang="zh-CN" altLang="en-US">
                        <a:solidFill>
                          <a:sysClr val="windowText" lastClr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ysClr val="windowText" lastClr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a=12</a:t>
                      </a:r>
                      <a:r>
                        <a:rPr lang="en-US" altLang="zh-CN" baseline="0" smtClean="0">
                          <a:solidFill>
                            <a:sysClr val="windowText" lastClr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b = 34</a:t>
                      </a:r>
                      <a:endParaRPr lang="zh-CN" altLang="en-US">
                        <a:solidFill>
                          <a:sysClr val="windowText" lastClr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CN" sz="2000" smtClean="0">
                          <a:latin typeface="微软雅黑" pitchFamily="34" charset="-122"/>
                          <a:ea typeface="微软雅黑" pitchFamily="34" charset="-122"/>
                        </a:rPr>
                        <a:t>scanf("%2d%*2d%2d", &amp;a, &amp;b);</a:t>
                      </a:r>
                      <a:endParaRPr lang="zh-CN" altLang="en-US" sz="200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</a:t>
                      </a:r>
                      <a:r>
                        <a:rPr lang="en-US" altLang="zh-CN" sz="1800" b="1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34</a:t>
                      </a:r>
                      <a:r>
                        <a:rPr lang="en-US" altLang="zh-CN" sz="1800" b="1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56↙</a:t>
                      </a:r>
                      <a:endParaRPr lang="zh-CN" altLang="en-US" smtClean="0">
                        <a:solidFill>
                          <a:sysClr val="windowText" lastClr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>
                          <a:solidFill>
                            <a:sysClr val="windowText" lastClr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a=12</a:t>
                      </a:r>
                      <a:r>
                        <a:rPr lang="en-US" altLang="zh-CN" baseline="0" smtClean="0">
                          <a:solidFill>
                            <a:sysClr val="windowText" lastClr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b = 56</a:t>
                      </a:r>
                      <a:endParaRPr lang="zh-CN" altLang="en-US" smtClean="0">
                        <a:solidFill>
                          <a:sysClr val="windowText" lastClr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1159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 字符数据的输入输出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67763" y="1340768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字符输出函数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一般形式：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putchar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函数作用：向终端输出一个字符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字符输入函数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一般形式：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getchar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（）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函数作用：从终端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或系统隐含指定的输入设备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输入一个字符。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函数值：从输入设备得到的字符。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6670476" y="1322139"/>
            <a:ext cx="3456384" cy="874258"/>
          </a:xfrm>
          <a:prstGeom prst="wedgeRoundRectCallout">
            <a:avLst>
              <a:gd name="adj1" fmla="val -95763"/>
              <a:gd name="adj2" fmla="val 33344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字符型变量或整型变量</a:t>
            </a:r>
            <a:endParaRPr lang="zh-CN" altLang="en-US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71648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练习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79273" y="1484313"/>
            <a:ext cx="10969943" cy="14287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zh-CN" altLang="en-US" sz="2700" b="1" ker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要求</a:t>
            </a:r>
            <a:endParaRPr lang="en-US" altLang="zh-CN" sz="2700" b="1" ker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altLang="en-US" sz="2700" b="1" kern="0">
                <a:latin typeface="微软雅黑" pitchFamily="34" charset="-122"/>
                <a:ea typeface="微软雅黑" pitchFamily="34" charset="-122"/>
              </a:rPr>
              <a:t>输入三个字母，然后输出这三个字母</a:t>
            </a:r>
          </a:p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endParaRPr lang="en-US" altLang="zh-CN" sz="2700" b="1" ker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79273" y="3716338"/>
            <a:ext cx="10969943" cy="14287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09537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zh-CN" altLang="en-US" sz="2700" b="1" ker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目的</a:t>
            </a:r>
            <a:endParaRPr lang="en-US" altLang="zh-CN" sz="2700" b="1" ker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en-US" altLang="zh-CN" sz="2700" b="1" kern="0">
                <a:latin typeface="微软雅黑" pitchFamily="34" charset="-122"/>
                <a:ea typeface="微软雅黑" pitchFamily="34" charset="-122"/>
              </a:rPr>
              <a:t>	     </a:t>
            </a:r>
            <a:r>
              <a:rPr lang="zh-CN" altLang="en-US" sz="2700" b="1" kern="0">
                <a:latin typeface="微软雅黑" pitchFamily="34" charset="-122"/>
                <a:ea typeface="微软雅黑" pitchFamily="34" charset="-122"/>
              </a:rPr>
              <a:t>学习</a:t>
            </a:r>
            <a:r>
              <a:rPr lang="en-US" altLang="zh-CN" sz="2700" b="1" kern="0" err="1">
                <a:latin typeface="微软雅黑" pitchFamily="34" charset="-122"/>
                <a:ea typeface="微软雅黑" pitchFamily="34" charset="-122"/>
              </a:rPr>
              <a:t>getchar</a:t>
            </a:r>
            <a:r>
              <a:rPr lang="zh-CN" altLang="en-US" sz="2700" b="1" kern="0">
                <a:latin typeface="微软雅黑" pitchFamily="34" charset="-122"/>
                <a:ea typeface="微软雅黑" pitchFamily="34" charset="-122"/>
              </a:rPr>
              <a:t>函数和</a:t>
            </a:r>
            <a:r>
              <a:rPr lang="en-US" altLang="zh-CN" sz="2700" b="1" kern="0" err="1">
                <a:latin typeface="微软雅黑" pitchFamily="34" charset="-122"/>
                <a:ea typeface="微软雅黑" pitchFamily="34" charset="-122"/>
              </a:rPr>
              <a:t>putchar</a:t>
            </a:r>
            <a:r>
              <a:rPr lang="zh-CN" altLang="en-US" sz="2700" b="1" kern="0">
                <a:latin typeface="微软雅黑" pitchFamily="34" charset="-122"/>
                <a:ea typeface="微软雅黑" pitchFamily="34" charset="-122"/>
              </a:rPr>
              <a:t>函数的使用方法</a:t>
            </a:r>
          </a:p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endParaRPr lang="en-US" altLang="zh-CN" sz="2700" b="1" ker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60196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练习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27496" y="1124744"/>
            <a:ext cx="5270972" cy="53063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defTabSz="762000" eaLnBrk="0" hangingPunct="0">
              <a:lnSpc>
                <a:spcPct val="95000"/>
              </a:lnSpc>
              <a:defRPr/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zh-CN" sz="280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zh-C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include &lt;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b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zh-CN" sz="280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80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main(void)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	char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a,b,c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	a =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getchar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762000" eaLnBrk="0" hangingPunct="0">
              <a:lnSpc>
                <a:spcPct val="95000"/>
              </a:lnSpc>
              <a:defRPr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	b =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getchar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762000" eaLnBrk="0" hangingPunct="0">
              <a:lnSpc>
                <a:spcPct val="95000"/>
              </a:lnSpc>
              <a:defRPr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	c =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getchar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  <a:b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putchar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(a);</a:t>
            </a:r>
          </a:p>
          <a:p>
            <a:pPr defTabSz="762000" eaLnBrk="0" hangingPunct="0">
              <a:lnSpc>
                <a:spcPct val="95000"/>
              </a:lnSpc>
              <a:defRPr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putchar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(b);</a:t>
            </a:r>
          </a:p>
          <a:p>
            <a:pPr defTabSz="762000" eaLnBrk="0" hangingPunct="0">
              <a:lnSpc>
                <a:spcPct val="95000"/>
              </a:lnSpc>
              <a:defRPr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putchar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(c);</a:t>
            </a:r>
          </a:p>
          <a:p>
            <a:pPr defTabSz="762000" eaLnBrk="0" hangingPunct="0">
              <a:lnSpc>
                <a:spcPct val="95000"/>
              </a:lnSpc>
              <a:defRPr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sz="280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putchar</a:t>
            </a:r>
            <a:r>
              <a:rPr lang="en-US" altLang="zh-C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('\n');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762000" eaLnBrk="0" hangingPunct="0">
              <a:lnSpc>
                <a:spcPct val="95000"/>
              </a:lnSpc>
              <a:defRPr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	return 0;</a:t>
            </a:r>
            <a:b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b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</a:b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381141" y="1124743"/>
            <a:ext cx="2786082" cy="5306343"/>
          </a:xfrm>
          <a:prstGeom prst="rect">
            <a:avLst/>
          </a:prstGeom>
          <a:solidFill>
            <a:schemeClr val="tx1">
              <a:lumMod val="75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>
              <a:defRPr/>
            </a:pPr>
            <a:r>
              <a:rPr lang="en-US" altLang="zh-CN" sz="28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abc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回车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28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abc</a:t>
            </a:r>
            <a:endParaRPr lang="en-US" altLang="zh-CN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800" b="1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800" b="1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2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回车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回车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</a:p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</a:p>
          <a:p>
            <a:pPr>
              <a:defRPr/>
            </a:pP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66522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本章小结</a:t>
            </a:r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909836" y="1196752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讲述了实际问题向计算机程序转化的过程</a:t>
            </a:r>
            <a:r>
              <a:rPr lang="zh-CN" altLang="zh-CN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讲述了数据在计算机内部的存储形式。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讲述了数据类型的种类和区别</a:t>
            </a:r>
            <a:r>
              <a:rPr lang="zh-CN" altLang="zh-CN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讲述了变量的声明和命名规则</a:t>
            </a:r>
            <a:r>
              <a:rPr lang="zh-CN" altLang="zh-CN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讲述了常量和字面值的区别</a:t>
            </a:r>
            <a:r>
              <a:rPr lang="zh-CN" altLang="zh-CN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重点理解字面值是有类型的。</a:t>
            </a:r>
            <a:endParaRPr lang="zh-CN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讲述了输入及输出函数的用法</a:t>
            </a:r>
            <a:r>
              <a:rPr lang="zh-CN" altLang="zh-CN" smtClean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281602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WordArt 4"/>
          <p:cNvSpPr>
            <a:spLocks noChangeArrowheads="1" noChangeShapeType="1" noTextEdit="1"/>
          </p:cNvSpPr>
          <p:nvPr/>
        </p:nvSpPr>
        <p:spPr bwMode="gray">
          <a:xfrm>
            <a:off x="2061964" y="1916832"/>
            <a:ext cx="8352928" cy="1872208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2">
                      <a:lumMod val="50000"/>
                    </a:schemeClr>
                  </a:solidFill>
                  <a:round/>
                  <a:headEnd/>
                  <a:tailEnd/>
                </a:ln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Thank You !</a:t>
            </a:r>
            <a:endParaRPr lang="zh-CN" altLang="en-US" sz="3600" b="1" kern="10"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42038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053852" y="1052736"/>
            <a:ext cx="9001000" cy="5305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写出求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1+2+3+...+n(n=5)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的算法。</a:t>
            </a:r>
          </a:p>
          <a:p>
            <a:pPr marL="730250" lvl="1" indent="-342900">
              <a:lnSpc>
                <a:spcPts val="3000"/>
              </a:lnSpc>
              <a:spcBef>
                <a:spcPts val="1200"/>
              </a:spcBef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逐一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相加法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0" indent="0">
              <a:lnSpc>
                <a:spcPts val="3000"/>
              </a:lnSpc>
              <a:spcBef>
                <a:spcPts val="120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step1: x1 = 1+2</a:t>
            </a:r>
          </a:p>
          <a:p>
            <a:pPr marL="0" indent="0">
              <a:lnSpc>
                <a:spcPts val="3000"/>
              </a:lnSpc>
              <a:spcBef>
                <a:spcPts val="120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		step2: x2 = x1+3</a:t>
            </a:r>
          </a:p>
          <a:p>
            <a:pPr marL="0" indent="0">
              <a:lnSpc>
                <a:spcPts val="3000"/>
              </a:lnSpc>
              <a:spcBef>
                <a:spcPts val="120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		step3: x3 = x2+4</a:t>
            </a:r>
          </a:p>
          <a:p>
            <a:pPr marL="0" indent="0">
              <a:lnSpc>
                <a:spcPts val="3000"/>
              </a:lnSpc>
              <a:spcBef>
                <a:spcPts val="120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		step4: x4 = x3+5</a:t>
            </a:r>
          </a:p>
          <a:p>
            <a:pPr marL="730250" lvl="1" indent="-342900">
              <a:lnSpc>
                <a:spcPts val="3000"/>
              </a:lnSpc>
              <a:spcBef>
                <a:spcPts val="1200"/>
              </a:spcBef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求和公式法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0" indent="0">
              <a:lnSpc>
                <a:spcPts val="3000"/>
              </a:lnSpc>
              <a:spcBef>
                <a:spcPts val="120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	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step1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pPr marL="0" indent="0">
              <a:lnSpc>
                <a:spcPts val="3000"/>
              </a:lnSpc>
              <a:spcBef>
                <a:spcPts val="120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		step2: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sum = n*(n+1)/2</a:t>
            </a:r>
          </a:p>
          <a:p>
            <a:pPr marL="0" indent="0">
              <a:lnSpc>
                <a:spcPts val="3000"/>
              </a:lnSpc>
              <a:spcBef>
                <a:spcPts val="120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		step3: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问题求解与算法</a:t>
            </a:r>
          </a:p>
        </p:txBody>
      </p:sp>
    </p:spTree>
    <p:extLst>
      <p:ext uri="{BB962C8B-B14F-4D97-AF65-F5344CB8AC3E}">
        <p14:creationId xmlns:p14="http://schemas.microsoft.com/office/powerpoint/2010/main" val="23559867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2561</TotalTime>
  <Words>5343</Words>
  <Application>Microsoft Office PowerPoint</Application>
  <PresentationFormat>自定义</PresentationFormat>
  <Paragraphs>1348</Paragraphs>
  <Slides>89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89</vt:i4>
      </vt:variant>
    </vt:vector>
  </HeadingPairs>
  <TitlesOfParts>
    <vt:vector size="102" baseType="lpstr">
      <vt:lpstr>Arial Unicode MS</vt:lpstr>
      <vt:lpstr>HAKUYOXingShu3500</vt:lpstr>
      <vt:lpstr>Monotype Sorts</vt:lpstr>
      <vt:lpstr>宋体</vt:lpstr>
      <vt:lpstr>微软雅黑</vt:lpstr>
      <vt:lpstr>幼圆</vt:lpstr>
      <vt:lpstr>Arial</vt:lpstr>
      <vt:lpstr>Consolas</vt:lpstr>
      <vt:lpstr>Corbel</vt:lpstr>
      <vt:lpstr>Courier New</vt:lpstr>
      <vt:lpstr>Times New Roman</vt:lpstr>
      <vt:lpstr>Wingdings</vt:lpstr>
      <vt:lpstr>Marketing 16x9</vt:lpstr>
      <vt:lpstr>《 C语言程序设计》</vt:lpstr>
      <vt:lpstr>上一讲知识复习</vt:lpstr>
      <vt:lpstr>本讲教学目标</vt:lpstr>
      <vt:lpstr>本讲授课内容</vt:lpstr>
      <vt:lpstr>问题求解与算法</vt:lpstr>
      <vt:lpstr>问题求解与算法</vt:lpstr>
      <vt:lpstr>问题求解与算法</vt:lpstr>
      <vt:lpstr>问题求解与算法</vt:lpstr>
      <vt:lpstr>问题求解与算法</vt:lpstr>
      <vt:lpstr>问题求解与算法</vt:lpstr>
      <vt:lpstr>本讲授课内容</vt:lpstr>
      <vt:lpstr>进制的转换</vt:lpstr>
      <vt:lpstr>内存结构</vt:lpstr>
      <vt:lpstr>内存结构</vt:lpstr>
      <vt:lpstr>数据如何在计算机中表示</vt:lpstr>
      <vt:lpstr>数据如何在计算机中表示</vt:lpstr>
      <vt:lpstr>数据如何在计算机中表示</vt:lpstr>
      <vt:lpstr>使用sizeof测试数据类型长度</vt:lpstr>
      <vt:lpstr>数据如何在计算机中表示</vt:lpstr>
      <vt:lpstr>数据如何在计算机中表示</vt:lpstr>
      <vt:lpstr>数据如何在计算机中表示</vt:lpstr>
      <vt:lpstr>数据如何在计算机中表示</vt:lpstr>
      <vt:lpstr>数据如何在计算机中表示</vt:lpstr>
      <vt:lpstr>数据如何在计算机中表示</vt:lpstr>
      <vt:lpstr>数据如何在计算机中表示</vt:lpstr>
      <vt:lpstr>本讲授课内容</vt:lpstr>
      <vt:lpstr>数据类型</vt:lpstr>
      <vt:lpstr>数据类型</vt:lpstr>
      <vt:lpstr>整数在内存中表示形式</vt:lpstr>
      <vt:lpstr>无符号整数在内存中的表示</vt:lpstr>
      <vt:lpstr>有符号整数在内存中的表示</vt:lpstr>
      <vt:lpstr>整数在内存中的表示</vt:lpstr>
      <vt:lpstr>数据在内存中的表示</vt:lpstr>
      <vt:lpstr>分析</vt:lpstr>
      <vt:lpstr>数据在内存中的表示</vt:lpstr>
      <vt:lpstr>整型小结</vt:lpstr>
      <vt:lpstr>数据类型</vt:lpstr>
      <vt:lpstr>整型溢出</vt:lpstr>
      <vt:lpstr>数据类型</vt:lpstr>
      <vt:lpstr>char类型</vt:lpstr>
      <vt:lpstr>ASCII表</vt:lpstr>
      <vt:lpstr>char类型内存占位</vt:lpstr>
      <vt:lpstr>字符型与整型的关系</vt:lpstr>
      <vt:lpstr>数据类型</vt:lpstr>
      <vt:lpstr>实型内存占位</vt:lpstr>
      <vt:lpstr>实数范围</vt:lpstr>
      <vt:lpstr>实型范围</vt:lpstr>
      <vt:lpstr>实型数据小结</vt:lpstr>
      <vt:lpstr>数据类型</vt:lpstr>
      <vt:lpstr>数据类型练习</vt:lpstr>
      <vt:lpstr>数据类型</vt:lpstr>
      <vt:lpstr>本讲授课内容</vt:lpstr>
      <vt:lpstr>常量与字面值</vt:lpstr>
      <vt:lpstr>常量与字面值</vt:lpstr>
      <vt:lpstr>常量分类</vt:lpstr>
      <vt:lpstr>常量与字面值</vt:lpstr>
      <vt:lpstr>整型字面值</vt:lpstr>
      <vt:lpstr>浮点型字面值</vt:lpstr>
      <vt:lpstr>字符型字面值</vt:lpstr>
      <vt:lpstr>常量与字面值</vt:lpstr>
      <vt:lpstr>本讲授课内容</vt:lpstr>
      <vt:lpstr>数据的输出与输入</vt:lpstr>
      <vt:lpstr> C语言的输出与输入</vt:lpstr>
      <vt:lpstr>printf格式输出</vt:lpstr>
      <vt:lpstr>printf格式输出</vt:lpstr>
      <vt:lpstr>常用的转换操作符</vt:lpstr>
      <vt:lpstr>长度修正说明符</vt:lpstr>
      <vt:lpstr>关于转换操作符的使用</vt:lpstr>
      <vt:lpstr>printf函数的工作过程</vt:lpstr>
      <vt:lpstr>宽度说明</vt:lpstr>
      <vt:lpstr>精度说明</vt:lpstr>
      <vt:lpstr>printf格式输出</vt:lpstr>
      <vt:lpstr>标识字符(Ⅰ)</vt:lpstr>
      <vt:lpstr>标识字符(Ⅱ)</vt:lpstr>
      <vt:lpstr>printf用法提示</vt:lpstr>
      <vt:lpstr>printf练一练</vt:lpstr>
      <vt:lpstr>scanf格式输入 </vt:lpstr>
      <vt:lpstr>scanf格式输入 </vt:lpstr>
      <vt:lpstr>scanf格式输入 </vt:lpstr>
      <vt:lpstr>scanf格式输入 </vt:lpstr>
      <vt:lpstr>scanf转换操作符</vt:lpstr>
      <vt:lpstr>scanf长度修正符</vt:lpstr>
      <vt:lpstr>scanf格式输入 </vt:lpstr>
      <vt:lpstr>scanf输入</vt:lpstr>
      <vt:lpstr> 字符数据的输入输出</vt:lpstr>
      <vt:lpstr>练习</vt:lpstr>
      <vt:lpstr>练习</vt:lpstr>
      <vt:lpstr>本章小结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Administrator</dc:creator>
  <cp:lastModifiedBy>Eetze</cp:lastModifiedBy>
  <cp:revision>300</cp:revision>
  <dcterms:created xsi:type="dcterms:W3CDTF">2014-04-17T22:00:45Z</dcterms:created>
  <dcterms:modified xsi:type="dcterms:W3CDTF">2017-03-06T02:51:34Z</dcterms:modified>
</cp:coreProperties>
</file>