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57" r:id="rId2"/>
    <p:sldId id="370" r:id="rId3"/>
    <p:sldId id="344" r:id="rId4"/>
    <p:sldId id="440" r:id="rId5"/>
    <p:sldId id="447" r:id="rId6"/>
    <p:sldId id="446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41" r:id="rId16"/>
    <p:sldId id="371" r:id="rId17"/>
    <p:sldId id="372" r:id="rId18"/>
    <p:sldId id="373" r:id="rId19"/>
    <p:sldId id="374" r:id="rId20"/>
    <p:sldId id="422" r:id="rId21"/>
    <p:sldId id="442" r:id="rId22"/>
    <p:sldId id="379" r:id="rId23"/>
    <p:sldId id="380" r:id="rId24"/>
    <p:sldId id="424" r:id="rId25"/>
    <p:sldId id="382" r:id="rId26"/>
    <p:sldId id="437" r:id="rId27"/>
    <p:sldId id="425" r:id="rId28"/>
    <p:sldId id="381" r:id="rId29"/>
    <p:sldId id="427" r:id="rId30"/>
    <p:sldId id="429" r:id="rId31"/>
    <p:sldId id="443" r:id="rId32"/>
    <p:sldId id="428" r:id="rId33"/>
    <p:sldId id="386" r:id="rId34"/>
    <p:sldId id="387" r:id="rId35"/>
    <p:sldId id="433" r:id="rId36"/>
    <p:sldId id="430" r:id="rId37"/>
    <p:sldId id="431" r:id="rId38"/>
    <p:sldId id="432" r:id="rId39"/>
    <p:sldId id="444" r:id="rId40"/>
    <p:sldId id="389" r:id="rId41"/>
    <p:sldId id="390" r:id="rId42"/>
    <p:sldId id="445" r:id="rId43"/>
    <p:sldId id="436" r:id="rId44"/>
    <p:sldId id="438" r:id="rId45"/>
    <p:sldId id="356" r:id="rId46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CB13"/>
    <a:srgbClr val="CC9900"/>
    <a:srgbClr val="008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2" autoAdjust="0"/>
    <p:restoredTop sz="82967" autoAdjust="0"/>
  </p:normalViewPr>
  <p:slideViewPr>
    <p:cSldViewPr>
      <p:cViewPr varScale="1">
        <p:scale>
          <a:sx n="60" d="100"/>
          <a:sy n="60" d="100"/>
        </p:scale>
        <p:origin x="1176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23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10994A-D9D6-45BB-BF4A-14339808A1A4}" type="datetimeFigureOut">
              <a:rPr lang="en-US"/>
              <a:pPr>
                <a:defRPr/>
              </a:pPr>
              <a:t>3/27/2017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D0D88C-9335-44B6-B806-50A6EF6D802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547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8305A0-012E-4CA3-9BDD-C21A18A976E8}" type="datetimeFigureOut">
              <a:rPr lang="en-US"/>
              <a:pPr>
                <a:defRPr/>
              </a:pPr>
              <a:t>3/27/2017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5123A-5685-498F-AC7F-D0275DAA221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8203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算法的表示形式有很多种，除自然语言外，还可以用流程图。美国</a:t>
            </a:r>
            <a:r>
              <a:rPr lang="en-US" altLang="zh-CN" smtClean="0"/>
              <a:t>ANSI </a:t>
            </a:r>
            <a:r>
              <a:rPr lang="zh-CN" altLang="en-US" smtClean="0"/>
              <a:t>协会制定的流程图符号。使用这些符号画出来的流程图称为传统流程图。发展至今，已出现了许多种不同的流程图。没必要了解太多的流程图的画法，掌握一种就足够了。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05123A-5685-498F-AC7F-D0275DAA221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445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05123A-5685-498F-AC7F-D0275DAA2210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7442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05123A-5685-498F-AC7F-D0275DAA221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233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05123A-5685-498F-AC7F-D0275DAA221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57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80000" scaling="54"/>
                    </a14:imgEffect>
                    <a14:imgEffect>
                      <a14:sharpenSoften amount="43000"/>
                    </a14:imgEffect>
                    <a14:imgEffect>
                      <a14:colorTemperature colorTemp="7250"/>
                    </a14:imgEffect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2" y="-99392"/>
            <a:ext cx="626469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796" y="1117848"/>
            <a:ext cx="5544616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820" y="2996952"/>
            <a:ext cx="5112568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3/27/2017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7545284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zh-CN" sz="35000" b="1" i="0" cap="none" spc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00" dist="63500" dir="2700000" algn="tl" rotWithShape="0">
                    <a:schemeClr val="tx2">
                      <a:alpha val="0"/>
                    </a:scheme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 i="0" cap="none" spc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1270000" dist="63500" dir="2700000" algn="tl" rotWithShape="0">
                  <a:schemeClr val="tx2">
                    <a:alpha val="0"/>
                  </a:scheme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1542256"/>
            <a:ext cx="1028700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3/27/2017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  <a:prstGeom prst="rect">
            <a:avLst/>
          </a:prstGeo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3/27/2017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52" y="1628800"/>
            <a:ext cx="1028700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3/27/2017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3/27/2017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7868" y="1412776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669" y="1412776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3/27/2017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3/27/2017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3/27/2017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3/27/2017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3/27/2017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3/27/2017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3813" y="1398240"/>
            <a:ext cx="10287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3/27/2017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58708" y="6376243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smtClean="0">
                <a:latin typeface="+mj-ea"/>
              </a:rPr>
              <a:t>《 C</a:t>
            </a:r>
            <a:r>
              <a:rPr lang="zh-CN" altLang="en-US" b="1" smtClean="0">
                <a:latin typeface="+mj-ea"/>
              </a:rPr>
              <a:t>语言程序设计</a:t>
            </a:r>
            <a:r>
              <a:rPr lang="en-US" altLang="zh-CN" b="1" smtClean="0">
                <a:latin typeface="+mj-ea"/>
              </a:rPr>
              <a:t>》</a:t>
            </a:r>
            <a:endParaRPr lang="zh-CN" altLang="en-US" b="1">
              <a:latin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81844" y="2996952"/>
            <a:ext cx="5112568" cy="762000"/>
          </a:xfrm>
        </p:spPr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丁盟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语言课程组</a:t>
            </a: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3442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流程图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981844" y="1139205"/>
            <a:ext cx="10153128" cy="3513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常见算法的基本结构：</a:t>
            </a:r>
          </a:p>
          <a:p>
            <a:pPr lvl="2">
              <a:spcBef>
                <a:spcPts val="18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顺序结构</a:t>
            </a:r>
          </a:p>
          <a:p>
            <a:pPr lvl="2">
              <a:spcBef>
                <a:spcPts val="18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分支结构</a:t>
            </a:r>
          </a:p>
          <a:p>
            <a:pPr lvl="2">
              <a:spcBef>
                <a:spcPts val="18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循环结构</a:t>
            </a:r>
          </a:p>
        </p:txBody>
      </p:sp>
    </p:spTree>
    <p:extLst>
      <p:ext uri="{BB962C8B-B14F-4D97-AF65-F5344CB8AC3E}">
        <p14:creationId xmlns:p14="http://schemas.microsoft.com/office/powerpoint/2010/main" val="17206452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流程图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981844" y="980728"/>
            <a:ext cx="10153128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设计一个算法：先得到圆的半径，然后计算并显示圆的面积和周长。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4210143"/>
                  </p:ext>
                </p:extLst>
              </p:nvPr>
            </p:nvGraphicFramePr>
            <p:xfrm>
              <a:off x="1928969" y="2060848"/>
              <a:ext cx="8125883" cy="44686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8125883">
                      <a:extLst>
                        <a:ext uri="{9D8B030D-6E8A-4147-A177-3AD203B41FA5}">
                          <a16:colId xmlns:a16="http://schemas.microsoft.com/office/drawing/2014/main" val="39581914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算法的自然语言描述</a:t>
                          </a:r>
                          <a:endParaRPr lang="en-US" altLang="zh-CN" sz="240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9011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>
                              <a:schemeClr val="bg2">
                                <a:lumMod val="50000"/>
                              </a:schemeClr>
                            </a:buClr>
                            <a:buSzPct val="100000"/>
                            <a:buNone/>
                          </a:pPr>
                          <a:r>
                            <a:rPr lang="zh-CN" altLang="en-US" sz="2400" smtClean="0">
                              <a:latin typeface="微软雅黑" pitchFamily="34" charset="-122"/>
                              <a:ea typeface="微软雅黑" pitchFamily="34" charset="-122"/>
                            </a:rPr>
                            <a:t>算法输入：</a:t>
                          </a:r>
                          <a:r>
                            <a:rPr lang="en-US" altLang="zh-CN" sz="2400" smtClean="0">
                              <a:latin typeface="微软雅黑" pitchFamily="34" charset="-122"/>
                              <a:ea typeface="微软雅黑" pitchFamily="34" charset="-122"/>
                            </a:rPr>
                            <a:t>pi</a:t>
                          </a:r>
                          <a:r>
                            <a:rPr lang="zh-CN" altLang="en-US" sz="2400" smtClean="0">
                              <a:latin typeface="微软雅黑" pitchFamily="34" charset="-122"/>
                              <a:ea typeface="微软雅黑" pitchFamily="34" charset="-122"/>
                            </a:rPr>
                            <a:t>（浮点型字面值） 半径</a:t>
                          </a:r>
                          <a:endParaRPr lang="en-US" altLang="zh-CN" sz="240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  <a:p>
                          <a:pPr marL="0" indent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>
                              <a:schemeClr val="bg2">
                                <a:lumMod val="50000"/>
                              </a:schemeClr>
                            </a:buClr>
                            <a:buSzPct val="100000"/>
                            <a:buNone/>
                          </a:pPr>
                          <a:r>
                            <a:rPr lang="zh-CN" altLang="en-US" sz="2400">
                              <a:latin typeface="微软雅黑" pitchFamily="34" charset="-122"/>
                              <a:ea typeface="微软雅黑" pitchFamily="34" charset="-122"/>
                            </a:rPr>
                            <a:t>算法</a:t>
                          </a:r>
                          <a:r>
                            <a:rPr lang="zh-CN" altLang="en-US" sz="2400" smtClean="0">
                              <a:latin typeface="微软雅黑" pitchFamily="34" charset="-122"/>
                              <a:ea typeface="微软雅黑" pitchFamily="34" charset="-122"/>
                            </a:rPr>
                            <a:t>输出：圆的面积、周长</a:t>
                          </a:r>
                          <a:endParaRPr lang="en-US" altLang="zh-CN" sz="240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  <a:p>
                          <a:pPr marL="0" indent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>
                              <a:schemeClr val="bg2">
                                <a:lumMod val="50000"/>
                              </a:schemeClr>
                            </a:buClr>
                            <a:buSzPct val="100000"/>
                            <a:buNone/>
                          </a:pPr>
                          <a:r>
                            <a:rPr lang="zh-CN" altLang="en-US" sz="2400" smtClean="0">
                              <a:latin typeface="微软雅黑" pitchFamily="34" charset="-122"/>
                              <a:ea typeface="微软雅黑" pitchFamily="34" charset="-122"/>
                            </a:rPr>
                            <a:t>处理过程：</a:t>
                          </a:r>
                          <a:endParaRPr lang="en-US" altLang="zh-CN" sz="240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  <a:p>
                          <a:pPr marL="0" indent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>
                              <a:schemeClr val="bg2">
                                <a:lumMod val="50000"/>
                              </a:schemeClr>
                            </a:buClr>
                            <a:buSzPct val="100000"/>
                            <a:buNone/>
                          </a:pPr>
                          <a:r>
                            <a:rPr lang="en-US" altLang="zh-CN" sz="2400">
                              <a:latin typeface="微软雅黑" pitchFamily="34" charset="-122"/>
                              <a:ea typeface="微软雅黑" pitchFamily="34" charset="-122"/>
                            </a:rPr>
                            <a:t>	</a:t>
                          </a:r>
                          <a:r>
                            <a:rPr lang="zh-CN" altLang="en-US" sz="2400" smtClean="0">
                              <a:latin typeface="微软雅黑" pitchFamily="34" charset="-122"/>
                              <a:ea typeface="微软雅黑" pitchFamily="34" charset="-122"/>
                            </a:rPr>
                            <a:t>步骤</a:t>
                          </a:r>
                          <a:r>
                            <a:rPr lang="en-US" altLang="zh-CN" sz="2400" smtClean="0">
                              <a:latin typeface="微软雅黑" pitchFamily="34" charset="-122"/>
                              <a:ea typeface="微软雅黑" pitchFamily="34" charset="-122"/>
                            </a:rPr>
                            <a:t>1</a:t>
                          </a:r>
                          <a:r>
                            <a:rPr lang="zh-CN" altLang="en-US" sz="2400" smtClean="0">
                              <a:latin typeface="微软雅黑" pitchFamily="34" charset="-122"/>
                              <a:ea typeface="微软雅黑" pitchFamily="34" charset="-122"/>
                            </a:rPr>
                            <a:t>：输入半径</a:t>
                          </a:r>
                          <a:endParaRPr lang="en-US" altLang="zh-CN" sz="240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  <a:p>
                          <a:pPr marL="0" indent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>
                              <a:schemeClr val="bg2">
                                <a:lumMod val="50000"/>
                              </a:schemeClr>
                            </a:buClr>
                            <a:buSzPct val="100000"/>
                            <a:buNone/>
                          </a:pPr>
                          <a:r>
                            <a:rPr lang="en-US" altLang="zh-CN" sz="2400">
                              <a:latin typeface="微软雅黑" pitchFamily="34" charset="-122"/>
                              <a:ea typeface="微软雅黑" pitchFamily="34" charset="-122"/>
                            </a:rPr>
                            <a:t>	</a:t>
                          </a:r>
                          <a:r>
                            <a:rPr lang="zh-CN" altLang="en-US" sz="2400" smtClean="0">
                              <a:latin typeface="微软雅黑" pitchFamily="34" charset="-122"/>
                              <a:ea typeface="微软雅黑" pitchFamily="34" charset="-122"/>
                            </a:rPr>
                            <a:t>步骤</a:t>
                          </a:r>
                          <a:r>
                            <a:rPr lang="en-US" altLang="zh-CN" sz="2400" smtClean="0">
                              <a:latin typeface="微软雅黑" pitchFamily="34" charset="-122"/>
                              <a:ea typeface="微软雅黑" pitchFamily="34" charset="-122"/>
                            </a:rPr>
                            <a:t>2</a:t>
                          </a:r>
                          <a:r>
                            <a:rPr lang="zh-CN" altLang="en-US" sz="2400" smtClean="0">
                              <a:latin typeface="微软雅黑" pitchFamily="34" charset="-122"/>
                              <a:ea typeface="微软雅黑" pitchFamily="34" charset="-122"/>
                            </a:rPr>
                            <a:t>：计算面积，计算公式为：</a:t>
                          </a:r>
                          <a:r>
                            <a:rPr lang="en-US" altLang="zh-CN" sz="2400" smtClean="0">
                              <a:latin typeface="微软雅黑" pitchFamily="34" charset="-122"/>
                              <a:ea typeface="微软雅黑" pitchFamily="34" charset="-122"/>
                            </a:rPr>
                            <a:t>pi </a:t>
                          </a:r>
                          <a:r>
                            <a:rPr lang="zh-CN" altLang="en-US" sz="2400" smtClean="0">
                              <a:latin typeface="微软雅黑" pitchFamily="34" charset="-122"/>
                              <a:ea typeface="微软雅黑" pitchFamily="34" charset="-122"/>
                            </a:rPr>
                            <a:t>*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半径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altLang="zh-CN" sz="240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  <a:p>
                          <a:pPr marL="0" indent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>
                              <a:schemeClr val="bg2">
                                <a:lumMod val="50000"/>
                              </a:schemeClr>
                            </a:buClr>
                            <a:buSzPct val="100000"/>
                            <a:buNone/>
                          </a:pPr>
                          <a:r>
                            <a:rPr lang="en-US" altLang="zh-CN" sz="2400" smtClean="0">
                              <a:latin typeface="微软雅黑" pitchFamily="34" charset="-122"/>
                              <a:ea typeface="微软雅黑" pitchFamily="34" charset="-122"/>
                            </a:rPr>
                            <a:t>	</a:t>
                          </a:r>
                          <a:r>
                            <a:rPr lang="zh-CN" altLang="en-US" sz="2400" smtClean="0">
                              <a:latin typeface="微软雅黑" pitchFamily="34" charset="-122"/>
                              <a:ea typeface="微软雅黑" pitchFamily="34" charset="-122"/>
                            </a:rPr>
                            <a:t>步骤</a:t>
                          </a:r>
                          <a:r>
                            <a:rPr lang="en-US" altLang="zh-CN" sz="2400" smtClean="0">
                              <a:latin typeface="微软雅黑" pitchFamily="34" charset="-122"/>
                              <a:ea typeface="微软雅黑" pitchFamily="34" charset="-122"/>
                            </a:rPr>
                            <a:t>3</a:t>
                          </a:r>
                          <a:r>
                            <a:rPr lang="zh-CN" altLang="en-US" sz="2400" smtClean="0">
                              <a:latin typeface="微软雅黑" pitchFamily="34" charset="-122"/>
                              <a:ea typeface="微软雅黑" pitchFamily="34" charset="-122"/>
                            </a:rPr>
                            <a:t>：计算周长，计算公式为：</a:t>
                          </a:r>
                          <a:r>
                            <a:rPr lang="en-US" altLang="zh-CN" sz="2400" smtClean="0">
                              <a:latin typeface="微软雅黑" pitchFamily="34" charset="-122"/>
                              <a:ea typeface="微软雅黑" pitchFamily="34" charset="-122"/>
                            </a:rPr>
                            <a:t>2 </a:t>
                          </a:r>
                          <a:r>
                            <a:rPr lang="zh-CN" altLang="en-US" sz="2400" smtClean="0">
                              <a:latin typeface="微软雅黑" pitchFamily="34" charset="-122"/>
                              <a:ea typeface="微软雅黑" pitchFamily="34" charset="-122"/>
                            </a:rPr>
                            <a:t>*</a:t>
                          </a:r>
                          <a:r>
                            <a:rPr lang="en-US" altLang="zh-CN" sz="2400" smtClean="0">
                              <a:latin typeface="微软雅黑" pitchFamily="34" charset="-122"/>
                              <a:ea typeface="微软雅黑" pitchFamily="34" charset="-122"/>
                            </a:rPr>
                            <a:t> pi </a:t>
                          </a:r>
                          <a:r>
                            <a:rPr lang="zh-CN" altLang="en-US" sz="2400" smtClean="0">
                              <a:latin typeface="微软雅黑" pitchFamily="34" charset="-122"/>
                              <a:ea typeface="微软雅黑" pitchFamily="34" charset="-122"/>
                            </a:rPr>
                            <a:t>* 半径</a:t>
                          </a:r>
                          <a:endParaRPr lang="en-US" altLang="zh-CN" sz="2400" smtClean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  <a:p>
                          <a:pPr marL="0" indent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>
                              <a:schemeClr val="bg2">
                                <a:lumMod val="50000"/>
                              </a:schemeClr>
                            </a:buClr>
                            <a:buSzPct val="100000"/>
                            <a:buNone/>
                          </a:pPr>
                          <a:r>
                            <a:rPr lang="en-US" altLang="zh-CN" sz="2400">
                              <a:latin typeface="微软雅黑" pitchFamily="34" charset="-122"/>
                              <a:ea typeface="微软雅黑" pitchFamily="34" charset="-122"/>
                            </a:rPr>
                            <a:t>	</a:t>
                          </a:r>
                          <a:r>
                            <a:rPr lang="zh-CN" altLang="en-US" sz="2400" smtClean="0">
                              <a:latin typeface="微软雅黑" pitchFamily="34" charset="-122"/>
                              <a:ea typeface="微软雅黑" pitchFamily="34" charset="-122"/>
                            </a:rPr>
                            <a:t>步骤</a:t>
                          </a:r>
                          <a:r>
                            <a:rPr lang="en-US" altLang="zh-CN" sz="2400" smtClean="0">
                              <a:latin typeface="微软雅黑" pitchFamily="34" charset="-122"/>
                              <a:ea typeface="微软雅黑" pitchFamily="34" charset="-122"/>
                            </a:rPr>
                            <a:t>4</a:t>
                          </a:r>
                          <a:r>
                            <a:rPr lang="zh-CN" altLang="en-US" sz="2400" smtClean="0">
                              <a:latin typeface="微软雅黑" pitchFamily="34" charset="-122"/>
                              <a:ea typeface="微软雅黑" pitchFamily="34" charset="-122"/>
                            </a:rPr>
                            <a:t>：输出面积和周长</a:t>
                          </a:r>
                          <a:endParaRPr lang="zh-CN" altLang="en-US" sz="24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  <a:p>
                          <a:endParaRPr lang="zh-CN" altLang="en-US" sz="24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1472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4210143"/>
                  </p:ext>
                </p:extLst>
              </p:nvPr>
            </p:nvGraphicFramePr>
            <p:xfrm>
              <a:off x="1928969" y="2060848"/>
              <a:ext cx="8125883" cy="44686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8125883">
                      <a:extLst>
                        <a:ext uri="{9D8B030D-6E8A-4147-A177-3AD203B41FA5}">
                          <a16:colId xmlns:a16="http://schemas.microsoft.com/office/drawing/2014/main" val="395819140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算法的自然语言描述</a:t>
                          </a:r>
                          <a:endParaRPr lang="en-US" altLang="zh-CN" sz="240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9011757"/>
                      </a:ext>
                    </a:extLst>
                  </a:tr>
                  <a:tr h="401142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5" t="-12595" r="-1424" b="-28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14728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81465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流程图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119" y="326413"/>
            <a:ext cx="3309146" cy="6311835"/>
          </a:xfrm>
          <a:prstGeom prst="rect">
            <a:avLst/>
          </a:prstGeom>
        </p:spPr>
      </p:pic>
      <p:pic>
        <p:nvPicPr>
          <p:cNvPr id="7" name="图片 6" descr="BQ2009513174034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42484" y="4221088"/>
            <a:ext cx="1519361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自选图形 4"/>
          <p:cNvSpPr>
            <a:spLocks noChangeArrowheads="1"/>
          </p:cNvSpPr>
          <p:nvPr/>
        </p:nvSpPr>
        <p:spPr bwMode="auto">
          <a:xfrm>
            <a:off x="7102672" y="734930"/>
            <a:ext cx="3528244" cy="2622061"/>
          </a:xfrm>
          <a:prstGeom prst="cloudCallout">
            <a:avLst>
              <a:gd name="adj1" fmla="val -23752"/>
              <a:gd name="adj2" fmla="val 77270"/>
            </a:avLst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marL="85725" indent="-85725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</a:p>
          <a:p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当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r&lt;=0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的时候，我的计算有什么意义呢？</a:t>
            </a:r>
          </a:p>
        </p:txBody>
      </p:sp>
    </p:spTree>
    <p:extLst>
      <p:ext uri="{BB962C8B-B14F-4D97-AF65-F5344CB8AC3E}">
        <p14:creationId xmlns:p14="http://schemas.microsoft.com/office/powerpoint/2010/main" val="2752810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流程图</a:t>
            </a:r>
          </a:p>
        </p:txBody>
      </p:sp>
      <p:pic>
        <p:nvPicPr>
          <p:cNvPr id="7" name="图片 6" descr="BQ2009513174034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00" y="4293096"/>
            <a:ext cx="1358900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自选图形 4"/>
          <p:cNvSpPr>
            <a:spLocks noChangeArrowheads="1"/>
          </p:cNvSpPr>
          <p:nvPr/>
        </p:nvSpPr>
        <p:spPr bwMode="auto">
          <a:xfrm>
            <a:off x="1135186" y="1412776"/>
            <a:ext cx="3509814" cy="2303462"/>
          </a:xfrm>
          <a:prstGeom prst="cloudCallout">
            <a:avLst>
              <a:gd name="adj1" fmla="val 16162"/>
              <a:gd name="adj2" fmla="val 73235"/>
            </a:avLst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marL="85725" indent="-85725"/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</a:p>
          <a:p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怎么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做到一直计算，直到我想退出呢？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348" y="300964"/>
            <a:ext cx="3392562" cy="640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563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流程图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20" y="116632"/>
            <a:ext cx="3528392" cy="66367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352" y="2996952"/>
            <a:ext cx="2054600" cy="296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689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886727" y="475845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中断语句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220841" y="3994041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循环语句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03144" y="3229630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分支语句</a:t>
            </a: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105480" y="1700808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流程图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477516" y="4753948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092621" y="2464093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82044" y="3990663"/>
            <a:ext cx="520552" cy="519261"/>
            <a:chOff x="2650732" y="4266333"/>
            <a:chExt cx="520552" cy="519261"/>
          </a:xfrm>
        </p:grpSpPr>
        <p:sp>
          <p:nvSpPr>
            <p:cNvPr id="21" name="椭圆 39"/>
            <p:cNvSpPr>
              <a:spLocks noChangeArrowheads="1"/>
            </p:cNvSpPr>
            <p:nvPr/>
          </p:nvSpPr>
          <p:spPr bwMode="gray">
            <a:xfrm>
              <a:off x="2650732" y="4266333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椭圆 40"/>
            <p:cNvSpPr>
              <a:spLocks noChangeArrowheads="1"/>
            </p:cNvSpPr>
            <p:nvPr/>
          </p:nvSpPr>
          <p:spPr bwMode="gray">
            <a:xfrm>
              <a:off x="2700628" y="4319133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椭圆 35"/>
            <p:cNvSpPr>
              <a:spLocks noChangeArrowheads="1"/>
            </p:cNvSpPr>
            <p:nvPr/>
          </p:nvSpPr>
          <p:spPr bwMode="gray">
            <a:xfrm>
              <a:off x="2723815" y="4319134"/>
              <a:ext cx="396525" cy="413660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椭圆 37"/>
            <p:cNvSpPr>
              <a:spLocks noChangeArrowheads="1"/>
            </p:cNvSpPr>
            <p:nvPr/>
          </p:nvSpPr>
          <p:spPr bwMode="gray">
            <a:xfrm>
              <a:off x="2727616" y="4332207"/>
              <a:ext cx="370916" cy="38751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701924" y="1700808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82044" y="3227378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" name="自选图形 5"/>
          <p:cNvSpPr>
            <a:spLocks noChangeArrowheads="1"/>
          </p:cNvSpPr>
          <p:nvPr/>
        </p:nvSpPr>
        <p:spPr bwMode="gray">
          <a:xfrm>
            <a:off x="2077936" y="552286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多重循环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701400" y="5517232"/>
            <a:ext cx="520552" cy="519261"/>
            <a:chOff x="1984929" y="5010002"/>
            <a:chExt cx="520552" cy="519261"/>
          </a:xfrm>
        </p:grpSpPr>
        <p:sp>
          <p:nvSpPr>
            <p:cNvPr id="4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4"/>
            <p:cNvSpPr>
              <a:spLocks noChangeArrowheads="1"/>
            </p:cNvSpPr>
            <p:nvPr/>
          </p:nvSpPr>
          <p:spPr bwMode="gray">
            <a:xfrm>
              <a:off x="2053068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831708" y="2465219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顺序结构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477516" y="2464093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5179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顺序结构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413892" y="980728"/>
            <a:ext cx="9217024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语言中的顺序结构：执行过程就是</a:t>
            </a: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从上到下依次执行语句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常见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语言的语句：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表达式语句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label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语句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复合语句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条件语句、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循环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endParaRPr lang="zh-CN" altLang="en-US" sz="32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30179" y="2909843"/>
            <a:ext cx="51567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语句、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语句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语句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语句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空语句</a:t>
            </a:r>
          </a:p>
        </p:txBody>
      </p:sp>
    </p:spTree>
    <p:extLst>
      <p:ext uri="{BB962C8B-B14F-4D97-AF65-F5344CB8AC3E}">
        <p14:creationId xmlns:p14="http://schemas.microsoft.com/office/powerpoint/2010/main" val="10410197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表达式语句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1341884" y="1133053"/>
            <a:ext cx="9577064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语句由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表达式加分号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构成。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常见的表达式语句有：赋值语句、自增语句、自减语句、函数调用语句。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下面的表达式语句。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赋值语句：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x = y + 3;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自增语句：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++i;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自减语句：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--i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函数调用语句：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printf("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请输入半径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:\n");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0885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复合语句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125860" y="1049990"/>
            <a:ext cx="943304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复合语句由</a:t>
            </a:r>
            <a:r>
              <a:rPr lang="zh-CN" altLang="en-US" sz="3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大括号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个或多个</a:t>
            </a:r>
            <a:r>
              <a:rPr lang="zh-CN" altLang="en-US" sz="3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声明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3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语句列表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共同构成</a:t>
            </a: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复合语句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一条语句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5940" y="3140968"/>
            <a:ext cx="7920880" cy="224676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sz="2800" b="1" smtClean="0">
                <a:latin typeface="Consolas" pitchFamily="49" charset="0"/>
                <a:cs typeface="Consolas" pitchFamily="49" charset="0"/>
              </a:rPr>
              <a:t>    int x = 3;       // </a:t>
            </a:r>
            <a:r>
              <a:rPr lang="zh-CN" altLang="en-US" sz="2800" b="1" smtClean="0">
                <a:latin typeface="Consolas" pitchFamily="49" charset="0"/>
                <a:cs typeface="Consolas" pitchFamily="49" charset="0"/>
              </a:rPr>
              <a:t>声明语句</a:t>
            </a:r>
            <a:endParaRPr lang="en-US" altLang="zh-CN" sz="2800" b="1" smtClean="0">
              <a:latin typeface="Consolas" pitchFamily="49" charset="0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altLang="zh-CN" sz="2800" b="1" smtClean="0">
                <a:latin typeface="Consolas" pitchFamily="49" charset="0"/>
                <a:cs typeface="Consolas" pitchFamily="49" charset="0"/>
              </a:rPr>
              <a:t>    ++x;             // </a:t>
            </a:r>
            <a:r>
              <a:rPr lang="zh-CN" altLang="en-US" sz="2800" b="1" smtClean="0">
                <a:latin typeface="Consolas" pitchFamily="49" charset="0"/>
                <a:cs typeface="Consolas" pitchFamily="49" charset="0"/>
              </a:rPr>
              <a:t>自增表达式语句</a:t>
            </a:r>
            <a:endParaRPr lang="en-US" altLang="zh-CN" sz="2800" b="1" smtClean="0">
              <a:latin typeface="Consolas" pitchFamily="49" charset="0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altLang="zh-CN" sz="2800" b="1" smtClean="0">
                <a:latin typeface="Consolas" pitchFamily="49" charset="0"/>
                <a:cs typeface="Consolas" pitchFamily="49" charset="0"/>
              </a:rPr>
              <a:t>    printf("%d", x); // </a:t>
            </a:r>
            <a:r>
              <a:rPr lang="zh-CN" altLang="en-US" sz="2800" b="1" smtClean="0">
                <a:latin typeface="Consolas" pitchFamily="49" charset="0"/>
                <a:cs typeface="Consolas" pitchFamily="49" charset="0"/>
              </a:rPr>
              <a:t>函数调用语句</a:t>
            </a:r>
            <a:endParaRPr lang="en-US" altLang="zh-CN" sz="2800" b="1" smtClean="0">
              <a:latin typeface="Consolas" pitchFamily="49" charset="0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altLang="zh-CN" sz="2800" b="1" smtClean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800" b="1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6230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复合语句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2004" y="1107530"/>
            <a:ext cx="6529872" cy="53245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include &lt;</a:t>
            </a:r>
            <a:r>
              <a:rPr lang="en-US" altLang="zh-CN" sz="2000" b="1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defRPr/>
            </a:pP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main(void)</a:t>
            </a:r>
          </a:p>
          <a:p>
            <a:pPr>
              <a:defRPr/>
            </a:pP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       static </a:t>
            </a:r>
            <a:r>
              <a:rPr lang="en-US" altLang="zh-CN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 y = 4;</a:t>
            </a:r>
          </a:p>
          <a:p>
            <a:pPr>
              <a:defRPr/>
            </a:pP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x = 3; </a:t>
            </a: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{ </a:t>
            </a:r>
            <a:endParaRPr lang="en-US" altLang="zh-CN" sz="2000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    int 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x = 5; </a:t>
            </a:r>
          </a:p>
          <a:p>
            <a:pPr>
              <a:defRPr/>
            </a:pP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            printf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("%d", x);</a:t>
            </a: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zh-CN" sz="2000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        ++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x; </a:t>
            </a:r>
          </a:p>
          <a:p>
            <a:pPr>
              <a:defRPr/>
            </a:pP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        printf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("%d", x);</a:t>
            </a: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zh-CN" sz="2000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    printf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("%d\n", x);</a:t>
            </a: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("%d\n", y);</a:t>
            </a:r>
          </a:p>
          <a:p>
            <a:pPr>
              <a:defRPr/>
            </a:pPr>
            <a:r>
              <a:rPr lang="en-US" altLang="zh-CN" sz="2000" b="1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0;</a:t>
            </a:r>
          </a:p>
          <a:p>
            <a:pPr>
              <a:defRPr/>
            </a:pP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70076" y="2050849"/>
            <a:ext cx="4176464" cy="3106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74132" y="2924944"/>
            <a:ext cx="3024336" cy="129614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191" y="5157193"/>
            <a:ext cx="288031" cy="28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190" y="5445225"/>
            <a:ext cx="288031" cy="28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0644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 txBox="1">
            <a:spLocks noChangeArrowheads="1"/>
          </p:cNvSpPr>
          <p:nvPr/>
        </p:nvSpPr>
        <p:spPr bwMode="auto">
          <a:xfrm>
            <a:off x="1125860" y="1196752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理解左值及右值。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掌握运算符的种类、重点掌握运算符优先级。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熟悉各种运算符的功能及相关表达式的求值方法。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运算符。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了解表达式副作用。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掌握显式类型转换的方法，了解隐式转换。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掌握溢出的计算方法，了解在什么情况下可能会造成溢出。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上</a:t>
            </a:r>
            <a:r>
              <a:rPr lang="zh-CN" altLang="en-US" b="1" smtClean="0"/>
              <a:t>一讲知识</a:t>
            </a:r>
            <a:r>
              <a:rPr lang="zh-CN" altLang="en-US" b="1"/>
              <a:t>复习</a:t>
            </a:r>
          </a:p>
        </p:txBody>
      </p:sp>
    </p:spTree>
    <p:extLst>
      <p:ext uri="{BB962C8B-B14F-4D97-AF65-F5344CB8AC3E}">
        <p14:creationId xmlns:p14="http://schemas.microsoft.com/office/powerpoint/2010/main" val="30060408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return</a:t>
            </a:r>
            <a:r>
              <a:rPr lang="zh-CN" altLang="en-US" b="1"/>
              <a:t>语句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1341884" y="1133053"/>
            <a:ext cx="9577064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语句的基本形式为：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return; 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return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语句的作用是结束当前函数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9956" y="3330438"/>
            <a:ext cx="7200900" cy="304698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zh-CN" sz="2400" b="1" dirty="0">
                <a:latin typeface="Consolas" pitchFamily="49" charset="0"/>
                <a:cs typeface="Consolas" pitchFamily="49" charset="0"/>
              </a:rPr>
              <a:t>include &lt;</a:t>
            </a:r>
            <a:r>
              <a:rPr lang="en-US" altLang="zh-CN" sz="2400" b="1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zh-CN" sz="24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defRPr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zh-CN" sz="2400" b="1" dirty="0">
                <a:latin typeface="Consolas" pitchFamily="49" charset="0"/>
                <a:cs typeface="Consolas" pitchFamily="49" charset="0"/>
              </a:rPr>
              <a:t>main(void)</a:t>
            </a:r>
          </a:p>
          <a:p>
            <a:pPr>
              <a:defRPr/>
            </a:pPr>
            <a:r>
              <a:rPr lang="en-US" altLang="zh-CN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    …</a:t>
            </a:r>
            <a:endParaRPr lang="en-US" altLang="zh-CN" sz="2400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    printf</a:t>
            </a:r>
            <a:r>
              <a:rPr lang="en-US" altLang="zh-CN" sz="2400" b="1" dirty="0">
                <a:latin typeface="Consolas" pitchFamily="49" charset="0"/>
                <a:cs typeface="Consolas" pitchFamily="49" charset="0"/>
              </a:rPr>
              <a:t>("%d\n", x);</a:t>
            </a:r>
          </a:p>
          <a:p>
            <a:pPr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zh-CN" sz="2400" b="1" dirty="0">
                <a:latin typeface="Consolas" pitchFamily="49" charset="0"/>
                <a:cs typeface="Consolas" pitchFamily="49" charset="0"/>
              </a:rPr>
              <a:t>("%d\n", y);</a:t>
            </a:r>
          </a:p>
          <a:p>
            <a:pPr>
              <a:defRPr/>
            </a:pPr>
            <a:r>
              <a:rPr lang="en-US" altLang="zh-CN" sz="2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zh-CN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0;</a:t>
            </a:r>
          </a:p>
          <a:p>
            <a:pPr>
              <a:defRPr/>
            </a:pPr>
            <a:r>
              <a:rPr lang="en-US" altLang="zh-CN" sz="2400" b="1" dirty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4678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886727" y="475845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中断语句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220841" y="3994041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循环语句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03144" y="3229630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分支语句</a:t>
            </a: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105480" y="1700808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流程图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477516" y="4753948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455999" y="3260412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82044" y="3990663"/>
            <a:ext cx="520552" cy="519261"/>
            <a:chOff x="2650732" y="4266333"/>
            <a:chExt cx="520552" cy="519261"/>
          </a:xfrm>
        </p:grpSpPr>
        <p:sp>
          <p:nvSpPr>
            <p:cNvPr id="21" name="椭圆 39"/>
            <p:cNvSpPr>
              <a:spLocks noChangeArrowheads="1"/>
            </p:cNvSpPr>
            <p:nvPr/>
          </p:nvSpPr>
          <p:spPr bwMode="gray">
            <a:xfrm>
              <a:off x="2650732" y="4266333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椭圆 40"/>
            <p:cNvSpPr>
              <a:spLocks noChangeArrowheads="1"/>
            </p:cNvSpPr>
            <p:nvPr/>
          </p:nvSpPr>
          <p:spPr bwMode="gray">
            <a:xfrm>
              <a:off x="2700628" y="4319133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椭圆 35"/>
            <p:cNvSpPr>
              <a:spLocks noChangeArrowheads="1"/>
            </p:cNvSpPr>
            <p:nvPr/>
          </p:nvSpPr>
          <p:spPr bwMode="gray">
            <a:xfrm>
              <a:off x="2723815" y="4319134"/>
              <a:ext cx="396525" cy="413660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椭圆 37"/>
            <p:cNvSpPr>
              <a:spLocks noChangeArrowheads="1"/>
            </p:cNvSpPr>
            <p:nvPr/>
          </p:nvSpPr>
          <p:spPr bwMode="gray">
            <a:xfrm>
              <a:off x="2727616" y="4332207"/>
              <a:ext cx="370916" cy="38751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701924" y="1700808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82044" y="3227378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" name="自选图形 5"/>
          <p:cNvSpPr>
            <a:spLocks noChangeArrowheads="1"/>
          </p:cNvSpPr>
          <p:nvPr/>
        </p:nvSpPr>
        <p:spPr bwMode="gray">
          <a:xfrm>
            <a:off x="2077936" y="552286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多重循环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701400" y="5517232"/>
            <a:ext cx="520552" cy="519261"/>
            <a:chOff x="1984929" y="5010002"/>
            <a:chExt cx="520552" cy="519261"/>
          </a:xfrm>
        </p:grpSpPr>
        <p:sp>
          <p:nvSpPr>
            <p:cNvPr id="4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4"/>
            <p:cNvSpPr>
              <a:spLocks noChangeArrowheads="1"/>
            </p:cNvSpPr>
            <p:nvPr/>
          </p:nvSpPr>
          <p:spPr bwMode="gray">
            <a:xfrm>
              <a:off x="2053068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831708" y="2465219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顺序结构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477516" y="2464093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1087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分支结构</a:t>
            </a:r>
          </a:p>
        </p:txBody>
      </p:sp>
      <p:sp>
        <p:nvSpPr>
          <p:cNvPr id="5" name="矩形 3"/>
          <p:cNvSpPr txBox="1">
            <a:spLocks noChangeArrowheads="1"/>
          </p:cNvSpPr>
          <p:nvPr/>
        </p:nvSpPr>
        <p:spPr bwMode="auto">
          <a:xfrm>
            <a:off x="1197868" y="1052737"/>
            <a:ext cx="9433048" cy="1080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语言中的分支结构：执行过程就是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满足条件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分支顺序语句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，否则执行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分支顺序语句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3419361" y="2133302"/>
            <a:ext cx="4679950" cy="4248150"/>
            <a:chOff x="1474" y="1072"/>
            <a:chExt cx="2948" cy="2676"/>
          </a:xfrm>
        </p:grpSpPr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1791" y="2296"/>
              <a:ext cx="63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2971" y="1072"/>
              <a:ext cx="0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516" y="2296"/>
              <a:ext cx="63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B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2109" y="1843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2971" y="3067"/>
              <a:ext cx="0" cy="6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1474" y="1435"/>
              <a:ext cx="2948" cy="1905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utoShape 23"/>
            <p:cNvSpPr>
              <a:spLocks noChangeArrowheads="1"/>
            </p:cNvSpPr>
            <p:nvPr/>
          </p:nvSpPr>
          <p:spPr bwMode="auto">
            <a:xfrm>
              <a:off x="2472" y="1661"/>
              <a:ext cx="997" cy="363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p</a:t>
              </a: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2108" y="1842"/>
              <a:ext cx="3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3833" y="1843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3470" y="1843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2109" y="2614"/>
              <a:ext cx="0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>
              <a:off x="2109" y="3067"/>
              <a:ext cx="8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>
              <a:off x="3833" y="2614"/>
              <a:ext cx="0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>
              <a:off x="2971" y="3067"/>
              <a:ext cx="8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31"/>
            <p:cNvSpPr txBox="1">
              <a:spLocks noChangeArrowheads="1"/>
            </p:cNvSpPr>
            <p:nvPr/>
          </p:nvSpPr>
          <p:spPr bwMode="auto">
            <a:xfrm>
              <a:off x="2064" y="1571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Y</a:t>
              </a:r>
            </a:p>
          </p:txBody>
        </p:sp>
        <p:sp>
          <p:nvSpPr>
            <p:cNvPr id="26" name="Text Box 32"/>
            <p:cNvSpPr txBox="1">
              <a:spLocks noChangeArrowheads="1"/>
            </p:cNvSpPr>
            <p:nvPr/>
          </p:nvSpPr>
          <p:spPr bwMode="auto">
            <a:xfrm>
              <a:off x="3606" y="1571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N</a:t>
              </a:r>
            </a:p>
          </p:txBody>
        </p:sp>
      </p:grpSp>
      <p:pic>
        <p:nvPicPr>
          <p:cNvPr id="27" name="Picture 33" descr="绘图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11748" y="1988839"/>
            <a:ext cx="1368425" cy="44640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4" descr="绘图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839" y="1988839"/>
            <a:ext cx="1374775" cy="44640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35"/>
          <p:cNvSpPr txBox="1">
            <a:spLocks noChangeArrowheads="1"/>
          </p:cNvSpPr>
          <p:nvPr/>
        </p:nvSpPr>
        <p:spPr bwMode="auto">
          <a:xfrm>
            <a:off x="3338374" y="2133302"/>
            <a:ext cx="1630575" cy="40011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为“真”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6480061" y="2133302"/>
            <a:ext cx="1630575" cy="40011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为“假”</a:t>
            </a:r>
          </a:p>
        </p:txBody>
      </p:sp>
    </p:spTree>
    <p:extLst>
      <p:ext uri="{BB962C8B-B14F-4D97-AF65-F5344CB8AC3E}">
        <p14:creationId xmlns:p14="http://schemas.microsoft.com/office/powerpoint/2010/main" val="1302922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if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413892" y="1161033"/>
            <a:ext cx="849694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分支语句有两种基本形式：</a:t>
            </a:r>
          </a:p>
          <a:p>
            <a:pPr marL="1085850" lvl="1" indent="-342900" eaLnBrk="1" hangingPunct="1">
              <a:spcBef>
                <a:spcPts val="2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语句的一般形式：</a:t>
            </a:r>
          </a:p>
          <a:p>
            <a:pPr lvl="3" eaLnBrk="1" hangingPunct="1">
              <a:spcBef>
                <a:spcPts val="1800"/>
              </a:spcBef>
              <a:buClr>
                <a:schemeClr val="bg2">
                  <a:lumMod val="50000"/>
                </a:schemeClr>
              </a:buClr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if(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) </a:t>
            </a:r>
          </a:p>
          <a:p>
            <a:pPr lvl="3" eaLnBrk="1" hangingPunct="1">
              <a:buClr>
                <a:schemeClr val="bg2">
                  <a:lumMod val="50000"/>
                </a:schemeClr>
              </a:buClr>
            </a:pP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{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  <a:p>
            <a:pPr lvl="3" eaLnBrk="1" hangingPunct="1">
              <a:buClr>
                <a:schemeClr val="bg2">
                  <a:lumMod val="50000"/>
                </a:schemeClr>
              </a:buClr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        语句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2200" b="1">
              <a:latin typeface="微软雅黑" pitchFamily="34" charset="-122"/>
              <a:ea typeface="微软雅黑" pitchFamily="34" charset="-122"/>
            </a:endParaRPr>
          </a:p>
          <a:p>
            <a:pPr lvl="3" eaLnBrk="1" hangingPunct="1">
              <a:buClr>
                <a:schemeClr val="bg2">
                  <a:lumMod val="50000"/>
                </a:schemeClr>
              </a:buClr>
            </a:pP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47926" y="1881113"/>
            <a:ext cx="4459875" cy="39241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8650" indent="-342900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if – else 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的一般形式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800"/>
              </a:spcBef>
              <a:buClr>
                <a:schemeClr val="bg2">
                  <a:lumMod val="50000"/>
                </a:schemeClr>
              </a:buClr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if(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) </a:t>
            </a: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    语句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1;</a:t>
            </a: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else </a:t>
            </a: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    语句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2;</a:t>
            </a: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628650" indent="-342900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24538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if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3" y="1045771"/>
            <a:ext cx="5616624" cy="5263549"/>
          </a:xfrm>
        </p:spPr>
      </p:pic>
      <p:sp>
        <p:nvSpPr>
          <p:cNvPr id="5" name="TextBox 4"/>
          <p:cNvSpPr txBox="1"/>
          <p:nvPr/>
        </p:nvSpPr>
        <p:spPr>
          <a:xfrm>
            <a:off x="862017" y="1052736"/>
            <a:ext cx="5160387" cy="517064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200" b="1" smtClean="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zh-CN" sz="2200" b="1" smtClean="0">
                <a:latin typeface="Consolas" pitchFamily="49" charset="0"/>
                <a:cs typeface="Consolas" pitchFamily="49" charset="0"/>
              </a:rPr>
              <a:t>int main(void)</a:t>
            </a:r>
          </a:p>
          <a:p>
            <a:r>
              <a:rPr lang="en-US" altLang="zh-CN" sz="2200" b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zh-CN" sz="2200" b="1" smtClean="0">
                <a:latin typeface="Consolas" pitchFamily="49" charset="0"/>
                <a:cs typeface="Consolas" pitchFamily="49" charset="0"/>
              </a:rPr>
              <a:t>    int a, b;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200" b="1" smtClean="0">
                <a:latin typeface="Consolas" pitchFamily="49" charset="0"/>
                <a:cs typeface="Consolas" pitchFamily="49" charset="0"/>
              </a:rPr>
              <a:t>   scanf(%d %d”, &amp;a, &amp;b);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200" b="1" smtClean="0">
                <a:latin typeface="Consolas" pitchFamily="49" charset="0"/>
                <a:cs typeface="Consolas" pitchFamily="49" charset="0"/>
              </a:rPr>
              <a:t>   if(a &gt;= b)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200" b="1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altLang="zh-CN" sz="2200" b="1" smtClean="0">
                <a:latin typeface="Consolas" pitchFamily="49" charset="0"/>
                <a:cs typeface="Consolas" pitchFamily="49" charset="0"/>
              </a:rPr>
              <a:t>        printf</a:t>
            </a:r>
            <a:r>
              <a:rPr lang="en-US" altLang="zh-CN" sz="2200" b="1" smtClean="0">
                <a:latin typeface="Consolas" pitchFamily="49" charset="0"/>
                <a:cs typeface="Consolas" pitchFamily="49" charset="0"/>
              </a:rPr>
              <a:t>("%</a:t>
            </a:r>
            <a:r>
              <a:rPr lang="en-US" altLang="zh-CN" sz="2200" b="1" smtClean="0">
                <a:latin typeface="Consolas" pitchFamily="49" charset="0"/>
                <a:cs typeface="Consolas" pitchFamily="49" charset="0"/>
              </a:rPr>
              <a:t>d %</a:t>
            </a:r>
            <a:r>
              <a:rPr lang="en-US" altLang="zh-CN" sz="2200" b="1" smtClean="0">
                <a:latin typeface="Consolas" pitchFamily="49" charset="0"/>
                <a:cs typeface="Consolas" pitchFamily="49" charset="0"/>
              </a:rPr>
              <a:t>d\n", </a:t>
            </a:r>
            <a:r>
              <a:rPr lang="en-US" altLang="zh-CN" sz="2200" b="1" smtClean="0">
                <a:latin typeface="Consolas" pitchFamily="49" charset="0"/>
                <a:cs typeface="Consolas" pitchFamily="49" charset="0"/>
              </a:rPr>
              <a:t>a, b);</a:t>
            </a:r>
            <a:endParaRPr lang="en-US" altLang="zh-CN" sz="2200" b="1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200" b="1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200" b="1" smtClean="0">
                <a:latin typeface="Consolas" pitchFamily="49" charset="0"/>
                <a:cs typeface="Consolas" pitchFamily="49" charset="0"/>
              </a:rPr>
              <a:t>   else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200" b="1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altLang="zh-CN" sz="2200" b="1" smtClean="0">
                <a:latin typeface="Consolas" pitchFamily="49" charset="0"/>
                <a:cs typeface="Consolas" pitchFamily="49" charset="0"/>
              </a:rPr>
              <a:t>        printf</a:t>
            </a:r>
            <a:r>
              <a:rPr lang="en-US" altLang="zh-CN" sz="2200" b="1" smtClean="0">
                <a:latin typeface="Consolas" pitchFamily="49" charset="0"/>
                <a:cs typeface="Consolas" pitchFamily="49" charset="0"/>
              </a:rPr>
              <a:t>("%</a:t>
            </a:r>
            <a:r>
              <a:rPr lang="en-US" altLang="zh-CN" sz="2200" b="1" smtClean="0">
                <a:latin typeface="Consolas" pitchFamily="49" charset="0"/>
                <a:cs typeface="Consolas" pitchFamily="49" charset="0"/>
              </a:rPr>
              <a:t>d %</a:t>
            </a:r>
            <a:r>
              <a:rPr lang="en-US" altLang="zh-CN" sz="2200" b="1" smtClean="0">
                <a:latin typeface="Consolas" pitchFamily="49" charset="0"/>
                <a:cs typeface="Consolas" pitchFamily="49" charset="0"/>
              </a:rPr>
              <a:t>d\n", </a:t>
            </a:r>
            <a:r>
              <a:rPr lang="en-US" altLang="zh-CN" sz="2200" b="1" smtClean="0">
                <a:latin typeface="Consolas" pitchFamily="49" charset="0"/>
                <a:cs typeface="Consolas" pitchFamily="49" charset="0"/>
              </a:rPr>
              <a:t>b, a);</a:t>
            </a:r>
            <a:endParaRPr lang="en-US" altLang="zh-CN" sz="2200" b="1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200" b="1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200" b="1" smtClean="0">
                <a:latin typeface="Consolas" pitchFamily="49" charset="0"/>
                <a:cs typeface="Consolas" pitchFamily="49" charset="0"/>
              </a:rPr>
              <a:t>   return 0;</a:t>
            </a:r>
            <a:endParaRPr lang="en-US" altLang="zh-CN" sz="2200" b="1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200" b="1" smtClean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2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7253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if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557908" y="908720"/>
            <a:ext cx="8568952" cy="122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语言中的多路分支结构：执行过程就是根据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判断条件的多个值来判断走哪一条分支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，一般为多分支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3"/>
          <p:cNvSpPr txBox="1">
            <a:spLocks noChangeArrowheads="1"/>
          </p:cNvSpPr>
          <p:nvPr/>
        </p:nvSpPr>
        <p:spPr bwMode="auto">
          <a:xfrm>
            <a:off x="1557908" y="2167100"/>
            <a:ext cx="8568952" cy="345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键盘上接受一个百分制的成绩，要求输出成绩等级优、良、差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	[80, 100]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之间的成绩等级为优；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	[60, 80)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之间的成绩等级为良；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	[0, 60)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之间的成绩等级为差。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55737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if</a:t>
            </a:r>
            <a:r>
              <a:rPr lang="zh-CN" altLang="en-US" b="1" smtClean="0"/>
              <a:t>语句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05780" y="1124744"/>
            <a:ext cx="11853465" cy="5184576"/>
            <a:chOff x="405780" y="1124744"/>
            <a:chExt cx="11853465" cy="5184576"/>
          </a:xfrm>
        </p:grpSpPr>
        <p:sp>
          <p:nvSpPr>
            <p:cNvPr id="6" name="矩形 5"/>
            <p:cNvSpPr/>
            <p:nvPr/>
          </p:nvSpPr>
          <p:spPr>
            <a:xfrm>
              <a:off x="405780" y="1124744"/>
              <a:ext cx="11521280" cy="518457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05780" y="1189196"/>
              <a:ext cx="5804793" cy="483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200" b="1" smtClean="0">
                  <a:latin typeface="Consolas" pitchFamily="49" charset="0"/>
                  <a:cs typeface="Consolas" pitchFamily="49" charset="0"/>
                </a:rPr>
                <a:t>#</a:t>
              </a: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include &lt;stdio.h&gt;</a:t>
              </a:r>
            </a:p>
            <a:p>
              <a:pPr>
                <a:defRPr/>
              </a:pPr>
              <a:r>
                <a:rPr lang="en-US" altLang="zh-CN" sz="2200" b="1" smtClean="0">
                  <a:latin typeface="Consolas" pitchFamily="49" charset="0"/>
                  <a:cs typeface="Consolas" pitchFamily="49" charset="0"/>
                </a:rPr>
                <a:t>int </a:t>
              </a: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main(void)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altLang="zh-CN" sz="2200" b="1" smtClean="0">
                  <a:latin typeface="Consolas" pitchFamily="49" charset="0"/>
                  <a:cs typeface="Consolas" pitchFamily="49" charset="0"/>
                </a:rPr>
                <a:t>float </a:t>
              </a: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score;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altLang="zh-CN" sz="2200" b="1" smtClean="0">
                  <a:latin typeface="Consolas" pitchFamily="49" charset="0"/>
                  <a:cs typeface="Consolas" pitchFamily="49" charset="0"/>
                </a:rPr>
                <a:t>printf</a:t>
              </a: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("</a:t>
              </a:r>
              <a:r>
                <a:rPr lang="zh-CN" altLang="en-US" sz="2200" b="1">
                  <a:latin typeface="Consolas" pitchFamily="49" charset="0"/>
                  <a:cs typeface="Consolas" pitchFamily="49" charset="0"/>
                </a:rPr>
                <a:t>请输入成绩：</a:t>
              </a: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");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altLang="zh-CN" sz="2200" b="1" smtClean="0">
                  <a:latin typeface="Consolas" pitchFamily="49" charset="0"/>
                  <a:cs typeface="Consolas" pitchFamily="49" charset="0"/>
                </a:rPr>
                <a:t>scanf</a:t>
              </a: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("%f", &amp;score);</a:t>
              </a:r>
            </a:p>
            <a:p>
              <a:pPr>
                <a:defRPr/>
              </a:pPr>
              <a:r>
                <a:rPr lang="en-US" altLang="zh-CN" sz="2200" b="1" smtClean="0">
                  <a:latin typeface="Consolas" pitchFamily="49" charset="0"/>
                  <a:cs typeface="Consolas" pitchFamily="49" charset="0"/>
                </a:rPr>
                <a:t>    if(score </a:t>
              </a: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&gt;=80 &amp;&amp; score &lt;= 100</a:t>
              </a:r>
              <a:r>
                <a:rPr lang="en-US" altLang="zh-CN" sz="2200" b="1" smtClean="0"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pPr>
                <a:defRPr/>
              </a:pPr>
              <a:r>
                <a:rPr lang="en-US" altLang="zh-CN" sz="2200" b="1" smtClean="0">
                  <a:latin typeface="Consolas" pitchFamily="49" charset="0"/>
                  <a:cs typeface="Consolas" pitchFamily="49" charset="0"/>
                </a:rPr>
                <a:t>    {</a:t>
              </a:r>
              <a:endParaRPr lang="en-US" altLang="zh-CN" sz="2200" b="1">
                <a:latin typeface="Consolas" pitchFamily="49" charset="0"/>
                <a:cs typeface="Consolas" pitchFamily="49" charset="0"/>
              </a:endParaRP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altLang="zh-CN" sz="2200" b="1" smtClean="0">
                  <a:latin typeface="Consolas" pitchFamily="49" charset="0"/>
                  <a:cs typeface="Consolas" pitchFamily="49" charset="0"/>
                </a:rPr>
                <a:t>    printf</a:t>
              </a: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("</a:t>
              </a:r>
              <a:r>
                <a:rPr lang="zh-CN" altLang="en-US" sz="2200" b="1">
                  <a:latin typeface="Consolas" pitchFamily="49" charset="0"/>
                  <a:cs typeface="Consolas" pitchFamily="49" charset="0"/>
                </a:rPr>
                <a:t>优</a:t>
              </a: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\n");</a:t>
              </a:r>
            </a:p>
            <a:p>
              <a:pPr>
                <a:defRPr/>
              </a:pPr>
              <a:r>
                <a:rPr lang="da-DK" altLang="zh-CN" sz="2200" b="1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da-DK" altLang="zh-CN" sz="2200" b="1" smtClean="0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>
                <a:defRPr/>
              </a:pPr>
              <a:r>
                <a:rPr lang="da-DK" altLang="zh-CN" sz="2200" b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da-DK" altLang="zh-CN" sz="2200" b="1" smtClean="0">
                  <a:latin typeface="Consolas" pitchFamily="49" charset="0"/>
                  <a:cs typeface="Consolas" pitchFamily="49" charset="0"/>
                </a:rPr>
                <a:t>   else </a:t>
              </a:r>
              <a:r>
                <a:rPr lang="en-US" altLang="zh-CN" sz="2200" b="1" smtClean="0">
                  <a:latin typeface="Consolas" pitchFamily="49" charset="0"/>
                  <a:cs typeface="Consolas" pitchFamily="49" charset="0"/>
                </a:rPr>
                <a:t>if(score </a:t>
              </a: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&gt;=60 &amp;&amp; score &lt; 80)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altLang="zh-CN" sz="2200" b="1" smtClean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>
                <a:defRPr/>
              </a:pPr>
              <a:r>
                <a:rPr lang="en-US" altLang="zh-CN" sz="2200" b="1" smtClean="0">
                  <a:latin typeface="Consolas" pitchFamily="49" charset="0"/>
                  <a:cs typeface="Consolas" pitchFamily="49" charset="0"/>
                </a:rPr>
                <a:t>        printf</a:t>
              </a: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("</a:t>
              </a:r>
              <a:r>
                <a:rPr lang="zh-CN" altLang="en-US" sz="2200" b="1">
                  <a:latin typeface="Consolas" pitchFamily="49" charset="0"/>
                  <a:cs typeface="Consolas" pitchFamily="49" charset="0"/>
                </a:rPr>
                <a:t>良</a:t>
              </a: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\n</a:t>
              </a:r>
              <a:r>
                <a:rPr lang="en-US" altLang="zh-CN" sz="2200" b="1" smtClean="0">
                  <a:latin typeface="Consolas" pitchFamily="49" charset="0"/>
                  <a:cs typeface="Consolas" pitchFamily="49" charset="0"/>
                </a:rPr>
                <a:t>");</a:t>
              </a:r>
            </a:p>
            <a:p>
              <a:pPr>
                <a:defRPr/>
              </a:pPr>
              <a:r>
                <a:rPr lang="en-US" altLang="zh-CN" sz="2200" b="1" smtClean="0">
                  <a:latin typeface="Consolas" pitchFamily="49" charset="0"/>
                  <a:cs typeface="Consolas" pitchFamily="49" charset="0"/>
                </a:rPr>
                <a:t>    }</a:t>
              </a:r>
              <a:endParaRPr lang="en-US" altLang="zh-CN" sz="2200" b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238428" y="1124744"/>
              <a:ext cx="6020817" cy="347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200" b="1" smtClean="0">
                  <a:latin typeface="Consolas" pitchFamily="49" charset="0"/>
                  <a:cs typeface="Consolas" pitchFamily="49" charset="0"/>
                </a:rPr>
                <a:t>   else </a:t>
              </a: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if(score &gt;=0 &amp;&amp; score &lt; 60)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{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    printf("</a:t>
              </a:r>
              <a:r>
                <a:rPr lang="zh-CN" altLang="en-US" sz="2200" b="1">
                  <a:latin typeface="Consolas" pitchFamily="49" charset="0"/>
                  <a:cs typeface="Consolas" pitchFamily="49" charset="0"/>
                </a:rPr>
                <a:t>差</a:t>
              </a: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\n");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}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else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{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    printf("</a:t>
              </a:r>
              <a:r>
                <a:rPr lang="zh-CN" altLang="en-US" sz="2200" b="1">
                  <a:latin typeface="Consolas" pitchFamily="49" charset="0"/>
                  <a:cs typeface="Consolas" pitchFamily="49" charset="0"/>
                </a:rPr>
                <a:t>输入的成绩</a:t>
              </a:r>
              <a:r>
                <a:rPr lang="zh-CN" altLang="en-US" sz="2200" b="1" smtClean="0">
                  <a:latin typeface="Consolas" pitchFamily="49" charset="0"/>
                  <a:cs typeface="Consolas" pitchFamily="49" charset="0"/>
                </a:rPr>
                <a:t>有错</a:t>
              </a:r>
              <a:r>
                <a:rPr lang="en-US" altLang="zh-CN" sz="2200" b="1" smtClean="0">
                  <a:latin typeface="Consolas" pitchFamily="49" charset="0"/>
                  <a:cs typeface="Consolas" pitchFamily="49" charset="0"/>
                </a:rPr>
                <a:t>\</a:t>
              </a: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n");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}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return 0;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}</a:t>
              </a:r>
              <a:endParaRPr lang="zh-CN" altLang="en-US" sz="2200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310436" y="1124744"/>
              <a:ext cx="0" cy="5184576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825391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switch</a:t>
            </a:r>
            <a:r>
              <a:rPr lang="zh-CN" altLang="en-US" b="1"/>
              <a:t>语句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989956" y="989037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6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  <a:defRPr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语句被称为多路分支语句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36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一般形式：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330200" lvl="1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switch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30200" lvl="1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{</a:t>
            </a:r>
          </a:p>
          <a:p>
            <a:pPr marL="766763" lvl="2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case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整型字面值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1:</a:t>
            </a:r>
          </a:p>
          <a:p>
            <a:pPr marL="1096963" lvl="3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    语句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1(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1096963" lvl="3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break;</a:t>
            </a:r>
          </a:p>
          <a:p>
            <a:pPr marL="766763" lvl="2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case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整型字面值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2:</a:t>
            </a:r>
          </a:p>
          <a:p>
            <a:pPr marL="1096963" lvl="3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    语句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2(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1096963" lvl="3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break;</a:t>
            </a:r>
          </a:p>
          <a:p>
            <a:pPr marL="766763" lvl="2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case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整型字面值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n:</a:t>
            </a:r>
          </a:p>
          <a:p>
            <a:pPr marL="1096963" lvl="3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    语句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n(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766763" lvl="2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default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766763" lvl="2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n+1(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330200" lvl="1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 }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7455949" y="1124744"/>
            <a:ext cx="1944216" cy="1152128"/>
          </a:xfrm>
          <a:prstGeom prst="wedgeRoundRectCallout">
            <a:avLst>
              <a:gd name="adj1" fmla="val -172007"/>
              <a:gd name="adj2" fmla="val 34489"/>
              <a:gd name="adj3" fmla="val 16667"/>
            </a:avLst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若表达式的值为整型或字符型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8275340" y="2780928"/>
            <a:ext cx="1944216" cy="1152128"/>
          </a:xfrm>
          <a:prstGeom prst="wedgeRoundRectCallout">
            <a:avLst>
              <a:gd name="adj1" fmla="val -169240"/>
              <a:gd name="adj2" fmla="val -47212"/>
              <a:gd name="adj3" fmla="val 16667"/>
            </a:avLst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case </a:t>
            </a:r>
            <a:r>
              <a:rPr lang="zh-CN" altLang="en-US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标号不能超过</a:t>
            </a:r>
            <a:r>
              <a:rPr lang="en-US" altLang="zh-CN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1023</a:t>
            </a:r>
            <a:r>
              <a:rPr lang="zh-CN" altLang="en-US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7822604" y="4437112"/>
            <a:ext cx="1944216" cy="1152128"/>
          </a:xfrm>
          <a:prstGeom prst="wedgeRoundRectCallout">
            <a:avLst>
              <a:gd name="adj1" fmla="val -210739"/>
              <a:gd name="adj2" fmla="val 49661"/>
              <a:gd name="adj3" fmla="val 16667"/>
            </a:avLst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良好的</a:t>
            </a:r>
            <a:br>
              <a:rPr lang="zh-CN" altLang="en-US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编程习惯</a:t>
            </a:r>
          </a:p>
        </p:txBody>
      </p:sp>
    </p:spTree>
    <p:extLst>
      <p:ext uri="{BB962C8B-B14F-4D97-AF65-F5344CB8AC3E}">
        <p14:creationId xmlns:p14="http://schemas.microsoft.com/office/powerpoint/2010/main" val="23696687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switch</a:t>
            </a:r>
            <a:r>
              <a:rPr lang="zh-CN" altLang="en-US" b="1"/>
              <a:t>语句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053852" y="1076325"/>
            <a:ext cx="10225136" cy="537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switch </a:t>
            </a:r>
            <a:r>
              <a:rPr lang="zh-CN" altLang="en-US" sz="3600">
                <a:latin typeface="微软雅黑" pitchFamily="34" charset="-122"/>
                <a:ea typeface="微软雅黑" pitchFamily="34" charset="-122"/>
              </a:rPr>
              <a:t>语句的执行方法如下：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若表达式的值等于 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switch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语句中某个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case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标号中的整型字面值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case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标号中的字面值不能相同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则程序控制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转移到该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case 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标号表示的点，从此点开始执行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直到遇见 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跳出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若表达式的值不等于任何 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case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标号中的字面值，则程序控制转移到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default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标号（如果有的话）表示的点，从此点开始执行。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若表达式的值不等于任何 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case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标号中的字面值，又没有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default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标号，则不执行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switch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语句体中的语句。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0197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switch</a:t>
            </a:r>
            <a:r>
              <a:rPr lang="zh-CN" altLang="en-US" b="1"/>
              <a:t>语句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684934"/>
            <a:ext cx="8784976" cy="5696394"/>
          </a:xfrm>
        </p:spPr>
      </p:pic>
    </p:spTree>
    <p:extLst>
      <p:ext uri="{BB962C8B-B14F-4D97-AF65-F5344CB8AC3E}">
        <p14:creationId xmlns:p14="http://schemas.microsoft.com/office/powerpoint/2010/main" val="40747708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 txBox="1">
            <a:spLocks noChangeArrowheads="1"/>
          </p:cNvSpPr>
          <p:nvPr/>
        </p:nvSpPr>
        <p:spPr bwMode="auto">
          <a:xfrm>
            <a:off x="1125860" y="1196752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种基本结构的控制流程。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熟练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语言的语句：基本语句、分支语句（条件语句）、循环语句。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着重掌握分支、多重循环的执行过程。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能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读懂程序，明白该程序功能。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endParaRPr lang="zh-CN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本讲教学目标</a:t>
            </a:r>
          </a:p>
        </p:txBody>
      </p:sp>
    </p:spTree>
    <p:extLst>
      <p:ext uri="{BB962C8B-B14F-4D97-AF65-F5344CB8AC3E}">
        <p14:creationId xmlns:p14="http://schemas.microsoft.com/office/powerpoint/2010/main" val="14492130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switch</a:t>
            </a:r>
            <a:r>
              <a:rPr lang="zh-CN" altLang="en-US" b="1"/>
              <a:t>语句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909836" y="1052736"/>
            <a:ext cx="11305256" cy="5616624"/>
            <a:chOff x="665957" y="1052736"/>
            <a:chExt cx="11305256" cy="5616624"/>
          </a:xfrm>
        </p:grpSpPr>
        <p:sp>
          <p:nvSpPr>
            <p:cNvPr id="7" name="矩形 6"/>
            <p:cNvSpPr/>
            <p:nvPr/>
          </p:nvSpPr>
          <p:spPr>
            <a:xfrm>
              <a:off x="665957" y="1052736"/>
              <a:ext cx="10685039" cy="5400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37965" y="1126817"/>
              <a:ext cx="6092825" cy="554254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#include &lt;stdio.h&gt;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int main(void)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</a:t>
              </a:r>
              <a:r>
                <a:rPr lang="en-US" altLang="zh-CN" sz="2000" b="1" smtClean="0">
                  <a:latin typeface="Consolas" pitchFamily="49" charset="0"/>
                  <a:cs typeface="Consolas" pitchFamily="49" charset="0"/>
                </a:rPr>
                <a:t>double score</a:t>
              </a: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int grade; 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printf("</a:t>
              </a:r>
              <a:r>
                <a:rPr lang="zh-CN" altLang="en-US" sz="2000" b="1">
                  <a:latin typeface="Consolas" pitchFamily="49" charset="0"/>
                  <a:cs typeface="Consolas" pitchFamily="49" charset="0"/>
                </a:rPr>
                <a:t>请输入成绩：</a:t>
              </a: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");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scanf</a:t>
              </a:r>
              <a:r>
                <a:rPr lang="en-US" altLang="zh-CN" sz="2000" b="1" smtClean="0">
                  <a:latin typeface="Consolas" pitchFamily="49" charset="0"/>
                  <a:cs typeface="Consolas" pitchFamily="49" charset="0"/>
                </a:rPr>
                <a:t>("%lf</a:t>
              </a: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", &amp;score);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grade = (int)score / 10;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switch(grade)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{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 case 10: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 case 9: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     printf("</a:t>
              </a:r>
              <a:r>
                <a:rPr lang="zh-CN" altLang="en-US" sz="2000" b="1">
                  <a:latin typeface="Consolas" pitchFamily="49" charset="0"/>
                  <a:cs typeface="Consolas" pitchFamily="49" charset="0"/>
                </a:rPr>
                <a:t>优</a:t>
              </a: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\n");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     break</a:t>
              </a:r>
              <a:r>
                <a:rPr lang="en-US" altLang="zh-CN" sz="2000" b="1" smtClean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 smtClean="0">
                  <a:latin typeface="Consolas" pitchFamily="49" charset="0"/>
                  <a:cs typeface="Consolas" pitchFamily="49" charset="0"/>
                </a:rPr>
                <a:t>         case </a:t>
              </a: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8: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altLang="zh-CN" sz="2000" b="1" smtClean="0">
                  <a:latin typeface="Consolas" pitchFamily="49" charset="0"/>
                  <a:cs typeface="Consolas" pitchFamily="49" charset="0"/>
                </a:rPr>
                <a:t> case </a:t>
              </a: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7:</a:t>
              </a:r>
            </a:p>
            <a:p>
              <a:pPr>
                <a:lnSpc>
                  <a:spcPts val="2480"/>
                </a:lnSpc>
                <a:defRPr/>
              </a:pPr>
              <a:endParaRPr lang="en-US" altLang="zh-CN" sz="2000" b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878388" y="1052736"/>
              <a:ext cx="6092825" cy="522194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ts val="2480"/>
                </a:lnSpc>
                <a:defRPr/>
              </a:pPr>
              <a:r>
                <a:rPr lang="en-US" altLang="zh-CN" sz="2000" b="1" smtClean="0">
                  <a:latin typeface="Consolas" pitchFamily="49" charset="0"/>
                  <a:cs typeface="Consolas" pitchFamily="49" charset="0"/>
                </a:rPr>
                <a:t>        case </a:t>
              </a: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6: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    printf("</a:t>
              </a:r>
              <a:r>
                <a:rPr lang="zh-CN" altLang="en-US" sz="2000" b="1">
                  <a:latin typeface="Consolas" pitchFamily="49" charset="0"/>
                  <a:cs typeface="Consolas" pitchFamily="49" charset="0"/>
                </a:rPr>
                <a:t>良</a:t>
              </a: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\n");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    break;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case 5: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case 4: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case 3: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case 2: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case 1: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case 0: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    printf("</a:t>
              </a:r>
              <a:r>
                <a:rPr lang="zh-CN" altLang="en-US" sz="2000" b="1">
                  <a:latin typeface="Consolas" pitchFamily="49" charset="0"/>
                  <a:cs typeface="Consolas" pitchFamily="49" charset="0"/>
                </a:rPr>
                <a:t>差</a:t>
              </a: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\n");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    break;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altLang="zh-CN" sz="2000" b="1" smtClean="0">
                  <a:latin typeface="Consolas" pitchFamily="49" charset="0"/>
                  <a:cs typeface="Consolas" pitchFamily="49" charset="0"/>
                </a:rPr>
                <a:t>default</a:t>
              </a: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: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 smtClean="0">
                  <a:latin typeface="Consolas" pitchFamily="49" charset="0"/>
                  <a:cs typeface="Consolas" pitchFamily="49" charset="0"/>
                </a:rPr>
                <a:t>            printf</a:t>
              </a: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("</a:t>
              </a:r>
              <a:r>
                <a:rPr lang="zh-CN" altLang="en-US" sz="2000" b="1">
                  <a:latin typeface="Consolas" pitchFamily="49" charset="0"/>
                  <a:cs typeface="Consolas" pitchFamily="49" charset="0"/>
                </a:rPr>
                <a:t>输入的成绩有错</a:t>
              </a: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\n");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altLang="zh-CN" sz="2000" b="1" smtClean="0">
                  <a:latin typeface="Consolas" pitchFamily="49" charset="0"/>
                  <a:cs typeface="Consolas" pitchFamily="49" charset="0"/>
                </a:rPr>
                <a:t>} </a:t>
              </a:r>
              <a:endParaRPr lang="en-US" altLang="zh-CN" sz="2000" b="1">
                <a:latin typeface="Consolas" pitchFamily="49" charset="0"/>
                <a:cs typeface="Consolas" pitchFamily="49" charset="0"/>
              </a:endParaRP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return 0;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}</a:t>
              </a:r>
              <a:endParaRPr lang="zh-CN" altLang="en-US" sz="2000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5778525" y="1052736"/>
              <a:ext cx="72008" cy="540060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73395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886727" y="475845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中断语句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220841" y="3994041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循环语句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03144" y="3229630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分支语句</a:t>
            </a: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105480" y="1700808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流程图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477516" y="4753948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641251" y="4005064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82044" y="3990663"/>
            <a:ext cx="520552" cy="519261"/>
            <a:chOff x="2650732" y="4266333"/>
            <a:chExt cx="520552" cy="519261"/>
          </a:xfrm>
        </p:grpSpPr>
        <p:sp>
          <p:nvSpPr>
            <p:cNvPr id="21" name="椭圆 39"/>
            <p:cNvSpPr>
              <a:spLocks noChangeArrowheads="1"/>
            </p:cNvSpPr>
            <p:nvPr/>
          </p:nvSpPr>
          <p:spPr bwMode="gray">
            <a:xfrm>
              <a:off x="2650732" y="4266333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椭圆 40"/>
            <p:cNvSpPr>
              <a:spLocks noChangeArrowheads="1"/>
            </p:cNvSpPr>
            <p:nvPr/>
          </p:nvSpPr>
          <p:spPr bwMode="gray">
            <a:xfrm>
              <a:off x="2700628" y="4319133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椭圆 35"/>
            <p:cNvSpPr>
              <a:spLocks noChangeArrowheads="1"/>
            </p:cNvSpPr>
            <p:nvPr/>
          </p:nvSpPr>
          <p:spPr bwMode="gray">
            <a:xfrm>
              <a:off x="2723815" y="4319134"/>
              <a:ext cx="396525" cy="413660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椭圆 37"/>
            <p:cNvSpPr>
              <a:spLocks noChangeArrowheads="1"/>
            </p:cNvSpPr>
            <p:nvPr/>
          </p:nvSpPr>
          <p:spPr bwMode="gray">
            <a:xfrm>
              <a:off x="2727616" y="4332207"/>
              <a:ext cx="370916" cy="38751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701924" y="1700808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82044" y="3227378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" name="自选图形 5"/>
          <p:cNvSpPr>
            <a:spLocks noChangeArrowheads="1"/>
          </p:cNvSpPr>
          <p:nvPr/>
        </p:nvSpPr>
        <p:spPr bwMode="gray">
          <a:xfrm>
            <a:off x="2077936" y="552286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多重循环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701400" y="5517232"/>
            <a:ext cx="520552" cy="519261"/>
            <a:chOff x="1984929" y="5010002"/>
            <a:chExt cx="520552" cy="519261"/>
          </a:xfrm>
        </p:grpSpPr>
        <p:sp>
          <p:nvSpPr>
            <p:cNvPr id="4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4"/>
            <p:cNvSpPr>
              <a:spLocks noChangeArrowheads="1"/>
            </p:cNvSpPr>
            <p:nvPr/>
          </p:nvSpPr>
          <p:spPr bwMode="gray">
            <a:xfrm>
              <a:off x="2053068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831708" y="2465219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顺序结构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477516" y="2464093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31629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循环结构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055686" y="1076325"/>
            <a:ext cx="9359205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语言中的循环结构：执行过程就是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满足条件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进入循环，直到不满足条件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退出循环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6" name="Line 19"/>
          <p:cNvSpPr>
            <a:spLocks noChangeShapeType="1"/>
          </p:cNvSpPr>
          <p:nvPr/>
        </p:nvSpPr>
        <p:spPr bwMode="auto">
          <a:xfrm>
            <a:off x="7899429" y="2952105"/>
            <a:ext cx="0" cy="218519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20"/>
          <p:cNvSpPr>
            <a:spLocks noChangeShapeType="1"/>
          </p:cNvSpPr>
          <p:nvPr/>
        </p:nvSpPr>
        <p:spPr bwMode="auto">
          <a:xfrm>
            <a:off x="6167466" y="5327799"/>
            <a:ext cx="17463" cy="9509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684866" y="3972074"/>
            <a:ext cx="1008063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A</a:t>
            </a:r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 flipH="1">
            <a:off x="6199216" y="2087711"/>
            <a:ext cx="635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3440141" y="2446486"/>
            <a:ext cx="4773613" cy="30956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26"/>
          <p:cNvSpPr>
            <a:spLocks noChangeArrowheads="1"/>
          </p:cNvSpPr>
          <p:nvPr/>
        </p:nvSpPr>
        <p:spPr bwMode="auto">
          <a:xfrm>
            <a:off x="5403879" y="2663974"/>
            <a:ext cx="1582737" cy="576262"/>
          </a:xfrm>
          <a:prstGeom prst="flowChartDecision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b="1" smtClean="0"/>
              <a:t>p</a:t>
            </a:r>
            <a:endParaRPr lang="en-US" altLang="zh-CN" b="1"/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 flipH="1" flipV="1">
            <a:off x="6167466" y="3262461"/>
            <a:ext cx="11113" cy="709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8"/>
          <p:cNvSpPr>
            <a:spLocks noChangeShapeType="1"/>
          </p:cNvSpPr>
          <p:nvPr/>
        </p:nvSpPr>
        <p:spPr bwMode="auto">
          <a:xfrm flipV="1">
            <a:off x="6986616" y="2951311"/>
            <a:ext cx="6778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29"/>
          <p:cNvSpPr txBox="1">
            <a:spLocks noChangeArrowheads="1"/>
          </p:cNvSpPr>
          <p:nvPr/>
        </p:nvSpPr>
        <p:spPr bwMode="auto">
          <a:xfrm>
            <a:off x="5716616" y="3364061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Y</a:t>
            </a:r>
          </a:p>
        </p:txBody>
      </p:sp>
      <p:sp>
        <p:nvSpPr>
          <p:cNvPr id="17" name="Line 30"/>
          <p:cNvSpPr>
            <a:spLocks noChangeShapeType="1"/>
          </p:cNvSpPr>
          <p:nvPr/>
        </p:nvSpPr>
        <p:spPr bwMode="auto">
          <a:xfrm flipH="1">
            <a:off x="7664479" y="2951311"/>
            <a:ext cx="0" cy="2376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31"/>
          <p:cNvSpPr>
            <a:spLocks noChangeShapeType="1"/>
          </p:cNvSpPr>
          <p:nvPr/>
        </p:nvSpPr>
        <p:spPr bwMode="auto">
          <a:xfrm flipV="1">
            <a:off x="6156354" y="5289699"/>
            <a:ext cx="1508125" cy="19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33"/>
          <p:cNvSpPr txBox="1">
            <a:spLocks noChangeArrowheads="1"/>
          </p:cNvSpPr>
          <p:nvPr/>
        </p:nvSpPr>
        <p:spPr bwMode="auto">
          <a:xfrm>
            <a:off x="7664479" y="2663974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N</a:t>
            </a:r>
          </a:p>
        </p:txBody>
      </p: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4329439" y="3407995"/>
            <a:ext cx="1620957" cy="369332"/>
          </a:xfrm>
          <a:prstGeom prst="rect">
            <a:avLst/>
          </a:prstGeom>
          <a:solidFill>
            <a:srgbClr val="20CB13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p1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为“真”</a:t>
            </a:r>
          </a:p>
        </p:txBody>
      </p:sp>
      <p:pic>
        <p:nvPicPr>
          <p:cNvPr id="23" name="Picture 18" descr="绘图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6721" y="2498978"/>
            <a:ext cx="213963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Box 35"/>
          <p:cNvSpPr txBox="1">
            <a:spLocks noChangeArrowheads="1"/>
          </p:cNvSpPr>
          <p:nvPr/>
        </p:nvSpPr>
        <p:spPr bwMode="auto">
          <a:xfrm>
            <a:off x="6910416" y="2263276"/>
            <a:ext cx="1620957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p1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为“假”</a:t>
            </a: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6402164" y="3407995"/>
            <a:ext cx="0" cy="1441450"/>
          </a:xfrm>
          <a:prstGeom prst="line">
            <a:avLst/>
          </a:prstGeom>
          <a:noFill/>
          <a:ln w="76200">
            <a:solidFill>
              <a:srgbClr val="20CB13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 flipH="1" flipV="1">
            <a:off x="4241829" y="2951311"/>
            <a:ext cx="0" cy="2036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31"/>
          <p:cNvSpPr>
            <a:spLocks noChangeShapeType="1"/>
          </p:cNvSpPr>
          <p:nvPr/>
        </p:nvSpPr>
        <p:spPr bwMode="auto">
          <a:xfrm flipV="1">
            <a:off x="4241829" y="4988074"/>
            <a:ext cx="19637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31"/>
          <p:cNvSpPr>
            <a:spLocks noChangeShapeType="1"/>
          </p:cNvSpPr>
          <p:nvPr/>
        </p:nvSpPr>
        <p:spPr bwMode="auto">
          <a:xfrm flipH="1">
            <a:off x="4241829" y="2951311"/>
            <a:ext cx="1162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 flipV="1">
            <a:off x="6205566" y="4467374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>
            <a:off x="6550053" y="5497661"/>
            <a:ext cx="134937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>
            <a:off x="6416704" y="5497661"/>
            <a:ext cx="0" cy="9699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17"/>
          <p:cNvSpPr>
            <a:spLocks noChangeShapeType="1"/>
          </p:cNvSpPr>
          <p:nvPr/>
        </p:nvSpPr>
        <p:spPr bwMode="auto">
          <a:xfrm>
            <a:off x="6416704" y="1844824"/>
            <a:ext cx="0" cy="78778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029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21" grpId="0" animBg="1"/>
      <p:bldP spid="22" grpId="0" animBg="1"/>
      <p:bldP spid="28" grpId="0" animBg="1"/>
      <p:bldP spid="29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循环语句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465312" y="980728"/>
            <a:ext cx="9453636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语言中的循环结构</a:t>
            </a:r>
          </a:p>
          <a:p>
            <a:pPr lvl="2" algn="just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循环起始结束条件</a:t>
            </a:r>
          </a:p>
          <a:p>
            <a:pPr lvl="2" algn="just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循环体</a:t>
            </a:r>
          </a:p>
          <a:p>
            <a:pPr lvl="2" algn="just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循环特殊约束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语言中的循环语句常见有三种：</a:t>
            </a:r>
          </a:p>
          <a:p>
            <a:pPr lvl="2" algn="just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语句</a:t>
            </a:r>
          </a:p>
          <a:p>
            <a:pPr lvl="2" algn="just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语句</a:t>
            </a:r>
          </a:p>
          <a:p>
            <a:pPr lvl="2" algn="just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do…while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3755541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for</a:t>
            </a:r>
            <a:r>
              <a:rPr lang="zh-CN" altLang="en-US" b="1" smtClean="0"/>
              <a:t>循环语句</a:t>
            </a:r>
            <a:endParaRPr lang="zh-CN" altLang="en-US" b="1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81844" y="764704"/>
            <a:ext cx="9361040" cy="578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循环语句的基本形式为：</a:t>
            </a:r>
          </a:p>
          <a:p>
            <a:pPr marL="70961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for(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初始表达式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1;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2;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循环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3)</a:t>
            </a:r>
          </a:p>
          <a:p>
            <a:pPr marL="70961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70961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        语句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称为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for 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体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  <a:p>
            <a:pPr marL="70961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70961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执行过程：</a:t>
            </a:r>
          </a:p>
          <a:p>
            <a:pPr marL="70961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执行表达式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70961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判断是否满足表达式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，满足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进入，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否则退出循环</a:t>
            </a:r>
          </a:p>
          <a:p>
            <a:pPr marL="70961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3)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顺序执行循环体内容</a:t>
            </a:r>
          </a:p>
          <a:p>
            <a:pPr marL="70961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4)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执行表达式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，然后转入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2)</a:t>
            </a: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>
            <a:off x="11094684" y="2452552"/>
            <a:ext cx="0" cy="218519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7641807" y="2908442"/>
            <a:ext cx="1620957" cy="369332"/>
          </a:xfrm>
          <a:prstGeom prst="rect">
            <a:avLst/>
          </a:prstGeom>
          <a:solidFill>
            <a:srgbClr val="20CB13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p1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为“真”</a:t>
            </a:r>
          </a:p>
        </p:txBody>
      </p:sp>
      <p:pic>
        <p:nvPicPr>
          <p:cNvPr id="41" name="Picture 18" descr="绘图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24735" y="2007641"/>
            <a:ext cx="213963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19"/>
          <p:cNvSpPr>
            <a:spLocks noChangeShapeType="1"/>
          </p:cNvSpPr>
          <p:nvPr/>
        </p:nvSpPr>
        <p:spPr bwMode="auto">
          <a:xfrm>
            <a:off x="9597419" y="2908442"/>
            <a:ext cx="0" cy="1441450"/>
          </a:xfrm>
          <a:prstGeom prst="line">
            <a:avLst/>
          </a:prstGeom>
          <a:noFill/>
          <a:ln w="76200">
            <a:solidFill>
              <a:srgbClr val="20CB13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691812" y="1556792"/>
            <a:ext cx="5016500" cy="4191000"/>
            <a:chOff x="6691812" y="1641375"/>
            <a:chExt cx="5016500" cy="4191000"/>
          </a:xfrm>
        </p:grpSpPr>
        <p:sp>
          <p:nvSpPr>
            <p:cNvPr id="29" name="Line 20"/>
            <p:cNvSpPr>
              <a:spLocks noChangeShapeType="1"/>
            </p:cNvSpPr>
            <p:nvPr/>
          </p:nvSpPr>
          <p:spPr bwMode="auto">
            <a:xfrm>
              <a:off x="9419137" y="4881463"/>
              <a:ext cx="17463" cy="950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8936537" y="3525738"/>
              <a:ext cx="1008063" cy="495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 flipH="1">
              <a:off x="9450887" y="1641375"/>
              <a:ext cx="635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6691812" y="2000150"/>
              <a:ext cx="4773613" cy="3095625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AutoShape 26"/>
            <p:cNvSpPr>
              <a:spLocks noChangeArrowheads="1"/>
            </p:cNvSpPr>
            <p:nvPr/>
          </p:nvSpPr>
          <p:spPr bwMode="auto">
            <a:xfrm>
              <a:off x="8655550" y="2217638"/>
              <a:ext cx="1582737" cy="576262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p</a:t>
              </a:r>
              <a:endParaRPr lang="en-US" altLang="zh-CN" b="1"/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 flipH="1" flipV="1">
              <a:off x="9419137" y="2816125"/>
              <a:ext cx="11113" cy="7096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 flipV="1">
              <a:off x="10238287" y="2504975"/>
              <a:ext cx="6778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29"/>
            <p:cNvSpPr txBox="1">
              <a:spLocks noChangeArrowheads="1"/>
            </p:cNvSpPr>
            <p:nvPr/>
          </p:nvSpPr>
          <p:spPr bwMode="auto">
            <a:xfrm>
              <a:off x="8968287" y="2917725"/>
              <a:ext cx="7921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Y</a:t>
              </a:r>
            </a:p>
          </p:txBody>
        </p:sp>
        <p:sp>
          <p:nvSpPr>
            <p:cNvPr id="37" name="Line 30"/>
            <p:cNvSpPr>
              <a:spLocks noChangeShapeType="1"/>
            </p:cNvSpPr>
            <p:nvPr/>
          </p:nvSpPr>
          <p:spPr bwMode="auto">
            <a:xfrm flipH="1">
              <a:off x="10916150" y="2504975"/>
              <a:ext cx="0" cy="2376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1"/>
            <p:cNvSpPr>
              <a:spLocks noChangeShapeType="1"/>
            </p:cNvSpPr>
            <p:nvPr/>
          </p:nvSpPr>
          <p:spPr bwMode="auto">
            <a:xfrm flipV="1">
              <a:off x="9408025" y="4843363"/>
              <a:ext cx="1508125" cy="190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10916150" y="2217638"/>
              <a:ext cx="7921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N</a:t>
              </a:r>
            </a:p>
          </p:txBody>
        </p:sp>
        <p:sp>
          <p:nvSpPr>
            <p:cNvPr id="44" name="Line 30"/>
            <p:cNvSpPr>
              <a:spLocks noChangeShapeType="1"/>
            </p:cNvSpPr>
            <p:nvPr/>
          </p:nvSpPr>
          <p:spPr bwMode="auto">
            <a:xfrm flipH="1" flipV="1">
              <a:off x="7493500" y="2504975"/>
              <a:ext cx="0" cy="20367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1"/>
            <p:cNvSpPr>
              <a:spLocks noChangeShapeType="1"/>
            </p:cNvSpPr>
            <p:nvPr/>
          </p:nvSpPr>
          <p:spPr bwMode="auto">
            <a:xfrm flipV="1">
              <a:off x="7493500" y="4541738"/>
              <a:ext cx="19637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31"/>
            <p:cNvSpPr>
              <a:spLocks noChangeShapeType="1"/>
            </p:cNvSpPr>
            <p:nvPr/>
          </p:nvSpPr>
          <p:spPr bwMode="auto">
            <a:xfrm flipH="1">
              <a:off x="7493500" y="2504975"/>
              <a:ext cx="11620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7"/>
            <p:cNvSpPr>
              <a:spLocks noChangeShapeType="1"/>
            </p:cNvSpPr>
            <p:nvPr/>
          </p:nvSpPr>
          <p:spPr bwMode="auto">
            <a:xfrm flipH="1" flipV="1">
              <a:off x="9457237" y="4021038"/>
              <a:ext cx="0" cy="520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" name="Line 19"/>
          <p:cNvSpPr>
            <a:spLocks noChangeShapeType="1"/>
          </p:cNvSpPr>
          <p:nvPr/>
        </p:nvSpPr>
        <p:spPr bwMode="auto">
          <a:xfrm flipH="1">
            <a:off x="9745308" y="4998108"/>
            <a:ext cx="134937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19"/>
          <p:cNvSpPr>
            <a:spLocks noChangeShapeType="1"/>
          </p:cNvSpPr>
          <p:nvPr/>
        </p:nvSpPr>
        <p:spPr bwMode="auto">
          <a:xfrm>
            <a:off x="9611959" y="4998108"/>
            <a:ext cx="0" cy="9699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17"/>
          <p:cNvSpPr>
            <a:spLocks noChangeShapeType="1"/>
          </p:cNvSpPr>
          <p:nvPr/>
        </p:nvSpPr>
        <p:spPr bwMode="auto">
          <a:xfrm>
            <a:off x="9611959" y="1345271"/>
            <a:ext cx="0" cy="78778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10105671" y="1763723"/>
            <a:ext cx="1620957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p1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为“假”</a:t>
            </a:r>
          </a:p>
        </p:txBody>
      </p:sp>
    </p:spTree>
    <p:extLst>
      <p:ext uri="{BB962C8B-B14F-4D97-AF65-F5344CB8AC3E}">
        <p14:creationId xmlns:p14="http://schemas.microsoft.com/office/powerpoint/2010/main" val="22978992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0" grpId="0" animBg="1"/>
      <p:bldP spid="43" grpId="0" animBg="1"/>
      <p:bldP spid="48" grpId="0" animBg="1"/>
      <p:bldP spid="49" grpId="0" animBg="1"/>
      <p:bldP spid="50" grpId="0" animBg="1"/>
      <p:bldP spid="4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for</a:t>
            </a:r>
            <a:r>
              <a:rPr lang="zh-CN" altLang="en-US" b="1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3852" y="1196752"/>
            <a:ext cx="10287000" cy="4464496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循环中三个表达式都不是必须，不管是否有内容，执行过程不变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循环编写的时候，要特别注意边界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逻辑错误很难排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查</a:t>
            </a:r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8163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while</a:t>
            </a:r>
            <a:r>
              <a:rPr lang="zh-CN" altLang="en-US" b="1"/>
              <a:t>循环语句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413892" y="1103708"/>
            <a:ext cx="9361040" cy="470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语句是另一种循环语句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其一般形式如下</a:t>
            </a: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while(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        语句；</a:t>
            </a:r>
            <a:endParaRPr lang="zh-CN" altLang="en-US" sz="2200" b="1">
              <a:latin typeface="微软雅黑" pitchFamily="34" charset="-122"/>
              <a:ea typeface="微软雅黑" pitchFamily="34" charset="-122"/>
            </a:endParaRP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执行过程：</a:t>
            </a: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判断表达式是否为真，满足进入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，否则退出循环</a:t>
            </a: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顺序执行循环体内容，完毕后进入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5" name="Line 19"/>
          <p:cNvSpPr>
            <a:spLocks noChangeShapeType="1"/>
          </p:cNvSpPr>
          <p:nvPr/>
        </p:nvSpPr>
        <p:spPr bwMode="auto">
          <a:xfrm>
            <a:off x="11073348" y="2217737"/>
            <a:ext cx="0" cy="218519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7620471" y="2673627"/>
            <a:ext cx="1620957" cy="369332"/>
          </a:xfrm>
          <a:prstGeom prst="rect">
            <a:avLst/>
          </a:prstGeom>
          <a:solidFill>
            <a:srgbClr val="20CB13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p1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为“真”</a:t>
            </a:r>
          </a:p>
        </p:txBody>
      </p:sp>
      <p:pic>
        <p:nvPicPr>
          <p:cNvPr id="7" name="Picture 18" descr="绘图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03399" y="1772826"/>
            <a:ext cx="213963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19"/>
          <p:cNvSpPr>
            <a:spLocks noChangeShapeType="1"/>
          </p:cNvSpPr>
          <p:nvPr/>
        </p:nvSpPr>
        <p:spPr bwMode="auto">
          <a:xfrm>
            <a:off x="9576083" y="2673627"/>
            <a:ext cx="0" cy="1441450"/>
          </a:xfrm>
          <a:prstGeom prst="line">
            <a:avLst/>
          </a:prstGeom>
          <a:noFill/>
          <a:ln w="76200">
            <a:solidFill>
              <a:srgbClr val="20CB13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670476" y="1321977"/>
            <a:ext cx="5016500" cy="4191000"/>
            <a:chOff x="6691812" y="1641375"/>
            <a:chExt cx="5016500" cy="4191000"/>
          </a:xfrm>
        </p:grpSpPr>
        <p:sp>
          <p:nvSpPr>
            <p:cNvPr id="10" name="Line 20"/>
            <p:cNvSpPr>
              <a:spLocks noChangeShapeType="1"/>
            </p:cNvSpPr>
            <p:nvPr/>
          </p:nvSpPr>
          <p:spPr bwMode="auto">
            <a:xfrm>
              <a:off x="9419137" y="4881463"/>
              <a:ext cx="17463" cy="950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8936537" y="3525738"/>
              <a:ext cx="1008063" cy="495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  <p:sp>
          <p:nvSpPr>
            <p:cNvPr id="12" name="Line 23"/>
            <p:cNvSpPr>
              <a:spLocks noChangeShapeType="1"/>
            </p:cNvSpPr>
            <p:nvPr/>
          </p:nvSpPr>
          <p:spPr bwMode="auto">
            <a:xfrm flipH="1">
              <a:off x="9450887" y="1641375"/>
              <a:ext cx="635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6691812" y="2000150"/>
              <a:ext cx="4773613" cy="3095625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26"/>
            <p:cNvSpPr>
              <a:spLocks noChangeArrowheads="1"/>
            </p:cNvSpPr>
            <p:nvPr/>
          </p:nvSpPr>
          <p:spPr bwMode="auto">
            <a:xfrm>
              <a:off x="8655550" y="2217638"/>
              <a:ext cx="1582737" cy="576262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p</a:t>
              </a:r>
              <a:endParaRPr lang="en-US" altLang="zh-CN" b="1"/>
            </a:p>
          </p:txBody>
        </p:sp>
        <p:sp>
          <p:nvSpPr>
            <p:cNvPr id="15" name="Line 27"/>
            <p:cNvSpPr>
              <a:spLocks noChangeShapeType="1"/>
            </p:cNvSpPr>
            <p:nvPr/>
          </p:nvSpPr>
          <p:spPr bwMode="auto">
            <a:xfrm flipH="1" flipV="1">
              <a:off x="9419137" y="2816125"/>
              <a:ext cx="11113" cy="7096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 flipV="1">
              <a:off x="10238287" y="2504975"/>
              <a:ext cx="6778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8968287" y="2917725"/>
              <a:ext cx="7921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Y</a:t>
              </a:r>
            </a:p>
          </p:txBody>
        </p:sp>
        <p:sp>
          <p:nvSpPr>
            <p:cNvPr id="18" name="Line 30"/>
            <p:cNvSpPr>
              <a:spLocks noChangeShapeType="1"/>
            </p:cNvSpPr>
            <p:nvPr/>
          </p:nvSpPr>
          <p:spPr bwMode="auto">
            <a:xfrm flipH="1">
              <a:off x="10916150" y="2504975"/>
              <a:ext cx="0" cy="2376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 flipV="1">
              <a:off x="9408025" y="4843363"/>
              <a:ext cx="1508125" cy="190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10916150" y="2217638"/>
              <a:ext cx="7921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N</a:t>
              </a:r>
            </a:p>
          </p:txBody>
        </p:sp>
        <p:sp>
          <p:nvSpPr>
            <p:cNvPr id="21" name="Line 30"/>
            <p:cNvSpPr>
              <a:spLocks noChangeShapeType="1"/>
            </p:cNvSpPr>
            <p:nvPr/>
          </p:nvSpPr>
          <p:spPr bwMode="auto">
            <a:xfrm flipH="1" flipV="1">
              <a:off x="7493500" y="2504975"/>
              <a:ext cx="0" cy="20367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 flipV="1">
              <a:off x="7493500" y="4541738"/>
              <a:ext cx="19637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 flipH="1">
              <a:off x="7493500" y="2504975"/>
              <a:ext cx="11620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 flipH="1" flipV="1">
              <a:off x="9457237" y="4021038"/>
              <a:ext cx="0" cy="520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Line 19"/>
          <p:cNvSpPr>
            <a:spLocks noChangeShapeType="1"/>
          </p:cNvSpPr>
          <p:nvPr/>
        </p:nvSpPr>
        <p:spPr bwMode="auto">
          <a:xfrm flipH="1">
            <a:off x="9723972" y="4763293"/>
            <a:ext cx="134937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>
            <a:off x="9590623" y="4763293"/>
            <a:ext cx="0" cy="9699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>
            <a:off x="9590623" y="1110456"/>
            <a:ext cx="0" cy="78778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35"/>
          <p:cNvSpPr txBox="1">
            <a:spLocks noChangeArrowheads="1"/>
          </p:cNvSpPr>
          <p:nvPr/>
        </p:nvSpPr>
        <p:spPr bwMode="auto">
          <a:xfrm>
            <a:off x="10084335" y="1528908"/>
            <a:ext cx="1620957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p1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为“假”</a:t>
            </a:r>
          </a:p>
        </p:txBody>
      </p:sp>
    </p:spTree>
    <p:extLst>
      <p:ext uri="{BB962C8B-B14F-4D97-AF65-F5344CB8AC3E}">
        <p14:creationId xmlns:p14="http://schemas.microsoft.com/office/powerpoint/2010/main" val="10342097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81844" y="836712"/>
            <a:ext cx="9361040" cy="470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do…while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语句是第三种循环语句，基本形式：</a:t>
            </a: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do</a:t>
            </a: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      语句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;  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称为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do 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sz="2200" b="1" smtClean="0">
                <a:latin typeface="微软雅黑" pitchFamily="34" charset="-122"/>
                <a:ea typeface="微软雅黑" pitchFamily="34" charset="-122"/>
              </a:rPr>
              <a:t>体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 smtClean="0">
                <a:latin typeface="微软雅黑" pitchFamily="34" charset="-122"/>
                <a:ea typeface="微软雅黑" pitchFamily="34" charset="-122"/>
              </a:rPr>
              <a:t>} while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执行过程：</a:t>
            </a:r>
          </a:p>
          <a:p>
            <a:pPr marL="766763" lvl="2" indent="0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先执行一次循环体内容</a:t>
            </a:r>
          </a:p>
          <a:p>
            <a:pPr marL="766763" lvl="2" indent="0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判断表达式是否为真，满足进入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3)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，否则退出循环</a:t>
            </a:r>
          </a:p>
          <a:p>
            <a:pPr marL="766763" lvl="2" indent="0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3)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顺序执行循环体内容，完毕后进入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2)</a:t>
            </a: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do...while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循环语句至少执行一次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与前面两种语句根本区别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结构不同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do…while</a:t>
            </a:r>
            <a:r>
              <a:rPr lang="zh-CN" altLang="en-US" b="1"/>
              <a:t>循环语句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8614692" y="907901"/>
            <a:ext cx="2663825" cy="4105275"/>
            <a:chOff x="8614692" y="907901"/>
            <a:chExt cx="2663825" cy="4105275"/>
          </a:xfrm>
        </p:grpSpPr>
        <p:sp>
          <p:nvSpPr>
            <p:cNvPr id="9" name="Line 36"/>
            <p:cNvSpPr>
              <a:spLocks noChangeShapeType="1"/>
            </p:cNvSpPr>
            <p:nvPr/>
          </p:nvSpPr>
          <p:spPr bwMode="auto">
            <a:xfrm flipH="1">
              <a:off x="9549730" y="907901"/>
              <a:ext cx="0" cy="14414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9046492" y="2349351"/>
              <a:ext cx="1008063" cy="495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  <p:sp>
          <p:nvSpPr>
            <p:cNvPr id="12" name="Line 39"/>
            <p:cNvSpPr>
              <a:spLocks noChangeShapeType="1"/>
            </p:cNvSpPr>
            <p:nvPr/>
          </p:nvSpPr>
          <p:spPr bwMode="auto">
            <a:xfrm flipH="1">
              <a:off x="9549730" y="4122588"/>
              <a:ext cx="1587" cy="890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40"/>
            <p:cNvSpPr>
              <a:spLocks noChangeArrowheads="1"/>
            </p:cNvSpPr>
            <p:nvPr/>
          </p:nvSpPr>
          <p:spPr bwMode="auto">
            <a:xfrm>
              <a:off x="8614692" y="1339701"/>
              <a:ext cx="2663825" cy="3095625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42"/>
            <p:cNvSpPr>
              <a:spLocks noChangeArrowheads="1"/>
            </p:cNvSpPr>
            <p:nvPr/>
          </p:nvSpPr>
          <p:spPr bwMode="auto">
            <a:xfrm>
              <a:off x="8757567" y="3573313"/>
              <a:ext cx="1582738" cy="576263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p2</a:t>
              </a:r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9549730" y="2852588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10341892" y="3860651"/>
              <a:ext cx="5048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8902649" y="4061966"/>
              <a:ext cx="7921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N</a:t>
              </a:r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>
              <a:off x="10846717" y="1844526"/>
              <a:ext cx="0" cy="2016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>
              <a:off x="9549730" y="1844526"/>
              <a:ext cx="12969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10138692" y="3403451"/>
              <a:ext cx="7921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Y</a:t>
              </a:r>
            </a:p>
          </p:txBody>
        </p:sp>
      </p:grpSp>
      <p:sp>
        <p:nvSpPr>
          <p:cNvPr id="23" name="Text Box 50"/>
          <p:cNvSpPr txBox="1">
            <a:spLocks noChangeArrowheads="1"/>
          </p:cNvSpPr>
          <p:nvPr/>
        </p:nvSpPr>
        <p:spPr bwMode="auto">
          <a:xfrm>
            <a:off x="10147660" y="866611"/>
            <a:ext cx="1635384" cy="369332"/>
          </a:xfrm>
          <a:prstGeom prst="rect">
            <a:avLst/>
          </a:prstGeom>
          <a:solidFill>
            <a:srgbClr val="20CB13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p2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为“真”</a:t>
            </a:r>
          </a:p>
        </p:txBody>
      </p:sp>
      <p:sp>
        <p:nvSpPr>
          <p:cNvPr id="24" name="Text Box 50"/>
          <p:cNvSpPr txBox="1">
            <a:spLocks noChangeArrowheads="1"/>
          </p:cNvSpPr>
          <p:nvPr/>
        </p:nvSpPr>
        <p:spPr bwMode="auto">
          <a:xfrm>
            <a:off x="9974622" y="4571836"/>
            <a:ext cx="1635384" cy="369332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p2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为“假”</a:t>
            </a: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9118748" y="4306579"/>
            <a:ext cx="0" cy="70659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9118748" y="907901"/>
            <a:ext cx="0" cy="2747948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6" name="Picture 18" descr="绘图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750" y="1628626"/>
            <a:ext cx="1513222" cy="254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圆角矩形标注 26"/>
          <p:cNvSpPr/>
          <p:nvPr/>
        </p:nvSpPr>
        <p:spPr>
          <a:xfrm>
            <a:off x="5696508" y="1341233"/>
            <a:ext cx="2808312" cy="1273088"/>
          </a:xfrm>
          <a:prstGeom prst="wedgeRoundRectCallout">
            <a:avLst>
              <a:gd name="adj1" fmla="val -132880"/>
              <a:gd name="adj2" fmla="val 3820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do...while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循环语句至少执行一次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与前面两种语句根本区别</a:t>
            </a:r>
            <a:r>
              <a:rPr lang="en-US" altLang="zh-CN" b="1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结构不同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2153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8" grpId="0" animBg="1"/>
      <p:bldP spid="6" grpId="0" animBg="1"/>
      <p:bldP spid="2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7908" y="908720"/>
            <a:ext cx="9793088" cy="446449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三种循环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（表达式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；表达式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；表达式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{…}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（表达式）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{…}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do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{…}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（表达式）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的选择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常用在知道循环次数，而且每次循环都要迭代变量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常用在不明确循环次数，只知道一个终止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条件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endParaRPr lang="en-US" altLang="zh-CN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注意：掌握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循环的起点，范围，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终点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968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886727" y="475845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中断语句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220841" y="3994041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循环语句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03144" y="3229630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分支语句</a:t>
            </a: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105480" y="1700808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流程图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477516" y="4753948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054889" y="4784760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82044" y="3990663"/>
            <a:ext cx="520552" cy="519261"/>
            <a:chOff x="2650732" y="4266333"/>
            <a:chExt cx="520552" cy="519261"/>
          </a:xfrm>
        </p:grpSpPr>
        <p:sp>
          <p:nvSpPr>
            <p:cNvPr id="21" name="椭圆 39"/>
            <p:cNvSpPr>
              <a:spLocks noChangeArrowheads="1"/>
            </p:cNvSpPr>
            <p:nvPr/>
          </p:nvSpPr>
          <p:spPr bwMode="gray">
            <a:xfrm>
              <a:off x="2650732" y="4266333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椭圆 40"/>
            <p:cNvSpPr>
              <a:spLocks noChangeArrowheads="1"/>
            </p:cNvSpPr>
            <p:nvPr/>
          </p:nvSpPr>
          <p:spPr bwMode="gray">
            <a:xfrm>
              <a:off x="2700628" y="4319133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椭圆 35"/>
            <p:cNvSpPr>
              <a:spLocks noChangeArrowheads="1"/>
            </p:cNvSpPr>
            <p:nvPr/>
          </p:nvSpPr>
          <p:spPr bwMode="gray">
            <a:xfrm>
              <a:off x="2723815" y="4319134"/>
              <a:ext cx="396525" cy="413660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椭圆 37"/>
            <p:cNvSpPr>
              <a:spLocks noChangeArrowheads="1"/>
            </p:cNvSpPr>
            <p:nvPr/>
          </p:nvSpPr>
          <p:spPr bwMode="gray">
            <a:xfrm>
              <a:off x="2727616" y="4332207"/>
              <a:ext cx="370916" cy="38751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701924" y="1700808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82044" y="3227378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" name="自选图形 5"/>
          <p:cNvSpPr>
            <a:spLocks noChangeArrowheads="1"/>
          </p:cNvSpPr>
          <p:nvPr/>
        </p:nvSpPr>
        <p:spPr bwMode="gray">
          <a:xfrm>
            <a:off x="2077936" y="552286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多重循环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701400" y="5517232"/>
            <a:ext cx="520552" cy="519261"/>
            <a:chOff x="1984929" y="5010002"/>
            <a:chExt cx="520552" cy="519261"/>
          </a:xfrm>
        </p:grpSpPr>
        <p:sp>
          <p:nvSpPr>
            <p:cNvPr id="4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4"/>
            <p:cNvSpPr>
              <a:spLocks noChangeArrowheads="1"/>
            </p:cNvSpPr>
            <p:nvPr/>
          </p:nvSpPr>
          <p:spPr bwMode="gray">
            <a:xfrm>
              <a:off x="2053068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831708" y="2465219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顺序结构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477516" y="2464093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86527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886727" y="475845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中断语句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220841" y="3994041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循环语句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03144" y="3229630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分支语句</a:t>
            </a: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105480" y="1700808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流程图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477516" y="4753948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470676" y="1700808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82044" y="3990663"/>
            <a:ext cx="520552" cy="519261"/>
            <a:chOff x="2650732" y="4266333"/>
            <a:chExt cx="520552" cy="519261"/>
          </a:xfrm>
        </p:grpSpPr>
        <p:sp>
          <p:nvSpPr>
            <p:cNvPr id="21" name="椭圆 39"/>
            <p:cNvSpPr>
              <a:spLocks noChangeArrowheads="1"/>
            </p:cNvSpPr>
            <p:nvPr/>
          </p:nvSpPr>
          <p:spPr bwMode="gray">
            <a:xfrm>
              <a:off x="2650732" y="4266333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椭圆 40"/>
            <p:cNvSpPr>
              <a:spLocks noChangeArrowheads="1"/>
            </p:cNvSpPr>
            <p:nvPr/>
          </p:nvSpPr>
          <p:spPr bwMode="gray">
            <a:xfrm>
              <a:off x="2700628" y="4319133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椭圆 35"/>
            <p:cNvSpPr>
              <a:spLocks noChangeArrowheads="1"/>
            </p:cNvSpPr>
            <p:nvPr/>
          </p:nvSpPr>
          <p:spPr bwMode="gray">
            <a:xfrm>
              <a:off x="2723815" y="4319134"/>
              <a:ext cx="396525" cy="413660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椭圆 37"/>
            <p:cNvSpPr>
              <a:spLocks noChangeArrowheads="1"/>
            </p:cNvSpPr>
            <p:nvPr/>
          </p:nvSpPr>
          <p:spPr bwMode="gray">
            <a:xfrm>
              <a:off x="2727616" y="4332207"/>
              <a:ext cx="370916" cy="38751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701924" y="1700808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82044" y="3227378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" name="自选图形 5"/>
          <p:cNvSpPr>
            <a:spLocks noChangeArrowheads="1"/>
          </p:cNvSpPr>
          <p:nvPr/>
        </p:nvSpPr>
        <p:spPr bwMode="gray">
          <a:xfrm>
            <a:off x="2077936" y="552286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多重循环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701400" y="5517232"/>
            <a:ext cx="520552" cy="519261"/>
            <a:chOff x="1984929" y="5010002"/>
            <a:chExt cx="520552" cy="519261"/>
          </a:xfrm>
        </p:grpSpPr>
        <p:sp>
          <p:nvSpPr>
            <p:cNvPr id="4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4"/>
            <p:cNvSpPr>
              <a:spLocks noChangeArrowheads="1"/>
            </p:cNvSpPr>
            <p:nvPr/>
          </p:nvSpPr>
          <p:spPr bwMode="gray">
            <a:xfrm>
              <a:off x="2053068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831708" y="2465219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顺序结构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477516" y="2464093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9718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改变循环的执行过程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25860" y="1220340"/>
            <a:ext cx="9885684" cy="429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循环语句的执行方式可以被改变：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停止整个循环的执行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，执行循环后的内容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停止当次循环执行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，执行下一次循环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：跳到指定标号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执行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7818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goto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537220" y="1205061"/>
            <a:ext cx="8229600" cy="5248275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语句的一般形式为：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z="2800" i="1" smtClean="0">
                <a:latin typeface="微软雅黑" pitchFamily="34" charset="-122"/>
                <a:ea typeface="微软雅黑" pitchFamily="34" charset="-122"/>
              </a:rPr>
              <a:t>goto  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命名标号</a:t>
            </a:r>
            <a:r>
              <a:rPr lang="en-US" altLang="zh-CN" sz="2800" i="1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标号及紧随其后的语句形成了一个</a:t>
            </a:r>
            <a:r>
              <a:rPr lang="zh-CN" altLang="en-US" sz="3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标号语句</a:t>
            </a:r>
            <a:endParaRPr lang="en-US" altLang="zh-CN" sz="32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标号语句的一般形式为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标号：</a:t>
            </a:r>
          </a:p>
          <a:p>
            <a:pPr lvl="2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微软雅黑" pitchFamily="34" charset="-122"/>
              <a:buChar char="−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7049155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886727" y="475845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中断语句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220841" y="3994041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循环语句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03144" y="3229630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分支语句</a:t>
            </a: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105480" y="1700808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流程图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477516" y="4753948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250042" y="5554795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82044" y="3990663"/>
            <a:ext cx="520552" cy="519261"/>
            <a:chOff x="2650732" y="4266333"/>
            <a:chExt cx="520552" cy="519261"/>
          </a:xfrm>
        </p:grpSpPr>
        <p:sp>
          <p:nvSpPr>
            <p:cNvPr id="21" name="椭圆 39"/>
            <p:cNvSpPr>
              <a:spLocks noChangeArrowheads="1"/>
            </p:cNvSpPr>
            <p:nvPr/>
          </p:nvSpPr>
          <p:spPr bwMode="gray">
            <a:xfrm>
              <a:off x="2650732" y="4266333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椭圆 40"/>
            <p:cNvSpPr>
              <a:spLocks noChangeArrowheads="1"/>
            </p:cNvSpPr>
            <p:nvPr/>
          </p:nvSpPr>
          <p:spPr bwMode="gray">
            <a:xfrm>
              <a:off x="2700628" y="4319133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椭圆 35"/>
            <p:cNvSpPr>
              <a:spLocks noChangeArrowheads="1"/>
            </p:cNvSpPr>
            <p:nvPr/>
          </p:nvSpPr>
          <p:spPr bwMode="gray">
            <a:xfrm>
              <a:off x="2723815" y="4319134"/>
              <a:ext cx="396525" cy="413660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椭圆 37"/>
            <p:cNvSpPr>
              <a:spLocks noChangeArrowheads="1"/>
            </p:cNvSpPr>
            <p:nvPr/>
          </p:nvSpPr>
          <p:spPr bwMode="gray">
            <a:xfrm>
              <a:off x="2727616" y="4332207"/>
              <a:ext cx="370916" cy="38751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701924" y="1700808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82044" y="3227378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" name="自选图形 5"/>
          <p:cNvSpPr>
            <a:spLocks noChangeArrowheads="1"/>
          </p:cNvSpPr>
          <p:nvPr/>
        </p:nvSpPr>
        <p:spPr bwMode="gray">
          <a:xfrm>
            <a:off x="2077936" y="552286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多重循环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701400" y="5517232"/>
            <a:ext cx="520552" cy="519261"/>
            <a:chOff x="1984929" y="5010002"/>
            <a:chExt cx="520552" cy="519261"/>
          </a:xfrm>
        </p:grpSpPr>
        <p:sp>
          <p:nvSpPr>
            <p:cNvPr id="4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4"/>
            <p:cNvSpPr>
              <a:spLocks noChangeArrowheads="1"/>
            </p:cNvSpPr>
            <p:nvPr/>
          </p:nvSpPr>
          <p:spPr bwMode="gray">
            <a:xfrm>
              <a:off x="2053068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831708" y="2465219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顺序结构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477516" y="2464093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51779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多重循环</a:t>
            </a:r>
            <a:endParaRPr lang="zh-CN" altLang="en-US" b="1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393204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绘制倒置金字塔，请使用循环语句打印出如下图形。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709613" lvl="2" indent="0">
              <a:buNone/>
            </a:pPr>
            <a:endParaRPr lang="en-US" altLang="zh-CN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709613" lvl="2" indent="0">
              <a:buNone/>
            </a:pPr>
            <a:r>
              <a:rPr lang="zh-CN" altLang="en-US" sz="36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*</a:t>
            </a:r>
            <a:endParaRPr lang="en-US" altLang="zh-CN" sz="3600" b="1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709613" lvl="2" indent="0">
              <a:buNone/>
            </a:pPr>
            <a:r>
              <a:rPr lang="zh-CN" altLang="en-US" sz="36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***</a:t>
            </a:r>
            <a:endParaRPr lang="en-US" altLang="zh-CN" sz="3600" b="1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709613" lvl="2" indent="0">
              <a:buNone/>
            </a:pPr>
            <a:r>
              <a:rPr lang="zh-CN" altLang="en-US" sz="36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*****</a:t>
            </a:r>
            <a:endParaRPr lang="en-US" altLang="zh-CN" sz="3600" b="1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709613" lvl="2" indent="0">
              <a:buNone/>
            </a:pPr>
            <a:r>
              <a:rPr lang="zh-CN" altLang="en-US" sz="3600" b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*******</a:t>
            </a:r>
            <a:endParaRPr lang="en-US" altLang="zh-CN" sz="3600" b="1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709613" lvl="2" indent="0">
              <a:buNone/>
            </a:pPr>
            <a:r>
              <a:rPr lang="zh-CN" altLang="en-US" sz="36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*********</a:t>
            </a:r>
          </a:p>
          <a:p>
            <a:pPr marL="709613" lvl="2" indent="0">
              <a:buNone/>
            </a:pPr>
            <a:endParaRPr lang="zh-CN" altLang="en-US" sz="2800" b="1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8268" y="1844824"/>
            <a:ext cx="6343178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0924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多重循环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49982" y="980728"/>
            <a:ext cx="11728771" cy="5400600"/>
            <a:chOff x="649982" y="980728"/>
            <a:chExt cx="11728771" cy="5400600"/>
          </a:xfrm>
        </p:grpSpPr>
        <p:sp>
          <p:nvSpPr>
            <p:cNvPr id="7" name="矩形 6"/>
            <p:cNvSpPr/>
            <p:nvPr/>
          </p:nvSpPr>
          <p:spPr>
            <a:xfrm>
              <a:off x="649982" y="980728"/>
              <a:ext cx="11061054" cy="5400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649982" y="980728"/>
              <a:ext cx="6624736" cy="5262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#include &lt;stdio.h&gt;</a:t>
              </a:r>
            </a:p>
            <a:p>
              <a:endParaRPr lang="en-US" altLang="zh-CN" sz="2400" b="1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2400" b="1" smtClean="0">
                  <a:latin typeface="Consolas" pitchFamily="49" charset="0"/>
                  <a:cs typeface="Consolas" pitchFamily="49" charset="0"/>
                </a:rPr>
                <a:t>int </a:t>
              </a:r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main(void)</a:t>
              </a: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    int num = 10;</a:t>
              </a: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    int i;</a:t>
              </a:r>
            </a:p>
            <a:p>
              <a:endParaRPr lang="zh-CN" altLang="en-US" sz="2400" b="1"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    for(i=0; i&lt;num; ++i)</a:t>
              </a:r>
            </a:p>
            <a:p>
              <a:r>
                <a:rPr lang="zh-CN" altLang="en-US" sz="2400" b="1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        int n, m;</a:t>
              </a: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        for(m=0; m&lt;num-1-i; ++m)</a:t>
              </a:r>
            </a:p>
            <a:p>
              <a:r>
                <a:rPr lang="zh-CN" altLang="en-US" sz="2400" b="1"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            printf(" ");</a:t>
              </a:r>
            </a:p>
            <a:p>
              <a:r>
                <a:rPr lang="zh-CN" altLang="en-US" sz="2400" b="1"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altLang="zh-CN" sz="2400" b="1" smtClean="0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6285928" y="987996"/>
              <a:ext cx="6092825" cy="34163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2400" b="1" smtClean="0"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for(n=0; n&lt;i*2+1; ++n)</a:t>
              </a:r>
            </a:p>
            <a:p>
              <a:r>
                <a:rPr lang="zh-CN" altLang="en-US" sz="2400" b="1"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            printf("*");</a:t>
              </a:r>
            </a:p>
            <a:p>
              <a:r>
                <a:rPr lang="zh-CN" altLang="en-US" sz="2400" b="1"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        printf("\n");</a:t>
              </a:r>
            </a:p>
            <a:p>
              <a:r>
                <a:rPr lang="zh-CN" altLang="en-US" sz="2400" b="1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altLang="zh-CN" sz="2400" b="1" smtClean="0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endParaRPr lang="en-US" altLang="zh-CN" sz="2400" b="1"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    return 0;</a:t>
              </a: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}</a:t>
              </a:r>
              <a:endParaRPr lang="zh-CN" altLang="en-US" sz="2400" b="1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310436" y="980728"/>
              <a:ext cx="0" cy="540060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1296997"/>
      </p:ext>
    </p:extLst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WordArt 4"/>
          <p:cNvSpPr>
            <a:spLocks noChangeArrowheads="1" noChangeShapeType="1" noTextEdit="1"/>
          </p:cNvSpPr>
          <p:nvPr/>
        </p:nvSpPr>
        <p:spPr bwMode="gray">
          <a:xfrm>
            <a:off x="2061964" y="1916832"/>
            <a:ext cx="8352928" cy="187220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49468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再续算法</a:t>
            </a:r>
            <a:endParaRPr lang="zh-CN" altLang="en-US" b="1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1124744"/>
            <a:ext cx="10153128" cy="520954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9312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再续算法</a:t>
            </a:r>
            <a:endParaRPr lang="zh-CN" altLang="en-US" b="1"/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981844" y="1139205"/>
            <a:ext cx="9217024" cy="70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从问题到求解的大致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过程</a:t>
            </a:r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94012" y="2204293"/>
            <a:ext cx="2304000" cy="857250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8" name="右箭头 7"/>
          <p:cNvSpPr/>
          <p:nvPr/>
        </p:nvSpPr>
        <p:spPr>
          <a:xfrm>
            <a:off x="5060355" y="2301404"/>
            <a:ext cx="1500188" cy="785812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</a:p>
        </p:txBody>
      </p:sp>
      <p:sp>
        <p:nvSpPr>
          <p:cNvPr id="9" name="矩形 8"/>
          <p:cNvSpPr/>
          <p:nvPr/>
        </p:nvSpPr>
        <p:spPr>
          <a:xfrm>
            <a:off x="6851699" y="2132856"/>
            <a:ext cx="2304000" cy="857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0" name="右箭头 9"/>
          <p:cNvSpPr/>
          <p:nvPr/>
        </p:nvSpPr>
        <p:spPr>
          <a:xfrm rot="5400000">
            <a:off x="7527701" y="3396109"/>
            <a:ext cx="1054100" cy="8318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</a:p>
        </p:txBody>
      </p:sp>
      <p:sp>
        <p:nvSpPr>
          <p:cNvPr id="11" name="矩形 10"/>
          <p:cNvSpPr/>
          <p:nvPr/>
        </p:nvSpPr>
        <p:spPr>
          <a:xfrm>
            <a:off x="6851699" y="4561731"/>
            <a:ext cx="2304000" cy="857250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sp>
        <p:nvSpPr>
          <p:cNvPr id="12" name="矩形 11"/>
          <p:cNvSpPr/>
          <p:nvPr/>
        </p:nvSpPr>
        <p:spPr>
          <a:xfrm>
            <a:off x="2494012" y="4561731"/>
            <a:ext cx="2304000" cy="857250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</a:p>
        </p:txBody>
      </p:sp>
      <p:sp>
        <p:nvSpPr>
          <p:cNvPr id="13" name="左箭头 12"/>
          <p:cNvSpPr/>
          <p:nvPr/>
        </p:nvSpPr>
        <p:spPr>
          <a:xfrm>
            <a:off x="4988918" y="4658841"/>
            <a:ext cx="1643062" cy="714375"/>
          </a:xfrm>
          <a:prstGeom prst="leftArrow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编译、连接</a:t>
            </a:r>
          </a:p>
        </p:txBody>
      </p:sp>
      <p:sp>
        <p:nvSpPr>
          <p:cNvPr id="14" name="右箭头 7"/>
          <p:cNvSpPr/>
          <p:nvPr/>
        </p:nvSpPr>
        <p:spPr>
          <a:xfrm rot="16200000">
            <a:off x="3181115" y="3396110"/>
            <a:ext cx="1054100" cy="831850"/>
          </a:xfrm>
          <a:prstGeom prst="rightArrow">
            <a:avLst/>
          </a:prstGeom>
          <a:noFill/>
          <a:ln w="381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</a:p>
        </p:txBody>
      </p:sp>
      <p:sp>
        <p:nvSpPr>
          <p:cNvPr id="15" name="矩形​​ 1"/>
          <p:cNvSpPr/>
          <p:nvPr/>
        </p:nvSpPr>
        <p:spPr>
          <a:xfrm>
            <a:off x="4942284" y="1816250"/>
            <a:ext cx="4489870" cy="2620862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9535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再续算法</a:t>
            </a:r>
            <a:endParaRPr lang="zh-CN" altLang="en-US" b="1"/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981844" y="1139205"/>
            <a:ext cx="10153128" cy="459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算法就是解决问题的方法（步骤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目标：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清晰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规范的表示算法（设计一些不太困难的算法）。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能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将算法翻译成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语言程序。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能够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读懂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语言程序</a:t>
            </a:r>
          </a:p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4145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再续算法</a:t>
            </a:r>
            <a:endParaRPr lang="zh-CN" altLang="en-US" b="1"/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981844" y="1139205"/>
            <a:ext cx="10153128" cy="459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如何描述算法（流程）？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文字描述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流程图（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Flow Chart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）：使用图形表示算法的思路是一种极好的方法，因为千言万语不如一张图。</a:t>
            </a:r>
          </a:p>
          <a:p>
            <a:pPr marL="0" indent="0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None/>
            </a:pPr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2951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流程图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981844" y="1139205"/>
            <a:ext cx="10153128" cy="70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ANSI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发布的标准流程图符号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4" y="1844824"/>
            <a:ext cx="7560840" cy="464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844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2337</TotalTime>
  <Words>2127</Words>
  <Application>Microsoft Office PowerPoint</Application>
  <PresentationFormat>自定义</PresentationFormat>
  <Paragraphs>424</Paragraphs>
  <Slides>45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楷体_GB2312</vt:lpstr>
      <vt:lpstr>宋体</vt:lpstr>
      <vt:lpstr>微软雅黑</vt:lpstr>
      <vt:lpstr>幼圆</vt:lpstr>
      <vt:lpstr>Arial</vt:lpstr>
      <vt:lpstr>Cambria Math</vt:lpstr>
      <vt:lpstr>Consolas</vt:lpstr>
      <vt:lpstr>Corbel</vt:lpstr>
      <vt:lpstr>Wingdings</vt:lpstr>
      <vt:lpstr>Marketing 16x9</vt:lpstr>
      <vt:lpstr>《 C语言程序设计》</vt:lpstr>
      <vt:lpstr>上一讲知识复习</vt:lpstr>
      <vt:lpstr>本讲教学目标</vt:lpstr>
      <vt:lpstr>本章授课内容</vt:lpstr>
      <vt:lpstr>再续算法</vt:lpstr>
      <vt:lpstr>再续算法</vt:lpstr>
      <vt:lpstr>再续算法</vt:lpstr>
      <vt:lpstr>再续算法</vt:lpstr>
      <vt:lpstr>流程图</vt:lpstr>
      <vt:lpstr>流程图</vt:lpstr>
      <vt:lpstr>流程图</vt:lpstr>
      <vt:lpstr>流程图</vt:lpstr>
      <vt:lpstr>流程图</vt:lpstr>
      <vt:lpstr>流程图</vt:lpstr>
      <vt:lpstr>本章授课内容</vt:lpstr>
      <vt:lpstr>顺序结构</vt:lpstr>
      <vt:lpstr>表达式语句</vt:lpstr>
      <vt:lpstr>复合语句</vt:lpstr>
      <vt:lpstr>复合语句</vt:lpstr>
      <vt:lpstr>return语句</vt:lpstr>
      <vt:lpstr>本章授课内容</vt:lpstr>
      <vt:lpstr>分支结构</vt:lpstr>
      <vt:lpstr>if语句</vt:lpstr>
      <vt:lpstr>if语句</vt:lpstr>
      <vt:lpstr>if语句</vt:lpstr>
      <vt:lpstr>if语句</vt:lpstr>
      <vt:lpstr>switch语句</vt:lpstr>
      <vt:lpstr>switch语句</vt:lpstr>
      <vt:lpstr>switch语句</vt:lpstr>
      <vt:lpstr>switch语句</vt:lpstr>
      <vt:lpstr>本章授课内容</vt:lpstr>
      <vt:lpstr>循环结构</vt:lpstr>
      <vt:lpstr>循环语句</vt:lpstr>
      <vt:lpstr>for循环语句</vt:lpstr>
      <vt:lpstr>for循环语句</vt:lpstr>
      <vt:lpstr>while循环语句</vt:lpstr>
      <vt:lpstr>do…while循环语句</vt:lpstr>
      <vt:lpstr>循环语句</vt:lpstr>
      <vt:lpstr>本章授课内容</vt:lpstr>
      <vt:lpstr>改变循环的执行过程</vt:lpstr>
      <vt:lpstr>goto语句</vt:lpstr>
      <vt:lpstr>本章授课内容</vt:lpstr>
      <vt:lpstr>多重循环</vt:lpstr>
      <vt:lpstr>多重循环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Administrator</dc:creator>
  <cp:lastModifiedBy>Eetze</cp:lastModifiedBy>
  <cp:revision>264</cp:revision>
  <dcterms:created xsi:type="dcterms:W3CDTF">2014-04-17T22:00:45Z</dcterms:created>
  <dcterms:modified xsi:type="dcterms:W3CDTF">2017-03-27T01:02:49Z</dcterms:modified>
</cp:coreProperties>
</file>