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57" r:id="rId2"/>
    <p:sldId id="370" r:id="rId3"/>
    <p:sldId id="344" r:id="rId4"/>
    <p:sldId id="343" r:id="rId5"/>
    <p:sldId id="371" r:id="rId6"/>
    <p:sldId id="372" r:id="rId7"/>
    <p:sldId id="439" r:id="rId8"/>
    <p:sldId id="373" r:id="rId9"/>
    <p:sldId id="441" r:id="rId10"/>
    <p:sldId id="442" r:id="rId11"/>
    <p:sldId id="443" r:id="rId12"/>
    <p:sldId id="446" r:id="rId13"/>
    <p:sldId id="440" r:id="rId14"/>
    <p:sldId id="447" r:id="rId15"/>
    <p:sldId id="445" r:id="rId16"/>
    <p:sldId id="436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7" r:id="rId25"/>
    <p:sldId id="448" r:id="rId26"/>
    <p:sldId id="456" r:id="rId27"/>
    <p:sldId id="458" r:id="rId28"/>
    <p:sldId id="459" r:id="rId29"/>
    <p:sldId id="461" r:id="rId30"/>
    <p:sldId id="460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356" r:id="rId4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B13"/>
    <a:srgbClr val="CC9900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4660" autoAdjust="0"/>
  </p:normalViewPr>
  <p:slideViewPr>
    <p:cSldViewPr>
      <p:cViewPr varScale="1">
        <p:scale>
          <a:sx n="85" d="100"/>
          <a:sy n="85" d="100"/>
        </p:scale>
        <p:origin x="22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7/19/2016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latin typeface="+mj-ea"/>
              </a:rPr>
              <a:t>《 C</a:t>
            </a:r>
            <a:r>
              <a:rPr lang="zh-CN" altLang="en-US" b="1" smtClean="0">
                <a:latin typeface="+mj-ea"/>
              </a:rPr>
              <a:t>语言程序设计</a:t>
            </a:r>
            <a:r>
              <a:rPr lang="en-US" altLang="zh-CN" b="1" smtClean="0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1"/>
            <a:ext cx="9433048" cy="79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方法三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省略长度赋初值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0522" y="1844824"/>
            <a:ext cx="4107656" cy="8572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2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a[ ]={1,2,3};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9084" y="3123252"/>
            <a:ext cx="9319824" cy="2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        若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被定义数组长度与提供初值的个数不相同，则不能省略长度定义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数组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a[10]={1,2,3,4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};</a:t>
            </a:r>
            <a:r>
              <a:rPr lang="zh-CN" altLang="en-US">
                <a:latin typeface="宋体" charset="-122"/>
              </a:rPr>
              <a:t/>
            </a:r>
            <a:br>
              <a:rPr lang="zh-CN" altLang="en-US">
                <a:latin typeface="宋体" charset="-122"/>
              </a:rPr>
            </a:b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42484" y="1844824"/>
            <a:ext cx="4107656" cy="8572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2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32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a[3]={</a:t>
            </a:r>
            <a:r>
              <a:rPr lang="en-US" altLang="zh-CN" sz="32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1,2,3};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518348" y="1988840"/>
            <a:ext cx="1152128" cy="576064"/>
          </a:xfrm>
          <a:prstGeom prst="leftRightArrow">
            <a:avLst>
              <a:gd name="adj1" fmla="val 50000"/>
              <a:gd name="adj2" fmla="val 49777"/>
            </a:avLst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65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125860" y="1341343"/>
            <a:ext cx="9937104" cy="40318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练习</a:t>
            </a:r>
            <a:endParaRPr lang="en-US" sz="3200" smtClean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4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arr[10] = {10,9,8,7,6,5,4,3,2,1,0};  </a:t>
            </a:r>
            <a:endParaRPr lang="en-US" sz="24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4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arr[10] = {9,8,7,5}; </a:t>
            </a:r>
            <a:endParaRPr lang="en-US" sz="24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4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arr</a:t>
            </a:r>
            <a:r>
              <a:rPr lang="en-US" sz="24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[  ] </a:t>
            </a: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= {9,8,7};  </a:t>
            </a:r>
            <a:endParaRPr lang="en-US" sz="24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4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arr</a:t>
            </a:r>
            <a:r>
              <a:rPr lang="en-US" sz="24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[  ] = {};</a:t>
            </a: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 </a:t>
            </a:r>
            <a:endParaRPr lang="en-US" sz="24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5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2564904"/>
            <a:ext cx="521668" cy="5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3102860"/>
            <a:ext cx="702879" cy="7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33" y="3839066"/>
            <a:ext cx="702879" cy="7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4779540"/>
            <a:ext cx="521668" cy="5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06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852614" y="2781300"/>
            <a:ext cx="2809875" cy="3673475"/>
            <a:chOff x="0" y="0"/>
            <a:chExt cx="2292" cy="2321"/>
          </a:xfrm>
          <a:solidFill>
            <a:schemeClr val="bg1">
              <a:lumMod val="75000"/>
            </a:schemeClr>
          </a:solidFill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92" cy="2321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292" cy="2321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36209"/>
              </p:ext>
            </p:extLst>
          </p:nvPr>
        </p:nvGraphicFramePr>
        <p:xfrm>
          <a:off x="3644776" y="4060622"/>
          <a:ext cx="1368425" cy="196066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67</a:t>
                      </a:r>
                    </a:p>
                  </a:txBody>
                  <a:tcPr marL="90000" marR="90000" marT="46796" marB="46796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50</a:t>
                      </a:r>
                    </a:p>
                  </a:txBody>
                  <a:tcPr marL="90000" marR="90000" marT="46796" marB="46796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80</a:t>
                      </a:r>
                    </a:p>
                  </a:txBody>
                  <a:tcPr marL="90000" marR="90000" marT="46796" marB="46796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marL="90000" marR="90000" marT="46796" marB="46796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011614" y="4005064"/>
            <a:ext cx="866823" cy="20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300" b="1">
                <a:latin typeface="Consolas" pitchFamily="49" charset="0"/>
                <a:ea typeface="黑体" pitchFamily="49" charset="-122"/>
                <a:cs typeface="Consolas" pitchFamily="49" charset="0"/>
              </a:rPr>
              <a:t>0</a:t>
            </a:r>
            <a:endParaRPr lang="en-US" altLang="zh-CN" sz="2300" b="1"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300" b="1"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endParaRPr lang="en-US" altLang="zh-CN" sz="2300" b="1"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300" b="1"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endParaRPr lang="en-US" altLang="zh-CN" sz="2300" b="1"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300" b="1">
                <a:latin typeface="Consolas" pitchFamily="49" charset="0"/>
                <a:ea typeface="黑体" pitchFamily="49" charset="-122"/>
                <a:cs typeface="Consolas" pitchFamily="49" charset="0"/>
              </a:rPr>
              <a:t>3</a:t>
            </a:r>
            <a:endParaRPr lang="en-US" altLang="zh-CN" sz="2300" b="1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94412" y="4839543"/>
            <a:ext cx="4752528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标明了元素在数组中的位置 </a:t>
            </a:r>
          </a:p>
        </p:txBody>
      </p:sp>
      <p:sp>
        <p:nvSpPr>
          <p:cNvPr id="10" name="AutoShape 22"/>
          <p:cNvSpPr>
            <a:spLocks/>
          </p:cNvSpPr>
          <p:nvPr/>
        </p:nvSpPr>
        <p:spPr bwMode="auto">
          <a:xfrm>
            <a:off x="5300539" y="4394200"/>
            <a:ext cx="577898" cy="1397000"/>
          </a:xfrm>
          <a:prstGeom prst="rightBrace">
            <a:avLst>
              <a:gd name="adj1" fmla="val 32305"/>
              <a:gd name="adj2" fmla="val 48913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269876" y="47244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数组元素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 flipH="1">
            <a:off x="2636714" y="4394200"/>
            <a:ext cx="1295400" cy="560388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2635126" y="4826000"/>
            <a:ext cx="1296988" cy="144463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 flipV="1">
            <a:off x="2635126" y="4984750"/>
            <a:ext cx="1295400" cy="287338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 flipH="1" flipV="1">
            <a:off x="2635126" y="4999038"/>
            <a:ext cx="1296988" cy="792162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2854325" y="1341438"/>
            <a:ext cx="6984503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int arr[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4</a:t>
            </a:r>
            <a:r>
              <a:rPr lang="en-US" altLang="zh-CN" sz="28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] </a:t>
            </a:r>
            <a:r>
              <a:rPr lang="en-US" altLang="zh-CN" sz="2800">
                <a:latin typeface="Consolas" pitchFamily="49" charset="0"/>
                <a:ea typeface="黑体" pitchFamily="49" charset="-122"/>
                <a:cs typeface="Consolas" pitchFamily="49" charset="0"/>
              </a:rPr>
              <a:t>= </a:t>
            </a:r>
            <a:r>
              <a:rPr lang="en-US" altLang="zh-CN" sz="28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{67, 50, 88, 100};</a:t>
            </a:r>
            <a:endParaRPr lang="en-US" altLang="zh-CN" sz="280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2927350" y="2016125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数组名</a:t>
            </a:r>
            <a:endParaRPr 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V="1">
            <a:off x="3737350" y="1773237"/>
            <a:ext cx="618750" cy="2428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409130" y="2031231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数组大小</a:t>
            </a:r>
            <a:endParaRPr 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 flipV="1">
            <a:off x="5076031" y="1773236"/>
            <a:ext cx="1018380" cy="257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802004" y="1397000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2422004" y="1627831"/>
            <a:ext cx="81649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3008809" y="2905199"/>
            <a:ext cx="57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内存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6088047" y="2714144"/>
            <a:ext cx="4758893" cy="19389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程序中数组的特点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数组是连续的存储多个元素的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数组中所有元素必须具有相同的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3999207" y="3501008"/>
            <a:ext cx="81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arr</a:t>
            </a:r>
            <a:endParaRPr lang="zh-CN" altLang="en-US" sz="3200" b="1">
              <a:solidFill>
                <a:schemeClr val="bg2">
                  <a:lumMod val="50000"/>
                </a:schemeClr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90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/>
      <p:bldP spid="10" grpId="0" animBg="1"/>
      <p:bldP spid="11" grpId="0" autoUpdateAnimBg="0"/>
      <p:bldP spid="13" grpId="0" animBg="1"/>
      <p:bldP spid="14" grpId="0" animBg="1"/>
      <p:bldP spid="15" grpId="0" animBg="1"/>
      <p:bldP spid="16" grpId="0" animBg="1"/>
      <p:bldP spid="18" grpId="0" animBg="1" autoUpdateAnimBg="0"/>
      <p:bldP spid="19" grpId="0" animBg="1"/>
      <p:bldP spid="20" grpId="0" animBg="1" autoUpdateAnimBg="0"/>
      <p:bldP spid="21" grpId="0" animBg="1"/>
      <p:bldP spid="22" grpId="0" animBg="1" autoUpdateAnimBg="0"/>
      <p:bldP spid="23" grpId="0" animBg="1"/>
      <p:bldP spid="24" grpId="0" autoUpdateAnimBg="0"/>
      <p:bldP spid="27" grpId="0" bldLvl="0" animBg="1" autoUpdateAnimBg="0"/>
      <p:bldP spid="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9937104" cy="374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例： 编写程序从键盘上接收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个整数到一个一维数组中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，并完成以下功能：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1166813" lvl="2" indent="-457200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屏幕上逐个输出这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个整数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marL="1166813" lvl="2" indent="-457200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在屏幕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上输出最大值、最小值以及平均值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marL="1166813" lvl="2" indent="-457200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在屏幕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上倒序输出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个整数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800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0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数组中必须存放同类型的对象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数组名的命名规则与普通标识符的命名规则相同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数组中对象可以是数值、字符、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指针、结构体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等类型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中的元素还可以是另外一个数组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数组中的元素地址在内存中是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连续的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990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维字符数组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与字符串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二维数组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一维数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06674" y="346799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624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70076" y="2276872"/>
            <a:ext cx="4824536" cy="720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133053"/>
            <a:ext cx="981377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某个一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维数组的每一个元素都是一个一维数组。这种数组我们叫做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二维数组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格式：     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数组名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i="1">
                <a:latin typeface="微软雅黑" pitchFamily="34" charset="-122"/>
                <a:ea typeface="微软雅黑" pitchFamily="34" charset="-122"/>
              </a:rPr>
              <a:t>行数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i="1">
                <a:latin typeface="微软雅黑" pitchFamily="34" charset="-122"/>
                <a:ea typeface="微软雅黑" pitchFamily="34" charset="-122"/>
              </a:rPr>
              <a:t>列数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例如：</a:t>
            </a:r>
            <a:endParaRPr lang="en-US" altLang="zh-CN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36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int 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arr[2][3];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定义一个含有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列的整型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数组</a:t>
            </a:r>
            <a:endParaRPr lang="zh-CN" altLang="en-US" sz="2800" b="1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二维数组</a:t>
            </a:r>
            <a:endParaRPr lang="zh-CN" altLang="en-US" b="1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2388496" y="5070078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行数</a:t>
            </a:r>
            <a:endParaRPr 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4798269" y="5055567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列数</a:t>
            </a:r>
            <a:endParaRPr 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 flipV="1">
            <a:off x="4654252" y="4551511"/>
            <a:ext cx="829297" cy="5040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flipV="1">
            <a:off x="3198496" y="4508456"/>
            <a:ext cx="810000" cy="5616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924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graphicFrame>
        <p:nvGraphicFramePr>
          <p:cNvPr id="4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706266"/>
              </p:ext>
            </p:extLst>
          </p:nvPr>
        </p:nvGraphicFramePr>
        <p:xfrm>
          <a:off x="1269876" y="3429000"/>
          <a:ext cx="8229600" cy="177347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09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37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a[0][0]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a[0][1]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a[0][2]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0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a[1][0]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a[1][1]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a[1][2]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11"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2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81844" y="1052736"/>
            <a:ext cx="105851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int  </a:t>
            </a:r>
            <a:r>
              <a:rPr lang="en-US" altLang="zh-CN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a[2][3</a:t>
            </a:r>
            <a:r>
              <a:rPr lang="en-US" altLang="zh-CN" sz="36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];</a:t>
            </a:r>
            <a:endParaRPr lang="en-US" altLang="zh-CN" sz="36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69876" y="1916832"/>
            <a:ext cx="7920881" cy="7200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我们可以将二维数组逻辑的看成一个二维矩阵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63556"/>
              </p:ext>
            </p:extLst>
          </p:nvPr>
        </p:nvGraphicFramePr>
        <p:xfrm>
          <a:off x="9694812" y="3429000"/>
          <a:ext cx="1542661" cy="129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4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a[0]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a[1]</a:t>
                      </a:r>
                      <a:endParaRPr lang="zh-CN" altLang="en-US" sz="32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358108" y="3460601"/>
            <a:ext cx="6120680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8108" y="4149080"/>
            <a:ext cx="6120680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60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8"/>
            <a:ext cx="981377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维数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组的初始化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24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行全部赋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初值：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 x[2][3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] = {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1, 2, 3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4, 5, 6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};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顺序全部赋初值：</a:t>
            </a:r>
            <a:endParaRPr lang="en-US" altLang="zh-CN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int  x[2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][3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] = { 1, 2, 3, 4, 5, 6 };</a:t>
            </a:r>
            <a:endParaRPr lang="zh-CN" altLang="en-US" sz="2800" b="1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5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916586"/>
              </p:ext>
            </p:extLst>
          </p:nvPr>
        </p:nvGraphicFramePr>
        <p:xfrm>
          <a:off x="1897260" y="4383687"/>
          <a:ext cx="8229600" cy="127756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09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37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</a:t>
                      </a:r>
                      <a:endParaRPr kumimoji="0" lang="zh-CN" altLang="en-US" sz="3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a[0][0]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a[0][1]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a[0][2]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0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</a:t>
                      </a:r>
                      <a:endParaRPr kumimoji="0" lang="zh-CN" altLang="en-US" sz="3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a[1][0]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a[1][1]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a[1][2]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29508" y="4455695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5732" y="4455695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3964" y="4455695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9508" y="5103767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5732" y="5103767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3964" y="5103767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1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8"/>
            <a:ext cx="981377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维数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组的初始化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部分赋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初值：（按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顺序）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24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int  x[2][3] = { 1, 2, 4 };</a:t>
            </a:r>
          </a:p>
        </p:txBody>
      </p:sp>
      <p:graphicFrame>
        <p:nvGraphicFramePr>
          <p:cNvPr id="6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126263"/>
              </p:ext>
            </p:extLst>
          </p:nvPr>
        </p:nvGraphicFramePr>
        <p:xfrm>
          <a:off x="1917948" y="3861048"/>
          <a:ext cx="8229600" cy="127756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09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37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</a:t>
                      </a:r>
                      <a:endParaRPr kumimoji="0" lang="zh-CN" altLang="en-US" sz="3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a[0][0]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a[0][1]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a[0][2]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0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</a:t>
                      </a:r>
                      <a:endParaRPr kumimoji="0" lang="zh-CN" altLang="en-US" sz="3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a[1][0]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a[1][1]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a[1][2]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50196" y="3933056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66420" y="3933056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4652" y="3933056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0196" y="4581128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6420" y="4581128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54652" y="4581128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01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掌握三种基本结构的控制流程。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语言的语句：基本语句、分支语句（条件语句）、循环语句。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着重掌握分支、多重循环的执行过程。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能读懂程序，明白该程序功能。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</a:t>
            </a:r>
            <a:r>
              <a:rPr lang="zh-CN" altLang="en-US" b="1" smtClean="0"/>
              <a:t>一讲知识</a:t>
            </a:r>
            <a:r>
              <a:rPr lang="zh-CN" altLang="en-US" b="1"/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8"/>
            <a:ext cx="981377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维数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组的初始化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部分赋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初值：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（按行部分赋值）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24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int  x[2][3] = {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1, 2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4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};</a:t>
            </a:r>
          </a:p>
        </p:txBody>
      </p:sp>
      <p:graphicFrame>
        <p:nvGraphicFramePr>
          <p:cNvPr id="6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407573"/>
              </p:ext>
            </p:extLst>
          </p:nvPr>
        </p:nvGraphicFramePr>
        <p:xfrm>
          <a:off x="1897260" y="2996952"/>
          <a:ext cx="8229600" cy="127756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09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37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</a:t>
                      </a:r>
                      <a:endParaRPr kumimoji="0" lang="zh-CN" altLang="en-US" sz="3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a[0][0]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a[0][1]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a[0][2]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0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</a:t>
                      </a:r>
                      <a:endParaRPr kumimoji="0" lang="zh-CN" altLang="en-US" sz="3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a[1][0]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a[1][1]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a[1][2]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9508" y="3068960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5732" y="3068960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33964" y="3068960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9508" y="3717032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5732" y="3717032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33964" y="3717032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7948" y="4509120"/>
            <a:ext cx="813690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未赋值的元素均为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要么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按行赋值，要么按存储顺序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赋值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    int 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a[2][3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]={ {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, 2}, 4, 5 ,6 };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5517232"/>
            <a:ext cx="521668" cy="5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234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9"/>
            <a:ext cx="981377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维数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组的初始化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省略一维长度赋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初值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按行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） 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x[ ][3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] = { { 1, 2, 3 }, { 4, 5, 6 }, { 7, 0, 0 } };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832900"/>
              </p:ext>
            </p:extLst>
          </p:nvPr>
        </p:nvGraphicFramePr>
        <p:xfrm>
          <a:off x="3049388" y="3356992"/>
          <a:ext cx="5781328" cy="12865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146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161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61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61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905372" y="2780928"/>
            <a:ext cx="9813776" cy="73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a[ ][4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] = { { 0, 0, 3 }, { 0 }, { 0, 10 } };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1269876" y="4941168"/>
            <a:ext cx="9813776" cy="57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（按存储顺序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）  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x[ ][3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] = { 1, 2, 3, 4, 5, 6, 7 };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878388" y="1268760"/>
            <a:ext cx="2952328" cy="792088"/>
          </a:xfrm>
          <a:prstGeom prst="wedgeRoundRectCallout">
            <a:avLst>
              <a:gd name="adj1" fmla="val -100974"/>
              <a:gd name="adj2" fmla="val 6949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000" b="1" ker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定义时可省略一维长度！</a:t>
            </a:r>
            <a:endParaRPr lang="en-US" altLang="zh-CN" sz="2000" b="1" kern="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1465212" y="5589240"/>
            <a:ext cx="9813776" cy="57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注意：不能省略第二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长度！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8941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09836" y="1052736"/>
            <a:ext cx="981377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例：一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个学习小组有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个人，每个人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有高数、英语、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语言三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门课的考试成绩。求全组分科的平均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成绩。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4676"/>
              </p:ext>
            </p:extLst>
          </p:nvPr>
        </p:nvGraphicFramePr>
        <p:xfrm>
          <a:off x="2000300" y="2348880"/>
          <a:ext cx="7632848" cy="2743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 sz="2400" b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高数</a:t>
                      </a:r>
                      <a:endParaRPr lang="zh-CN" altLang="en-US" sz="2400" b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英语</a:t>
                      </a:r>
                      <a:endParaRPr lang="zh-CN" altLang="en-US" sz="2400" b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2400" b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语言</a:t>
                      </a:r>
                      <a:endParaRPr lang="zh-CN" altLang="en-US" sz="2400" b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关羽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85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张飞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55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赵云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97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马超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88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黄忠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89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83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84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1726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3772" y="908720"/>
            <a:ext cx="11449272" cy="56886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33772" y="980728"/>
            <a:ext cx="597666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#include &lt;stdio.h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&gt;</a:t>
            </a:r>
            <a:endParaRPr lang="en-US" altLang="zh-CN" sz="22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int main(void)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int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i,j;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int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arrScore[5][3];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double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arrAve[3];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sum;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printf("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请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依次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输入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各科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成绩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\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n");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endParaRPr lang="en-US" altLang="zh-CN" sz="2200" b="1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for(i=0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; i&lt;5; i++)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printf("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%d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个学生的成绩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:", i+1);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for(j=0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 j&lt;3; j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scanf("%d",&amp;arrScore[i][j]);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310436" y="980728"/>
            <a:ext cx="53285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for(i=0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; i&lt;3; i++)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  <a:endParaRPr lang="en-US" altLang="zh-CN" sz="22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sum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= 0;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for(j=0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; j&lt;5; j++)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  <a:endParaRPr lang="en-US" altLang="zh-CN" sz="22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sum += arrScore[j][i];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22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arrAve[i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] = (double)sum / 5;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22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endParaRPr lang="en-US" altLang="zh-CN" sz="22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("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数学平均分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:%.2lf\n", arrAve[0]);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("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英语平均分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:%.2lf\n", arrAve[1]);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printf(“C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语言平均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分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:%.2lf\n", arrAve[2</a:t>
            </a: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]);</a:t>
            </a:r>
            <a:endParaRPr lang="en-US" altLang="zh-CN" sz="22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return 0;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cxnSp>
        <p:nvCxnSpPr>
          <p:cNvPr id="8" name="直接连接符 7"/>
          <p:cNvCxnSpPr>
            <a:stCxn id="6" idx="0"/>
            <a:endCxn id="6" idx="2"/>
          </p:cNvCxnSpPr>
          <p:nvPr/>
        </p:nvCxnSpPr>
        <p:spPr>
          <a:xfrm>
            <a:off x="6058408" y="908720"/>
            <a:ext cx="0" cy="5688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3377" y="2204864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存储所有学生成绩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3377" y="2492896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存储科目平均成绩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7788" y="3681028"/>
            <a:ext cx="5472608" cy="24842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77698" y="980728"/>
            <a:ext cx="5472608" cy="28803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415762" y="2817624"/>
            <a:ext cx="1213284" cy="741530"/>
          </a:xfrm>
          <a:prstGeom prst="wedgeRoundRectCallout">
            <a:avLst>
              <a:gd name="adj1" fmla="val -54188"/>
              <a:gd name="adj2" fmla="val 9083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循环接收成绩信息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0198868" y="1124744"/>
            <a:ext cx="1213284" cy="741530"/>
          </a:xfrm>
          <a:prstGeom prst="wedgeRoundRectCallout">
            <a:avLst>
              <a:gd name="adj1" fmla="val -69704"/>
              <a:gd name="adj2" fmla="val 2736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循环计算平均信息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714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3" grpId="0" animBg="1"/>
      <p:bldP spid="11" grpId="0" animBg="1"/>
      <p:bldP spid="7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124744"/>
            <a:ext cx="1015312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注意：</a:t>
            </a:r>
          </a:p>
          <a:p>
            <a:pPr lvl="1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名的命名规则与变量的命名规则相同</a:t>
            </a:r>
          </a:p>
          <a:p>
            <a:pPr lvl="1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维数组中的元素的类型必须相同</a:t>
            </a:r>
          </a:p>
          <a:p>
            <a:pPr lvl="1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维数组在内存中仍然是按一维数组的方式存储的，先行后列</a:t>
            </a:r>
          </a:p>
          <a:p>
            <a:pPr lvl="1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p[i][j]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是数组中第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行第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j+1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列的元素</a:t>
            </a:r>
            <a:endParaRPr lang="zh-CN" altLang="en-US" sz="3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0376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维字符数组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与字符串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二维数组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一维数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58708" y="5085184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725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</a:t>
            </a:r>
            <a:r>
              <a:rPr lang="zh-CN" altLang="en-US" b="1" smtClean="0"/>
              <a:t>字符串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052736"/>
            <a:ext cx="98137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用于存放字符的一维数组称为一维字符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数组。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字符数组的初始化：</a:t>
            </a: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传统的字符集合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	char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ch[5] = {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'a', 'b', 'c', 'd', 'e'};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字符串字面值方式</a:t>
            </a:r>
          </a:p>
          <a:p>
            <a:pPr marL="330200" lvl="1" indent="0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	char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ch[3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] = "abcde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;  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	char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[] = "abc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8767" y="4293096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检查越界</a:t>
            </a:r>
          </a:p>
        </p:txBody>
      </p:sp>
      <p:sp>
        <p:nvSpPr>
          <p:cNvPr id="7" name="矩形 6"/>
          <p:cNvSpPr/>
          <p:nvPr/>
        </p:nvSpPr>
        <p:spPr>
          <a:xfrm>
            <a:off x="4901971" y="5066020"/>
            <a:ext cx="5440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&lt;=&gt;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char ch[]={'a', 'b', 'c',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\0'};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278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</a:t>
            </a:r>
            <a:r>
              <a:rPr lang="zh-CN" altLang="en-US" b="1" smtClean="0"/>
              <a:t>字符串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052736"/>
            <a:ext cx="101531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：连续的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字符组成一个串，在内存中存放时，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\0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结束标识。字符串的长度就是这个串中字符的个数，但是不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\0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在Ｃ语言中没有专门的字符串变量，通常用一个字符数组来存放一个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字符串。</a:t>
            </a:r>
            <a:endParaRPr lang="en-US" altLang="zh-CN" sz="26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字符数组和字符串的区别是：字符串的末尾有一个空字符 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\0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341884" y="3683623"/>
            <a:ext cx="6624736" cy="2128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字符串可按如下方式声明并初始化：</a:t>
            </a:r>
          </a:p>
          <a:p>
            <a:pPr>
              <a:lnSpc>
                <a:spcPct val="135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char name[15] = {'G', '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',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'u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', '\0'};</a:t>
            </a:r>
          </a:p>
          <a:p>
            <a:pPr>
              <a:lnSpc>
                <a:spcPct val="135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char name[15] =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"GuanYu";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name[]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"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GuanYu";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8326660" y="3645024"/>
            <a:ext cx="2664296" cy="612648"/>
          </a:xfrm>
          <a:prstGeom prst="wedgeRoundRectCallout">
            <a:avLst>
              <a:gd name="adj1" fmla="val -68465"/>
              <a:gd name="adj2" fmla="val 5152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手工加入一个空字符</a:t>
            </a:r>
          </a:p>
        </p:txBody>
      </p:sp>
      <p:sp>
        <p:nvSpPr>
          <p:cNvPr id="5" name="椭圆 4"/>
          <p:cNvSpPr/>
          <p:nvPr/>
        </p:nvSpPr>
        <p:spPr>
          <a:xfrm>
            <a:off x="7030516" y="4171188"/>
            <a:ext cx="576064" cy="5765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62164" y="4719160"/>
            <a:ext cx="1512168" cy="518532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6625312" y="4797660"/>
            <a:ext cx="3501548" cy="612648"/>
          </a:xfrm>
          <a:prstGeom prst="wedgeRoundRectCallout">
            <a:avLst>
              <a:gd name="adj1" fmla="val -75974"/>
              <a:gd name="adj2" fmla="val -2310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系统将自动加入一个空字符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5321279" y="5554324"/>
            <a:ext cx="5813693" cy="726206"/>
          </a:xfrm>
          <a:prstGeom prst="wedgeRoundRectCallout">
            <a:avLst>
              <a:gd name="adj1" fmla="val -80011"/>
              <a:gd name="adj2" fmla="val -2983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省略数组大小，系统自动计算大小为后面的字符总数加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，最后一个元素存入一个空字符。 </a:t>
            </a:r>
          </a:p>
        </p:txBody>
      </p:sp>
      <p:sp>
        <p:nvSpPr>
          <p:cNvPr id="13" name="椭圆 12"/>
          <p:cNvSpPr/>
          <p:nvPr/>
        </p:nvSpPr>
        <p:spPr>
          <a:xfrm>
            <a:off x="2782044" y="5194284"/>
            <a:ext cx="576064" cy="5765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59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</a:t>
            </a:r>
            <a:r>
              <a:rPr lang="zh-CN" altLang="en-US" b="1" smtClean="0"/>
              <a:t>字符串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124744"/>
            <a:ext cx="100091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字符串字节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数：有多少个字符就占多少个字节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\0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：从字符串第一个字符到第一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\0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位置之前有几个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字符。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1269876" y="3501007"/>
            <a:ext cx="3384376" cy="240065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3000" smtClean="0">
                <a:latin typeface="Consolas" pitchFamily="49" charset="0"/>
                <a:cs typeface="Consolas" pitchFamily="49" charset="0"/>
              </a:rPr>
              <a:t>"GuanYu"</a:t>
            </a:r>
            <a:endParaRPr lang="en-US" altLang="zh-CN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3000" smtClean="0">
                <a:latin typeface="Consolas" pitchFamily="49" charset="0"/>
                <a:cs typeface="Consolas" pitchFamily="49" charset="0"/>
              </a:rPr>
              <a:t>"12345678"</a:t>
            </a:r>
            <a:br>
              <a:rPr lang="en-US" altLang="zh-CN" sz="300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3000" smtClean="0">
                <a:latin typeface="Consolas" pitchFamily="49" charset="0"/>
                <a:cs typeface="Consolas" pitchFamily="49" charset="0"/>
              </a:rPr>
              <a:t>"12\t\n"</a:t>
            </a:r>
            <a:endParaRPr lang="en-US" altLang="zh-CN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3000" smtClean="0">
                <a:latin typeface="Consolas" pitchFamily="49" charset="0"/>
                <a:cs typeface="Consolas" pitchFamily="49" charset="0"/>
              </a:rPr>
              <a:t>"abced\r\0"</a:t>
            </a:r>
            <a:endParaRPr lang="en-US" altLang="zh-CN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3000" smtClean="0">
                <a:latin typeface="Consolas" pitchFamily="49" charset="0"/>
                <a:cs typeface="Consolas" pitchFamily="49" charset="0"/>
              </a:rPr>
              <a:t>"ab\0ced\r\0"</a:t>
            </a:r>
            <a:endParaRPr lang="en-US" altLang="zh-CN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30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205980" y="1196752"/>
            <a:ext cx="3600400" cy="22305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319337" y="1269082"/>
            <a:ext cx="3600450" cy="5909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char name[10];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2319337" y="1952501"/>
            <a:ext cx="3600450" cy="5909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", name);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319337" y="2635919"/>
            <a:ext cx="3600450" cy="5909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printf("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", name);</a:t>
            </a:r>
          </a:p>
        </p:txBody>
      </p:sp>
      <p:sp>
        <p:nvSpPr>
          <p:cNvPr id="8" name="椭圆 12"/>
          <p:cNvSpPr>
            <a:spLocks noChangeArrowheads="1"/>
          </p:cNvSpPr>
          <p:nvPr/>
        </p:nvSpPr>
        <p:spPr bwMode="auto">
          <a:xfrm>
            <a:off x="3501925" y="1988219"/>
            <a:ext cx="525463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椭圆 13"/>
          <p:cNvSpPr>
            <a:spLocks noChangeArrowheads="1"/>
          </p:cNvSpPr>
          <p:nvPr/>
        </p:nvSpPr>
        <p:spPr bwMode="auto">
          <a:xfrm>
            <a:off x="3574132" y="2707357"/>
            <a:ext cx="576263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文本框 14"/>
          <p:cNvSpPr txBox="1">
            <a:spLocks noChangeArrowheads="1"/>
          </p:cNvSpPr>
          <p:nvPr/>
        </p:nvSpPr>
        <p:spPr bwMode="auto">
          <a:xfrm>
            <a:off x="1845940" y="3789040"/>
            <a:ext cx="4491162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格式描述串中使用转换字符串“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%s”</a:t>
            </a:r>
          </a:p>
        </p:txBody>
      </p:sp>
      <p:sp>
        <p:nvSpPr>
          <p:cNvPr id="11" name="直线 15"/>
          <p:cNvSpPr>
            <a:spLocks noChangeShapeType="1"/>
          </p:cNvSpPr>
          <p:nvPr/>
        </p:nvSpPr>
        <p:spPr bwMode="auto">
          <a:xfrm flipH="1">
            <a:off x="3038473" y="3240757"/>
            <a:ext cx="535657" cy="597122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线 16"/>
          <p:cNvSpPr>
            <a:spLocks noChangeShapeType="1"/>
          </p:cNvSpPr>
          <p:nvPr/>
        </p:nvSpPr>
        <p:spPr bwMode="auto">
          <a:xfrm flipH="1">
            <a:off x="3214091" y="2515396"/>
            <a:ext cx="287831" cy="1129628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18"/>
          <p:cNvSpPr>
            <a:spLocks noChangeArrowheads="1"/>
          </p:cNvSpPr>
          <p:nvPr/>
        </p:nvSpPr>
        <p:spPr bwMode="auto">
          <a:xfrm>
            <a:off x="6342186" y="1914211"/>
            <a:ext cx="2056482" cy="151050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文本框 24"/>
          <p:cNvSpPr txBox="1">
            <a:spLocks noChangeArrowheads="1"/>
          </p:cNvSpPr>
          <p:nvPr/>
        </p:nvSpPr>
        <p:spPr bwMode="auto">
          <a:xfrm>
            <a:off x="6448511" y="2061244"/>
            <a:ext cx="1374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Guan Yu</a:t>
            </a:r>
            <a:endParaRPr lang="en-US" altLang="zh-CN" sz="24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组合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32945"/>
              </p:ext>
            </p:extLst>
          </p:nvPr>
        </p:nvGraphicFramePr>
        <p:xfrm>
          <a:off x="3208435" y="5156993"/>
          <a:ext cx="6532563" cy="576263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u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\0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文本框 91"/>
          <p:cNvSpPr txBox="1">
            <a:spLocks noChangeArrowheads="1"/>
          </p:cNvSpPr>
          <p:nvPr/>
        </p:nvSpPr>
        <p:spPr bwMode="auto">
          <a:xfrm>
            <a:off x="6424711" y="2751311"/>
            <a:ext cx="1685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Guan</a:t>
            </a:r>
            <a:endParaRPr lang="en-US" altLang="zh-CN" sz="24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650054" y="2096195"/>
            <a:ext cx="687048" cy="44723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5623388" y="2786186"/>
            <a:ext cx="687048" cy="44723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云形标注 25"/>
          <p:cNvSpPr/>
          <p:nvPr/>
        </p:nvSpPr>
        <p:spPr>
          <a:xfrm>
            <a:off x="8902724" y="1303391"/>
            <a:ext cx="2494012" cy="1221639"/>
          </a:xfrm>
          <a:prstGeom prst="cloudCallout">
            <a:avLst>
              <a:gd name="adj1" fmla="val -88472"/>
              <a:gd name="adj2" fmla="val 24944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scanf 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时，不能输入空格</a:t>
            </a:r>
          </a:p>
        </p:txBody>
      </p:sp>
    </p:spTree>
    <p:extLst>
      <p:ext uri="{BB962C8B-B14F-4D97-AF65-F5344CB8AC3E}">
        <p14:creationId xmlns:p14="http://schemas.microsoft.com/office/powerpoint/2010/main" val="16262440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21" grpId="0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声明的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掌握一维数组、二维数组在内存中的存储。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掌握通过下标方式访问数组中各元素的方法。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18"/>
          <p:cNvSpPr>
            <a:spLocks noChangeArrowheads="1"/>
          </p:cNvSpPr>
          <p:nvPr/>
        </p:nvSpPr>
        <p:spPr bwMode="auto">
          <a:xfrm>
            <a:off x="5653931" y="1997720"/>
            <a:ext cx="2056482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</a:t>
            </a:r>
            <a:r>
              <a:rPr lang="zh-CN" altLang="en-US" b="1" smtClean="0"/>
              <a:t>字符串</a:t>
            </a:r>
            <a:endParaRPr lang="zh-CN" altLang="en-US" b="1"/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2483619" y="1494557"/>
            <a:ext cx="2819028" cy="15881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char name[10];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gets(name);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puts(name);</a:t>
            </a:r>
          </a:p>
        </p:txBody>
      </p:sp>
      <p:graphicFrame>
        <p:nvGraphicFramePr>
          <p:cNvPr id="45" name="组合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78537"/>
              </p:ext>
            </p:extLst>
          </p:nvPr>
        </p:nvGraphicFramePr>
        <p:xfrm>
          <a:off x="5580385" y="4013944"/>
          <a:ext cx="5834186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8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u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u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\0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文本框 69"/>
          <p:cNvSpPr txBox="1">
            <a:spLocks noChangeArrowheads="1"/>
          </p:cNvSpPr>
          <p:nvPr/>
        </p:nvSpPr>
        <p:spPr bwMode="auto">
          <a:xfrm>
            <a:off x="5796732" y="2069728"/>
            <a:ext cx="13740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Guan Yu</a:t>
            </a:r>
            <a:endParaRPr lang="en-US" altLang="zh-CN" sz="24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文本框 70"/>
          <p:cNvSpPr txBox="1">
            <a:spLocks noChangeArrowheads="1"/>
          </p:cNvSpPr>
          <p:nvPr/>
        </p:nvSpPr>
        <p:spPr bwMode="auto">
          <a:xfrm>
            <a:off x="5792004" y="2616175"/>
            <a:ext cx="1374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Guan Yu</a:t>
            </a:r>
            <a:endParaRPr lang="en-US" altLang="zh-CN" sz="24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任意多边形 89"/>
          <p:cNvSpPr>
            <a:spLocks/>
          </p:cNvSpPr>
          <p:nvPr/>
        </p:nvSpPr>
        <p:spPr bwMode="auto">
          <a:xfrm>
            <a:off x="1980382" y="2354709"/>
            <a:ext cx="503237" cy="1011510"/>
          </a:xfrm>
          <a:custGeom>
            <a:avLst/>
            <a:gdLst>
              <a:gd name="T0" fmla="*/ 2147483647 w 287"/>
              <a:gd name="T1" fmla="*/ 0 h 734"/>
              <a:gd name="T2" fmla="*/ 2147483647 w 287"/>
              <a:gd name="T3" fmla="*/ 2147483647 h 734"/>
              <a:gd name="T4" fmla="*/ 2147483647 w 287"/>
              <a:gd name="T5" fmla="*/ 2147483647 h 734"/>
              <a:gd name="T6" fmla="*/ 2147483647 w 287"/>
              <a:gd name="T7" fmla="*/ 2147483647 h 734"/>
              <a:gd name="T8" fmla="*/ 2147483647 w 287"/>
              <a:gd name="T9" fmla="*/ 2147483647 h 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" h="734">
                <a:moveTo>
                  <a:pt x="287" y="0"/>
                </a:moveTo>
                <a:cubicBezTo>
                  <a:pt x="196" y="57"/>
                  <a:pt x="106" y="114"/>
                  <a:pt x="61" y="182"/>
                </a:cubicBezTo>
                <a:cubicBezTo>
                  <a:pt x="16" y="250"/>
                  <a:pt x="0" y="325"/>
                  <a:pt x="15" y="408"/>
                </a:cubicBezTo>
                <a:cubicBezTo>
                  <a:pt x="30" y="491"/>
                  <a:pt x="121" y="628"/>
                  <a:pt x="151" y="681"/>
                </a:cubicBezTo>
                <a:cubicBezTo>
                  <a:pt x="181" y="734"/>
                  <a:pt x="189" y="730"/>
                  <a:pt x="197" y="72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8" name="弧形 57"/>
          <p:cNvSpPr/>
          <p:nvPr/>
        </p:nvSpPr>
        <p:spPr>
          <a:xfrm rot="11631493">
            <a:off x="1451196" y="2826044"/>
            <a:ext cx="1668078" cy="2318011"/>
          </a:xfrm>
          <a:prstGeom prst="arc">
            <a:avLst>
              <a:gd name="adj1" fmla="val 16200000"/>
              <a:gd name="adj2" fmla="val 52048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2485579" y="2135634"/>
            <a:ext cx="1871290" cy="438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77"/>
          <p:cNvSpPr txBox="1">
            <a:spLocks noChangeArrowheads="1"/>
          </p:cNvSpPr>
          <p:nvPr/>
        </p:nvSpPr>
        <p:spPr bwMode="auto">
          <a:xfrm>
            <a:off x="1991122" y="3319211"/>
            <a:ext cx="3311525" cy="1320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从键盘上读入一个完整的行，存入字符数组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。并用空字符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取代行尾的换行符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'\n'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1" name="文本框 80"/>
          <p:cNvSpPr txBox="1">
            <a:spLocks noChangeArrowheads="1"/>
          </p:cNvSpPr>
          <p:nvPr/>
        </p:nvSpPr>
        <p:spPr bwMode="auto">
          <a:xfrm>
            <a:off x="1991122" y="4806032"/>
            <a:ext cx="3311525" cy="71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把字符数组中的字符串输出到显示器。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2485579" y="2641389"/>
            <a:ext cx="1871290" cy="438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云形标注 62"/>
          <p:cNvSpPr/>
          <p:nvPr/>
        </p:nvSpPr>
        <p:spPr>
          <a:xfrm>
            <a:off x="7869063" y="1393569"/>
            <a:ext cx="2494012" cy="1221639"/>
          </a:xfrm>
          <a:prstGeom prst="cloudCallout">
            <a:avLst>
              <a:gd name="adj1" fmla="val -76251"/>
              <a:gd name="adj2" fmla="val 24944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函数允许输入空格</a:t>
            </a:r>
          </a:p>
        </p:txBody>
      </p:sp>
      <p:sp>
        <p:nvSpPr>
          <p:cNvPr id="64" name="右箭头 63"/>
          <p:cNvSpPr/>
          <p:nvPr/>
        </p:nvSpPr>
        <p:spPr>
          <a:xfrm>
            <a:off x="4573811" y="2131090"/>
            <a:ext cx="970615" cy="44723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4573810" y="2615208"/>
            <a:ext cx="970615" cy="44723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29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6" grpId="0"/>
      <p:bldP spid="47" grpId="0"/>
      <p:bldP spid="56" grpId="0" animBg="1"/>
      <p:bldP spid="58" grpId="0" animBg="1"/>
      <p:bldP spid="60" grpId="0" animBg="1"/>
      <p:bldP spid="49" grpId="0" animBg="1"/>
      <p:bldP spid="51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</a:t>
            </a:r>
            <a:r>
              <a:rPr lang="zh-CN" altLang="en-US" b="1" smtClean="0"/>
              <a:t>字符串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052736"/>
            <a:ext cx="10153128" cy="227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字符串处理函数的实现是相同的，所以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标准进行了封装</a:t>
            </a:r>
          </a:p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与字符串有关的内置函数在头文件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string.h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中定义</a:t>
            </a:r>
          </a:p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要使用标准库字符串处理函数，程序前应该包含：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include &lt;string.h&gt;</a:t>
            </a:r>
          </a:p>
        </p:txBody>
      </p:sp>
      <p:sp>
        <p:nvSpPr>
          <p:cNvPr id="26" name="文本框 56"/>
          <p:cNvSpPr txBox="1">
            <a:spLocks noChangeArrowheads="1"/>
          </p:cNvSpPr>
          <p:nvPr/>
        </p:nvSpPr>
        <p:spPr bwMode="auto">
          <a:xfrm>
            <a:off x="3924128" y="3284984"/>
            <a:ext cx="17620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onsolas" pitchFamily="49" charset="0"/>
                <a:ea typeface="黑体" pitchFamily="49" charset="-122"/>
                <a:cs typeface="Consolas" pitchFamily="49" charset="0"/>
              </a:rPr>
              <a:t>string.h</a:t>
            </a:r>
          </a:p>
        </p:txBody>
      </p:sp>
      <p:sp>
        <p:nvSpPr>
          <p:cNvPr id="27" name="直线 57"/>
          <p:cNvSpPr>
            <a:spLocks noChangeShapeType="1"/>
          </p:cNvSpPr>
          <p:nvPr/>
        </p:nvSpPr>
        <p:spPr bwMode="auto">
          <a:xfrm>
            <a:off x="4789264" y="375805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直线 58"/>
          <p:cNvSpPr>
            <a:spLocks noChangeShapeType="1"/>
          </p:cNvSpPr>
          <p:nvPr/>
        </p:nvSpPr>
        <p:spPr bwMode="auto">
          <a:xfrm>
            <a:off x="4789264" y="4139059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文本框 59"/>
          <p:cNvSpPr txBox="1">
            <a:spLocks noChangeArrowheads="1"/>
          </p:cNvSpPr>
          <p:nvPr/>
        </p:nvSpPr>
        <p:spPr bwMode="auto">
          <a:xfrm>
            <a:off x="5089673" y="3835847"/>
            <a:ext cx="1367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 err="1">
                <a:latin typeface="Consolas" pitchFamily="49" charset="0"/>
                <a:cs typeface="Consolas" pitchFamily="49" charset="0"/>
              </a:rPr>
              <a:t>strlen</a:t>
            </a:r>
            <a:endParaRPr lang="en-US" altLang="zh-CN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直线 60"/>
          <p:cNvSpPr>
            <a:spLocks noChangeShapeType="1"/>
          </p:cNvSpPr>
          <p:nvPr/>
        </p:nvSpPr>
        <p:spPr bwMode="auto">
          <a:xfrm>
            <a:off x="4789264" y="413905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直线 61"/>
          <p:cNvSpPr>
            <a:spLocks noChangeShapeType="1"/>
          </p:cNvSpPr>
          <p:nvPr/>
        </p:nvSpPr>
        <p:spPr bwMode="auto">
          <a:xfrm>
            <a:off x="4789264" y="4520059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文本框 62"/>
          <p:cNvSpPr txBox="1">
            <a:spLocks noChangeArrowheads="1"/>
          </p:cNvSpPr>
          <p:nvPr/>
        </p:nvSpPr>
        <p:spPr bwMode="auto">
          <a:xfrm>
            <a:off x="5110310" y="4291459"/>
            <a:ext cx="1367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 err="1">
                <a:latin typeface="Consolas" pitchFamily="49" charset="0"/>
                <a:cs typeface="Consolas" pitchFamily="49" charset="0"/>
              </a:rPr>
              <a:t>strcpy</a:t>
            </a:r>
            <a:endParaRPr lang="en-US" altLang="zh-CN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直线 63"/>
          <p:cNvSpPr>
            <a:spLocks noChangeShapeType="1"/>
          </p:cNvSpPr>
          <p:nvPr/>
        </p:nvSpPr>
        <p:spPr bwMode="auto">
          <a:xfrm>
            <a:off x="4792439" y="452323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直线 64"/>
          <p:cNvSpPr>
            <a:spLocks noChangeShapeType="1"/>
          </p:cNvSpPr>
          <p:nvPr/>
        </p:nvSpPr>
        <p:spPr bwMode="auto">
          <a:xfrm>
            <a:off x="4792439" y="490423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文本框 65"/>
          <p:cNvSpPr txBox="1">
            <a:spLocks noChangeArrowheads="1"/>
          </p:cNvSpPr>
          <p:nvPr/>
        </p:nvSpPr>
        <p:spPr bwMode="auto">
          <a:xfrm>
            <a:off x="5110310" y="4675634"/>
            <a:ext cx="1367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 err="1">
                <a:latin typeface="Consolas" pitchFamily="49" charset="0"/>
                <a:cs typeface="Consolas" pitchFamily="49" charset="0"/>
              </a:rPr>
              <a:t>strcmp</a:t>
            </a:r>
            <a:endParaRPr lang="en-US" altLang="zh-CN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直线 66"/>
          <p:cNvSpPr>
            <a:spLocks noChangeShapeType="1"/>
          </p:cNvSpPr>
          <p:nvPr/>
        </p:nvSpPr>
        <p:spPr bwMode="auto">
          <a:xfrm>
            <a:off x="4792439" y="491693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直线 67"/>
          <p:cNvSpPr>
            <a:spLocks noChangeShapeType="1"/>
          </p:cNvSpPr>
          <p:nvPr/>
        </p:nvSpPr>
        <p:spPr bwMode="auto">
          <a:xfrm>
            <a:off x="4792439" y="529793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文本框 68"/>
          <p:cNvSpPr txBox="1">
            <a:spLocks noChangeArrowheads="1"/>
          </p:cNvSpPr>
          <p:nvPr/>
        </p:nvSpPr>
        <p:spPr bwMode="auto">
          <a:xfrm>
            <a:off x="5110310" y="5069334"/>
            <a:ext cx="1367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 err="1">
                <a:latin typeface="Consolas" pitchFamily="49" charset="0"/>
                <a:cs typeface="Consolas" pitchFamily="49" charset="0"/>
              </a:rPr>
              <a:t>strcat</a:t>
            </a:r>
            <a:endParaRPr lang="en-US" altLang="zh-CN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直线 69"/>
          <p:cNvSpPr>
            <a:spLocks noChangeShapeType="1"/>
          </p:cNvSpPr>
          <p:nvPr/>
        </p:nvSpPr>
        <p:spPr bwMode="auto">
          <a:xfrm>
            <a:off x="4789264" y="530587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直线 70"/>
          <p:cNvSpPr>
            <a:spLocks noChangeShapeType="1"/>
          </p:cNvSpPr>
          <p:nvPr/>
        </p:nvSpPr>
        <p:spPr bwMode="auto">
          <a:xfrm>
            <a:off x="4789264" y="5686872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文本框 71"/>
          <p:cNvSpPr txBox="1">
            <a:spLocks noChangeArrowheads="1"/>
          </p:cNvSpPr>
          <p:nvPr/>
        </p:nvSpPr>
        <p:spPr bwMode="auto">
          <a:xfrm>
            <a:off x="5150636" y="5354052"/>
            <a:ext cx="579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Consolas" pitchFamily="49" charset="0"/>
                <a:cs typeface="Consolas" pitchFamily="49" charset="0"/>
              </a:rPr>
              <a:t>……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8468" y="3867894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求字符串长度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8468" y="4278633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字符串拷贝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8468" y="4689372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字符串比较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8468" y="510011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字符串拼接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932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3" grpId="0"/>
      <p:bldP spid="21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845716" y="1845147"/>
            <a:ext cx="8209136" cy="35825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strlen(s);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描述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      计算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中字符的个数，并将字符的个数作为函数的返回值。在计算字符个数时不计表示字符串结束的空字符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341908" y="1268760"/>
            <a:ext cx="1848583" cy="646331"/>
          </a:xfrm>
          <a:prstGeom prst="rect">
            <a:avLst/>
          </a:prstGeom>
          <a:solidFill>
            <a:srgbClr val="C4ECF6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Courier New" pitchFamily="49" charset="0"/>
                <a:ea typeface="黑体" pitchFamily="49" charset="-122"/>
              </a:rPr>
              <a:t>strlen</a:t>
            </a:r>
          </a:p>
        </p:txBody>
      </p:sp>
    </p:spTree>
    <p:extLst>
      <p:ext uri="{BB962C8B-B14F-4D97-AF65-F5344CB8AC3E}">
        <p14:creationId xmlns:p14="http://schemas.microsoft.com/office/powerpoint/2010/main" val="1615311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765820" y="908720"/>
            <a:ext cx="10450759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&lt;stdio.h&gt;</a:t>
            </a:r>
          </a:p>
          <a:p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&lt;string.h</a:t>
            </a:r>
            <a:r>
              <a:rPr lang="en-US" altLang="zh-CN" sz="24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&gt;</a:t>
            </a:r>
          </a:p>
          <a:p>
            <a:endParaRPr lang="en-US" altLang="zh-CN" sz="240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int main(void)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char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arr[] = "Beijing";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int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len1, len2;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en-US" altLang="zh-CN" sz="24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len1 </a:t>
            </a:r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strlen(arr);</a:t>
            </a:r>
          </a:p>
          <a:p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en-US" altLang="zh-CN" sz="24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len2 </a:t>
            </a:r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strlen("Shanghai");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printf("string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%s length = %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d\n",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arr, len1);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printf("string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%s length = %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d\n", "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Shanghai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", len2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return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0;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矩形 18"/>
          <p:cNvSpPr>
            <a:spLocks noChangeArrowheads="1"/>
          </p:cNvSpPr>
          <p:nvPr/>
        </p:nvSpPr>
        <p:spPr bwMode="auto">
          <a:xfrm>
            <a:off x="5518348" y="1196752"/>
            <a:ext cx="5184576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string = Beijing length = 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string = Shanghai length = 8</a:t>
            </a:r>
          </a:p>
        </p:txBody>
      </p:sp>
    </p:spTree>
    <p:extLst>
      <p:ext uri="{BB962C8B-B14F-4D97-AF65-F5344CB8AC3E}">
        <p14:creationId xmlns:p14="http://schemas.microsoft.com/office/powerpoint/2010/main" val="614217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773684" y="1701131"/>
            <a:ext cx="8641184" cy="41642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strcpy(dest, src);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描述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     其中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是目标字符串，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是源字符串。相当于把字符数组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中的字符串拷贝到字符数组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中。结束标志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也一同拷贝。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可以是一个字符串常量。字符数组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应足够大，以保证字符串复制不越界。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269876" y="1124744"/>
            <a:ext cx="1848583" cy="646331"/>
          </a:xfrm>
          <a:prstGeom prst="rect">
            <a:avLst/>
          </a:prstGeom>
          <a:solidFill>
            <a:srgbClr val="C4ECF6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Courier New" pitchFamily="49" charset="0"/>
                <a:ea typeface="黑体" pitchFamily="49" charset="-122"/>
              </a:rPr>
              <a:t>strcpy</a:t>
            </a:r>
          </a:p>
        </p:txBody>
      </p:sp>
    </p:spTree>
    <p:extLst>
      <p:ext uri="{BB962C8B-B14F-4D97-AF65-F5344CB8AC3E}">
        <p14:creationId xmlns:p14="http://schemas.microsoft.com/office/powerpoint/2010/main" val="2152333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765820" y="939924"/>
            <a:ext cx="10450759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&lt;stdio.h&gt;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&lt;string.h&gt;</a:t>
            </a:r>
          </a:p>
          <a:p>
            <a:endParaRPr lang="en-US" altLang="zh-CN" sz="2400" smtClean="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int main(void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source[] = "We change lives";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target[20];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en-US" altLang="zh-CN" sz="24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strcpy(target, source</a:t>
            </a:r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源</a:t>
            </a:r>
            <a:r>
              <a:rPr lang="zh-CN" altLang="en-US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字符串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s\n",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source);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目标</a:t>
            </a:r>
            <a:r>
              <a:rPr lang="zh-CN" altLang="en-US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字符串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%s\n", target);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return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0;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}</a:t>
            </a:r>
            <a:endParaRPr lang="en-US" altLang="zh-CN" sz="24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endParaRPr lang="en-US" altLang="zh-CN" sz="24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8" name="矩形 18"/>
          <p:cNvSpPr>
            <a:spLocks noChangeArrowheads="1"/>
          </p:cNvSpPr>
          <p:nvPr/>
        </p:nvSpPr>
        <p:spPr bwMode="auto">
          <a:xfrm>
            <a:off x="5518348" y="1196752"/>
            <a:ext cx="5184576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源字符串 </a:t>
            </a: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We change lives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目标字符串 </a:t>
            </a: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We change lives</a:t>
            </a:r>
          </a:p>
        </p:txBody>
      </p:sp>
    </p:spTree>
    <p:extLst>
      <p:ext uri="{BB962C8B-B14F-4D97-AF65-F5344CB8AC3E}">
        <p14:creationId xmlns:p14="http://schemas.microsoft.com/office/powerpoint/2010/main" val="4064482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773684" y="1701131"/>
            <a:ext cx="8641184" cy="41642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strcmp(str1, str2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描述	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        按照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码顺序比较字符串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str2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的大小，比较的结果由函数返回。在两个字符串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str2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相同时返回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；字符串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大于字符串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str2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时返回一个正值，否则就返回负值。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269876" y="1124744"/>
            <a:ext cx="1848583" cy="646331"/>
          </a:xfrm>
          <a:prstGeom prst="rect">
            <a:avLst/>
          </a:prstGeom>
          <a:solidFill>
            <a:srgbClr val="C4ECF6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Courier New" pitchFamily="49" charset="0"/>
                <a:ea typeface="黑体" pitchFamily="49" charset="-122"/>
              </a:rPr>
              <a:t>strcmp</a:t>
            </a:r>
          </a:p>
        </p:txBody>
      </p:sp>
    </p:spTree>
    <p:extLst>
      <p:ext uri="{BB962C8B-B14F-4D97-AF65-F5344CB8AC3E}">
        <p14:creationId xmlns:p14="http://schemas.microsoft.com/office/powerpoint/2010/main" val="2664086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765820" y="939924"/>
            <a:ext cx="10450759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&lt;stdio.h&gt;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&lt;string.h&gt;</a:t>
            </a:r>
          </a:p>
          <a:p>
            <a:endParaRPr lang="en-US" altLang="zh-CN" sz="2000" smtClean="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int 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main(void)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username[15</a:t>
            </a:r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], pwd[15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];</a:t>
            </a: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请</a:t>
            </a:r>
            <a:r>
              <a:rPr lang="zh-CN" altLang="en-US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输入用户名</a:t>
            </a:r>
            <a:r>
              <a:rPr lang="zh-CN" altLang="en-US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");</a:t>
            </a:r>
            <a:endParaRPr lang="en-US" altLang="zh-CN" sz="20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gets(username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请</a:t>
            </a:r>
            <a:r>
              <a:rPr lang="zh-CN" altLang="en-US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输入密码： 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");</a:t>
            </a: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gets(pwd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if((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strcmp(username,"John"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)==0</a:t>
            </a:r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 &amp;&amp; (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strcmp(pwd,"123456"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)==0</a:t>
            </a:r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))</a:t>
            </a:r>
            <a:endParaRPr lang="en-US" altLang="zh-CN" sz="20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    printf("</a:t>
            </a:r>
            <a:r>
              <a:rPr lang="zh-CN" altLang="en-US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您</a:t>
            </a:r>
            <a:r>
              <a:rPr lang="zh-CN" altLang="en-US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已成功</a:t>
            </a:r>
            <a:r>
              <a:rPr lang="zh-CN" altLang="en-US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登录</a:t>
            </a:r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\n");</a:t>
            </a:r>
            <a:endParaRPr lang="en-US" altLang="zh-CN" sz="20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else</a:t>
            </a:r>
            <a:endParaRPr lang="en-US" altLang="zh-CN" sz="20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printf("</a:t>
            </a:r>
            <a:r>
              <a:rPr lang="zh-CN" altLang="en-US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用户名或</a:t>
            </a:r>
            <a:r>
              <a:rPr lang="zh-CN" altLang="en-US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密码</a:t>
            </a:r>
            <a:r>
              <a:rPr lang="zh-CN" altLang="en-US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无效</a:t>
            </a:r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\n");</a:t>
            </a:r>
            <a:endParaRPr lang="en-US" altLang="zh-CN" sz="20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return 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0; 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矩形 18"/>
          <p:cNvSpPr>
            <a:spLocks noChangeArrowheads="1"/>
          </p:cNvSpPr>
          <p:nvPr/>
        </p:nvSpPr>
        <p:spPr bwMode="auto">
          <a:xfrm>
            <a:off x="6382444" y="1196752"/>
            <a:ext cx="3096344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ts val="6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请输入用户名： 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john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请输入密码： 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123456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用户名或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密码无效</a:t>
            </a:r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6377532" y="2573288"/>
            <a:ext cx="3096344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ts val="6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请输入用户名：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John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请输入密码： 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123456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您已成功登录</a:t>
            </a:r>
          </a:p>
        </p:txBody>
      </p:sp>
    </p:spTree>
    <p:extLst>
      <p:ext uri="{BB962C8B-B14F-4D97-AF65-F5344CB8AC3E}">
        <p14:creationId xmlns:p14="http://schemas.microsoft.com/office/powerpoint/2010/main" val="2593512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773684" y="1701131"/>
            <a:ext cx="8641184" cy="4685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strcat(dest, src)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描述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        把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字符串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中的字符串连接到字符串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中字符串的后面。本函数返回值是字符数组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的首地址。连接后字符串的总长度将是字符串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的长度加上字符串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的长度。目标字符串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的大小应足够存储最终的字符串。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269876" y="1124744"/>
            <a:ext cx="1848583" cy="646331"/>
          </a:xfrm>
          <a:prstGeom prst="rect">
            <a:avLst/>
          </a:prstGeom>
          <a:solidFill>
            <a:srgbClr val="C4ECF6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Courier New" pitchFamily="49" charset="0"/>
                <a:ea typeface="黑体" pitchFamily="49" charset="-122"/>
              </a:rPr>
              <a:t>strcat</a:t>
            </a:r>
          </a:p>
        </p:txBody>
      </p:sp>
    </p:spTree>
    <p:extLst>
      <p:ext uri="{BB962C8B-B14F-4D97-AF65-F5344CB8AC3E}">
        <p14:creationId xmlns:p14="http://schemas.microsoft.com/office/powerpoint/2010/main" val="1338822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765820" y="939924"/>
            <a:ext cx="10450759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#include&lt;stdio.h&gt;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#include&lt;string.h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&gt;</a:t>
            </a:r>
          </a:p>
          <a:p>
            <a:endParaRPr lang="en-US" altLang="zh-CN" sz="24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int main(void)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source_string[] = "is very good";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target_string[30] = "ACCP 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4.0 ";</a:t>
            </a:r>
            <a:endParaRPr lang="en-US" altLang="zh-CN" sz="24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en-US" altLang="zh-CN" sz="24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strcat(target_string, source_string</a:t>
            </a:r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源</a:t>
            </a:r>
            <a:r>
              <a:rPr lang="zh-CN" altLang="en-US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字符串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s\n",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source_string);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目标</a:t>
            </a:r>
            <a:r>
              <a:rPr lang="zh-CN" altLang="en-US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字符串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%s\n", target_string);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	</a:t>
            </a:r>
            <a:endParaRPr lang="en-US" altLang="zh-CN" sz="2400" smtClean="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return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0;</a:t>
            </a:r>
          </a:p>
          <a:p>
            <a:r>
              <a:rPr lang="en-US" altLang="zh-CN" sz="2400" smtClean="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}</a:t>
            </a:r>
            <a:endParaRPr lang="en-US" altLang="zh-CN" sz="24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8" name="矩形 18"/>
          <p:cNvSpPr>
            <a:spLocks noChangeArrowheads="1"/>
          </p:cNvSpPr>
          <p:nvPr/>
        </p:nvSpPr>
        <p:spPr bwMode="auto">
          <a:xfrm>
            <a:off x="5991198" y="1340768"/>
            <a:ext cx="4711725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源字符串 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= is very good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目标字符串 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= ACCP 4.0 is very good</a:t>
            </a:r>
          </a:p>
        </p:txBody>
      </p:sp>
    </p:spTree>
    <p:extLst>
      <p:ext uri="{BB962C8B-B14F-4D97-AF65-F5344CB8AC3E}">
        <p14:creationId xmlns:p14="http://schemas.microsoft.com/office/powerpoint/2010/main" val="228917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维字符数组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与字符串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二维数组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一维数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413892" y="980729"/>
            <a:ext cx="9217024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某班级所有学生的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语言成绩，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并将成绩排序后打印输出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94" descr="BQ200951317403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2525927"/>
            <a:ext cx="1746962" cy="174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05980" y="4725144"/>
            <a:ext cx="7869154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5400">
                <a:latin typeface="Consolas" pitchFamily="49" charset="0"/>
                <a:cs typeface="Consolas" pitchFamily="49" charset="0"/>
              </a:rPr>
              <a:t>int a,b,c,d,e,f……  ?</a:t>
            </a:r>
            <a:endParaRPr lang="zh-CN" altLang="en-US" sz="5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5734372" y="2182617"/>
            <a:ext cx="3594506" cy="2088231"/>
          </a:xfrm>
          <a:prstGeom prst="cloudCallout">
            <a:avLst>
              <a:gd name="adj1" fmla="val -90241"/>
              <a:gd name="adj2" fmla="val 12264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/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000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b="1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如何保存全班成绩？</a:t>
            </a:r>
            <a:endParaRPr lang="zh-CN" altLang="en-US" sz="2000" b="1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019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2044" y="3140968"/>
            <a:ext cx="4244280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341884" y="113305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：类型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相同的数据元素的集合。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这个类型可以是基本的数据类型，也可以是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“构造类型” 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这些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数据元素只能顺序的存放在内存的某段区域。</a:t>
            </a:r>
          </a:p>
          <a:p>
            <a:pPr>
              <a:spcBef>
                <a:spcPts val="30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格式：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类型  数组名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i="1" smtClean="0">
                <a:latin typeface="微软雅黑" pitchFamily="34" charset="-122"/>
                <a:ea typeface="微软雅黑" pitchFamily="34" charset="-122"/>
              </a:rPr>
              <a:t>数组大小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42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 a[10];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char  b[8];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4942284" y="4365104"/>
            <a:ext cx="4168080" cy="122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float  c[20];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d[4.0];</a:t>
            </a:r>
          </a:p>
        </p:txBody>
      </p:sp>
      <p:pic>
        <p:nvPicPr>
          <p:cNvPr id="102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3" y="5068393"/>
            <a:ext cx="665684" cy="6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3974299"/>
            <a:ext cx="896922" cy="8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44" y="3933056"/>
            <a:ext cx="896922" cy="8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4829978"/>
            <a:ext cx="896922" cy="8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88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93688" y="1126207"/>
            <a:ext cx="10297144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定义一个数组就等于同时定义多个变量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。这些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元素（变量）的名字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数组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名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[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下标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];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下标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就是一个</a:t>
            </a:r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整数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例如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:</a:t>
            </a:r>
            <a:endParaRPr lang="en-US" altLang="zh-CN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    int a[10];</a:t>
            </a:r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   相当于声明了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个变量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变量名分别为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a[0], a[1], a[2], a[3], a[4], a[5], a[6], a[7], a[8], a[9]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2244" y="3356992"/>
            <a:ext cx="6808588" cy="469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这一行代码声明了一个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个元素的一维整型数组。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61702" y="5373216"/>
            <a:ext cx="7092950" cy="5318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下标从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个变量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最大下标为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7531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  <p:bldP spid="5" grpId="0" animBg="1" autoUpdateAnimBg="0"/>
      <p:bldP spid="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1"/>
            <a:ext cx="9433048" cy="79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方法一：全部初始化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0521" y="1916832"/>
            <a:ext cx="8024251" cy="8572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altLang="zh-CN" sz="3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[5] = {11, 12, 13, 14, 15};</a:t>
            </a:r>
            <a:endParaRPr lang="zh-CN" altLang="en-US" sz="3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9084" y="3068960"/>
            <a:ext cx="8358187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>
                <a:latin typeface="宋体" charset="-122"/>
              </a:rPr>
              <a:t/>
            </a:r>
            <a:br>
              <a:rPr lang="zh-CN" altLang="en-US">
                <a:latin typeface="宋体" charset="-122"/>
              </a:rPr>
            </a:br>
            <a:r>
              <a:rPr lang="en-US" altLang="zh-CN" smtClean="0">
                <a:latin typeface="宋体" charset="-122"/>
              </a:rPr>
              <a:t>       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、初值的个数不能大于数组的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长度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               int 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a[3]={1,2,3,4,5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};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        2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、每个初值的类型最好与数组的类型一致</a:t>
            </a:r>
          </a:p>
          <a:p>
            <a:pPr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4203476"/>
            <a:ext cx="665684" cy="6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23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</a:t>
            </a:r>
            <a:r>
              <a:rPr lang="zh-CN" altLang="en-US" b="1" smtClean="0"/>
              <a:t>组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1"/>
            <a:ext cx="9433048" cy="79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初始化方法二：部分元素赋初值</a:t>
            </a:r>
            <a:br>
              <a:rPr lang="zh-CN" altLang="en-US" smtClean="0">
                <a:latin typeface="微软雅黑" pitchFamily="34" charset="-122"/>
                <a:ea typeface="微软雅黑" pitchFamily="34" charset="-122"/>
              </a:rPr>
            </a:br>
            <a:endParaRPr lang="en-US" altLang="zh-CN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61393" y="1988840"/>
            <a:ext cx="3775779" cy="8572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2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b[5]={1,2}; </a:t>
            </a:r>
            <a:endParaRPr lang="zh-CN" altLang="en-US" sz="3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89956" y="3140968"/>
            <a:ext cx="8358187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b[0]=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1  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b[1]=2 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b[2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b[4]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          未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赋值的均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宋体" charset="-122"/>
              </a:rPr>
              <a:t/>
            </a:r>
            <a:br>
              <a:rPr lang="zh-CN" altLang="en-US">
                <a:latin typeface="宋体" charset="-122"/>
              </a:rPr>
            </a:b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89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</TotalTime>
  <Words>2364</Words>
  <Application>Microsoft Office PowerPoint</Application>
  <PresentationFormat>自定义</PresentationFormat>
  <Paragraphs>447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黑体</vt:lpstr>
      <vt:lpstr>楷体_GB2312</vt:lpstr>
      <vt:lpstr>宋体</vt:lpstr>
      <vt:lpstr>微软雅黑</vt:lpstr>
      <vt:lpstr>幼圆</vt:lpstr>
      <vt:lpstr>Arial</vt:lpstr>
      <vt:lpstr>Consolas</vt:lpstr>
      <vt:lpstr>Corbel</vt:lpstr>
      <vt:lpstr>Courier New</vt:lpstr>
      <vt:lpstr>Wingdings</vt:lpstr>
      <vt:lpstr>Marketing 16x9</vt:lpstr>
      <vt:lpstr>《 C语言程序设计》</vt:lpstr>
      <vt:lpstr>上一讲知识复习</vt:lpstr>
      <vt:lpstr>本讲教学目标</vt:lpstr>
      <vt:lpstr>本章授课内容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本章授课内容</vt:lpstr>
      <vt:lpstr>二维数组</vt:lpstr>
      <vt:lpstr>二维数组</vt:lpstr>
      <vt:lpstr>二维数组</vt:lpstr>
      <vt:lpstr>二维数组</vt:lpstr>
      <vt:lpstr>二维数组</vt:lpstr>
      <vt:lpstr>二维数组</vt:lpstr>
      <vt:lpstr>二维数组</vt:lpstr>
      <vt:lpstr>二维数组</vt:lpstr>
      <vt:lpstr>二维数组</vt:lpstr>
      <vt:lpstr>本章授课内容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丁盟</cp:lastModifiedBy>
  <cp:revision>344</cp:revision>
  <dcterms:created xsi:type="dcterms:W3CDTF">2014-04-17T22:00:45Z</dcterms:created>
  <dcterms:modified xsi:type="dcterms:W3CDTF">2016-07-19T14:31:43Z</dcterms:modified>
</cp:coreProperties>
</file>